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0"/>
  </p:notesMasterIdLst>
  <p:sldIdLst>
    <p:sldId id="395" r:id="rId3"/>
    <p:sldId id="256" r:id="rId4"/>
    <p:sldId id="428" r:id="rId5"/>
    <p:sldId id="393" r:id="rId6"/>
    <p:sldId id="442" r:id="rId7"/>
    <p:sldId id="429" r:id="rId8"/>
    <p:sldId id="444" r:id="rId9"/>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4" autoAdjust="0"/>
    <p:restoredTop sz="96301" autoAdjust="0"/>
  </p:normalViewPr>
  <p:slideViewPr>
    <p:cSldViewPr>
      <p:cViewPr varScale="1">
        <p:scale>
          <a:sx n="110" d="100"/>
          <a:sy n="110" d="100"/>
        </p:scale>
        <p:origin x="438"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7/3/2021</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r>
              <a:rPr lang="en-US" baseline="0" dirty="0"/>
              <a:t>Are you “of the truth”….?</a:t>
            </a:r>
          </a:p>
          <a:p>
            <a:endParaRPr lang="en-US" baseline="0" dirty="0"/>
          </a:p>
          <a:p>
            <a:r>
              <a:rPr lang="en-US" baseline="0" dirty="0"/>
              <a:t>Jeremiah 9:23-24    “understands and knows me”</a:t>
            </a:r>
          </a:p>
          <a:p>
            <a:endParaRPr lang="en-US" baseline="0" dirty="0"/>
          </a:p>
          <a:p>
            <a:r>
              <a:rPr lang="en-US" baseline="0" dirty="0"/>
              <a:t>Boasts:   “We are the only ones going to heaven!”  Really?</a:t>
            </a:r>
          </a:p>
          <a:p>
            <a:endParaRPr lang="en-US" baseline="0" dirty="0"/>
          </a:p>
          <a:p>
            <a:pPr marL="0" lv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1654847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1924720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171450" indent="-171450">
              <a:buFont typeface="Arial" panose="020B0604020202020204" pitchFamily="34" charset="0"/>
              <a:buChar char="•"/>
            </a:pPr>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2344099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Not a “Works Religion”, rather a “Total Commitment Religion”</a:t>
            </a:r>
          </a:p>
          <a:p>
            <a:endParaRPr lang="en-US" dirty="0"/>
          </a:p>
          <a:p>
            <a:r>
              <a:rPr lang="en-US" dirty="0"/>
              <a:t>“Follow</a:t>
            </a:r>
            <a:r>
              <a:rPr lang="en-US" baseline="0" dirty="0"/>
              <a:t> Me”  not “Study Me”</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59905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Not a “Works Religion”, rather a “Total Commitment Religion”</a:t>
            </a:r>
          </a:p>
          <a:p>
            <a:endParaRPr lang="en-US" dirty="0"/>
          </a:p>
          <a:p>
            <a:r>
              <a:rPr lang="en-US" dirty="0"/>
              <a:t>“Follow</a:t>
            </a:r>
            <a:r>
              <a:rPr lang="en-US" baseline="0" dirty="0"/>
              <a:t> Me”  not “Study Me”</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2590028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53F3-F5FA-47DF-8211-8B502AD79E23}"/>
              </a:ext>
            </a:extLst>
          </p:cNvPr>
          <p:cNvSpPr txBox="1">
            <a:spLocks/>
          </p:cNvSpPr>
          <p:nvPr/>
        </p:nvSpPr>
        <p:spPr bwMode="auto">
          <a:xfrm>
            <a:off x="457200" y="1524000"/>
            <a:ext cx="8229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55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6700" dirty="0"/>
              <a:t>Desired State</a:t>
            </a:r>
            <a:br>
              <a:rPr lang="en-US" dirty="0"/>
            </a:br>
            <a:endParaRPr lang="en-US" dirty="0"/>
          </a:p>
          <a:p>
            <a:r>
              <a:rPr lang="en-US" sz="3300" dirty="0">
                <a:solidFill>
                  <a:schemeClr val="accent1">
                    <a:lumMod val="50000"/>
                  </a:schemeClr>
                </a:solidFill>
              </a:rPr>
              <a:t>How to be right with God…</a:t>
            </a:r>
          </a:p>
          <a:p>
            <a:endParaRPr lang="en-US" sz="3300" dirty="0">
              <a:solidFill>
                <a:schemeClr val="accent1">
                  <a:lumMod val="50000"/>
                </a:schemeClr>
              </a:solidFill>
            </a:endParaRPr>
          </a:p>
          <a:p>
            <a:endParaRPr lang="en-US" sz="3300" dirty="0">
              <a:solidFill>
                <a:schemeClr val="accent1">
                  <a:lumMod val="50000"/>
                </a:schemeClr>
              </a:solidFill>
            </a:endParaRPr>
          </a:p>
          <a:p>
            <a:endParaRPr lang="en-US" sz="3300" dirty="0">
              <a:solidFill>
                <a:schemeClr val="accent1">
                  <a:lumMod val="50000"/>
                </a:schemeClr>
              </a:solidFill>
            </a:endParaRPr>
          </a:p>
          <a:p>
            <a:endParaRPr lang="en-US" sz="2400" dirty="0">
              <a:solidFill>
                <a:schemeClr val="tx2">
                  <a:lumMod val="60000"/>
                  <a:lumOff val="40000"/>
                </a:schemeClr>
              </a:solidFill>
            </a:endParaRPr>
          </a:p>
          <a:p>
            <a:r>
              <a:rPr lang="en-US" dirty="0">
                <a:solidFill>
                  <a:schemeClr val="tx2">
                    <a:lumMod val="60000"/>
                    <a:lumOff val="40000"/>
                  </a:schemeClr>
                </a:solidFill>
              </a:rPr>
              <a:t>“For the Word of God is living and powerful, and sharper than any two-edged sword, piercing even to the division of </a:t>
            </a:r>
            <a:r>
              <a:rPr lang="en-US" u="sng" dirty="0">
                <a:solidFill>
                  <a:schemeClr val="tx2">
                    <a:lumMod val="60000"/>
                    <a:lumOff val="40000"/>
                  </a:schemeClr>
                </a:solidFill>
              </a:rPr>
              <a:t>soul</a:t>
            </a:r>
            <a:r>
              <a:rPr lang="en-US" dirty="0">
                <a:solidFill>
                  <a:schemeClr val="tx2">
                    <a:lumMod val="60000"/>
                    <a:lumOff val="40000"/>
                  </a:schemeClr>
                </a:solidFill>
              </a:rPr>
              <a:t> and </a:t>
            </a:r>
            <a:r>
              <a:rPr lang="en-US" u="sng" dirty="0">
                <a:solidFill>
                  <a:schemeClr val="tx2">
                    <a:lumMod val="60000"/>
                    <a:lumOff val="40000"/>
                  </a:schemeClr>
                </a:solidFill>
              </a:rPr>
              <a:t>spirit</a:t>
            </a:r>
            <a:r>
              <a:rPr lang="en-US" dirty="0">
                <a:solidFill>
                  <a:schemeClr val="tx2">
                    <a:lumMod val="60000"/>
                    <a:lumOff val="40000"/>
                  </a:schemeClr>
                </a:solidFill>
              </a:rPr>
              <a:t>, and of </a:t>
            </a:r>
            <a:r>
              <a:rPr lang="en-US" u="sng" dirty="0">
                <a:solidFill>
                  <a:schemeClr val="tx2">
                    <a:lumMod val="60000"/>
                    <a:lumOff val="40000"/>
                  </a:schemeClr>
                </a:solidFill>
              </a:rPr>
              <a:t>joints and marrow</a:t>
            </a:r>
            <a:r>
              <a:rPr lang="en-US" dirty="0">
                <a:solidFill>
                  <a:schemeClr val="tx2">
                    <a:lumMod val="60000"/>
                    <a:lumOff val="40000"/>
                  </a:schemeClr>
                </a:solidFill>
              </a:rPr>
              <a:t>, and is a discerner of the thoughts and intents of the heart.”   Hebrews 4:12</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764653" y="1439142"/>
            <a:ext cx="7772400" cy="1066800"/>
          </a:xfrm>
        </p:spPr>
        <p:txBody>
          <a:bodyPr/>
          <a:lstStyle/>
          <a:p>
            <a:pPr eaLnBrk="1" hangingPunct="1"/>
            <a:r>
              <a:rPr lang="en-US" dirty="0"/>
              <a:t>How to Know the Truth?</a:t>
            </a:r>
            <a:br>
              <a:rPr lang="en-US" dirty="0"/>
            </a:br>
            <a:endParaRPr sz="3200" i="1" dirty="0"/>
          </a:p>
        </p:txBody>
      </p:sp>
      <p:sp>
        <p:nvSpPr>
          <p:cNvPr id="6147" name="Subtitle 2"/>
          <p:cNvSpPr>
            <a:spLocks noGrp="1"/>
          </p:cNvSpPr>
          <p:nvPr>
            <p:ph type="subTitle" idx="1"/>
          </p:nvPr>
        </p:nvSpPr>
        <p:spPr>
          <a:xfrm>
            <a:off x="457200" y="2971800"/>
            <a:ext cx="8077200" cy="2438400"/>
          </a:xfrm>
        </p:spPr>
        <p:txBody>
          <a:bodyPr/>
          <a:lstStyle/>
          <a:p>
            <a:r>
              <a:rPr lang="en-US" i="1" dirty="0"/>
              <a:t>“…Jesus answered, ‘</a:t>
            </a:r>
            <a:r>
              <a:rPr lang="en-US" b="1" i="1" dirty="0"/>
              <a:t>You say rightly that I am a king</a:t>
            </a:r>
            <a:r>
              <a:rPr lang="en-US" i="1" dirty="0"/>
              <a:t>.  </a:t>
            </a:r>
            <a:r>
              <a:rPr lang="en-US" b="1" i="1" dirty="0"/>
              <a:t>For this </a:t>
            </a:r>
            <a:r>
              <a:rPr lang="en-US" b="1" i="1" u="sng" dirty="0"/>
              <a:t>cause</a:t>
            </a:r>
            <a:r>
              <a:rPr lang="en-US" b="1" i="1" dirty="0"/>
              <a:t> </a:t>
            </a:r>
            <a:r>
              <a:rPr lang="en-US" i="1" dirty="0"/>
              <a:t>I was born, and </a:t>
            </a:r>
            <a:r>
              <a:rPr lang="en-US" b="1" i="1" dirty="0"/>
              <a:t>for this </a:t>
            </a:r>
            <a:r>
              <a:rPr lang="en-US" b="1" i="1" u="sng" dirty="0"/>
              <a:t>cause</a:t>
            </a:r>
            <a:r>
              <a:rPr lang="en-US" b="1" i="1" dirty="0"/>
              <a:t> </a:t>
            </a:r>
            <a:r>
              <a:rPr lang="en-US" i="1" dirty="0"/>
              <a:t>I have come into the world, that </a:t>
            </a:r>
            <a:r>
              <a:rPr lang="en-US" b="1" i="1" dirty="0"/>
              <a:t>I should bear witness to the truth.  </a:t>
            </a:r>
            <a:r>
              <a:rPr lang="en-US" b="1" i="1" u="sng" dirty="0"/>
              <a:t>Everyone who is of the truth hears My voice</a:t>
            </a:r>
            <a:r>
              <a:rPr lang="en-US" i="1" u="sng" dirty="0"/>
              <a:t>.</a:t>
            </a:r>
            <a:r>
              <a:rPr lang="en-US" i="1" dirty="0"/>
              <a:t>’”  John 18:37</a:t>
            </a:r>
          </a:p>
        </p:txBody>
      </p:sp>
      <p:sp>
        <p:nvSpPr>
          <p:cNvPr id="5" name="Scroll: Horizontal 4">
            <a:extLst>
              <a:ext uri="{FF2B5EF4-FFF2-40B4-BE49-F238E27FC236}">
                <a16:creationId xmlns:a16="http://schemas.microsoft.com/office/drawing/2014/main" id="{53B87401-08DA-44D8-88CB-4F08C8AE4EE7}"/>
              </a:ext>
            </a:extLst>
          </p:cNvPr>
          <p:cNvSpPr/>
          <p:nvPr/>
        </p:nvSpPr>
        <p:spPr>
          <a:xfrm>
            <a:off x="400050" y="0"/>
            <a:ext cx="8343900"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The LORD says, ‘Wise people should not </a:t>
            </a:r>
            <a:r>
              <a:rPr lang="en-US" b="1" i="1" u="sng" dirty="0"/>
              <a:t>boast</a:t>
            </a:r>
            <a:r>
              <a:rPr lang="en-US" b="1" i="1" dirty="0"/>
              <a:t> that they are wise, Powerful people should not boast that they are powerful. Rich people should not boast that they are rich. If people want to boast, they should boast about this: </a:t>
            </a:r>
            <a:r>
              <a:rPr lang="en-US" b="1" i="1" u="sng" dirty="0"/>
              <a:t>They should boast that they understand and know me.  </a:t>
            </a:r>
            <a:r>
              <a:rPr lang="en-US" b="1" i="1" dirty="0"/>
              <a:t>They should boast that they know and understand that I, the LORD, act out of faithfulness, fairness, and justice in the earth and that I desire people to do these things…’  Jeremiah 9:23-24</a:t>
            </a:r>
          </a:p>
        </p:txBody>
      </p:sp>
      <p:sp>
        <p:nvSpPr>
          <p:cNvPr id="7" name="Scroll: Horizontal 6">
            <a:extLst>
              <a:ext uri="{FF2B5EF4-FFF2-40B4-BE49-F238E27FC236}">
                <a16:creationId xmlns:a16="http://schemas.microsoft.com/office/drawing/2014/main" id="{F1D78565-0B5C-405D-8124-15BDFEF2601B}"/>
              </a:ext>
            </a:extLst>
          </p:cNvPr>
          <p:cNvSpPr/>
          <p:nvPr/>
        </p:nvSpPr>
        <p:spPr>
          <a:xfrm>
            <a:off x="400050" y="0"/>
            <a:ext cx="8343900"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“Now we do speak wisdom among the mature, but not a wisdom of this age or of the rulers of this age… Instead we speak the wisdom of God… </a:t>
            </a:r>
          </a:p>
          <a:p>
            <a:r>
              <a:rPr lang="en-US" b="1" i="1" dirty="0"/>
              <a:t>Things that no eye has seen, or ear heard, or mind imagined, are the things God has prepared for those who love Him. God has revealed these to us by the Spirit… </a:t>
            </a:r>
          </a:p>
          <a:p>
            <a:r>
              <a:rPr lang="en-US" b="1" i="1" dirty="0"/>
              <a:t>And we speak these things, not with words taught us by human wisdom, but with those taught by the Spirit, explaining spiritual things to spiritual people… </a:t>
            </a:r>
          </a:p>
          <a:p>
            <a:r>
              <a:rPr lang="en-US" b="1" i="1" dirty="0"/>
              <a:t>For who has known the mind of the Lord, so as to advise Him? </a:t>
            </a:r>
            <a:r>
              <a:rPr lang="en-US" b="1" i="1" u="sng" dirty="0"/>
              <a:t>But we have the mind of Christ.</a:t>
            </a:r>
            <a:r>
              <a:rPr lang="en-US" b="1" i="1" dirty="0"/>
              <a:t>”   I Corinthians 2:6-16</a:t>
            </a:r>
          </a:p>
        </p:txBody>
      </p:sp>
      <p:sp>
        <p:nvSpPr>
          <p:cNvPr id="8" name="Scroll: Horizontal 7">
            <a:extLst>
              <a:ext uri="{FF2B5EF4-FFF2-40B4-BE49-F238E27FC236}">
                <a16:creationId xmlns:a16="http://schemas.microsoft.com/office/drawing/2014/main" id="{760662EA-8B38-44D1-8296-E2D98247B2EE}"/>
              </a:ext>
            </a:extLst>
          </p:cNvPr>
          <p:cNvSpPr/>
          <p:nvPr/>
        </p:nvSpPr>
        <p:spPr>
          <a:xfrm>
            <a:off x="400050" y="0"/>
            <a:ext cx="8343900"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u="sng" dirty="0"/>
              <a:t>Perspective</a:t>
            </a:r>
            <a:r>
              <a:rPr lang="en-US" b="1" i="1" dirty="0"/>
              <a:t> is understanding something because you are seeing it from a larger frame of reference.  It is the ability to perceive how things are interrelated and then judge their comparative importance.  </a:t>
            </a:r>
            <a:r>
              <a:rPr lang="en-US" b="1" i="1" u="sng" dirty="0"/>
              <a:t>In a spiritual sense, it means seeing life from God’s point of view.</a:t>
            </a:r>
            <a:r>
              <a:rPr lang="en-US" b="1" i="1" dirty="0"/>
              <a:t> In the Bible, the words </a:t>
            </a:r>
            <a:r>
              <a:rPr lang="en-US" b="1" i="1" u="sng" dirty="0"/>
              <a:t>understanding</a:t>
            </a:r>
            <a:r>
              <a:rPr lang="en-US" b="1" i="1" dirty="0"/>
              <a:t>, </a:t>
            </a:r>
            <a:r>
              <a:rPr lang="en-US" b="1" i="1" u="sng" dirty="0"/>
              <a:t>wisdom</a:t>
            </a:r>
            <a:r>
              <a:rPr lang="en-US" b="1" i="1" dirty="0"/>
              <a:t>, and </a:t>
            </a:r>
            <a:r>
              <a:rPr lang="en-US" b="1" i="1" u="sng" dirty="0"/>
              <a:t>discernment</a:t>
            </a:r>
            <a:r>
              <a:rPr lang="en-US" b="1" i="1" dirty="0"/>
              <a:t> all have to do with </a:t>
            </a:r>
            <a:r>
              <a:rPr lang="en-US" b="1" i="1" u="sng" dirty="0"/>
              <a:t>perspective</a:t>
            </a:r>
            <a:r>
              <a:rPr lang="en-US" b="1" i="1" dirty="0"/>
              <a:t>. The opposite of perspective is hardness of heart, blindness, and dullness.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Knowing God via the Social Order</a:t>
            </a:r>
            <a:br>
              <a:rPr lang="en-US" dirty="0"/>
            </a:br>
            <a:r>
              <a:rPr lang="en-US" sz="2400" dirty="0">
                <a:solidFill>
                  <a:schemeClr val="tx2">
                    <a:lumMod val="60000"/>
                    <a:lumOff val="40000"/>
                  </a:schemeClr>
                </a:solidFill>
              </a:rPr>
              <a:t>A “Desired State” of Relationships</a:t>
            </a:r>
          </a:p>
        </p:txBody>
      </p:sp>
      <p:sp>
        <p:nvSpPr>
          <p:cNvPr id="6" name="TextBox 5"/>
          <p:cNvSpPr txBox="1"/>
          <p:nvPr/>
        </p:nvSpPr>
        <p:spPr>
          <a:xfrm>
            <a:off x="457200" y="4122075"/>
            <a:ext cx="8001000" cy="2246769"/>
          </a:xfrm>
          <a:prstGeom prst="rect">
            <a:avLst/>
          </a:prstGeom>
          <a:noFill/>
        </p:spPr>
        <p:txBody>
          <a:bodyPr wrap="square" rtlCol="0">
            <a:spAutoFit/>
          </a:bodyPr>
          <a:lstStyle/>
          <a:p>
            <a:r>
              <a:rPr lang="en-US" sz="2000" i="1" dirty="0"/>
              <a:t>Aloneness is bad in an </a:t>
            </a:r>
            <a:r>
              <a:rPr lang="en-US" sz="2000" b="1" i="1" dirty="0"/>
              <a:t>ethical</a:t>
            </a:r>
            <a:r>
              <a:rPr lang="en-US" sz="2000" i="1" dirty="0"/>
              <a:t> sense because it </a:t>
            </a:r>
            <a:r>
              <a:rPr lang="en-US" sz="2000" b="1" i="1" dirty="0"/>
              <a:t>contradicts the nature of God</a:t>
            </a:r>
            <a:r>
              <a:rPr lang="en-US" sz="2000" i="1" dirty="0"/>
              <a:t>, who is three-in-one: </a:t>
            </a:r>
            <a:r>
              <a:rPr lang="en-US" sz="2000" i="1" u="sng" dirty="0"/>
              <a:t>God Himself exists in community and relationship</a:t>
            </a:r>
            <a:r>
              <a:rPr lang="en-US" sz="2000" i="1" dirty="0"/>
              <a:t>; man, who is made in His image, is supposed to do the same. This concept forms the basis of a true, God-centered understanding of the social order. </a:t>
            </a:r>
          </a:p>
          <a:p>
            <a:endParaRPr lang="en-US" sz="2000" i="1" dirty="0"/>
          </a:p>
          <a:p>
            <a:r>
              <a:rPr lang="en-US" sz="2000" b="1" i="1" dirty="0"/>
              <a:t>To go against God’s design is to deny His character</a:t>
            </a:r>
            <a:r>
              <a:rPr lang="en-US" sz="2000" i="1" dirty="0"/>
              <a:t>.</a:t>
            </a:r>
          </a:p>
        </p:txBody>
      </p:sp>
      <p:sp>
        <p:nvSpPr>
          <p:cNvPr id="8" name="TextBox 7"/>
          <p:cNvSpPr txBox="1"/>
          <p:nvPr/>
        </p:nvSpPr>
        <p:spPr>
          <a:xfrm>
            <a:off x="457200" y="2155686"/>
            <a:ext cx="8001000" cy="400110"/>
          </a:xfrm>
          <a:prstGeom prst="rect">
            <a:avLst/>
          </a:prstGeom>
          <a:noFill/>
        </p:spPr>
        <p:txBody>
          <a:bodyPr wrap="square" rtlCol="0">
            <a:spAutoFit/>
          </a:bodyPr>
          <a:lstStyle/>
          <a:p>
            <a:r>
              <a:rPr lang="en-US" sz="2000" i="1" dirty="0"/>
              <a:t>Is this a </a:t>
            </a:r>
            <a:r>
              <a:rPr lang="en-US" sz="2000" b="1" i="1" dirty="0"/>
              <a:t>qualitative</a:t>
            </a:r>
            <a:r>
              <a:rPr lang="en-US" sz="2000" i="1" dirty="0"/>
              <a:t> statement?  (i.e. “could be better”)</a:t>
            </a:r>
          </a:p>
        </p:txBody>
      </p:sp>
      <p:sp>
        <p:nvSpPr>
          <p:cNvPr id="9" name="TextBox 8">
            <a:extLst>
              <a:ext uri="{FF2B5EF4-FFF2-40B4-BE49-F238E27FC236}">
                <a16:creationId xmlns:a16="http://schemas.microsoft.com/office/drawing/2014/main" id="{64F31E76-F347-473B-BD51-60682D18CDE8}"/>
              </a:ext>
            </a:extLst>
          </p:cNvPr>
          <p:cNvSpPr txBox="1"/>
          <p:nvPr/>
        </p:nvSpPr>
        <p:spPr>
          <a:xfrm>
            <a:off x="457200" y="1295400"/>
            <a:ext cx="8001000" cy="707886"/>
          </a:xfrm>
          <a:prstGeom prst="rect">
            <a:avLst/>
          </a:prstGeom>
          <a:noFill/>
        </p:spPr>
        <p:txBody>
          <a:bodyPr wrap="square" rtlCol="0">
            <a:spAutoFit/>
          </a:bodyPr>
          <a:lstStyle/>
          <a:p>
            <a:r>
              <a:rPr lang="en-US" sz="2000" i="1" dirty="0"/>
              <a:t>“The LORD God said, ‘It is </a:t>
            </a:r>
            <a:r>
              <a:rPr lang="en-US" sz="2000" b="1" i="1" u="sng" dirty="0"/>
              <a:t>not good </a:t>
            </a:r>
            <a:r>
              <a:rPr lang="en-US" sz="2000" i="1" dirty="0"/>
              <a:t>for the man to be alone.’”  Genesis 2:18</a:t>
            </a:r>
          </a:p>
        </p:txBody>
      </p:sp>
      <p:sp>
        <p:nvSpPr>
          <p:cNvPr id="7" name="TextBox 6">
            <a:extLst>
              <a:ext uri="{FF2B5EF4-FFF2-40B4-BE49-F238E27FC236}">
                <a16:creationId xmlns:a16="http://schemas.microsoft.com/office/drawing/2014/main" id="{2378D6F7-D20E-49F4-B889-9CA3610A089C}"/>
              </a:ext>
            </a:extLst>
          </p:cNvPr>
          <p:cNvSpPr txBox="1"/>
          <p:nvPr/>
        </p:nvSpPr>
        <p:spPr>
          <a:xfrm>
            <a:off x="457200" y="2708196"/>
            <a:ext cx="8001000" cy="400110"/>
          </a:xfrm>
          <a:prstGeom prst="rect">
            <a:avLst/>
          </a:prstGeom>
          <a:noFill/>
        </p:spPr>
        <p:txBody>
          <a:bodyPr wrap="square" rtlCol="0">
            <a:spAutoFit/>
          </a:bodyPr>
          <a:lstStyle/>
          <a:p>
            <a:r>
              <a:rPr lang="en-US" sz="2000" i="1" dirty="0"/>
              <a:t>Is this an </a:t>
            </a:r>
            <a:r>
              <a:rPr lang="en-US" sz="2000" b="1" i="1" dirty="0"/>
              <a:t>ethical</a:t>
            </a:r>
            <a:r>
              <a:rPr lang="en-US" sz="2000" i="1" dirty="0"/>
              <a:t> statement?  (i.e. “is not right; ought to be different”)</a:t>
            </a:r>
          </a:p>
        </p:txBody>
      </p:sp>
      <p:sp>
        <p:nvSpPr>
          <p:cNvPr id="10" name="TextBox 9">
            <a:extLst>
              <a:ext uri="{FF2B5EF4-FFF2-40B4-BE49-F238E27FC236}">
                <a16:creationId xmlns:a16="http://schemas.microsoft.com/office/drawing/2014/main" id="{3A1BDAF3-0248-4244-B913-8723370AB4A4}"/>
              </a:ext>
            </a:extLst>
          </p:cNvPr>
          <p:cNvSpPr txBox="1"/>
          <p:nvPr/>
        </p:nvSpPr>
        <p:spPr>
          <a:xfrm>
            <a:off x="457200" y="3260706"/>
            <a:ext cx="8001000" cy="707886"/>
          </a:xfrm>
          <a:prstGeom prst="rect">
            <a:avLst/>
          </a:prstGeom>
          <a:noFill/>
        </p:spPr>
        <p:txBody>
          <a:bodyPr wrap="square" rtlCol="0">
            <a:spAutoFit/>
          </a:bodyPr>
          <a:lstStyle/>
          <a:p>
            <a:r>
              <a:rPr lang="en-US" sz="2000" i="1" dirty="0"/>
              <a:t>Against </a:t>
            </a:r>
            <a:r>
              <a:rPr lang="en-US" sz="2000" b="1" i="1" dirty="0"/>
              <a:t>what standard </a:t>
            </a:r>
            <a:r>
              <a:rPr lang="en-US" sz="2000" i="1" dirty="0"/>
              <a:t>does God refer to in the context of this statement?  </a:t>
            </a:r>
          </a:p>
        </p:txBody>
      </p:sp>
    </p:spTree>
    <p:extLst>
      <p:ext uri="{BB962C8B-B14F-4D97-AF65-F5344CB8AC3E}">
        <p14:creationId xmlns:p14="http://schemas.microsoft.com/office/powerpoint/2010/main" val="57521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7"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Who is God? What does He want?</a:t>
            </a:r>
            <a:br>
              <a:rPr lang="en-US" dirty="0"/>
            </a:br>
            <a:r>
              <a:rPr lang="en-US" sz="2400" dirty="0">
                <a:solidFill>
                  <a:schemeClr val="tx2">
                    <a:lumMod val="60000"/>
                    <a:lumOff val="40000"/>
                  </a:schemeClr>
                </a:solidFill>
              </a:rPr>
              <a:t>The God of Order</a:t>
            </a:r>
          </a:p>
        </p:txBody>
      </p:sp>
      <p:sp>
        <p:nvSpPr>
          <p:cNvPr id="6" name="TextBox 5"/>
          <p:cNvSpPr txBox="1"/>
          <p:nvPr/>
        </p:nvSpPr>
        <p:spPr>
          <a:xfrm>
            <a:off x="456475" y="1313527"/>
            <a:ext cx="8001000" cy="707886"/>
          </a:xfrm>
          <a:prstGeom prst="rect">
            <a:avLst/>
          </a:prstGeom>
          <a:noFill/>
        </p:spPr>
        <p:txBody>
          <a:bodyPr wrap="square" rtlCol="0">
            <a:spAutoFit/>
          </a:bodyPr>
          <a:lstStyle/>
          <a:p>
            <a:r>
              <a:rPr lang="en-US" sz="2000" i="1" dirty="0"/>
              <a:t>“Dominion and awe belong to God; He establishes </a:t>
            </a:r>
            <a:r>
              <a:rPr lang="en-US" sz="2000" b="1" i="1" dirty="0"/>
              <a:t>order</a:t>
            </a:r>
            <a:r>
              <a:rPr lang="en-US" sz="2000" i="1" dirty="0"/>
              <a:t> in the heights of heaven.”  Job 25:2</a:t>
            </a:r>
          </a:p>
        </p:txBody>
      </p:sp>
      <p:sp>
        <p:nvSpPr>
          <p:cNvPr id="5" name="TextBox 4"/>
          <p:cNvSpPr txBox="1"/>
          <p:nvPr/>
        </p:nvSpPr>
        <p:spPr>
          <a:xfrm>
            <a:off x="457200" y="2188223"/>
            <a:ext cx="8001000" cy="400110"/>
          </a:xfrm>
          <a:prstGeom prst="rect">
            <a:avLst/>
          </a:prstGeom>
          <a:noFill/>
        </p:spPr>
        <p:txBody>
          <a:bodyPr wrap="square" rtlCol="0">
            <a:spAutoFit/>
          </a:bodyPr>
          <a:lstStyle/>
          <a:p>
            <a:r>
              <a:rPr lang="en-US" sz="2000" i="1" dirty="0"/>
              <a:t>“For God is </a:t>
            </a:r>
            <a:r>
              <a:rPr lang="en-US" sz="2000" b="1" i="1" dirty="0"/>
              <a:t>not</a:t>
            </a:r>
            <a:r>
              <a:rPr lang="en-US" sz="2000" i="1" dirty="0"/>
              <a:t> a God of </a:t>
            </a:r>
            <a:r>
              <a:rPr lang="en-US" sz="2000" b="1" i="1" dirty="0"/>
              <a:t>disorder</a:t>
            </a:r>
            <a:r>
              <a:rPr lang="en-US" sz="2000" i="1" dirty="0"/>
              <a:t>…”  1 Corinthians 14:33</a:t>
            </a:r>
          </a:p>
        </p:txBody>
      </p:sp>
      <p:sp>
        <p:nvSpPr>
          <p:cNvPr id="7" name="TextBox 6"/>
          <p:cNvSpPr txBox="1"/>
          <p:nvPr/>
        </p:nvSpPr>
        <p:spPr>
          <a:xfrm>
            <a:off x="440863" y="4648200"/>
            <a:ext cx="8001000" cy="1323439"/>
          </a:xfrm>
          <a:prstGeom prst="rect">
            <a:avLst/>
          </a:prstGeom>
          <a:noFill/>
        </p:spPr>
        <p:txBody>
          <a:bodyPr wrap="square" rtlCol="0">
            <a:spAutoFit/>
          </a:bodyPr>
          <a:lstStyle/>
          <a:p>
            <a:r>
              <a:rPr lang="en-US" sz="2000" b="1" i="1" dirty="0"/>
              <a:t>Social Disorder is a Human Pathology…</a:t>
            </a:r>
          </a:p>
          <a:p>
            <a:endParaRPr lang="en-US" sz="2000" i="1" dirty="0"/>
          </a:p>
          <a:p>
            <a:r>
              <a:rPr lang="en-US" sz="2000" i="1" dirty="0"/>
              <a:t>“For where you have envy and selfish ambition, there you find </a:t>
            </a:r>
            <a:r>
              <a:rPr lang="en-US" sz="2000" b="1" i="1" dirty="0"/>
              <a:t>disorder</a:t>
            </a:r>
            <a:r>
              <a:rPr lang="en-US" sz="2000" i="1" dirty="0"/>
              <a:t> and every evil practice.”   James 3:16</a:t>
            </a:r>
          </a:p>
        </p:txBody>
      </p:sp>
      <p:sp>
        <p:nvSpPr>
          <p:cNvPr id="8" name="TextBox 7">
            <a:extLst>
              <a:ext uri="{FF2B5EF4-FFF2-40B4-BE49-F238E27FC236}">
                <a16:creationId xmlns:a16="http://schemas.microsoft.com/office/drawing/2014/main" id="{B63F8F93-3898-4768-A7B0-EECD3262DFE0}"/>
              </a:ext>
            </a:extLst>
          </p:cNvPr>
          <p:cNvSpPr txBox="1"/>
          <p:nvPr/>
        </p:nvSpPr>
        <p:spPr>
          <a:xfrm>
            <a:off x="440863" y="2755143"/>
            <a:ext cx="8001000" cy="707886"/>
          </a:xfrm>
          <a:prstGeom prst="rect">
            <a:avLst/>
          </a:prstGeom>
          <a:noFill/>
        </p:spPr>
        <p:txBody>
          <a:bodyPr wrap="square" rtlCol="0">
            <a:spAutoFit/>
          </a:bodyPr>
          <a:lstStyle/>
          <a:p>
            <a:r>
              <a:rPr lang="en-US" sz="2000" i="1" dirty="0"/>
              <a:t>“For I delight in faithfulness, not simply in sacrifice; I delight in acknowledging God, not simply in whole burnt offerings.”  Hosea 6:6</a:t>
            </a:r>
          </a:p>
        </p:txBody>
      </p:sp>
      <p:sp>
        <p:nvSpPr>
          <p:cNvPr id="9" name="TextBox 8">
            <a:extLst>
              <a:ext uri="{FF2B5EF4-FFF2-40B4-BE49-F238E27FC236}">
                <a16:creationId xmlns:a16="http://schemas.microsoft.com/office/drawing/2014/main" id="{344C5C80-4B9B-4AC5-AFE3-3F5CEA5BAE7B}"/>
              </a:ext>
            </a:extLst>
          </p:cNvPr>
          <p:cNvSpPr txBox="1"/>
          <p:nvPr/>
        </p:nvSpPr>
        <p:spPr>
          <a:xfrm>
            <a:off x="475060" y="3626122"/>
            <a:ext cx="8001000" cy="707886"/>
          </a:xfrm>
          <a:prstGeom prst="rect">
            <a:avLst/>
          </a:prstGeom>
          <a:noFill/>
        </p:spPr>
        <p:txBody>
          <a:bodyPr wrap="square" rtlCol="0">
            <a:spAutoFit/>
          </a:bodyPr>
          <a:lstStyle/>
          <a:p>
            <a:r>
              <a:rPr lang="en-US" sz="2000" i="1" dirty="0"/>
              <a:t>“For whoever does the will of God is my brother and sister and mother.”  Mark 3:35</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The Triune Nature of God</a:t>
            </a:r>
            <a:br>
              <a:rPr lang="en-US" dirty="0"/>
            </a:br>
            <a:r>
              <a:rPr lang="en-US" sz="2400" dirty="0">
                <a:solidFill>
                  <a:schemeClr val="tx2">
                    <a:lumMod val="60000"/>
                    <a:lumOff val="40000"/>
                  </a:schemeClr>
                </a:solidFill>
              </a:rPr>
              <a:t>Unity, Relationships, Roles, Equality, Authority, Submission</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457200" y="106680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The Son, The Holy Spirit</a:t>
            </a:r>
          </a:p>
          <a:p>
            <a:endParaRPr lang="en-US" b="1" i="1" dirty="0"/>
          </a:p>
          <a:p>
            <a:r>
              <a:rPr lang="en-US" b="1" i="1" dirty="0"/>
              <a:t>“Therefore go and make disciples of all nations, baptizing them in the name of the </a:t>
            </a:r>
            <a:r>
              <a:rPr lang="en-US" b="1" i="1" u="sng" dirty="0"/>
              <a:t>Father and the Son and the Holy Spirit</a:t>
            </a:r>
            <a:r>
              <a:rPr lang="en-US" b="1" i="1" dirty="0"/>
              <a:t>, teaching them to obey everything I have commanded you.  And remember, I am with you always, to the end of the age.” </a:t>
            </a:r>
          </a:p>
          <a:p>
            <a:r>
              <a:rPr lang="en-US" b="1" i="1" dirty="0"/>
              <a:t> </a:t>
            </a:r>
          </a:p>
          <a:p>
            <a:r>
              <a:rPr lang="en-US" b="1" i="1" dirty="0"/>
              <a:t>Matthew 28:19</a:t>
            </a:r>
          </a:p>
          <a:p>
            <a:endParaRPr lang="en-US" b="1" i="1" dirty="0"/>
          </a:p>
        </p:txBody>
      </p:sp>
      <p:sp>
        <p:nvSpPr>
          <p:cNvPr id="13" name="Scroll: Horizontal 12">
            <a:extLst>
              <a:ext uri="{FF2B5EF4-FFF2-40B4-BE49-F238E27FC236}">
                <a16:creationId xmlns:a16="http://schemas.microsoft.com/office/drawing/2014/main" id="{3896037D-8E31-4AD9-B14A-11A09CC8EC62}"/>
              </a:ext>
            </a:extLst>
          </p:cNvPr>
          <p:cNvSpPr/>
          <p:nvPr/>
        </p:nvSpPr>
        <p:spPr>
          <a:xfrm>
            <a:off x="448078" y="1084496"/>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with the Holy Spirit</a:t>
            </a:r>
          </a:p>
          <a:p>
            <a:endParaRPr lang="en-US" b="1" i="1" dirty="0"/>
          </a:p>
          <a:p>
            <a:r>
              <a:rPr lang="en-US" b="1" i="1" dirty="0"/>
              <a:t>“But the Advocate, the Holy Spirit, whom the Father will send in my name, will teach you everything and will cause you to remember everything I said to you.” </a:t>
            </a:r>
          </a:p>
          <a:p>
            <a:r>
              <a:rPr lang="en-US" b="1" i="1" dirty="0"/>
              <a:t> </a:t>
            </a:r>
          </a:p>
          <a:p>
            <a:r>
              <a:rPr lang="en-US" b="1" i="1" dirty="0"/>
              <a:t>John 14:26</a:t>
            </a:r>
          </a:p>
          <a:p>
            <a:endParaRPr lang="en-US" b="1" i="1" dirty="0"/>
          </a:p>
        </p:txBody>
      </p:sp>
      <p:sp>
        <p:nvSpPr>
          <p:cNvPr id="14" name="Scroll: Horizontal 13">
            <a:extLst>
              <a:ext uri="{FF2B5EF4-FFF2-40B4-BE49-F238E27FC236}">
                <a16:creationId xmlns:a16="http://schemas.microsoft.com/office/drawing/2014/main" id="{62C0D6EE-2B19-4D6D-8D0A-073F838400F3}"/>
              </a:ext>
            </a:extLst>
          </p:cNvPr>
          <p:cNvSpPr/>
          <p:nvPr/>
        </p:nvSpPr>
        <p:spPr>
          <a:xfrm>
            <a:off x="457199" y="1049104"/>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with the Son</a:t>
            </a:r>
          </a:p>
          <a:p>
            <a:endParaRPr lang="en-US" b="1" i="1" dirty="0"/>
          </a:p>
          <a:p>
            <a:r>
              <a:rPr lang="en-US" b="1" i="1" dirty="0"/>
              <a:t>“The Father and I are one.”   John 10:30</a:t>
            </a:r>
          </a:p>
          <a:p>
            <a:endParaRPr lang="en-US" b="1" i="1" dirty="0"/>
          </a:p>
          <a:p>
            <a:r>
              <a:rPr lang="en-US" b="1" i="1" dirty="0"/>
              <a:t>“So Jesus said to them again, ‘Peace be with you. Just as the Father has sent me, I also send you.’”   John 20:21</a:t>
            </a:r>
          </a:p>
          <a:p>
            <a:endParaRPr lang="en-US" b="1" i="1" dirty="0"/>
          </a:p>
        </p:txBody>
      </p:sp>
      <p:sp>
        <p:nvSpPr>
          <p:cNvPr id="15" name="Scroll: Horizontal 14">
            <a:extLst>
              <a:ext uri="{FF2B5EF4-FFF2-40B4-BE49-F238E27FC236}">
                <a16:creationId xmlns:a16="http://schemas.microsoft.com/office/drawing/2014/main" id="{43E2AB15-C215-4C50-8561-B27E5AF42819}"/>
              </a:ext>
            </a:extLst>
          </p:cNvPr>
          <p:cNvSpPr/>
          <p:nvPr/>
        </p:nvSpPr>
        <p:spPr>
          <a:xfrm>
            <a:off x="466321" y="1057952"/>
            <a:ext cx="8307977" cy="530735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Son with the Holy Spirit</a:t>
            </a:r>
          </a:p>
          <a:p>
            <a:endParaRPr lang="en-US" b="1" i="1" dirty="0"/>
          </a:p>
          <a:p>
            <a:r>
              <a:rPr lang="en-US" b="1" i="1" dirty="0"/>
              <a:t>“But I tell you the truth, it is to your advantage that I am going away. For if I do not go away, the Advocate will not come to you, but if I go, I will send Him to you. And when He comes, He will prove the world wrong concerning sin and righteousness and judgment…” </a:t>
            </a:r>
          </a:p>
          <a:p>
            <a:r>
              <a:rPr lang="en-US" b="1" i="1" dirty="0"/>
              <a:t> </a:t>
            </a:r>
          </a:p>
          <a:p>
            <a:r>
              <a:rPr lang="en-US" b="1" i="1" dirty="0"/>
              <a:t>John 16:7-8</a:t>
            </a:r>
          </a:p>
          <a:p>
            <a:endParaRPr lang="en-US" b="1" i="1" dirty="0"/>
          </a:p>
        </p:txBody>
      </p:sp>
    </p:spTree>
    <p:extLst>
      <p:ext uri="{BB962C8B-B14F-4D97-AF65-F5344CB8AC3E}">
        <p14:creationId xmlns:p14="http://schemas.microsoft.com/office/powerpoint/2010/main" val="256754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God’s Social Order</a:t>
            </a:r>
            <a:br>
              <a:rPr lang="en-US" dirty="0"/>
            </a:br>
            <a:r>
              <a:rPr lang="en-US" sz="2400" dirty="0">
                <a:solidFill>
                  <a:schemeClr val="tx2">
                    <a:lumMod val="60000"/>
                    <a:lumOff val="40000"/>
                  </a:schemeClr>
                </a:solidFill>
              </a:rPr>
              <a:t>It’s all about Relationships, Modeled on God’s Nature</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418011" y="106680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Man</a:t>
            </a:r>
          </a:p>
          <a:p>
            <a:endParaRPr lang="en-US" b="1" i="1" dirty="0"/>
          </a:p>
          <a:p>
            <a:r>
              <a:rPr lang="en-US" b="1" i="1" u="sng" dirty="0"/>
              <a:t>Father</a:t>
            </a:r>
            <a:r>
              <a:rPr lang="en-US" b="1" i="1" dirty="0"/>
              <a:t>: “Before long, the world will not see me anymore, but you will see me. Because I live, you also will live. On that day you will realize that I am in my Father, and you are in Me, and I am in you.”  John 14:19-20</a:t>
            </a:r>
          </a:p>
          <a:p>
            <a:endParaRPr lang="en-US" b="1" i="1" dirty="0"/>
          </a:p>
          <a:p>
            <a:r>
              <a:rPr lang="en-US" b="1" i="1" u="sng" dirty="0"/>
              <a:t>Son</a:t>
            </a:r>
            <a:r>
              <a:rPr lang="en-US" b="1" i="1" dirty="0"/>
              <a:t>: “I am the vine; you are the branches. If a man remains in me and I in him, he will bear much fruit; apart from me you can do nothing.”   John 15:5</a:t>
            </a:r>
          </a:p>
          <a:p>
            <a:endParaRPr lang="en-US" b="1" i="1" dirty="0"/>
          </a:p>
          <a:p>
            <a:r>
              <a:rPr lang="en-US" b="1" i="1" u="sng" dirty="0"/>
              <a:t>Man</a:t>
            </a:r>
            <a:r>
              <a:rPr lang="en-US" b="1" i="1" dirty="0"/>
              <a:t>: “Therefore, if anyone is in Christ, he is a new creation; the old has gone, the new has come!”   2 Corinthians 5:17</a:t>
            </a:r>
          </a:p>
          <a:p>
            <a:endParaRPr lang="en-US" b="1" i="1" dirty="0"/>
          </a:p>
        </p:txBody>
      </p:sp>
      <p:sp>
        <p:nvSpPr>
          <p:cNvPr id="14" name="Scroll: Horizontal 13">
            <a:extLst>
              <a:ext uri="{FF2B5EF4-FFF2-40B4-BE49-F238E27FC236}">
                <a16:creationId xmlns:a16="http://schemas.microsoft.com/office/drawing/2014/main" id="{75BCF150-66A3-4BDD-B7F0-7D0C1D7817A1}"/>
              </a:ext>
            </a:extLst>
          </p:cNvPr>
          <p:cNvSpPr/>
          <p:nvPr/>
        </p:nvSpPr>
        <p:spPr>
          <a:xfrm>
            <a:off x="420178" y="1066799"/>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Family</a:t>
            </a:r>
          </a:p>
          <a:p>
            <a:endParaRPr lang="en-US" b="1" i="1" dirty="0"/>
          </a:p>
          <a:p>
            <a:r>
              <a:rPr lang="en-US" b="1" i="1" u="sng" dirty="0"/>
              <a:t>Husband</a:t>
            </a:r>
            <a:r>
              <a:rPr lang="en-US" b="1" i="1" dirty="0"/>
              <a:t>: “Husbands, love your wives, just as Christ loved the church and gave himself up for her…”.   Ephesians 5:25</a:t>
            </a:r>
          </a:p>
          <a:p>
            <a:endParaRPr lang="en-US" b="1" i="1" dirty="0"/>
          </a:p>
          <a:p>
            <a:r>
              <a:rPr lang="en-US" b="1" i="1" u="sng" dirty="0"/>
              <a:t>Wife</a:t>
            </a:r>
            <a:r>
              <a:rPr lang="en-US" b="1" i="1" dirty="0"/>
              <a:t>: “Wives, submit to your husbands as to the Lord. For the husband is the head of the wife as Christ is the head of the church…”   Ephesians 5:22</a:t>
            </a:r>
          </a:p>
          <a:p>
            <a:endParaRPr lang="en-US" b="1" i="1" dirty="0"/>
          </a:p>
          <a:p>
            <a:r>
              <a:rPr lang="en-US" b="1" i="1" u="sng" dirty="0"/>
              <a:t>Child</a:t>
            </a:r>
            <a:r>
              <a:rPr lang="en-US" b="1" i="1" dirty="0"/>
              <a:t>: “Honor your father and your mother just as the LORD your God has commanded you to do…”   Deuteronomy 5:16</a:t>
            </a:r>
          </a:p>
          <a:p>
            <a:endParaRPr lang="en-US" b="1" i="1" dirty="0"/>
          </a:p>
        </p:txBody>
      </p:sp>
      <p:sp>
        <p:nvSpPr>
          <p:cNvPr id="15" name="Scroll: Horizontal 14">
            <a:extLst>
              <a:ext uri="{FF2B5EF4-FFF2-40B4-BE49-F238E27FC236}">
                <a16:creationId xmlns:a16="http://schemas.microsoft.com/office/drawing/2014/main" id="{631F49C9-F4A4-441C-AB5A-5C5BF46A3DED}"/>
              </a:ext>
            </a:extLst>
          </p:cNvPr>
          <p:cNvSpPr/>
          <p:nvPr/>
        </p:nvSpPr>
        <p:spPr>
          <a:xfrm>
            <a:off x="422345" y="1066798"/>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Church</a:t>
            </a:r>
          </a:p>
          <a:p>
            <a:endParaRPr lang="en-US" b="1" i="1" dirty="0"/>
          </a:p>
          <a:p>
            <a:r>
              <a:rPr lang="en-US" sz="1600" b="1" i="1" u="sng" dirty="0"/>
              <a:t>Christ</a:t>
            </a:r>
            <a:r>
              <a:rPr lang="en-US" sz="1600" b="1" i="1" dirty="0"/>
              <a:t>: “He is the head of the body, the church, as well as the beginning, the firstborn from the dead, so that He Himself may become first in all things.”   Colossians 1:8  </a:t>
            </a:r>
          </a:p>
          <a:p>
            <a:endParaRPr lang="en-US" sz="1600" b="1" i="1" dirty="0"/>
          </a:p>
          <a:p>
            <a:r>
              <a:rPr lang="en-US" sz="1600" b="1" i="1" u="sng" dirty="0"/>
              <a:t>Elders</a:t>
            </a:r>
            <a:r>
              <a:rPr lang="en-US" sz="1600" b="1" i="1" dirty="0"/>
              <a:t>: “Watch out for yourselves and for all the flock of which the Holy Spirit has made you overseers, to shepherd the church of God that He obtained with the blood of His own Son.”   Acts 20:28</a:t>
            </a:r>
          </a:p>
          <a:p>
            <a:endParaRPr lang="en-US" sz="1600" b="1" i="1" dirty="0"/>
          </a:p>
          <a:p>
            <a:r>
              <a:rPr lang="en-US" sz="1600" b="1" i="1" u="sng" dirty="0"/>
              <a:t>Congregation</a:t>
            </a:r>
            <a:r>
              <a:rPr lang="en-US" sz="1600" b="1" i="1" dirty="0"/>
              <a:t>: “Obey your leaders and submit to them, for they keep watch over your souls and will give an account for their work. Let them do this with joy and not with complaints, for this would be no advantage for you.”  Hebrews 13:17   </a:t>
            </a:r>
          </a:p>
          <a:p>
            <a:endParaRPr lang="en-US" b="1" i="1" dirty="0"/>
          </a:p>
        </p:txBody>
      </p:sp>
      <p:sp>
        <p:nvSpPr>
          <p:cNvPr id="16" name="Scroll: Horizontal 15">
            <a:extLst>
              <a:ext uri="{FF2B5EF4-FFF2-40B4-BE49-F238E27FC236}">
                <a16:creationId xmlns:a16="http://schemas.microsoft.com/office/drawing/2014/main" id="{73C3A7A0-9063-4E62-A31C-467D85922C01}"/>
              </a:ext>
            </a:extLst>
          </p:cNvPr>
          <p:cNvSpPr/>
          <p:nvPr/>
        </p:nvSpPr>
        <p:spPr>
          <a:xfrm>
            <a:off x="413678" y="1066074"/>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Nation</a:t>
            </a:r>
          </a:p>
          <a:p>
            <a:pPr algn="ctr"/>
            <a:endParaRPr lang="en-US" b="1" i="1" dirty="0"/>
          </a:p>
          <a:p>
            <a:r>
              <a:rPr lang="en-US" b="1" i="1" u="sng" dirty="0"/>
              <a:t>God </a:t>
            </a:r>
            <a:r>
              <a:rPr lang="en-US" b="1" i="1" dirty="0"/>
              <a:t>: “For the scripture says to Pharaoh: ‘For this very purpose I have raised you up, that I may demonstrate my power in you, and that my name may be proclaimed in all the earth’.”   Romans 9:17</a:t>
            </a:r>
          </a:p>
          <a:p>
            <a:endParaRPr lang="en-US" b="1" i="1" u="sng" dirty="0"/>
          </a:p>
          <a:p>
            <a:r>
              <a:rPr lang="en-US" b="1" i="1" u="sng" dirty="0"/>
              <a:t>Nation</a:t>
            </a:r>
            <a:r>
              <a:rPr lang="en-US" b="1" i="1" dirty="0"/>
              <a:t>: “Let every person be subject to the governing authorities. For there is no authority except by God’s appointment.”  Romans 13:1</a:t>
            </a:r>
          </a:p>
          <a:p>
            <a:endParaRPr lang="en-US" b="1" i="1" dirty="0"/>
          </a:p>
          <a:p>
            <a:r>
              <a:rPr lang="en-US" b="1" i="1" u="sng" dirty="0"/>
              <a:t>Citizen</a:t>
            </a:r>
            <a:r>
              <a:rPr lang="en-US" b="1" i="1" dirty="0"/>
              <a:t>: “So he said to them, ‘Then give to Caesar the things that are Caesar’s, and to God the things that are God’s.”   Luke 20:25</a:t>
            </a:r>
          </a:p>
        </p:txBody>
      </p:sp>
    </p:spTree>
    <p:extLst>
      <p:ext uri="{BB962C8B-B14F-4D97-AF65-F5344CB8AC3E}">
        <p14:creationId xmlns:p14="http://schemas.microsoft.com/office/powerpoint/2010/main" val="63697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God’s Desired State for His Church</a:t>
            </a:r>
            <a:br>
              <a:rPr lang="en-US" dirty="0"/>
            </a:br>
            <a:r>
              <a:rPr lang="en-US" sz="2400" dirty="0">
                <a:solidFill>
                  <a:schemeClr val="tx2">
                    <a:lumMod val="60000"/>
                    <a:lumOff val="40000"/>
                  </a:schemeClr>
                </a:solidFill>
              </a:rPr>
              <a:t>Are we to be Overcomers?</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418011" y="106680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God’s Expectations, Our Accountability</a:t>
            </a:r>
          </a:p>
          <a:p>
            <a:endParaRPr lang="en-US" sz="1600" b="1" i="1" dirty="0"/>
          </a:p>
          <a:p>
            <a:r>
              <a:rPr lang="en-US" sz="1600" b="1" i="1" dirty="0"/>
              <a:t>“I am the Alpha and the Omega, says the LORD God – the one who is, and who was, and who is the come – the All-Powerful!”  Revelation 1:8</a:t>
            </a:r>
          </a:p>
          <a:p>
            <a:endParaRPr lang="en-US" sz="1600" b="1" i="1" dirty="0"/>
          </a:p>
          <a:p>
            <a:r>
              <a:rPr lang="en-US" sz="1600" b="1" i="1" dirty="0"/>
              <a:t>“The one who has an ear had better hear what the Spirit says to the churches. To the one who </a:t>
            </a:r>
            <a:r>
              <a:rPr lang="en-US" sz="1600" b="1" i="1" u="sng" dirty="0"/>
              <a:t>overcomes</a:t>
            </a:r>
            <a:r>
              <a:rPr lang="en-US" sz="1600" b="1" i="1" dirty="0"/>
              <a:t>, I will permit him to eat from the tree of life that is in the paradise of God.”   Revelation 2:7</a:t>
            </a:r>
          </a:p>
          <a:p>
            <a:endParaRPr lang="en-US" sz="1600" b="1" i="1" dirty="0"/>
          </a:p>
          <a:p>
            <a:r>
              <a:rPr lang="en-US" sz="1600" b="1" i="1" dirty="0"/>
              <a:t>“The one who has an ear had better hear what the Spirit says to the churches. The one who </a:t>
            </a:r>
            <a:r>
              <a:rPr lang="en-US" sz="1600" b="1" i="1" u="sng" dirty="0"/>
              <a:t>overcomes</a:t>
            </a:r>
            <a:r>
              <a:rPr lang="en-US" sz="1600" b="1" i="1" dirty="0"/>
              <a:t> will in no way be harmed by the second death.”   Revelation 2:11</a:t>
            </a:r>
          </a:p>
          <a:p>
            <a:endParaRPr lang="en-US" b="1" i="1" dirty="0"/>
          </a:p>
        </p:txBody>
      </p:sp>
      <p:sp>
        <p:nvSpPr>
          <p:cNvPr id="5" name="Scroll: Horizontal 4">
            <a:extLst>
              <a:ext uri="{FF2B5EF4-FFF2-40B4-BE49-F238E27FC236}">
                <a16:creationId xmlns:a16="http://schemas.microsoft.com/office/drawing/2014/main" id="{540DD406-CA7F-4CBB-8DFE-4B82DA4C18A0}"/>
              </a:ext>
            </a:extLst>
          </p:cNvPr>
          <p:cNvSpPr/>
          <p:nvPr/>
        </p:nvSpPr>
        <p:spPr>
          <a:xfrm>
            <a:off x="418011" y="1063911"/>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How to </a:t>
            </a:r>
            <a:r>
              <a:rPr lang="en-US" sz="1600" b="1" i="1" u="sng" dirty="0"/>
              <a:t>Overcome</a:t>
            </a:r>
            <a:r>
              <a:rPr lang="en-US" sz="1600" b="1" i="1" dirty="0"/>
              <a:t> and be Right with God…</a:t>
            </a:r>
          </a:p>
          <a:p>
            <a:endParaRPr lang="en-US" sz="1600" b="1" i="1" dirty="0"/>
          </a:p>
          <a:p>
            <a:r>
              <a:rPr lang="en-US" sz="16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to not weigh us down, because everyone who has been fathered by God </a:t>
            </a:r>
            <a:r>
              <a:rPr lang="en-US" sz="1600" b="1" i="1" u="sng" dirty="0"/>
              <a:t>overcomes</a:t>
            </a:r>
            <a:r>
              <a:rPr lang="en-US" sz="1600" b="1" i="1" dirty="0"/>
              <a:t> the world.”   1 John 4:20 – 5:4</a:t>
            </a:r>
          </a:p>
          <a:p>
            <a:endParaRPr lang="en-US" b="1" i="1" dirty="0"/>
          </a:p>
        </p:txBody>
      </p:sp>
    </p:spTree>
    <p:extLst>
      <p:ext uri="{BB962C8B-B14F-4D97-AF65-F5344CB8AC3E}">
        <p14:creationId xmlns:p14="http://schemas.microsoft.com/office/powerpoint/2010/main" val="266225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28752</TotalTime>
  <Words>1765</Words>
  <Application>Microsoft Office PowerPoint</Application>
  <PresentationFormat>On-screen Show (4:3)</PresentationFormat>
  <Paragraphs>119</Paragraphs>
  <Slides>7</Slides>
  <Notes>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Arial Narrow</vt:lpstr>
      <vt:lpstr>Calibri</vt:lpstr>
      <vt:lpstr>PPT_Template_2010SummerSchool</vt:lpstr>
      <vt:lpstr>1_UPCRC_Powerpoint_Template_with I-Mark</vt:lpstr>
      <vt:lpstr>PowerPoint Presentation</vt:lpstr>
      <vt:lpstr>How to Know the Truth? </vt:lpstr>
      <vt:lpstr>Knowing God via the Social Order A “Desired State” of Relationships</vt:lpstr>
      <vt:lpstr>Who is God? What does He want? The God of Order</vt:lpstr>
      <vt:lpstr>The Triune Nature of God Unity, Relationships, Roles, Equality, Authority, Submission</vt:lpstr>
      <vt:lpstr>God’s Social Order It’s all about Relationships, Modeled on God’s Nature</vt:lpstr>
      <vt:lpstr>God’s Desired State for His Church Are we to be Overcomers?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Phillip Pennington</cp:lastModifiedBy>
  <cp:revision>1200</cp:revision>
  <cp:lastPrinted>2015-10-11T15:37:17Z</cp:lastPrinted>
  <dcterms:created xsi:type="dcterms:W3CDTF">2010-06-16T02:58:04Z</dcterms:created>
  <dcterms:modified xsi:type="dcterms:W3CDTF">2021-07-04T14:54:56Z</dcterms:modified>
</cp:coreProperties>
</file>