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425" r:id="rId4"/>
    <p:sldId id="562" r:id="rId5"/>
    <p:sldId id="561" r:id="rId6"/>
    <p:sldId id="563" r:id="rId7"/>
    <p:sldId id="393" r:id="rId8"/>
    <p:sldId id="565" r:id="rId9"/>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5321" autoAdjust="0"/>
  </p:normalViewPr>
  <p:slideViewPr>
    <p:cSldViewPr>
      <p:cViewPr varScale="1">
        <p:scale>
          <a:sx n="118" d="100"/>
          <a:sy n="118" d="100"/>
        </p:scale>
        <p:origin x="1410" y="108"/>
      </p:cViewPr>
      <p:guideLst>
        <p:guide orient="horz" pos="2160"/>
        <p:guide pos="2880"/>
      </p:guideLst>
    </p:cSldViewPr>
  </p:slideViewPr>
  <p:notesTextViewPr>
    <p:cViewPr>
      <p:scale>
        <a:sx n="3" d="2"/>
        <a:sy n="3" d="2"/>
      </p:scale>
      <p:origin x="0" y="-57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4" cy="469265"/>
          </a:xfrm>
          <a:prstGeom prst="rect">
            <a:avLst/>
          </a:prstGeom>
        </p:spPr>
        <p:txBody>
          <a:bodyPr vert="horz" wrap="square" lIns="94087" tIns="47044" rIns="94087" bIns="4704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1"/>
            <a:ext cx="3076364" cy="469265"/>
          </a:xfrm>
          <a:prstGeom prst="rect">
            <a:avLst/>
          </a:prstGeom>
        </p:spPr>
        <p:txBody>
          <a:bodyPr vert="horz" wrap="square" lIns="94087" tIns="47044" rIns="94087" bIns="4704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10/28/2025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087" tIns="47044" rIns="94087" bIns="4704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087" tIns="47044" rIns="94087" bIns="4704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914406"/>
            <a:ext cx="3076364" cy="469265"/>
          </a:xfrm>
          <a:prstGeom prst="rect">
            <a:avLst/>
          </a:prstGeom>
        </p:spPr>
        <p:txBody>
          <a:bodyPr vert="horz" wrap="square" lIns="94087" tIns="47044" rIns="94087" bIns="4704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087" tIns="47044" rIns="94087" bIns="4704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lnSpcReduction="10000"/>
          </a:bodyPr>
          <a:lstStyle/>
          <a:p>
            <a:pPr defTabSz="914246">
              <a:defRPr/>
            </a:pPr>
            <a:r>
              <a:rPr lang="en-US" sz="1400" dirty="0"/>
              <a:t>They were devoting themselves to the apostles’ teaching and to fellowship, to the breaking of bread and to prayer. Reverential awe came over everyone, and many wonders and miraculous signs came about by the apostles. All who believed were together and held everything in common, and they began selling their property and possessions and distributing the proceeds to everyone, as anyone had need. Every day they continued to gather together by common consent in the temple courts, breaking bread from house to house, sharing their food with glad and humble hearts, praising God and having the good will of all the people. And the Lord was adding to their number every day those who were being saved.   (Acts 2:42-47)</a:t>
            </a:r>
          </a:p>
          <a:p>
            <a:endParaRPr lang="en-US" sz="1400" dirty="0"/>
          </a:p>
          <a:p>
            <a:pPr fontAlgn="base"/>
            <a:r>
              <a:rPr lang="en-US" sz="1400" b="1" dirty="0"/>
              <a:t>Text</a:t>
            </a:r>
            <a:r>
              <a:rPr lang="en-US" sz="1400" dirty="0"/>
              <a:t>: Acts 2:42–47</a:t>
            </a:r>
          </a:p>
          <a:p>
            <a:pPr fontAlgn="base"/>
            <a:r>
              <a:rPr lang="en-US" sz="1400" b="1" dirty="0"/>
              <a:t>Objective</a:t>
            </a:r>
            <a:r>
              <a:rPr lang="en-US" sz="1400" dirty="0"/>
              <a:t>: Fellowship is commitment, not convenience.</a:t>
            </a:r>
          </a:p>
          <a:p>
            <a:pPr fontAlgn="base"/>
            <a:r>
              <a:rPr lang="en-US" sz="1400" b="1" dirty="0"/>
              <a:t>Key Themes</a:t>
            </a:r>
            <a:r>
              <a:rPr lang="en-US" sz="1400" dirty="0"/>
              <a:t>: Shared life, devotion, joy.</a:t>
            </a:r>
          </a:p>
          <a:p>
            <a:pPr fontAlgn="base"/>
            <a:r>
              <a:rPr lang="en-US" sz="1400" b="1" dirty="0"/>
              <a:t>Discussion</a:t>
            </a:r>
            <a:r>
              <a:rPr lang="en-US" sz="1400" dirty="0"/>
              <a:t>:</a:t>
            </a:r>
          </a:p>
          <a:p>
            <a:pPr lvl="0"/>
            <a:r>
              <a:rPr lang="en-US" sz="1400" dirty="0"/>
              <a:t>How did the early church live out unity?</a:t>
            </a:r>
          </a:p>
          <a:p>
            <a:pPr lvl="0" fontAlgn="base"/>
            <a:r>
              <a:rPr lang="en-US" sz="1400" dirty="0"/>
              <a:t>How can we reclaim covenant fellowship today?</a:t>
            </a:r>
          </a:p>
          <a:p>
            <a:pPr fontAlgn="base"/>
            <a:r>
              <a:rPr lang="en-US" sz="1400" b="1" dirty="0"/>
              <a:t>Application</a:t>
            </a:r>
            <a:r>
              <a:rPr lang="en-US" sz="1400" dirty="0"/>
              <a:t>: Commit to intentional community rhythms.</a:t>
            </a:r>
          </a:p>
          <a:p>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a:t>Foundational Pillars of Fellowship (from Acts 2)</a:t>
            </a:r>
            <a:endParaRPr lang="en-US" sz="1400" dirty="0"/>
          </a:p>
          <a:p>
            <a:pPr rtl="0" fontAlgn="ctr"/>
            <a:r>
              <a:rPr lang="en-US" sz="1400" b="1" dirty="0"/>
              <a:t>Devotion</a:t>
            </a:r>
            <a:r>
              <a:rPr lang="en-US" sz="1400" dirty="0"/>
              <a:t> – Persistent commitment to spiritual practices (v. 42)</a:t>
            </a:r>
          </a:p>
          <a:p>
            <a:pPr rtl="0" fontAlgn="ctr"/>
            <a:r>
              <a:rPr lang="en-US" sz="1400" b="1" dirty="0"/>
              <a:t>Presence</a:t>
            </a:r>
            <a:r>
              <a:rPr lang="en-US" sz="1400" dirty="0"/>
              <a:t> – Sharing meals, time, and space (v. 46)</a:t>
            </a:r>
          </a:p>
          <a:p>
            <a:pPr rtl="0" fontAlgn="ctr"/>
            <a:r>
              <a:rPr lang="en-US" sz="1400" b="1" dirty="0"/>
              <a:t>Generosity</a:t>
            </a:r>
            <a:r>
              <a:rPr lang="en-US" sz="1400" dirty="0"/>
              <a:t> – Meeting needs with glad and sincere hearts (v. 45)</a:t>
            </a:r>
          </a:p>
          <a:p>
            <a:pPr rtl="0" fontAlgn="ctr"/>
            <a:r>
              <a:rPr lang="en-US" sz="1400" b="1" dirty="0"/>
              <a:t>Unity</a:t>
            </a:r>
            <a:r>
              <a:rPr lang="en-US" sz="1400" dirty="0"/>
              <a:t> – Having “all things in common” (v. 44)</a:t>
            </a:r>
          </a:p>
          <a:p>
            <a:pPr rtl="0" fontAlgn="ctr"/>
            <a:r>
              <a:rPr lang="en-US" sz="1400" b="1" dirty="0"/>
              <a:t>Worship and Praise</a:t>
            </a:r>
            <a:r>
              <a:rPr lang="en-US" sz="1400" dirty="0"/>
              <a:t> – A rhythm of collective joy and awe (v. 47)</a:t>
            </a:r>
          </a:p>
          <a:p>
            <a:r>
              <a:rPr lang="en-US" sz="1400" dirty="0"/>
              <a:t>This is not loose association, but a </a:t>
            </a:r>
            <a:r>
              <a:rPr lang="en-US" sz="1400" b="1" dirty="0"/>
              <a:t>covenant community</a:t>
            </a:r>
            <a:r>
              <a:rPr lang="en-US" sz="1400" dirty="0"/>
              <a:t>—sustained by shared values and spiritual bonds.</a:t>
            </a:r>
          </a:p>
          <a:p>
            <a:endParaRPr lang="en-US" sz="1400" dirty="0"/>
          </a:p>
          <a:p>
            <a:r>
              <a:rPr lang="en-US" sz="1400" dirty="0"/>
              <a:t>Fellowship is a sacred, Spirit-born </a:t>
            </a:r>
            <a:r>
              <a:rPr lang="en-US" sz="1400" b="1" dirty="0"/>
              <a:t>commitment</a:t>
            </a:r>
            <a:r>
              <a:rPr lang="en-US" sz="1400" dirty="0"/>
              <a:t> to shared life—not a matter of convenience or occasional attendance. The early church practiced this through rhythms of worship, hospitality, generosity, and mutual encouragement.</a:t>
            </a:r>
          </a:p>
          <a:p>
            <a:endParaRPr lang="en-US" sz="1400" dirty="0"/>
          </a:p>
          <a:p>
            <a:pPr rtl="0" fontAlgn="ctr"/>
            <a:r>
              <a:rPr lang="en-US" sz="1400" dirty="0"/>
              <a:t>How does our fellowship today compare to the model in Acts 2?</a:t>
            </a:r>
          </a:p>
          <a:p>
            <a:pPr rtl="0" fontAlgn="ctr"/>
            <a:r>
              <a:rPr lang="en-US" sz="1400" dirty="0"/>
              <a:t>In what ways does convenience threaten covenant commitment in the modern church?</a:t>
            </a:r>
          </a:p>
          <a:p>
            <a:pPr rtl="0" fontAlgn="ctr"/>
            <a:r>
              <a:rPr lang="en-US" sz="1400" dirty="0"/>
              <a:t>Which of the seven Ephesians themes do you think your church needs most?</a:t>
            </a:r>
          </a:p>
          <a:p>
            <a:pPr rtl="0" fontAlgn="ctr"/>
            <a:r>
              <a:rPr lang="en-US" sz="1400" dirty="0"/>
              <a:t>How can your small group or congregation pursue “intentional rhythms” of fellowship?</a:t>
            </a:r>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ADEEF-38DB-73DB-6EF3-2B95BA01F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76F66-86CF-818E-8176-0E9E156446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8D06C-4F67-5939-1DC2-87C306ED8D7D}"/>
              </a:ext>
            </a:extLst>
          </p:cNvPr>
          <p:cNvSpPr>
            <a:spLocks noGrp="1"/>
          </p:cNvSpPr>
          <p:nvPr>
            <p:ph type="body" idx="1"/>
          </p:nvPr>
        </p:nvSpPr>
        <p:spPr/>
        <p:txBody>
          <a:bodyPr>
            <a:normAutofit fontScale="55000" lnSpcReduction="20000"/>
          </a:bodyPr>
          <a:lstStyle/>
          <a:p>
            <a:r>
              <a:rPr lang="en-US" sz="1400" b="1" dirty="0"/>
              <a:t>1. Cain and Abel (Genesis 4:1–9)</a:t>
            </a:r>
            <a:endParaRPr lang="en-US" sz="1400" dirty="0"/>
          </a:p>
          <a:p>
            <a:pPr rtl="0" fontAlgn="ctr"/>
            <a:r>
              <a:rPr lang="en-US" sz="1400" b="1" dirty="0"/>
              <a:t>Violation</a:t>
            </a:r>
            <a:r>
              <a:rPr lang="en-US" sz="1400" dirty="0"/>
              <a:t>: Jealousy and unrepentance lead to murder.</a:t>
            </a:r>
          </a:p>
          <a:p>
            <a:pPr rtl="0" fontAlgn="ctr"/>
            <a:r>
              <a:rPr lang="en-US" sz="1400" b="1" dirty="0"/>
              <a:t>Fellowship Breakdown</a:t>
            </a:r>
            <a:r>
              <a:rPr lang="en-US" sz="1400" dirty="0"/>
              <a:t>: Instead of protecting his brother, Cain becomes his brother’s destroyer.</a:t>
            </a:r>
          </a:p>
          <a:p>
            <a:pPr rtl="0" fontAlgn="ctr"/>
            <a:r>
              <a:rPr lang="en-US" sz="1400" b="1" dirty="0"/>
              <a:t>Lesson</a:t>
            </a:r>
            <a:r>
              <a:rPr lang="en-US" sz="1400" dirty="0"/>
              <a:t>: Anger and envy, left unchecked, dissolve trust and desecrate the image of family and covenant.</a:t>
            </a:r>
          </a:p>
          <a:p>
            <a:r>
              <a:rPr lang="en-US" sz="1400" i="1" dirty="0"/>
              <a:t>“Am I my brother’s keeper?”</a:t>
            </a:r>
            <a:r>
              <a:rPr lang="en-US" sz="1400" dirty="0"/>
              <a:t> – Cain (Genesis 4:9)</a:t>
            </a:r>
          </a:p>
          <a:p>
            <a:r>
              <a:rPr lang="en-US" sz="1400" dirty="0"/>
              <a:t> </a:t>
            </a:r>
          </a:p>
          <a:p>
            <a:r>
              <a:rPr lang="en-US" sz="1400" b="1" dirty="0"/>
              <a:t>2. Korah’s Rebellion (Numbers 16)</a:t>
            </a:r>
            <a:endParaRPr lang="en-US" sz="1400" dirty="0"/>
          </a:p>
          <a:p>
            <a:pPr rtl="0" fontAlgn="ctr"/>
            <a:r>
              <a:rPr lang="en-US" sz="1400" b="1" dirty="0"/>
              <a:t>Violation</a:t>
            </a:r>
            <a:r>
              <a:rPr lang="en-US" sz="1400" dirty="0"/>
              <a:t>: Pride and power-grabbing among the Levites challenged God’s appointed leadership (Moses and Aaron).</a:t>
            </a:r>
          </a:p>
          <a:p>
            <a:pPr rtl="0" fontAlgn="ctr"/>
            <a:r>
              <a:rPr lang="en-US" sz="1400" b="1" dirty="0"/>
              <a:t>Fellowship Breakdown</a:t>
            </a:r>
            <a:r>
              <a:rPr lang="en-US" sz="1400" dirty="0"/>
              <a:t>: The rebellion fractured the community and brought judgment.</a:t>
            </a:r>
          </a:p>
          <a:p>
            <a:pPr rtl="0" fontAlgn="ctr"/>
            <a:r>
              <a:rPr lang="en-US" sz="1400" b="1" dirty="0"/>
              <a:t>Lesson</a:t>
            </a:r>
            <a:r>
              <a:rPr lang="en-US" sz="1400" dirty="0"/>
              <a:t>: Disregarding God-ordained structure and promoting factionalism invites division and divine discipline.</a:t>
            </a:r>
          </a:p>
          <a:p>
            <a:r>
              <a:rPr lang="en-US" sz="1400" dirty="0"/>
              <a:t> </a:t>
            </a:r>
          </a:p>
          <a:p>
            <a:r>
              <a:rPr lang="en-US" sz="1400" b="1" dirty="0"/>
              <a:t>3. The Golden Calf (Exodus 32)</a:t>
            </a:r>
            <a:endParaRPr lang="en-US" sz="1400" dirty="0"/>
          </a:p>
          <a:p>
            <a:pPr rtl="0" fontAlgn="ctr"/>
            <a:r>
              <a:rPr lang="en-US" sz="1400" b="1" dirty="0"/>
              <a:t>Violation</a:t>
            </a:r>
            <a:r>
              <a:rPr lang="en-US" sz="1400" dirty="0"/>
              <a:t>: The people quickly turned to idol worship in Moses' absence.</a:t>
            </a:r>
          </a:p>
          <a:p>
            <a:pPr rtl="0" fontAlgn="ctr"/>
            <a:r>
              <a:rPr lang="en-US" sz="1400" b="1" dirty="0"/>
              <a:t>Fellowship Breakdown</a:t>
            </a:r>
            <a:r>
              <a:rPr lang="en-US" sz="1400" dirty="0"/>
              <a:t>: They broke covenant with God and each other.</a:t>
            </a:r>
          </a:p>
          <a:p>
            <a:pPr rtl="0" fontAlgn="ctr"/>
            <a:r>
              <a:rPr lang="en-US" sz="1400" b="1" dirty="0"/>
              <a:t>Lesson</a:t>
            </a:r>
            <a:r>
              <a:rPr lang="en-US" sz="1400" dirty="0"/>
              <a:t>: Idolatry corrupts both vertical and horizontal relationships; fellowship rooted in convenience turns into chaos.</a:t>
            </a:r>
          </a:p>
          <a:p>
            <a:r>
              <a:rPr lang="en-US" sz="1400" i="1" dirty="0"/>
              <a:t>“They have been quick to turn away from what I commanded them…”</a:t>
            </a:r>
            <a:r>
              <a:rPr lang="en-US" sz="1400" dirty="0"/>
              <a:t> – Exodus 32:8</a:t>
            </a:r>
          </a:p>
          <a:p>
            <a:r>
              <a:rPr lang="en-US" sz="1400" dirty="0"/>
              <a:t> </a:t>
            </a:r>
          </a:p>
          <a:p>
            <a:r>
              <a:rPr lang="en-US" sz="1400" b="1" dirty="0"/>
              <a:t>4. Ananias and Sapphira (Acts 5:1–11)</a:t>
            </a:r>
            <a:endParaRPr lang="en-US" sz="1400" dirty="0"/>
          </a:p>
          <a:p>
            <a:pPr rtl="0" fontAlgn="ctr"/>
            <a:r>
              <a:rPr lang="en-US" sz="1400" b="1" dirty="0"/>
              <a:t>Violation</a:t>
            </a:r>
            <a:r>
              <a:rPr lang="en-US" sz="1400" dirty="0"/>
              <a:t>: They lied to the apostles and the Holy Spirit about their offering.</a:t>
            </a:r>
          </a:p>
          <a:p>
            <a:pPr rtl="0" fontAlgn="ctr"/>
            <a:r>
              <a:rPr lang="en-US" sz="1400" b="1" dirty="0"/>
              <a:t>Fellowship Breakdown</a:t>
            </a:r>
            <a:r>
              <a:rPr lang="en-US" sz="1400" dirty="0"/>
              <a:t>: They undermined the trust and sincerity that defined early Christian community.</a:t>
            </a:r>
          </a:p>
          <a:p>
            <a:pPr rtl="0" fontAlgn="ctr"/>
            <a:r>
              <a:rPr lang="en-US" sz="1400" b="1" dirty="0"/>
              <a:t>Lesson</a:t>
            </a:r>
            <a:r>
              <a:rPr lang="en-US" sz="1400" dirty="0"/>
              <a:t>: Hypocrisy and deceit poison spiritual unity and violate the integrity of covenant life.</a:t>
            </a:r>
          </a:p>
          <a:p>
            <a:r>
              <a:rPr lang="en-US" sz="1400" dirty="0"/>
              <a:t> </a:t>
            </a:r>
          </a:p>
          <a:p>
            <a:r>
              <a:rPr lang="en-US" sz="1400" b="1" dirty="0"/>
              <a:t>5. Demas (2 Timothy 4:10)</a:t>
            </a:r>
            <a:endParaRPr lang="en-US" sz="1400" dirty="0"/>
          </a:p>
          <a:p>
            <a:pPr rtl="0" fontAlgn="ctr"/>
            <a:r>
              <a:rPr lang="en-US" sz="1400" b="1" dirty="0"/>
              <a:t>Violation</a:t>
            </a:r>
            <a:r>
              <a:rPr lang="en-US" sz="1400" dirty="0"/>
              <a:t>: Forsook Paul out of love for the world.</a:t>
            </a:r>
          </a:p>
          <a:p>
            <a:pPr rtl="0" fontAlgn="ctr"/>
            <a:r>
              <a:rPr lang="en-US" sz="1400" b="1" dirty="0"/>
              <a:t>Fellowship Breakdown</a:t>
            </a:r>
            <a:r>
              <a:rPr lang="en-US" sz="1400" dirty="0"/>
              <a:t>: Deserted gospel partnership for worldly comfort or safety.</a:t>
            </a:r>
          </a:p>
          <a:p>
            <a:pPr rtl="0" fontAlgn="ctr"/>
            <a:r>
              <a:rPr lang="en-US" sz="1400" b="1" dirty="0"/>
              <a:t>Lesson</a:t>
            </a:r>
            <a:r>
              <a:rPr lang="en-US" sz="1400" dirty="0"/>
              <a:t>: Personal self-interest and love of the world can break gospel fellowship.</a:t>
            </a:r>
          </a:p>
          <a:p>
            <a:r>
              <a:rPr lang="en-US" sz="1400" i="1" dirty="0"/>
              <a:t>“Demas, because he loved this world, has deserted me…”</a:t>
            </a:r>
            <a:r>
              <a:rPr lang="en-US" sz="1400" dirty="0"/>
              <a:t> – 2 Timothy 4:10</a:t>
            </a:r>
          </a:p>
          <a:p>
            <a:r>
              <a:rPr lang="en-US" sz="1400" dirty="0"/>
              <a:t> </a:t>
            </a:r>
          </a:p>
          <a:p>
            <a:r>
              <a:rPr lang="en-US" sz="1400" b="1" dirty="0"/>
              <a:t>6. Diotrephes (3 John 9–10)</a:t>
            </a:r>
            <a:endParaRPr lang="en-US" sz="1400" dirty="0"/>
          </a:p>
          <a:p>
            <a:pPr rtl="0" fontAlgn="ctr"/>
            <a:r>
              <a:rPr lang="en-US" sz="1400" b="1" dirty="0"/>
              <a:t>Violation</a:t>
            </a:r>
            <a:r>
              <a:rPr lang="en-US" sz="1400" dirty="0"/>
              <a:t>: Put himself first, rejected apostolic authority, and slandered fellow believers.</a:t>
            </a:r>
          </a:p>
          <a:p>
            <a:pPr rtl="0" fontAlgn="ctr"/>
            <a:r>
              <a:rPr lang="en-US" sz="1400" b="1" dirty="0"/>
              <a:t>Fellowship Breakdown</a:t>
            </a:r>
            <a:r>
              <a:rPr lang="en-US" sz="1400" dirty="0"/>
              <a:t>: Refused hospitality to others and cast out those who disagreed.</a:t>
            </a:r>
          </a:p>
          <a:p>
            <a:pPr rtl="0" fontAlgn="ctr"/>
            <a:r>
              <a:rPr lang="en-US" sz="1400" b="1" dirty="0"/>
              <a:t>Lesson</a:t>
            </a:r>
            <a:r>
              <a:rPr lang="en-US" sz="1400" dirty="0"/>
              <a:t>: Spiritual pride and control destroy the mutual submission that defines godly community.</a:t>
            </a:r>
          </a:p>
          <a:p>
            <a:r>
              <a:rPr lang="en-US" sz="1400" dirty="0"/>
              <a:t> </a:t>
            </a:r>
          </a:p>
          <a:p>
            <a:endParaRPr lang="en-US" dirty="0"/>
          </a:p>
        </p:txBody>
      </p:sp>
      <p:sp>
        <p:nvSpPr>
          <p:cNvPr id="4" name="Slide Number Placeholder 3">
            <a:extLst>
              <a:ext uri="{FF2B5EF4-FFF2-40B4-BE49-F238E27FC236}">
                <a16:creationId xmlns:a16="http://schemas.microsoft.com/office/drawing/2014/main" id="{04BF7146-61A4-DBB1-F981-FCEED5439C63}"/>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823035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400" b="1" dirty="0"/>
              <a:t>Historical Context</a:t>
            </a:r>
            <a:endParaRPr lang="en-US" sz="1400" dirty="0"/>
          </a:p>
          <a:p>
            <a:pPr rtl="0" fontAlgn="ctr"/>
            <a:r>
              <a:rPr lang="en-US" sz="1400" dirty="0"/>
              <a:t>Around </a:t>
            </a:r>
            <a:r>
              <a:rPr lang="en-US" sz="1400" b="1" dirty="0"/>
              <a:t>250 AD</a:t>
            </a:r>
            <a:r>
              <a:rPr lang="en-US" sz="1400" dirty="0"/>
              <a:t>, under </a:t>
            </a:r>
            <a:r>
              <a:rPr lang="en-US" sz="1400" b="1" dirty="0"/>
              <a:t>Emperor Decius</a:t>
            </a:r>
            <a:r>
              <a:rPr lang="en-US" sz="1400" dirty="0"/>
              <a:t>, a major empire-wide </a:t>
            </a:r>
            <a:r>
              <a:rPr lang="en-US" sz="1400" b="1" dirty="0"/>
              <a:t>persecution of Christians</a:t>
            </a:r>
            <a:r>
              <a:rPr lang="en-US" sz="1400" dirty="0"/>
              <a:t> broke out.</a:t>
            </a:r>
          </a:p>
          <a:p>
            <a:pPr rtl="0" fontAlgn="ctr"/>
            <a:r>
              <a:rPr lang="en-US" sz="1400" dirty="0"/>
              <a:t>Christians were required to offer public sacrifices to Roman gods and receive a certificate (</a:t>
            </a:r>
            <a:r>
              <a:rPr lang="en-US" sz="1400" b="1" dirty="0" err="1"/>
              <a:t>libellus</a:t>
            </a:r>
            <a:r>
              <a:rPr lang="en-US" sz="1400" dirty="0"/>
              <a:t>) proving compliance.</a:t>
            </a:r>
          </a:p>
          <a:p>
            <a:pPr rtl="0" fontAlgn="ctr"/>
            <a:r>
              <a:rPr lang="en-US" sz="1400" dirty="0"/>
              <a:t>Many believers </a:t>
            </a:r>
            <a:r>
              <a:rPr lang="en-US" sz="1400" b="1" dirty="0"/>
              <a:t>lapsed (Latin: </a:t>
            </a:r>
            <a:r>
              <a:rPr lang="en-US" sz="1400" b="1" i="1" dirty="0" err="1"/>
              <a:t>lapsi</a:t>
            </a:r>
            <a:r>
              <a:rPr lang="en-US" sz="1400" b="1" dirty="0"/>
              <a:t>)</a:t>
            </a:r>
            <a:r>
              <a:rPr lang="en-US" sz="1400" dirty="0"/>
              <a:t>—denying Christ under pressure to save their lives or protect their families.</a:t>
            </a:r>
          </a:p>
          <a:p>
            <a:endParaRPr lang="en-US" sz="1400" dirty="0"/>
          </a:p>
          <a:p>
            <a:r>
              <a:rPr lang="en-US" sz="1400" b="1" dirty="0"/>
              <a:t>The Schism: How the Division Arose</a:t>
            </a:r>
            <a:endParaRPr lang="en-US" sz="1400" dirty="0"/>
          </a:p>
          <a:p>
            <a:r>
              <a:rPr lang="en-US" sz="1400" b="1" dirty="0"/>
              <a:t>The Key Issue: What to Do With the Lapsed?</a:t>
            </a:r>
            <a:endParaRPr lang="en-US" sz="1400" dirty="0"/>
          </a:p>
          <a:p>
            <a:pPr rtl="0" fontAlgn="ctr"/>
            <a:r>
              <a:rPr lang="en-US" sz="1400" dirty="0"/>
              <a:t>After the persecution ended, some believers wanted to </a:t>
            </a:r>
            <a:r>
              <a:rPr lang="en-US" sz="1400" b="1" dirty="0"/>
              <a:t>return to the Church</a:t>
            </a:r>
            <a:r>
              <a:rPr lang="en-US" sz="1400" dirty="0"/>
              <a:t>.</a:t>
            </a:r>
          </a:p>
          <a:p>
            <a:pPr rtl="0" fontAlgn="ctr"/>
            <a:r>
              <a:rPr lang="en-US" sz="1400" dirty="0"/>
              <a:t>This triggered a major debate over </a:t>
            </a:r>
            <a:r>
              <a:rPr lang="en-US" sz="1400" b="1" dirty="0"/>
              <a:t>church purity</a:t>
            </a:r>
            <a:r>
              <a:rPr lang="en-US" sz="1400" dirty="0"/>
              <a:t> vs. </a:t>
            </a:r>
            <a:r>
              <a:rPr lang="en-US" sz="1400" b="1" dirty="0"/>
              <a:t>mercy and reconciliation</a:t>
            </a:r>
            <a:r>
              <a:rPr lang="en-US" sz="1400" dirty="0"/>
              <a:t>.</a:t>
            </a:r>
          </a:p>
          <a:p>
            <a:r>
              <a:rPr lang="en-US" sz="1400" b="1" dirty="0"/>
              <a:t>Two Responses Emerged:</a:t>
            </a:r>
            <a:endParaRPr lang="en-US" sz="1400" dirty="0"/>
          </a:p>
          <a:p>
            <a:r>
              <a:rPr lang="en-US" sz="1400" b="1" dirty="0"/>
              <a:t>1. Novatian (in Rome)</a:t>
            </a:r>
            <a:endParaRPr lang="en-US" sz="1400" dirty="0"/>
          </a:p>
          <a:p>
            <a:pPr rtl="0" fontAlgn="ctr"/>
            <a:r>
              <a:rPr lang="en-US" sz="1400" dirty="0"/>
              <a:t>A respected presbyter and theologian.</a:t>
            </a:r>
          </a:p>
          <a:p>
            <a:pPr rtl="0" fontAlgn="ctr"/>
            <a:r>
              <a:rPr lang="en-US" sz="1400" dirty="0"/>
              <a:t>Argued that </a:t>
            </a:r>
            <a:r>
              <a:rPr lang="en-US" sz="1400" b="1" dirty="0"/>
              <a:t>the lapsed could not be forgiven</a:t>
            </a:r>
            <a:r>
              <a:rPr lang="en-US" sz="1400" dirty="0"/>
              <a:t> by the Church—only God could do so at final judgment.</a:t>
            </a:r>
          </a:p>
          <a:p>
            <a:pPr rtl="0" fontAlgn="ctr"/>
            <a:r>
              <a:rPr lang="en-US" sz="1400" dirty="0"/>
              <a:t>His view: The Church must be a community of the pure; forgiveness was impossible for post-baptismal apostasy.</a:t>
            </a:r>
          </a:p>
          <a:p>
            <a:r>
              <a:rPr lang="en-US" sz="1400" b="1" dirty="0"/>
              <a:t>2. Cyprian (Bishop of Carthage)</a:t>
            </a:r>
            <a:endParaRPr lang="en-US" sz="1400" dirty="0"/>
          </a:p>
          <a:p>
            <a:pPr rtl="0" fontAlgn="ctr"/>
            <a:r>
              <a:rPr lang="en-US" sz="1400" dirty="0"/>
              <a:t>Took a </a:t>
            </a:r>
            <a:r>
              <a:rPr lang="en-US" sz="1400" b="1" dirty="0"/>
              <a:t>pastoral and restorative approach</a:t>
            </a:r>
            <a:r>
              <a:rPr lang="en-US" sz="1400" dirty="0"/>
              <a:t>, rooted in unity and church authority.</a:t>
            </a:r>
          </a:p>
          <a:p>
            <a:pPr rtl="0" fontAlgn="ctr"/>
            <a:r>
              <a:rPr lang="en-US" sz="1400" dirty="0"/>
              <a:t>Recognized that some lapsed had sinned gravely, but believed the Church had </a:t>
            </a:r>
            <a:r>
              <a:rPr lang="en-US" sz="1400" b="1" dirty="0"/>
              <a:t>power to forgive</a:t>
            </a:r>
            <a:r>
              <a:rPr lang="en-US" sz="1400" dirty="0"/>
              <a:t> under Christ’s authority (John 20:23).</a:t>
            </a:r>
          </a:p>
          <a:p>
            <a:pPr rtl="0" fontAlgn="ctr"/>
            <a:r>
              <a:rPr lang="en-US" sz="1400" dirty="0"/>
              <a:t>Advocated for </a:t>
            </a:r>
            <a:r>
              <a:rPr lang="en-US" sz="1400" b="1" dirty="0"/>
              <a:t>gradual restoration</a:t>
            </a:r>
            <a:r>
              <a:rPr lang="en-US" sz="1400" dirty="0"/>
              <a:t> of the lapsed through repentance, confession, and spiritual discipline.</a:t>
            </a:r>
          </a:p>
          <a:p>
            <a:pPr rtl="0" fontAlgn="ctr"/>
            <a:endParaRPr lang="en-US" sz="1400" dirty="0"/>
          </a:p>
          <a:p>
            <a:r>
              <a:rPr lang="en-US" sz="1400" b="1" dirty="0"/>
              <a:t>Synod and Consensus</a:t>
            </a:r>
            <a:endParaRPr lang="en-US" sz="1400" dirty="0"/>
          </a:p>
          <a:p>
            <a:pPr rtl="0" fontAlgn="ctr"/>
            <a:r>
              <a:rPr lang="en-US" sz="1400" dirty="0"/>
              <a:t>In 251 AD, Cyprian convened a </a:t>
            </a:r>
            <a:r>
              <a:rPr lang="en-US" sz="1400" b="1" dirty="0"/>
              <a:t>council of African bishops</a:t>
            </a:r>
            <a:r>
              <a:rPr lang="en-US" sz="1400" dirty="0"/>
              <a:t>.</a:t>
            </a:r>
          </a:p>
          <a:p>
            <a:r>
              <a:rPr lang="en-US" sz="1400" b="1" dirty="0"/>
              <a:t>1. Three-Tiered Approach to the Lapsed</a:t>
            </a:r>
            <a:endParaRPr lang="en-US" sz="1400" dirty="0"/>
          </a:p>
          <a:p>
            <a:pPr rtl="0" fontAlgn="ctr"/>
            <a:r>
              <a:rPr lang="en-US" sz="1400" b="1" dirty="0"/>
              <a:t>Immediate restoration</a:t>
            </a:r>
            <a:r>
              <a:rPr lang="en-US" sz="1400" dirty="0"/>
              <a:t> for those who had resisted or suffered torture.</a:t>
            </a:r>
          </a:p>
          <a:p>
            <a:pPr rtl="0" fontAlgn="ctr"/>
            <a:r>
              <a:rPr lang="en-US" sz="1400" b="1" dirty="0"/>
              <a:t>Conditional restoration</a:t>
            </a:r>
            <a:r>
              <a:rPr lang="en-US" sz="1400" dirty="0"/>
              <a:t> for the lapsed after a period of penance.</a:t>
            </a:r>
          </a:p>
          <a:p>
            <a:pPr rtl="0" fontAlgn="ctr"/>
            <a:r>
              <a:rPr lang="en-US" sz="1400" b="1" dirty="0"/>
              <a:t>Permanent exclusion</a:t>
            </a:r>
            <a:r>
              <a:rPr lang="en-US" sz="1400" dirty="0"/>
              <a:t> for those unrepentant or defiant.</a:t>
            </a:r>
          </a:p>
          <a:p>
            <a:r>
              <a:rPr lang="en-US" sz="1400" b="1" dirty="0"/>
              <a:t>2. Emphasis on Unity</a:t>
            </a:r>
            <a:endParaRPr lang="en-US" sz="1400" dirty="0"/>
          </a:p>
          <a:p>
            <a:pPr rtl="0" fontAlgn="ctr"/>
            <a:r>
              <a:rPr lang="en-US" sz="1400" dirty="0"/>
              <a:t>He taught that schism was as serious a sin as heresy: </a:t>
            </a:r>
            <a:r>
              <a:rPr lang="en-US" sz="1400" i="1" dirty="0"/>
              <a:t>“He can no longer have God for his Father who has not the Church for his mother.”</a:t>
            </a:r>
            <a:endParaRPr lang="en-US" sz="1400" dirty="0"/>
          </a:p>
          <a:p>
            <a:pPr rtl="0" fontAlgn="ctr"/>
            <a:endParaRPr lang="en-US" sz="1400"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211841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0B60C-E664-07AC-7457-DE91D015B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FE1C78-84B8-7091-56C3-E138F8BE4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6B954-E0F7-32C6-810E-9B4A437C6C69}"/>
              </a:ext>
            </a:extLst>
          </p:cNvPr>
          <p:cNvSpPr>
            <a:spLocks noGrp="1"/>
          </p:cNvSpPr>
          <p:nvPr>
            <p:ph type="body" idx="1"/>
          </p:nvPr>
        </p:nvSpPr>
        <p:spPr/>
        <p:txBody>
          <a:bodyPr>
            <a:normAutofit fontScale="32500" lnSpcReduction="20000"/>
          </a:bodyPr>
          <a:lstStyle/>
          <a:p>
            <a:r>
              <a:rPr lang="en-US" sz="1400" b="1" dirty="0"/>
              <a:t>Background Context</a:t>
            </a:r>
            <a:endParaRPr lang="en-US" sz="1400" dirty="0"/>
          </a:p>
          <a:p>
            <a:pPr rtl="0" fontAlgn="ctr"/>
            <a:r>
              <a:rPr lang="en-US" sz="1400" dirty="0"/>
              <a:t>Location: Cane Ridge, near Paris, Kentucky</a:t>
            </a:r>
          </a:p>
          <a:p>
            <a:pPr rtl="0" fontAlgn="ctr"/>
            <a:r>
              <a:rPr lang="en-US" sz="1400" dirty="0"/>
              <a:t>Date: August 1801</a:t>
            </a:r>
          </a:p>
          <a:p>
            <a:pPr rtl="0" fontAlgn="ctr"/>
            <a:r>
              <a:rPr lang="en-US" sz="1400" dirty="0"/>
              <a:t>Key Figures: Barton W. Stone (Presbyterian minister), others from Methodist and Baptist backgrounds</a:t>
            </a:r>
          </a:p>
          <a:p>
            <a:pPr rtl="0" fontAlgn="ctr"/>
            <a:r>
              <a:rPr lang="en-US" sz="1400" dirty="0"/>
              <a:t>Setting: Frontier America during the Second Great Awakening</a:t>
            </a:r>
          </a:p>
          <a:p>
            <a:r>
              <a:rPr lang="en-US" sz="1400" b="1" dirty="0"/>
              <a:t>Event Description</a:t>
            </a:r>
            <a:endParaRPr lang="en-US" sz="1400" dirty="0"/>
          </a:p>
          <a:p>
            <a:pPr rtl="0" fontAlgn="ctr"/>
            <a:r>
              <a:rPr lang="en-US" sz="1400" dirty="0"/>
              <a:t>A massive </a:t>
            </a:r>
            <a:r>
              <a:rPr lang="en-US" sz="1400" b="1" dirty="0"/>
              <a:t>camp meeting revival</a:t>
            </a:r>
            <a:r>
              <a:rPr lang="en-US" sz="1400" dirty="0"/>
              <a:t>—perhaps the largest in early U.S. history.</a:t>
            </a:r>
          </a:p>
          <a:p>
            <a:pPr rtl="0" fontAlgn="ctr"/>
            <a:r>
              <a:rPr lang="en-US" sz="1400" dirty="0"/>
              <a:t>Estimates of </a:t>
            </a:r>
            <a:r>
              <a:rPr lang="en-US" sz="1400" b="1" dirty="0"/>
              <a:t>10,000 to 25,000 people</a:t>
            </a:r>
            <a:r>
              <a:rPr lang="en-US" sz="1400" dirty="0"/>
              <a:t> attended (staggering for the time).</a:t>
            </a:r>
          </a:p>
          <a:p>
            <a:pPr rtl="0" fontAlgn="ctr"/>
            <a:r>
              <a:rPr lang="en-US" sz="1400" dirty="0"/>
              <a:t>Featured intense emotional responses: weeping, shouting, falling, physical trembling—interpreted by many as conviction and spiritual awakening.</a:t>
            </a:r>
          </a:p>
          <a:p>
            <a:pPr rtl="0" fontAlgn="ctr"/>
            <a:r>
              <a:rPr lang="en-US" sz="1400" dirty="0"/>
              <a:t>Preachers from different denominations </a:t>
            </a:r>
            <a:r>
              <a:rPr lang="en-US" sz="1400" b="1" dirty="0"/>
              <a:t>set aside doctrinal divisions</a:t>
            </a:r>
            <a:r>
              <a:rPr lang="en-US" sz="1400" dirty="0"/>
              <a:t> to preach repentance and the gospel of Christ.</a:t>
            </a:r>
          </a:p>
          <a:p>
            <a:r>
              <a:rPr lang="en-US" sz="1400" b="1" dirty="0"/>
              <a:t>Spiritual and Social Impact</a:t>
            </a:r>
            <a:endParaRPr lang="en-US" sz="1400" dirty="0"/>
          </a:p>
          <a:p>
            <a:pPr rtl="0" fontAlgn="ctr"/>
            <a:r>
              <a:rPr lang="en-US" sz="1400" dirty="0"/>
              <a:t>Broke barriers between Presbyterians, Methodists, and Baptists.</a:t>
            </a:r>
          </a:p>
          <a:p>
            <a:pPr rtl="0" fontAlgn="ctr"/>
            <a:r>
              <a:rPr lang="en-US" sz="1400" dirty="0"/>
              <a:t>Highlighted hunger for </a:t>
            </a:r>
            <a:r>
              <a:rPr lang="en-US" sz="1400" b="1" dirty="0"/>
              <a:t>authentic spiritual experience</a:t>
            </a:r>
            <a:r>
              <a:rPr lang="en-US" sz="1400" dirty="0"/>
              <a:t> and </a:t>
            </a:r>
            <a:r>
              <a:rPr lang="en-US" sz="1400" b="1" dirty="0"/>
              <a:t>non-sectarian unity</a:t>
            </a:r>
            <a:r>
              <a:rPr lang="en-US" sz="1400" dirty="0"/>
              <a:t>.</a:t>
            </a:r>
          </a:p>
          <a:p>
            <a:pPr rtl="0" fontAlgn="ctr"/>
            <a:r>
              <a:rPr lang="en-US" sz="1400" dirty="0"/>
              <a:t>Raised new questions about ecclesiastical authority and denominational identity.</a:t>
            </a:r>
          </a:p>
          <a:p>
            <a:endParaRPr lang="en-US" sz="1400" dirty="0"/>
          </a:p>
          <a:p>
            <a:r>
              <a:rPr lang="en-US" sz="1400" b="1" dirty="0"/>
              <a:t>Key Leaders</a:t>
            </a:r>
            <a:endParaRPr lang="en-US" sz="1400" dirty="0"/>
          </a:p>
          <a:p>
            <a:pPr rtl="0" fontAlgn="ctr"/>
            <a:r>
              <a:rPr lang="en-US" sz="1400" b="1" dirty="0"/>
              <a:t>Barton W. Stone</a:t>
            </a:r>
            <a:r>
              <a:rPr lang="en-US" sz="1400" dirty="0"/>
              <a:t> (from Kentucky revival tradition)</a:t>
            </a:r>
          </a:p>
          <a:p>
            <a:pPr rtl="0" fontAlgn="ctr"/>
            <a:r>
              <a:rPr lang="en-US" sz="1400" b="1" dirty="0"/>
              <a:t>Thomas Campbell</a:t>
            </a:r>
            <a:r>
              <a:rPr lang="en-US" sz="1400" dirty="0"/>
              <a:t> and </a:t>
            </a:r>
            <a:r>
              <a:rPr lang="en-US" sz="1400" b="1" dirty="0"/>
              <a:t>Alexander Campbell</a:t>
            </a:r>
            <a:r>
              <a:rPr lang="en-US" sz="1400" dirty="0"/>
              <a:t> (immigrants from Scotland with Reformed/Presbyterian backgrounds)</a:t>
            </a:r>
          </a:p>
          <a:p>
            <a:r>
              <a:rPr lang="en-US" sz="1400" b="1" dirty="0"/>
              <a:t>Core Convictions</a:t>
            </a:r>
            <a:endParaRPr lang="en-US" sz="1400" dirty="0"/>
          </a:p>
          <a:p>
            <a:pPr rtl="0" fontAlgn="ctr"/>
            <a:r>
              <a:rPr lang="en-US" sz="1400" b="1" dirty="0"/>
              <a:t>Christian Unity</a:t>
            </a:r>
            <a:r>
              <a:rPr lang="en-US" sz="1400" dirty="0"/>
              <a:t>: Division among Christians is sinful and contrary to Christ’s prayer in John 17.</a:t>
            </a:r>
            <a:endParaRPr lang="en-US" sz="1400" b="1" dirty="0"/>
          </a:p>
          <a:p>
            <a:pPr rtl="0" fontAlgn="ctr"/>
            <a:r>
              <a:rPr lang="en-US" sz="1400" b="1" dirty="0"/>
              <a:t>No Creed but Christ</a:t>
            </a:r>
            <a:r>
              <a:rPr lang="en-US" sz="1400" dirty="0"/>
              <a:t>: Rejected man-made creeds; affirmed the Bible alone as sufficient for faith and practice.</a:t>
            </a:r>
            <a:endParaRPr lang="en-US" sz="1400" b="1" dirty="0"/>
          </a:p>
          <a:p>
            <a:pPr rtl="0" fontAlgn="ctr"/>
            <a:r>
              <a:rPr lang="en-US" sz="1400" b="1" dirty="0"/>
              <a:t>Restoration of New Testament Christianity</a:t>
            </a:r>
            <a:r>
              <a:rPr lang="en-US" sz="1400" dirty="0"/>
              <a:t>: A return to the simplicity and purity of the early Church.</a:t>
            </a:r>
            <a:endParaRPr lang="en-US" sz="1400" b="1" dirty="0"/>
          </a:p>
          <a:p>
            <a:pPr rtl="0" fontAlgn="ctr"/>
            <a:r>
              <a:rPr lang="en-US" sz="1400" b="1" dirty="0"/>
              <a:t>Congregational Autonomy</a:t>
            </a:r>
            <a:r>
              <a:rPr lang="en-US" sz="1400" dirty="0"/>
              <a:t>: Independent local churches governed by elders, without centralized authority.</a:t>
            </a:r>
            <a:endParaRPr lang="en-US" sz="1400" b="1" dirty="0"/>
          </a:p>
          <a:p>
            <a:pPr rtl="0" fontAlgn="ctr"/>
            <a:r>
              <a:rPr lang="en-US" sz="1400" b="1" dirty="0"/>
              <a:t>Believer’s Baptism</a:t>
            </a:r>
            <a:r>
              <a:rPr lang="en-US" sz="1400" dirty="0"/>
              <a:t>: Emphasis on immersion for remission of sins.</a:t>
            </a:r>
            <a:endParaRPr lang="en-US" sz="1400" b="1" dirty="0"/>
          </a:p>
          <a:p>
            <a:pPr rtl="0" fontAlgn="ctr"/>
            <a:r>
              <a:rPr lang="en-US" sz="1400" b="1" dirty="0"/>
              <a:t>Weekly Lord’s Supper</a:t>
            </a:r>
            <a:r>
              <a:rPr lang="en-US" sz="1400" dirty="0"/>
              <a:t>: Practiced as part of the apostolic tradition.</a:t>
            </a:r>
            <a:endParaRPr lang="en-US" sz="1400" b="1" dirty="0"/>
          </a:p>
          <a:p>
            <a:r>
              <a:rPr lang="en-US" sz="1400" b="1" dirty="0"/>
              <a:t>Milestone:</a:t>
            </a:r>
            <a:endParaRPr lang="en-US" sz="1400" dirty="0"/>
          </a:p>
          <a:p>
            <a:pPr rtl="0" fontAlgn="ctr"/>
            <a:r>
              <a:rPr lang="en-US" sz="1400" dirty="0"/>
              <a:t>In </a:t>
            </a:r>
            <a:r>
              <a:rPr lang="en-US" sz="1400" b="1" dirty="0"/>
              <a:t>1832</a:t>
            </a:r>
            <a:r>
              <a:rPr lang="en-US" sz="1400" dirty="0"/>
              <a:t>, Stone’s followers and the Campbellites formally united in Lexington, Kentucky—symbolizing a covenantal act of </a:t>
            </a:r>
            <a:r>
              <a:rPr lang="en-US" sz="1400" b="1" dirty="0"/>
              <a:t>Christian reconciliation and unity</a:t>
            </a:r>
            <a:r>
              <a:rPr lang="en-US" sz="1400" dirty="0"/>
              <a:t>.</a:t>
            </a:r>
          </a:p>
          <a:p>
            <a:endParaRPr lang="en-US" sz="1400" dirty="0"/>
          </a:p>
          <a:p>
            <a:r>
              <a:rPr lang="en-US" sz="1400" b="1" dirty="0"/>
              <a:t>From Division to Covenant Fellowship</a:t>
            </a:r>
            <a:endParaRPr lang="en-US" sz="1400" dirty="0"/>
          </a:p>
          <a:p>
            <a:r>
              <a:rPr lang="en-US" sz="1400" b="1" dirty="0"/>
              <a:t>Challenges Faced</a:t>
            </a:r>
            <a:endParaRPr lang="en-US" sz="1400" dirty="0"/>
          </a:p>
          <a:p>
            <a:pPr rtl="0" fontAlgn="ctr"/>
            <a:r>
              <a:rPr lang="en-US" sz="1400" dirty="0"/>
              <a:t>Denominational mistrust</a:t>
            </a:r>
          </a:p>
          <a:p>
            <a:pPr rtl="0" fontAlgn="ctr"/>
            <a:r>
              <a:rPr lang="en-US" sz="1400" dirty="0"/>
              <a:t>Differing views on sacraments, leadership, and church polity</a:t>
            </a:r>
          </a:p>
          <a:p>
            <a:pPr rtl="0" fontAlgn="ctr"/>
            <a:r>
              <a:rPr lang="en-US" sz="1400" dirty="0"/>
              <a:t>Personality tensions (e.g., some questioned Alexander Campbell's strong leadership)</a:t>
            </a:r>
          </a:p>
          <a:p>
            <a:r>
              <a:rPr lang="en-US" sz="1400" b="1" dirty="0"/>
              <a:t>How They Overcame Division</a:t>
            </a:r>
            <a:endParaRPr lang="en-US" sz="1400" dirty="0"/>
          </a:p>
          <a:p>
            <a:pPr rtl="0" fontAlgn="ctr"/>
            <a:r>
              <a:rPr lang="en-US" sz="1400" dirty="0"/>
              <a:t>Public confession that </a:t>
            </a:r>
            <a:r>
              <a:rPr lang="en-US" sz="1400" b="1" dirty="0"/>
              <a:t>“we are not the only Christians”</a:t>
            </a:r>
            <a:endParaRPr lang="en-US" sz="1400" dirty="0"/>
          </a:p>
          <a:p>
            <a:pPr rtl="0" fontAlgn="ctr"/>
            <a:r>
              <a:rPr lang="en-US" sz="1400" dirty="0"/>
              <a:t>Focus on shared essentials rather than divisive specifics</a:t>
            </a:r>
          </a:p>
          <a:p>
            <a:pPr rtl="0" fontAlgn="ctr"/>
            <a:r>
              <a:rPr lang="en-US" sz="1400" dirty="0"/>
              <a:t>Commitment to </a:t>
            </a:r>
            <a:r>
              <a:rPr lang="en-US" sz="1400" b="1" dirty="0"/>
              <a:t>Scripture over tradition</a:t>
            </a:r>
            <a:endParaRPr lang="en-US" sz="1400" dirty="0"/>
          </a:p>
          <a:p>
            <a:pPr rtl="0" fontAlgn="ctr"/>
            <a:r>
              <a:rPr lang="en-US" sz="1400" dirty="0"/>
              <a:t>Emphasis on </a:t>
            </a:r>
            <a:r>
              <a:rPr lang="en-US" sz="1400" b="1" dirty="0"/>
              <a:t>shared Lordship of Christ</a:t>
            </a:r>
            <a:r>
              <a:rPr lang="en-US" sz="1400" dirty="0"/>
              <a:t>, baptism, and table fellowship</a:t>
            </a:r>
          </a:p>
          <a:p>
            <a:endParaRPr lang="en-US" sz="1400" dirty="0"/>
          </a:p>
          <a:p>
            <a:endParaRPr lang="en-US" sz="1400" dirty="0"/>
          </a:p>
          <a:p>
            <a:r>
              <a:rPr lang="en-US" sz="1400" b="1" dirty="0"/>
              <a:t>Legacy and Lasting Influence</a:t>
            </a:r>
            <a:endParaRPr lang="en-US" sz="1400" dirty="0"/>
          </a:p>
          <a:p>
            <a:r>
              <a:rPr lang="en-US" sz="1400" b="1" dirty="0"/>
              <a:t>Positive Outcomes</a:t>
            </a:r>
            <a:endParaRPr lang="en-US" sz="1400" dirty="0"/>
          </a:p>
          <a:p>
            <a:pPr rtl="0" fontAlgn="ctr"/>
            <a:r>
              <a:rPr lang="en-US" sz="1400" dirty="0"/>
              <a:t>Gave rise to what became:</a:t>
            </a:r>
          </a:p>
          <a:p>
            <a:pPr lvl="1" rtl="0" fontAlgn="ctr"/>
            <a:r>
              <a:rPr lang="en-US" sz="1400" b="1" dirty="0"/>
              <a:t>Churches of Christ</a:t>
            </a:r>
            <a:endParaRPr lang="en-US" sz="1400" dirty="0"/>
          </a:p>
          <a:p>
            <a:pPr lvl="1" rtl="0" fontAlgn="ctr"/>
            <a:r>
              <a:rPr lang="en-US" sz="1400" b="1" dirty="0"/>
              <a:t>Christian Church (Disciples of Christ)</a:t>
            </a:r>
            <a:endParaRPr lang="en-US" sz="1400" dirty="0"/>
          </a:p>
          <a:p>
            <a:pPr lvl="1" rtl="0" fontAlgn="ctr"/>
            <a:r>
              <a:rPr lang="en-US" sz="1400" b="1" dirty="0"/>
              <a:t>Independent Christian Churches</a:t>
            </a:r>
            <a:endParaRPr lang="en-US" sz="1400" dirty="0"/>
          </a:p>
          <a:p>
            <a:pPr rtl="0" fontAlgn="ctr"/>
            <a:r>
              <a:rPr lang="en-US" sz="1400" dirty="0"/>
              <a:t>Promoted </a:t>
            </a:r>
            <a:r>
              <a:rPr lang="en-US" sz="1400" b="1" dirty="0"/>
              <a:t>unity in essentials</a:t>
            </a:r>
            <a:r>
              <a:rPr lang="en-US" sz="1400" dirty="0"/>
              <a:t>, liberty in non-essentials, and charity in all things.</a:t>
            </a:r>
          </a:p>
          <a:p>
            <a:pPr rtl="0" fontAlgn="ctr"/>
            <a:r>
              <a:rPr lang="en-US" sz="1400" dirty="0"/>
              <a:t>Inspired future ecumenical efforts and movements focused on </a:t>
            </a:r>
            <a:r>
              <a:rPr lang="en-US" sz="1400" b="1" dirty="0"/>
              <a:t>biblical simplicity</a:t>
            </a:r>
            <a:r>
              <a:rPr lang="en-US" sz="1400" dirty="0"/>
              <a:t> and </a:t>
            </a:r>
            <a:r>
              <a:rPr lang="en-US" sz="1400" b="1" dirty="0"/>
              <a:t>local church autonomy</a:t>
            </a:r>
            <a:r>
              <a:rPr lang="en-US" sz="1400" dirty="0"/>
              <a:t>.</a:t>
            </a:r>
          </a:p>
          <a:p>
            <a:r>
              <a:rPr lang="en-US" sz="1400" b="1" dirty="0"/>
              <a:t>Cautions and Weaknesses</a:t>
            </a:r>
            <a:endParaRPr lang="en-US" sz="1400" dirty="0"/>
          </a:p>
          <a:p>
            <a:pPr rtl="0" fontAlgn="ctr"/>
            <a:r>
              <a:rPr lang="en-US" sz="1400" dirty="0"/>
              <a:t>Some later Restorationist groups developed rigid patterns of uniformity</a:t>
            </a:r>
          </a:p>
          <a:p>
            <a:pPr rtl="0" fontAlgn="ctr"/>
            <a:r>
              <a:rPr lang="en-US" sz="1400" dirty="0"/>
              <a:t>Over time, the unity vision fractured due to disagreements over methods, instruments, and institutional cooperation</a:t>
            </a:r>
          </a:p>
          <a:p>
            <a:endParaRPr lang="en-US" sz="1400" dirty="0"/>
          </a:p>
          <a:p>
            <a:endParaRPr lang="en-US" dirty="0"/>
          </a:p>
        </p:txBody>
      </p:sp>
      <p:sp>
        <p:nvSpPr>
          <p:cNvPr id="4" name="Slide Number Placeholder 3">
            <a:extLst>
              <a:ext uri="{FF2B5EF4-FFF2-40B4-BE49-F238E27FC236}">
                <a16:creationId xmlns:a16="http://schemas.microsoft.com/office/drawing/2014/main" id="{1F127BD1-4D83-06C7-F3B7-B055E95C2E08}"/>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22431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400" b="1" dirty="0"/>
              <a:t>1. Live in Unity (Ephesians 4:1–6)</a:t>
            </a:r>
            <a:endParaRPr lang="en-US" sz="1400" dirty="0"/>
          </a:p>
          <a:p>
            <a:r>
              <a:rPr lang="en-US" sz="1400" i="1" dirty="0"/>
              <a:t>“Make every effort to keep the unity of the Spirit through the bond of peace.”</a:t>
            </a:r>
            <a:endParaRPr lang="en-US" sz="1400" dirty="0"/>
          </a:p>
          <a:p>
            <a:pPr rtl="0" fontAlgn="ctr"/>
            <a:r>
              <a:rPr lang="en-US" sz="1400" dirty="0"/>
              <a:t>One body, one Spirit, one hope—fellowship is about </a:t>
            </a:r>
            <a:r>
              <a:rPr lang="en-US" sz="1400" b="1" dirty="0"/>
              <a:t>oneness</a:t>
            </a:r>
            <a:r>
              <a:rPr lang="en-US" sz="1400" dirty="0"/>
              <a:t> in calling and identity.</a:t>
            </a:r>
          </a:p>
          <a:p>
            <a:pPr rtl="0" fontAlgn="ctr"/>
            <a:r>
              <a:rPr lang="en-US" sz="1400" b="1" dirty="0"/>
              <a:t>Teaching Point</a:t>
            </a:r>
            <a:r>
              <a:rPr lang="en-US" sz="1400" dirty="0"/>
              <a:t>: Covenant fellowship honors the calling of each believer without competition.</a:t>
            </a:r>
          </a:p>
          <a:p>
            <a:r>
              <a:rPr lang="en-US" sz="1400" b="1" dirty="0"/>
              <a:t>2. Live in Holiness (4:17–32)</a:t>
            </a:r>
            <a:endParaRPr lang="en-US" sz="1400" dirty="0"/>
          </a:p>
          <a:p>
            <a:pPr rtl="0" fontAlgn="ctr"/>
            <a:r>
              <a:rPr lang="en-US" sz="1400" dirty="0"/>
              <a:t>Put off the “old self,” live differently from the world.</a:t>
            </a:r>
          </a:p>
          <a:p>
            <a:pPr rtl="0" fontAlgn="ctr"/>
            <a:r>
              <a:rPr lang="en-US" sz="1400" dirty="0"/>
              <a:t>Speak truth, resolve anger quickly, build up others.</a:t>
            </a:r>
          </a:p>
          <a:p>
            <a:pPr rtl="0" fontAlgn="ctr"/>
            <a:r>
              <a:rPr lang="en-US" sz="1400" b="1" dirty="0"/>
              <a:t>Teaching Point</a:t>
            </a:r>
            <a:r>
              <a:rPr lang="en-US" sz="1400" dirty="0"/>
              <a:t>: Holiness protects fellowship—sin and unrepentance fracture community.</a:t>
            </a:r>
          </a:p>
          <a:p>
            <a:r>
              <a:rPr lang="en-US" sz="1400" b="1" dirty="0"/>
              <a:t>3. Live in Love (5:1–7)</a:t>
            </a:r>
            <a:endParaRPr lang="en-US" sz="1400" dirty="0"/>
          </a:p>
          <a:p>
            <a:r>
              <a:rPr lang="en-US" sz="1400" i="1" dirty="0"/>
              <a:t>“Walk in the way of love, just as Christ loved us…”</a:t>
            </a:r>
            <a:endParaRPr lang="en-US" sz="1400" dirty="0"/>
          </a:p>
          <a:p>
            <a:pPr rtl="0" fontAlgn="ctr"/>
            <a:r>
              <a:rPr lang="en-US" sz="1400" dirty="0"/>
              <a:t>Imitate God’s sacrificial love. Avoid impurity and greed.</a:t>
            </a:r>
          </a:p>
          <a:p>
            <a:pPr rtl="0" fontAlgn="ctr"/>
            <a:r>
              <a:rPr lang="en-US" sz="1400" b="1" dirty="0"/>
              <a:t>Teaching Point</a:t>
            </a:r>
            <a:r>
              <a:rPr lang="en-US" sz="1400" dirty="0"/>
              <a:t>: Love is the ethic of covenant commitment, not personal gain.</a:t>
            </a:r>
          </a:p>
          <a:p>
            <a:r>
              <a:rPr lang="en-US" sz="1400" b="1" dirty="0"/>
              <a:t>4. Live in the Light (5:8–14)</a:t>
            </a:r>
            <a:endParaRPr lang="en-US" sz="1400" dirty="0"/>
          </a:p>
          <a:p>
            <a:pPr rtl="0" fontAlgn="ctr"/>
            <a:r>
              <a:rPr lang="en-US" sz="1400" dirty="0"/>
              <a:t>Expose darkness, bear fruit in truth and goodness.</a:t>
            </a:r>
          </a:p>
          <a:p>
            <a:pPr rtl="0" fontAlgn="ctr"/>
            <a:r>
              <a:rPr lang="en-US" sz="1400" b="1" dirty="0"/>
              <a:t>Teaching Point</a:t>
            </a:r>
            <a:r>
              <a:rPr lang="en-US" sz="1400" dirty="0"/>
              <a:t>: Transparent relationships are key to covenant fellowship.</a:t>
            </a:r>
          </a:p>
          <a:p>
            <a:r>
              <a:rPr lang="en-US" sz="1400" b="1" dirty="0"/>
              <a:t>5. Live Wisely (5:15–21)</a:t>
            </a:r>
            <a:endParaRPr lang="en-US" sz="1400" dirty="0"/>
          </a:p>
          <a:p>
            <a:r>
              <a:rPr lang="en-US" sz="1400" i="1" dirty="0"/>
              <a:t>“Be very careful, then, how you live—not as unwise but as wise...”</a:t>
            </a:r>
            <a:endParaRPr lang="en-US" sz="1400" dirty="0"/>
          </a:p>
          <a:p>
            <a:pPr rtl="0" fontAlgn="ctr"/>
            <a:r>
              <a:rPr lang="en-US" sz="1400" dirty="0"/>
              <a:t>Be filled with the Spirit, submit to one another out of reverence for Christ.</a:t>
            </a:r>
          </a:p>
          <a:p>
            <a:pPr rtl="0" fontAlgn="ctr"/>
            <a:r>
              <a:rPr lang="en-US" sz="1400" b="1" dirty="0"/>
              <a:t>Teaching Point</a:t>
            </a:r>
            <a:r>
              <a:rPr lang="en-US" sz="1400" dirty="0"/>
              <a:t>: Wisdom and Spirit-dependence protect fellowship from folly.</a:t>
            </a:r>
          </a:p>
          <a:p>
            <a:r>
              <a:rPr lang="en-US" sz="1400" b="1" dirty="0"/>
              <a:t>6. Cherish One Another (5:22–6:9)</a:t>
            </a:r>
            <a:endParaRPr lang="en-US" sz="1400" dirty="0"/>
          </a:p>
          <a:p>
            <a:pPr rtl="0" fontAlgn="ctr"/>
            <a:r>
              <a:rPr lang="en-US" sz="1400" dirty="0"/>
              <a:t>Husbands, wives, children, masters, and servants—all relationships are marked by </a:t>
            </a:r>
            <a:r>
              <a:rPr lang="en-US" sz="1400" b="1" dirty="0"/>
              <a:t>mutual love and honor</a:t>
            </a:r>
            <a:r>
              <a:rPr lang="en-US" sz="1400" dirty="0"/>
              <a:t>.</a:t>
            </a:r>
          </a:p>
          <a:p>
            <a:pPr rtl="0" fontAlgn="ctr"/>
            <a:r>
              <a:rPr lang="en-US" sz="1400" b="1" dirty="0"/>
              <a:t>Teaching Point</a:t>
            </a:r>
            <a:r>
              <a:rPr lang="en-US" sz="1400" dirty="0"/>
              <a:t>: Covenant fellowship must extend to family and work life.</a:t>
            </a:r>
          </a:p>
          <a:p>
            <a:r>
              <a:rPr lang="en-US" sz="1400" b="1" dirty="0"/>
              <a:t>7. Put on the Full Armor of God (6:10–20)</a:t>
            </a:r>
            <a:endParaRPr lang="en-US" sz="1400" dirty="0"/>
          </a:p>
          <a:p>
            <a:pPr rtl="0" fontAlgn="ctr"/>
            <a:r>
              <a:rPr lang="en-US" sz="1400" dirty="0"/>
              <a:t>Recognize the spiritual battle; protect the fellowship through prayer, truth, righteousness, and readiness.</a:t>
            </a:r>
          </a:p>
          <a:p>
            <a:pPr rtl="0" fontAlgn="ctr"/>
            <a:r>
              <a:rPr lang="en-US" sz="1400" b="1" dirty="0"/>
              <a:t>Teaching Point</a:t>
            </a:r>
            <a:r>
              <a:rPr lang="en-US" sz="1400" dirty="0"/>
              <a:t>: Unity will always face opposition. We fight for fellowship with spiritual weapons.</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DF4E2-C30F-7320-84F9-5D5545EEB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EE5CC-6628-529C-1FA2-A06518FFF6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826635-0889-8913-18FC-3B2EE9D34513}"/>
              </a:ext>
            </a:extLst>
          </p:cNvPr>
          <p:cNvSpPr>
            <a:spLocks noGrp="1"/>
          </p:cNvSpPr>
          <p:nvPr>
            <p:ph type="body" idx="1"/>
          </p:nvPr>
        </p:nvSpPr>
        <p:spPr/>
        <p:txBody>
          <a:bodyPr>
            <a:normAutofit fontScale="55000" lnSpcReduction="20000"/>
          </a:bodyPr>
          <a:lstStyle/>
          <a:p>
            <a:r>
              <a:rPr lang="en-US" sz="1400" b="1" dirty="0"/>
              <a:t>1. Live in Unity (Ephesians 4:1–6)</a:t>
            </a:r>
            <a:endParaRPr lang="en-US" sz="1400" dirty="0"/>
          </a:p>
          <a:p>
            <a:r>
              <a:rPr lang="en-US" sz="1400" i="1" dirty="0"/>
              <a:t>“Make every effort to keep the unity of the Spirit through the bond of peace.”</a:t>
            </a:r>
            <a:endParaRPr lang="en-US" sz="1400" dirty="0"/>
          </a:p>
          <a:p>
            <a:pPr rtl="0" fontAlgn="ctr"/>
            <a:r>
              <a:rPr lang="en-US" sz="1400" dirty="0"/>
              <a:t>One body, one Spirit, one hope—fellowship is about </a:t>
            </a:r>
            <a:r>
              <a:rPr lang="en-US" sz="1400" b="1" dirty="0"/>
              <a:t>oneness</a:t>
            </a:r>
            <a:r>
              <a:rPr lang="en-US" sz="1400" dirty="0"/>
              <a:t> in calling and identity.</a:t>
            </a:r>
          </a:p>
          <a:p>
            <a:pPr rtl="0" fontAlgn="ctr"/>
            <a:r>
              <a:rPr lang="en-US" sz="1400" b="1" dirty="0"/>
              <a:t>Teaching Point</a:t>
            </a:r>
            <a:r>
              <a:rPr lang="en-US" sz="1400" dirty="0"/>
              <a:t>: Covenant fellowship honors the calling of each believer without competition.</a:t>
            </a:r>
          </a:p>
          <a:p>
            <a:endParaRPr lang="en-US" sz="1400" b="1" dirty="0"/>
          </a:p>
          <a:p>
            <a:r>
              <a:rPr lang="en-US" sz="1400" b="1" dirty="0"/>
              <a:t>2. Live in Holiness (4:17–32)</a:t>
            </a:r>
            <a:endParaRPr lang="en-US" sz="1400" dirty="0"/>
          </a:p>
          <a:p>
            <a:pPr rtl="0" fontAlgn="ctr"/>
            <a:r>
              <a:rPr lang="en-US" sz="1400" dirty="0"/>
              <a:t>Put off the “old self,” live differently from the world.</a:t>
            </a:r>
          </a:p>
          <a:p>
            <a:pPr rtl="0" fontAlgn="ctr"/>
            <a:r>
              <a:rPr lang="en-US" sz="1400" dirty="0"/>
              <a:t>Speak truth, resolve anger quickly, build up others.</a:t>
            </a:r>
          </a:p>
          <a:p>
            <a:pPr rtl="0" fontAlgn="ctr"/>
            <a:r>
              <a:rPr lang="en-US" sz="1400" b="1" dirty="0"/>
              <a:t>Teaching Point</a:t>
            </a:r>
            <a:r>
              <a:rPr lang="en-US" sz="1400" dirty="0"/>
              <a:t>: Holiness protects fellowship—sin and unrepentance fracture community.</a:t>
            </a:r>
          </a:p>
          <a:p>
            <a:endParaRPr lang="en-US" sz="1400" b="1" dirty="0"/>
          </a:p>
          <a:p>
            <a:r>
              <a:rPr lang="en-US" sz="1400" b="1" dirty="0"/>
              <a:t>3. Live in Love (5:1–7)</a:t>
            </a:r>
            <a:endParaRPr lang="en-US" sz="1400" dirty="0"/>
          </a:p>
          <a:p>
            <a:r>
              <a:rPr lang="en-US" sz="1400" i="1" dirty="0"/>
              <a:t>“Walk in the way of love, just as Christ loved us…”</a:t>
            </a:r>
            <a:endParaRPr lang="en-US" sz="1400" dirty="0"/>
          </a:p>
          <a:p>
            <a:pPr rtl="0" fontAlgn="ctr"/>
            <a:r>
              <a:rPr lang="en-US" sz="1400" dirty="0"/>
              <a:t>Imitate God’s sacrificial love. Avoid impurity and greed.</a:t>
            </a:r>
          </a:p>
          <a:p>
            <a:pPr rtl="0" fontAlgn="ctr"/>
            <a:r>
              <a:rPr lang="en-US" sz="1400" b="1" dirty="0"/>
              <a:t>Teaching Point</a:t>
            </a:r>
            <a:r>
              <a:rPr lang="en-US" sz="1400" dirty="0"/>
              <a:t>: Love is the ethic of covenant commitment, not personal gain.</a:t>
            </a:r>
          </a:p>
          <a:p>
            <a:endParaRPr lang="en-US" sz="1400" b="1" dirty="0"/>
          </a:p>
          <a:p>
            <a:r>
              <a:rPr lang="en-US" sz="1400" b="1" dirty="0"/>
              <a:t>4. Live in the Light (5:8–14)</a:t>
            </a:r>
            <a:endParaRPr lang="en-US" sz="1400" dirty="0"/>
          </a:p>
          <a:p>
            <a:pPr rtl="0" fontAlgn="ctr"/>
            <a:r>
              <a:rPr lang="en-US" sz="1400" dirty="0"/>
              <a:t>Expose darkness, bear fruit in truth and goodness.</a:t>
            </a:r>
          </a:p>
          <a:p>
            <a:pPr rtl="0" fontAlgn="ctr"/>
            <a:r>
              <a:rPr lang="en-US" sz="1400" b="1" dirty="0"/>
              <a:t>Teaching Point</a:t>
            </a:r>
            <a:r>
              <a:rPr lang="en-US" sz="1400" dirty="0"/>
              <a:t>: Transparent relationships are key to covenant fellowship.</a:t>
            </a:r>
          </a:p>
          <a:p>
            <a:endParaRPr lang="en-US" sz="1400" b="1" dirty="0"/>
          </a:p>
          <a:p>
            <a:r>
              <a:rPr lang="en-US" sz="1400" b="1" dirty="0"/>
              <a:t>5. Live Wisely (5:15–21)</a:t>
            </a:r>
            <a:endParaRPr lang="en-US" sz="1400" dirty="0"/>
          </a:p>
          <a:p>
            <a:r>
              <a:rPr lang="en-US" sz="1400" i="1" dirty="0"/>
              <a:t>“Be very careful, then, how you live—not as unwise but as wise...”</a:t>
            </a:r>
            <a:endParaRPr lang="en-US" sz="1400" dirty="0"/>
          </a:p>
          <a:p>
            <a:pPr rtl="0" fontAlgn="ctr"/>
            <a:r>
              <a:rPr lang="en-US" sz="1400" dirty="0"/>
              <a:t>Be filled with the Spirit, submit to one another out of reverence for Christ.</a:t>
            </a:r>
          </a:p>
          <a:p>
            <a:pPr rtl="0" fontAlgn="ctr"/>
            <a:r>
              <a:rPr lang="en-US" sz="1400" b="1" dirty="0"/>
              <a:t>Teaching Point</a:t>
            </a:r>
            <a:r>
              <a:rPr lang="en-US" sz="1400" dirty="0"/>
              <a:t>: Wisdom and Spirit-dependence protect fellowship from folly.</a:t>
            </a:r>
          </a:p>
          <a:p>
            <a:endParaRPr lang="en-US" sz="1400" b="1" dirty="0"/>
          </a:p>
          <a:p>
            <a:r>
              <a:rPr lang="en-US" sz="1400" b="1" dirty="0"/>
              <a:t>6. Cherish One Another (5:22–6:9)</a:t>
            </a:r>
            <a:endParaRPr lang="en-US" sz="1400" dirty="0"/>
          </a:p>
          <a:p>
            <a:pPr rtl="0" fontAlgn="ctr"/>
            <a:r>
              <a:rPr lang="en-US" sz="1400" dirty="0"/>
              <a:t>Husbands, wives, children, masters, and servants—all relationships are marked by </a:t>
            </a:r>
            <a:r>
              <a:rPr lang="en-US" sz="1400" b="1" dirty="0"/>
              <a:t>mutual love and honor</a:t>
            </a:r>
            <a:r>
              <a:rPr lang="en-US" sz="1400" dirty="0"/>
              <a:t>.</a:t>
            </a:r>
          </a:p>
          <a:p>
            <a:pPr rtl="0" fontAlgn="ctr"/>
            <a:r>
              <a:rPr lang="en-US" sz="1400" b="1" dirty="0"/>
              <a:t>Teaching Point</a:t>
            </a:r>
            <a:r>
              <a:rPr lang="en-US" sz="1400" dirty="0"/>
              <a:t>: Covenant fellowship must extend to family and work life.</a:t>
            </a:r>
          </a:p>
          <a:p>
            <a:endParaRPr lang="en-US" sz="1400" b="1" dirty="0"/>
          </a:p>
          <a:p>
            <a:r>
              <a:rPr lang="en-US" sz="1400" b="1" dirty="0"/>
              <a:t>7. Put on the Full Armor of God (6:10–20)</a:t>
            </a:r>
            <a:endParaRPr lang="en-US" sz="1400" dirty="0"/>
          </a:p>
          <a:p>
            <a:pPr rtl="0" fontAlgn="ctr"/>
            <a:r>
              <a:rPr lang="en-US" sz="1400" dirty="0"/>
              <a:t>Recognize the spiritual battle; protect the fellowship through prayer, truth, righteousness, and readiness.</a:t>
            </a:r>
          </a:p>
          <a:p>
            <a:pPr rtl="0" fontAlgn="ctr"/>
            <a:r>
              <a:rPr lang="en-US" sz="1400" b="1" dirty="0"/>
              <a:t>Teaching Point</a:t>
            </a:r>
            <a:r>
              <a:rPr lang="en-US" sz="1400" dirty="0"/>
              <a:t>: Unity will always face opposition. We fight for fellowship with spiritual weapons.</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endParaRPr lang="en-US" sz="1400" dirty="0"/>
          </a:p>
          <a:p>
            <a:endParaRPr lang="en-US" dirty="0"/>
          </a:p>
        </p:txBody>
      </p:sp>
      <p:sp>
        <p:nvSpPr>
          <p:cNvPr id="4" name="Slide Number Placeholder 3">
            <a:extLst>
              <a:ext uri="{FF2B5EF4-FFF2-40B4-BE49-F238E27FC236}">
                <a16:creationId xmlns:a16="http://schemas.microsoft.com/office/drawing/2014/main" id="{589E3658-84C0-DD72-02AA-901AEDAB7259}"/>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730130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Fellowship as a Covenant</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Shared Life, Devotion, Joy</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Fellowship is Commitment, Not Convenience</a:t>
            </a:r>
          </a:p>
          <a:p>
            <a:endParaRPr lang="en-US" sz="2400" dirty="0"/>
          </a:p>
          <a:p>
            <a:r>
              <a:rPr lang="en-US" sz="2200" dirty="0"/>
              <a:t>They were devoting themselves to the apostles’ teaching and to fellowship, to the breaking of bread and to prayer. Reverential awe came over everyone, and many wonders and miraculous signs came about by the apostles. All who believed were together and held everything in common, and they began selling their property and possessions and distributing the proceeds to everyone, as anyone had need. Every day they continued to gather together by common consent in the temple courts, breaking bread from house to house, sharing their food with glad and humble hearts, praising God and having the good will of all the people. And the Lord was adding to their number every day those who were being saved.   (Acts 2:42-47)</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a:solidFill>
                  <a:schemeClr val="tx2">
                    <a:lumMod val="60000"/>
                    <a:lumOff val="40000"/>
                  </a:schemeClr>
                </a:solidFill>
              </a:rPr>
              <a:t>https://tinyurl.com/Call2Unity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Matt. 4:10</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0999"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  Eph. 4:11-12</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72532" y="3158206"/>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  Acts 1:8</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55599" y="3166798"/>
            <a:ext cx="8307977" cy="323400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  Eph. 4:1-6</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64064" y="3166798"/>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7DD10-0AE2-5B2B-1E39-F0F6E6F30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9314E-9A6C-8CEB-9664-33B3AFF9EF75}"/>
              </a:ext>
            </a:extLst>
          </p:cNvPr>
          <p:cNvSpPr>
            <a:spLocks noGrp="1"/>
          </p:cNvSpPr>
          <p:nvPr>
            <p:ph type="title"/>
          </p:nvPr>
        </p:nvSpPr>
        <p:spPr>
          <a:xfrm>
            <a:off x="381000" y="0"/>
            <a:ext cx="8229600" cy="929031"/>
          </a:xfrm>
        </p:spPr>
        <p:txBody>
          <a:bodyPr>
            <a:normAutofit fontScale="90000"/>
          </a:bodyPr>
          <a:lstStyle/>
          <a:p>
            <a:pPr algn="l"/>
            <a:r>
              <a:rPr lang="en-US" dirty="0"/>
              <a:t>Broken Fellowship Covenants</a:t>
            </a:r>
            <a:br>
              <a:rPr lang="en-US" dirty="0"/>
            </a:br>
            <a:r>
              <a:rPr lang="en-US" sz="2400" dirty="0">
                <a:solidFill>
                  <a:schemeClr val="tx2">
                    <a:lumMod val="60000"/>
                    <a:lumOff val="40000"/>
                  </a:schemeClr>
                </a:solidFill>
              </a:rPr>
              <a:t>Covenant vs. Convenience</a:t>
            </a:r>
          </a:p>
        </p:txBody>
      </p:sp>
      <p:sp>
        <p:nvSpPr>
          <p:cNvPr id="3" name="TextBox 2">
            <a:extLst>
              <a:ext uri="{FF2B5EF4-FFF2-40B4-BE49-F238E27FC236}">
                <a16:creationId xmlns:a16="http://schemas.microsoft.com/office/drawing/2014/main" id="{FC71FB13-A9EE-051D-CA4B-F18C1AC442B8}"/>
              </a:ext>
            </a:extLst>
          </p:cNvPr>
          <p:cNvSpPr txBox="1"/>
          <p:nvPr/>
        </p:nvSpPr>
        <p:spPr>
          <a:xfrm>
            <a:off x="381000" y="929031"/>
            <a:ext cx="8382000" cy="1169551"/>
          </a:xfrm>
          <a:prstGeom prst="rect">
            <a:avLst/>
          </a:prstGeom>
          <a:noFill/>
        </p:spPr>
        <p:txBody>
          <a:bodyPr wrap="square" rtlCol="0">
            <a:spAutoFit/>
          </a:bodyPr>
          <a:lstStyle/>
          <a:p>
            <a:r>
              <a:rPr lang="en-US" sz="1400" b="1" u="sng" dirty="0"/>
              <a:t>Cain and Abel</a:t>
            </a:r>
            <a:r>
              <a:rPr lang="en-US" sz="1400" b="1" dirty="0"/>
              <a:t> (Genesis 4:1–9)</a:t>
            </a:r>
            <a:endParaRPr lang="en-US" sz="1400" dirty="0"/>
          </a:p>
          <a:p>
            <a:pPr fontAlgn="ctr"/>
            <a:r>
              <a:rPr lang="en-US" sz="1400" b="1" dirty="0"/>
              <a:t>Violation</a:t>
            </a:r>
            <a:r>
              <a:rPr lang="en-US" sz="1400" dirty="0"/>
              <a:t>: Jealousy and unrepentance lead to murder.</a:t>
            </a:r>
          </a:p>
          <a:p>
            <a:pPr fontAlgn="ctr"/>
            <a:r>
              <a:rPr lang="en-US" sz="1400" b="1" dirty="0"/>
              <a:t>Fellowship Breakdown</a:t>
            </a:r>
            <a:r>
              <a:rPr lang="en-US" sz="1400" dirty="0"/>
              <a:t>: Instead of protecting his brother, Cain becomes his brother’s destroyer.</a:t>
            </a:r>
          </a:p>
          <a:p>
            <a:pPr fontAlgn="ctr"/>
            <a:r>
              <a:rPr lang="en-US" sz="1400" b="1" dirty="0"/>
              <a:t>Lesson</a:t>
            </a:r>
            <a:r>
              <a:rPr lang="en-US" sz="1400" dirty="0"/>
              <a:t>: Anger and envy, left unchecked, dissolve trust and desecrate the image of family and covenant.</a:t>
            </a:r>
          </a:p>
          <a:p>
            <a:r>
              <a:rPr lang="en-US" sz="1400" i="1" dirty="0"/>
              <a:t>“Am I my brother’s keeper?”</a:t>
            </a:r>
            <a:r>
              <a:rPr lang="en-US" sz="1400" dirty="0"/>
              <a:t> – Cain (Genesis 4:9)</a:t>
            </a:r>
          </a:p>
        </p:txBody>
      </p:sp>
      <p:sp>
        <p:nvSpPr>
          <p:cNvPr id="4" name="TextBox 3">
            <a:extLst>
              <a:ext uri="{FF2B5EF4-FFF2-40B4-BE49-F238E27FC236}">
                <a16:creationId xmlns:a16="http://schemas.microsoft.com/office/drawing/2014/main" id="{62FDBE5F-9E28-B465-5259-CB3B38C1B5B4}"/>
              </a:ext>
            </a:extLst>
          </p:cNvPr>
          <p:cNvSpPr txBox="1"/>
          <p:nvPr/>
        </p:nvSpPr>
        <p:spPr>
          <a:xfrm>
            <a:off x="381000" y="3437467"/>
            <a:ext cx="8382000" cy="1169551"/>
          </a:xfrm>
          <a:prstGeom prst="rect">
            <a:avLst/>
          </a:prstGeom>
          <a:noFill/>
        </p:spPr>
        <p:txBody>
          <a:bodyPr wrap="square" rtlCol="0">
            <a:spAutoFit/>
          </a:bodyPr>
          <a:lstStyle/>
          <a:p>
            <a:r>
              <a:rPr lang="en-US" sz="1400" b="1" u="sng" dirty="0"/>
              <a:t>Ananias and Sapphira</a:t>
            </a:r>
            <a:r>
              <a:rPr lang="en-US" sz="1400" b="1" dirty="0"/>
              <a:t> (Acts 5:1–11)</a:t>
            </a:r>
            <a:endParaRPr lang="en-US" sz="1400" dirty="0"/>
          </a:p>
          <a:p>
            <a:pPr fontAlgn="ctr"/>
            <a:r>
              <a:rPr lang="en-US" sz="1400" b="1" dirty="0"/>
              <a:t>Violation</a:t>
            </a:r>
            <a:r>
              <a:rPr lang="en-US" sz="1400" dirty="0"/>
              <a:t>: They lied to the apostles and the Holy Spirit about their offering.</a:t>
            </a:r>
          </a:p>
          <a:p>
            <a:pPr fontAlgn="ctr"/>
            <a:r>
              <a:rPr lang="en-US" sz="1400" b="1" dirty="0"/>
              <a:t>Fellowship Breakdown</a:t>
            </a:r>
            <a:r>
              <a:rPr lang="en-US" sz="1400" dirty="0"/>
              <a:t>: They undermined the trust and sincerity that defined early Christian community.</a:t>
            </a:r>
          </a:p>
          <a:p>
            <a:pPr fontAlgn="ctr"/>
            <a:r>
              <a:rPr lang="en-US" sz="1400" b="1" dirty="0"/>
              <a:t>Lesson</a:t>
            </a:r>
            <a:r>
              <a:rPr lang="en-US" sz="1400" dirty="0"/>
              <a:t>: Hypocrisy and deceit poison spiritual unity and violate the integrity of covenant life.</a:t>
            </a:r>
          </a:p>
        </p:txBody>
      </p:sp>
      <p:sp>
        <p:nvSpPr>
          <p:cNvPr id="5" name="TextBox 4">
            <a:extLst>
              <a:ext uri="{FF2B5EF4-FFF2-40B4-BE49-F238E27FC236}">
                <a16:creationId xmlns:a16="http://schemas.microsoft.com/office/drawing/2014/main" id="{AD08CA33-478C-7D2A-9B02-6E4408C24413}"/>
              </a:ext>
            </a:extLst>
          </p:cNvPr>
          <p:cNvSpPr txBox="1"/>
          <p:nvPr/>
        </p:nvSpPr>
        <p:spPr>
          <a:xfrm>
            <a:off x="381000" y="4570848"/>
            <a:ext cx="8382000" cy="1169551"/>
          </a:xfrm>
          <a:prstGeom prst="rect">
            <a:avLst/>
          </a:prstGeom>
          <a:noFill/>
        </p:spPr>
        <p:txBody>
          <a:bodyPr wrap="square" rtlCol="0">
            <a:spAutoFit/>
          </a:bodyPr>
          <a:lstStyle/>
          <a:p>
            <a:r>
              <a:rPr lang="en-US" sz="1400" b="1" u="sng" dirty="0"/>
              <a:t>Demas</a:t>
            </a:r>
            <a:r>
              <a:rPr lang="en-US" sz="1400" b="1" dirty="0"/>
              <a:t> (2 Timothy 4:10)</a:t>
            </a:r>
            <a:endParaRPr lang="en-US" sz="1400" dirty="0"/>
          </a:p>
          <a:p>
            <a:pPr fontAlgn="ctr"/>
            <a:r>
              <a:rPr lang="en-US" sz="1400" b="1" dirty="0"/>
              <a:t>Violation</a:t>
            </a:r>
            <a:r>
              <a:rPr lang="en-US" sz="1400" dirty="0"/>
              <a:t>: Forsook Paul out of love for the world.</a:t>
            </a:r>
          </a:p>
          <a:p>
            <a:pPr fontAlgn="ctr"/>
            <a:r>
              <a:rPr lang="en-US" sz="1400" b="1" dirty="0"/>
              <a:t>Fellowship Breakdown</a:t>
            </a:r>
            <a:r>
              <a:rPr lang="en-US" sz="1400" dirty="0"/>
              <a:t>: Deserted gospel partnership for worldly comfort or safety.</a:t>
            </a:r>
          </a:p>
          <a:p>
            <a:pPr fontAlgn="ctr"/>
            <a:r>
              <a:rPr lang="en-US" sz="1400" b="1" dirty="0"/>
              <a:t>Lesson</a:t>
            </a:r>
            <a:r>
              <a:rPr lang="en-US" sz="1400" dirty="0"/>
              <a:t>: Personal self-interest and love of the world can break gospel fellowship.</a:t>
            </a:r>
          </a:p>
          <a:p>
            <a:r>
              <a:rPr lang="en-US" sz="1400" i="1" dirty="0"/>
              <a:t>“Demas, because he loved this world, has deserted me…”</a:t>
            </a:r>
            <a:r>
              <a:rPr lang="en-US" sz="1400" dirty="0"/>
              <a:t> – 2 Timothy 4:10</a:t>
            </a:r>
          </a:p>
        </p:txBody>
      </p:sp>
      <p:sp>
        <p:nvSpPr>
          <p:cNvPr id="6" name="TextBox 5">
            <a:extLst>
              <a:ext uri="{FF2B5EF4-FFF2-40B4-BE49-F238E27FC236}">
                <a16:creationId xmlns:a16="http://schemas.microsoft.com/office/drawing/2014/main" id="{3933E8B3-A4A6-0F90-F671-A6BF6EA9E7F8}"/>
              </a:ext>
            </a:extLst>
          </p:cNvPr>
          <p:cNvSpPr txBox="1"/>
          <p:nvPr/>
        </p:nvSpPr>
        <p:spPr>
          <a:xfrm>
            <a:off x="381000" y="5715000"/>
            <a:ext cx="8382000" cy="954107"/>
          </a:xfrm>
          <a:prstGeom prst="rect">
            <a:avLst/>
          </a:prstGeom>
          <a:noFill/>
        </p:spPr>
        <p:txBody>
          <a:bodyPr wrap="square" rtlCol="0">
            <a:spAutoFit/>
          </a:bodyPr>
          <a:lstStyle/>
          <a:p>
            <a:r>
              <a:rPr lang="en-US" sz="1400" b="1" u="sng" dirty="0"/>
              <a:t>Diotrephes</a:t>
            </a:r>
            <a:r>
              <a:rPr lang="en-US" sz="1400" b="1" dirty="0"/>
              <a:t> (3 John 9–10)</a:t>
            </a:r>
            <a:endParaRPr lang="en-US" sz="1400" dirty="0"/>
          </a:p>
          <a:p>
            <a:pPr fontAlgn="ctr"/>
            <a:r>
              <a:rPr lang="en-US" sz="1400" b="1" dirty="0"/>
              <a:t>Violation</a:t>
            </a:r>
            <a:r>
              <a:rPr lang="en-US" sz="1400" dirty="0"/>
              <a:t>: Put himself first, rejected apostolic authority, and slandered fellow believers.</a:t>
            </a:r>
          </a:p>
          <a:p>
            <a:pPr fontAlgn="ctr"/>
            <a:r>
              <a:rPr lang="en-US" sz="1400" b="1" dirty="0"/>
              <a:t>Fellowship Breakdown</a:t>
            </a:r>
            <a:r>
              <a:rPr lang="en-US" sz="1400" dirty="0"/>
              <a:t>: Refused hospitality to others and cast out those who disagreed.</a:t>
            </a:r>
          </a:p>
          <a:p>
            <a:pPr fontAlgn="ctr"/>
            <a:r>
              <a:rPr lang="en-US" sz="1400" b="1" dirty="0"/>
              <a:t>Lesson</a:t>
            </a:r>
            <a:r>
              <a:rPr lang="en-US" sz="1400" dirty="0"/>
              <a:t>: Spiritual pride and control destroy the mutual submission that defines godly community.</a:t>
            </a:r>
          </a:p>
        </p:txBody>
      </p:sp>
      <p:sp>
        <p:nvSpPr>
          <p:cNvPr id="7" name="TextBox 6">
            <a:extLst>
              <a:ext uri="{FF2B5EF4-FFF2-40B4-BE49-F238E27FC236}">
                <a16:creationId xmlns:a16="http://schemas.microsoft.com/office/drawing/2014/main" id="{E60B3433-8022-CDFF-72B3-33D46404C881}"/>
              </a:ext>
            </a:extLst>
          </p:cNvPr>
          <p:cNvSpPr txBox="1"/>
          <p:nvPr/>
        </p:nvSpPr>
        <p:spPr>
          <a:xfrm>
            <a:off x="381000" y="2098582"/>
            <a:ext cx="8382000" cy="1384995"/>
          </a:xfrm>
          <a:prstGeom prst="rect">
            <a:avLst/>
          </a:prstGeom>
          <a:noFill/>
        </p:spPr>
        <p:txBody>
          <a:bodyPr wrap="square" rtlCol="0">
            <a:spAutoFit/>
          </a:bodyPr>
          <a:lstStyle/>
          <a:p>
            <a:r>
              <a:rPr lang="en-US" sz="1400" b="1" u="sng" dirty="0"/>
              <a:t>The Golden Calf</a:t>
            </a:r>
            <a:r>
              <a:rPr lang="en-US" sz="1400" b="1" dirty="0"/>
              <a:t> (Exodus 32)</a:t>
            </a:r>
            <a:endParaRPr lang="en-US" sz="1400" dirty="0"/>
          </a:p>
          <a:p>
            <a:pPr fontAlgn="ctr"/>
            <a:r>
              <a:rPr lang="en-US" sz="1400" b="1" dirty="0"/>
              <a:t>Violation</a:t>
            </a:r>
            <a:r>
              <a:rPr lang="en-US" sz="1400" dirty="0"/>
              <a:t>: The people quickly turned to idol worship in Moses' absence.</a:t>
            </a:r>
          </a:p>
          <a:p>
            <a:pPr fontAlgn="ctr"/>
            <a:r>
              <a:rPr lang="en-US" sz="1400" b="1" dirty="0"/>
              <a:t>Fellowship Breakdown</a:t>
            </a:r>
            <a:r>
              <a:rPr lang="en-US" sz="1400" dirty="0"/>
              <a:t>: They broke covenant with God and each other.</a:t>
            </a:r>
          </a:p>
          <a:p>
            <a:pPr fontAlgn="ctr"/>
            <a:r>
              <a:rPr lang="en-US" sz="1400" b="1" dirty="0"/>
              <a:t>Lesson</a:t>
            </a:r>
            <a:r>
              <a:rPr lang="en-US" sz="1400" dirty="0"/>
              <a:t>: Idolatry corrupts both vertical and horizontal relationships; fellowship rooted in convenience turns into chaos.</a:t>
            </a:r>
          </a:p>
          <a:p>
            <a:r>
              <a:rPr lang="en-US" sz="1400" i="1" dirty="0"/>
              <a:t>“They have been quick to turn away from what I commanded them…”</a:t>
            </a:r>
            <a:r>
              <a:rPr lang="en-US" sz="1400" dirty="0"/>
              <a:t> – Exodus 32:8</a:t>
            </a:r>
          </a:p>
        </p:txBody>
      </p:sp>
      <p:graphicFrame>
        <p:nvGraphicFramePr>
          <p:cNvPr id="8" name="Table 7">
            <a:extLst>
              <a:ext uri="{FF2B5EF4-FFF2-40B4-BE49-F238E27FC236}">
                <a16:creationId xmlns:a16="http://schemas.microsoft.com/office/drawing/2014/main" id="{CCCF9E71-E613-8F9F-84F0-7B796D668F14}"/>
              </a:ext>
            </a:extLst>
          </p:cNvPr>
          <p:cNvGraphicFramePr>
            <a:graphicFrameLocks noGrp="1"/>
          </p:cNvGraphicFramePr>
          <p:nvPr>
            <p:extLst>
              <p:ext uri="{D42A27DB-BD31-4B8C-83A1-F6EECF244321}">
                <p14:modId xmlns:p14="http://schemas.microsoft.com/office/powerpoint/2010/main" val="2606034674"/>
              </p:ext>
            </p:extLst>
          </p:nvPr>
        </p:nvGraphicFramePr>
        <p:xfrm>
          <a:off x="381000" y="2099617"/>
          <a:ext cx="8534400" cy="4569488"/>
        </p:xfrm>
        <a:graphic>
          <a:graphicData uri="http://schemas.openxmlformats.org/drawingml/2006/table">
            <a:tbl>
              <a:tblPr firstRow="1" firstCol="1" bandRow="1">
                <a:tableStyleId>{5C22544A-7EE6-4342-B048-85BDC9FD1C3A}</a:tableStyleId>
              </a:tblPr>
              <a:tblGrid>
                <a:gridCol w="3780010">
                  <a:extLst>
                    <a:ext uri="{9D8B030D-6E8A-4147-A177-3AD203B41FA5}">
                      <a16:colId xmlns:a16="http://schemas.microsoft.com/office/drawing/2014/main" val="2752866563"/>
                    </a:ext>
                  </a:extLst>
                </a:gridCol>
                <a:gridCol w="4754390">
                  <a:extLst>
                    <a:ext uri="{9D8B030D-6E8A-4147-A177-3AD203B41FA5}">
                      <a16:colId xmlns:a16="http://schemas.microsoft.com/office/drawing/2014/main" val="2620069970"/>
                    </a:ext>
                  </a:extLst>
                </a:gridCol>
              </a:tblGrid>
              <a:tr h="869518">
                <a:tc>
                  <a:txBody>
                    <a:bodyPr/>
                    <a:lstStyle/>
                    <a:p>
                      <a:pPr marL="0" marR="0">
                        <a:lnSpc>
                          <a:spcPct val="115000"/>
                        </a:lnSpc>
                        <a:spcAft>
                          <a:spcPts val="800"/>
                        </a:spcAft>
                        <a:buNone/>
                      </a:pPr>
                      <a:r>
                        <a:rPr lang="en-US" sz="1800" u="sng" kern="0" dirty="0">
                          <a:effectLst/>
                        </a:rPr>
                        <a:t>Faithful Fellowship</a:t>
                      </a:r>
                      <a:endParaRPr lang="en-US" sz="1600" u="sng"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800" u="sng" kern="0" dirty="0">
                          <a:effectLst/>
                        </a:rPr>
                        <a:t>Broken Fellowship</a:t>
                      </a:r>
                      <a:endParaRPr lang="en-US" sz="1600" u="sng"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739994">
                <a:tc>
                  <a:txBody>
                    <a:bodyPr/>
                    <a:lstStyle/>
                    <a:p>
                      <a:pPr marL="0" marR="0">
                        <a:lnSpc>
                          <a:spcPct val="115000"/>
                        </a:lnSpc>
                        <a:spcAft>
                          <a:spcPts val="800"/>
                        </a:spcAft>
                        <a:buNone/>
                      </a:pPr>
                      <a:r>
                        <a:rPr lang="en-US" sz="1400" kern="0" dirty="0">
                          <a:effectLst/>
                        </a:rPr>
                        <a:t>Devotion to teaching &amp; prayer</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Disregard for spiritual leadership</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739994">
                <a:tc>
                  <a:txBody>
                    <a:bodyPr/>
                    <a:lstStyle/>
                    <a:p>
                      <a:pPr marL="0" marR="0">
                        <a:lnSpc>
                          <a:spcPct val="115000"/>
                        </a:lnSpc>
                        <a:spcAft>
                          <a:spcPts val="800"/>
                        </a:spcAft>
                        <a:buNone/>
                      </a:pPr>
                      <a:r>
                        <a:rPr lang="en-US" sz="1400" kern="0" dirty="0">
                          <a:effectLst/>
                        </a:rPr>
                        <a:t>Mutual generosity &amp; care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Greed, deception, or jealousy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739994">
                <a:tc>
                  <a:txBody>
                    <a:bodyPr/>
                    <a:lstStyle/>
                    <a:p>
                      <a:pPr marL="0" marR="0">
                        <a:lnSpc>
                          <a:spcPct val="115000"/>
                        </a:lnSpc>
                        <a:spcAft>
                          <a:spcPts val="800"/>
                        </a:spcAft>
                        <a:buNone/>
                      </a:pPr>
                      <a:r>
                        <a:rPr lang="en-US" sz="1400" kern="0">
                          <a:effectLst/>
                        </a:rPr>
                        <a:t>Humility &amp; submission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Pride, control, or self-centeredness</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739994">
                <a:tc>
                  <a:txBody>
                    <a:bodyPr/>
                    <a:lstStyle/>
                    <a:p>
                      <a:pPr marL="0" marR="0">
                        <a:lnSpc>
                          <a:spcPct val="115000"/>
                        </a:lnSpc>
                        <a:spcAft>
                          <a:spcPts val="800"/>
                        </a:spcAft>
                        <a:buNone/>
                      </a:pPr>
                      <a:r>
                        <a:rPr lang="en-US" sz="1400" kern="0" dirty="0">
                          <a:effectLst/>
                        </a:rPr>
                        <a:t>Christ-centered unity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Factionalism and party spirit</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r h="739994">
                <a:tc>
                  <a:txBody>
                    <a:bodyPr/>
                    <a:lstStyle/>
                    <a:p>
                      <a:pPr marL="0" marR="0">
                        <a:lnSpc>
                          <a:spcPct val="115000"/>
                        </a:lnSpc>
                        <a:spcAft>
                          <a:spcPts val="800"/>
                        </a:spcAft>
                        <a:buNone/>
                      </a:pPr>
                      <a:r>
                        <a:rPr lang="en-US" sz="1400" kern="0" dirty="0">
                          <a:effectLst/>
                        </a:rPr>
                        <a:t>Joyful praise and awe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400" b="1" kern="0" dirty="0">
                          <a:effectLst/>
                        </a:rPr>
                        <a:t>Complaint, rebellion, idolatry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598751880"/>
                  </a:ext>
                </a:extLst>
              </a:tr>
            </a:tbl>
          </a:graphicData>
        </a:graphic>
      </p:graphicFrame>
    </p:spTree>
    <p:extLst>
      <p:ext uri="{BB962C8B-B14F-4D97-AF65-F5344CB8AC3E}">
        <p14:creationId xmlns:p14="http://schemas.microsoft.com/office/powerpoint/2010/main" val="32068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4E943D-6D5C-3153-EC62-EB5C11C90CFA}"/>
              </a:ext>
            </a:extLst>
          </p:cNvPr>
          <p:cNvSpPr>
            <a:spLocks noGrp="1"/>
          </p:cNvSpPr>
          <p:nvPr>
            <p:ph type="title"/>
          </p:nvPr>
        </p:nvSpPr>
        <p:spPr>
          <a:xfrm>
            <a:off x="228600" y="0"/>
            <a:ext cx="8686800" cy="929031"/>
          </a:xfrm>
        </p:spPr>
        <p:txBody>
          <a:bodyPr>
            <a:normAutofit fontScale="90000"/>
          </a:bodyPr>
          <a:lstStyle/>
          <a:p>
            <a:pPr algn="l"/>
            <a:r>
              <a:rPr lang="en-US" dirty="0"/>
              <a:t>Crisis in the Church (Mid-3</a:t>
            </a:r>
            <a:r>
              <a:rPr lang="en-US" baseline="30000" dirty="0"/>
              <a:t>rd</a:t>
            </a:r>
            <a:r>
              <a:rPr lang="en-US" dirty="0"/>
              <a:t> Century)</a:t>
            </a:r>
            <a:br>
              <a:rPr lang="en-US" dirty="0"/>
            </a:br>
            <a:r>
              <a:rPr lang="en-US" sz="2400" dirty="0">
                <a:solidFill>
                  <a:schemeClr val="tx2">
                    <a:lumMod val="60000"/>
                    <a:lumOff val="40000"/>
                  </a:schemeClr>
                </a:solidFill>
              </a:rPr>
              <a:t>A Schism on what to do with the Lapsed?</a:t>
            </a:r>
          </a:p>
        </p:txBody>
      </p:sp>
      <p:sp>
        <p:nvSpPr>
          <p:cNvPr id="5" name="TextBox 4">
            <a:extLst>
              <a:ext uri="{FF2B5EF4-FFF2-40B4-BE49-F238E27FC236}">
                <a16:creationId xmlns:a16="http://schemas.microsoft.com/office/drawing/2014/main" id="{2B69158C-0CC9-097D-2824-2FF35BE953DE}"/>
              </a:ext>
            </a:extLst>
          </p:cNvPr>
          <p:cNvSpPr txBox="1"/>
          <p:nvPr/>
        </p:nvSpPr>
        <p:spPr>
          <a:xfrm>
            <a:off x="228600" y="1022740"/>
            <a:ext cx="8686800" cy="954107"/>
          </a:xfrm>
          <a:prstGeom prst="rect">
            <a:avLst/>
          </a:prstGeom>
          <a:noFill/>
        </p:spPr>
        <p:txBody>
          <a:bodyPr wrap="square" rtlCol="0">
            <a:spAutoFit/>
          </a:bodyPr>
          <a:lstStyle/>
          <a:p>
            <a:pPr fontAlgn="ctr"/>
            <a:r>
              <a:rPr lang="en-US" sz="1400" dirty="0">
                <a:ea typeface="ＭＳ Ｐゴシック" pitchFamily="-106" charset="-128"/>
                <a:cs typeface="ＭＳ Ｐゴシック" pitchFamily="-106" charset="-128"/>
              </a:rPr>
              <a:t>Around </a:t>
            </a:r>
            <a:r>
              <a:rPr lang="en-US" sz="1400" b="1" dirty="0">
                <a:ea typeface="ＭＳ Ｐゴシック" pitchFamily="-106" charset="-128"/>
                <a:cs typeface="ＭＳ Ｐゴシック" pitchFamily="-106" charset="-128"/>
              </a:rPr>
              <a:t>250 AD</a:t>
            </a:r>
            <a:r>
              <a:rPr lang="en-US" sz="1400" dirty="0">
                <a:ea typeface="ＭＳ Ｐゴシック" pitchFamily="-106" charset="-128"/>
                <a:cs typeface="ＭＳ Ｐゴシック" pitchFamily="-106" charset="-128"/>
              </a:rPr>
              <a:t>, under </a:t>
            </a:r>
            <a:r>
              <a:rPr lang="en-US" sz="1400" b="1" dirty="0">
                <a:ea typeface="ＭＳ Ｐゴシック" pitchFamily="-106" charset="-128"/>
                <a:cs typeface="ＭＳ Ｐゴシック" pitchFamily="-106" charset="-128"/>
              </a:rPr>
              <a:t>Emperor Decius</a:t>
            </a:r>
            <a:r>
              <a:rPr lang="en-US" sz="1400" dirty="0">
                <a:ea typeface="ＭＳ Ｐゴシック" pitchFamily="-106" charset="-128"/>
                <a:cs typeface="ＭＳ Ｐゴシック" pitchFamily="-106" charset="-128"/>
              </a:rPr>
              <a:t>, a major empire-wide </a:t>
            </a:r>
            <a:r>
              <a:rPr lang="en-US" sz="1400" b="1" dirty="0">
                <a:ea typeface="ＭＳ Ｐゴシック" pitchFamily="-106" charset="-128"/>
                <a:cs typeface="ＭＳ Ｐゴシック" pitchFamily="-106" charset="-128"/>
              </a:rPr>
              <a:t>persecution of Christians</a:t>
            </a:r>
            <a:r>
              <a:rPr lang="en-US" sz="1400" dirty="0">
                <a:ea typeface="ＭＳ Ｐゴシック" pitchFamily="-106" charset="-128"/>
                <a:cs typeface="ＭＳ Ｐゴシック" pitchFamily="-106" charset="-128"/>
              </a:rPr>
              <a:t> broke out.</a:t>
            </a:r>
          </a:p>
          <a:p>
            <a:pPr fontAlgn="ctr"/>
            <a:r>
              <a:rPr lang="en-US" sz="1400" dirty="0">
                <a:ea typeface="ＭＳ Ｐゴシック" pitchFamily="-106" charset="-128"/>
                <a:cs typeface="ＭＳ Ｐゴシック" pitchFamily="-106" charset="-128"/>
              </a:rPr>
              <a:t>Christians were required to offer public sacrifices to Roman gods and receive a certificate (</a:t>
            </a:r>
            <a:r>
              <a:rPr lang="en-US" sz="1400" b="1" dirty="0" err="1">
                <a:ea typeface="ＭＳ Ｐゴシック" pitchFamily="-106" charset="-128"/>
                <a:cs typeface="ＭＳ Ｐゴシック" pitchFamily="-106" charset="-128"/>
              </a:rPr>
              <a:t>libellus</a:t>
            </a:r>
            <a:r>
              <a:rPr lang="en-US" sz="1400" dirty="0">
                <a:ea typeface="ＭＳ Ｐゴシック" pitchFamily="-106" charset="-128"/>
                <a:cs typeface="ＭＳ Ｐゴシック" pitchFamily="-106" charset="-128"/>
              </a:rPr>
              <a:t>) proving compliance.  Many believers </a:t>
            </a:r>
            <a:r>
              <a:rPr lang="en-US" sz="1400" b="1" dirty="0">
                <a:ea typeface="ＭＳ Ｐゴシック" pitchFamily="-106" charset="-128"/>
                <a:cs typeface="ＭＳ Ｐゴシック" pitchFamily="-106" charset="-128"/>
              </a:rPr>
              <a:t>lapsed (Latin: </a:t>
            </a:r>
            <a:r>
              <a:rPr lang="en-US" sz="1400" b="1" i="1" dirty="0" err="1">
                <a:ea typeface="ＭＳ Ｐゴシック" pitchFamily="-106" charset="-128"/>
                <a:cs typeface="ＭＳ Ｐゴシック" pitchFamily="-106" charset="-128"/>
              </a:rPr>
              <a:t>lapsi</a:t>
            </a:r>
            <a:r>
              <a:rPr lang="en-US" sz="1400" b="1" dirty="0">
                <a:ea typeface="ＭＳ Ｐゴシック" pitchFamily="-106" charset="-128"/>
                <a:cs typeface="ＭＳ Ｐゴシック" pitchFamily="-106" charset="-128"/>
              </a:rPr>
              <a:t>)</a:t>
            </a:r>
            <a:r>
              <a:rPr lang="en-US" sz="1400" dirty="0">
                <a:ea typeface="ＭＳ Ｐゴシック" pitchFamily="-106" charset="-128"/>
                <a:cs typeface="ＭＳ Ｐゴシック" pitchFamily="-106" charset="-128"/>
              </a:rPr>
              <a:t>—denying Christ under pressure to save their lives or protect their families.</a:t>
            </a:r>
          </a:p>
        </p:txBody>
      </p:sp>
      <p:sp>
        <p:nvSpPr>
          <p:cNvPr id="6" name="TextBox 5">
            <a:extLst>
              <a:ext uri="{FF2B5EF4-FFF2-40B4-BE49-F238E27FC236}">
                <a16:creationId xmlns:a16="http://schemas.microsoft.com/office/drawing/2014/main" id="{7382EFB5-F520-ED0C-0E29-7F2A39C5F8E6}"/>
              </a:ext>
            </a:extLst>
          </p:cNvPr>
          <p:cNvSpPr txBox="1"/>
          <p:nvPr/>
        </p:nvSpPr>
        <p:spPr>
          <a:xfrm>
            <a:off x="223205" y="1976847"/>
            <a:ext cx="8686800" cy="738664"/>
          </a:xfrm>
          <a:prstGeom prst="rect">
            <a:avLst/>
          </a:prstGeom>
          <a:noFill/>
        </p:spPr>
        <p:txBody>
          <a:bodyPr wrap="square" rtlCol="0">
            <a:spAutoFit/>
          </a:bodyPr>
          <a:lstStyle/>
          <a:p>
            <a:r>
              <a:rPr lang="en-US" sz="1400" b="1" dirty="0"/>
              <a:t>The Key Issue…  </a:t>
            </a:r>
            <a:r>
              <a:rPr lang="en-US" sz="1400" b="1" u="sng" dirty="0"/>
              <a:t>What to do with the Lapsed?</a:t>
            </a:r>
            <a:endParaRPr lang="en-US" sz="1400" u="sng" dirty="0"/>
          </a:p>
          <a:p>
            <a:pPr fontAlgn="ctr"/>
            <a:r>
              <a:rPr lang="en-US" sz="1400" dirty="0"/>
              <a:t>After the persecution ended, some believers wanted to </a:t>
            </a:r>
            <a:r>
              <a:rPr lang="en-US" sz="1400" b="1" dirty="0"/>
              <a:t>return to the Church</a:t>
            </a:r>
            <a:r>
              <a:rPr lang="en-US" sz="1400" dirty="0"/>
              <a:t>.</a:t>
            </a:r>
          </a:p>
          <a:p>
            <a:pPr fontAlgn="ctr"/>
            <a:r>
              <a:rPr lang="en-US" sz="1400" dirty="0"/>
              <a:t>This triggered a major debate over </a:t>
            </a:r>
            <a:r>
              <a:rPr lang="en-US" sz="1400" b="1" dirty="0"/>
              <a:t>church purity</a:t>
            </a:r>
            <a:r>
              <a:rPr lang="en-US" sz="1400" dirty="0"/>
              <a:t> vs. </a:t>
            </a:r>
            <a:r>
              <a:rPr lang="en-US" sz="1400" b="1" dirty="0"/>
              <a:t>mercy and reconciliation</a:t>
            </a:r>
            <a:r>
              <a:rPr lang="en-US" sz="1400" dirty="0"/>
              <a:t>.</a:t>
            </a:r>
          </a:p>
        </p:txBody>
      </p:sp>
      <p:sp>
        <p:nvSpPr>
          <p:cNvPr id="7" name="TextBox 6">
            <a:extLst>
              <a:ext uri="{FF2B5EF4-FFF2-40B4-BE49-F238E27FC236}">
                <a16:creationId xmlns:a16="http://schemas.microsoft.com/office/drawing/2014/main" id="{18015935-F7C9-FF03-8D02-D275B6BA1B43}"/>
              </a:ext>
            </a:extLst>
          </p:cNvPr>
          <p:cNvSpPr txBox="1"/>
          <p:nvPr/>
        </p:nvSpPr>
        <p:spPr>
          <a:xfrm>
            <a:off x="223205" y="2747664"/>
            <a:ext cx="8686800" cy="2031325"/>
          </a:xfrm>
          <a:prstGeom prst="rect">
            <a:avLst/>
          </a:prstGeom>
          <a:noFill/>
        </p:spPr>
        <p:txBody>
          <a:bodyPr wrap="square" rtlCol="0">
            <a:spAutoFit/>
          </a:bodyPr>
          <a:lstStyle/>
          <a:p>
            <a:r>
              <a:rPr lang="en-US" sz="1400" b="1" dirty="0"/>
              <a:t>Two Responses Emerged…</a:t>
            </a:r>
            <a:endParaRPr lang="en-US" sz="1400" dirty="0"/>
          </a:p>
          <a:p>
            <a:r>
              <a:rPr lang="en-US" sz="1400" b="1" dirty="0"/>
              <a:t>Novatian (Elder in Rome)</a:t>
            </a:r>
            <a:endParaRPr lang="en-US" sz="1400" dirty="0"/>
          </a:p>
          <a:p>
            <a:pPr fontAlgn="ctr"/>
            <a:r>
              <a:rPr lang="en-US" sz="1400" dirty="0"/>
              <a:t>Argued that </a:t>
            </a:r>
            <a:r>
              <a:rPr lang="en-US" sz="1400" b="1" dirty="0"/>
              <a:t>the lapsed could not be forgiven</a:t>
            </a:r>
            <a:r>
              <a:rPr lang="en-US" sz="1400" dirty="0"/>
              <a:t> by the Church—only God could do so at final judgment.  The Church must be a community of the pure; forgiveness was impossible for post-baptismal apostasy.</a:t>
            </a:r>
          </a:p>
          <a:p>
            <a:r>
              <a:rPr lang="en-US" sz="1400" b="1" dirty="0"/>
              <a:t>Cyprian (Bishop of Carthage)</a:t>
            </a:r>
            <a:endParaRPr lang="en-US" sz="1400" dirty="0"/>
          </a:p>
          <a:p>
            <a:pPr fontAlgn="ctr"/>
            <a:r>
              <a:rPr lang="en-US" sz="1400" dirty="0"/>
              <a:t>Took a </a:t>
            </a:r>
            <a:r>
              <a:rPr lang="en-US" sz="1400" b="1" dirty="0"/>
              <a:t>pastoral and restorative approach</a:t>
            </a:r>
            <a:r>
              <a:rPr lang="en-US" sz="1400" dirty="0"/>
              <a:t>, rooted in unity and church authority.</a:t>
            </a:r>
          </a:p>
          <a:p>
            <a:pPr fontAlgn="ctr"/>
            <a:r>
              <a:rPr lang="en-US" sz="1400" dirty="0"/>
              <a:t>Recognized that some lapsed had sinned gravely, but believed the Church had </a:t>
            </a:r>
            <a:r>
              <a:rPr lang="en-US" sz="1400" b="1" dirty="0"/>
              <a:t>power to forgive</a:t>
            </a:r>
            <a:r>
              <a:rPr lang="en-US" sz="1400" dirty="0"/>
              <a:t> under Christ’s authority (John 20:23).  Advocated for </a:t>
            </a:r>
            <a:r>
              <a:rPr lang="en-US" sz="1400" b="1" dirty="0"/>
              <a:t>gradual restoration</a:t>
            </a:r>
            <a:r>
              <a:rPr lang="en-US" sz="1400" dirty="0"/>
              <a:t> of the lapsed through repentance, confession, and spiritual discipline.</a:t>
            </a:r>
          </a:p>
        </p:txBody>
      </p:sp>
      <p:sp>
        <p:nvSpPr>
          <p:cNvPr id="8" name="TextBox 7">
            <a:extLst>
              <a:ext uri="{FF2B5EF4-FFF2-40B4-BE49-F238E27FC236}">
                <a16:creationId xmlns:a16="http://schemas.microsoft.com/office/drawing/2014/main" id="{E4ABDE6C-3857-B2C7-1657-B3114887519B}"/>
              </a:ext>
            </a:extLst>
          </p:cNvPr>
          <p:cNvSpPr txBox="1"/>
          <p:nvPr/>
        </p:nvSpPr>
        <p:spPr>
          <a:xfrm>
            <a:off x="223205" y="4778989"/>
            <a:ext cx="8686800" cy="1815882"/>
          </a:xfrm>
          <a:prstGeom prst="rect">
            <a:avLst/>
          </a:prstGeom>
          <a:noFill/>
        </p:spPr>
        <p:txBody>
          <a:bodyPr wrap="square" rtlCol="0">
            <a:spAutoFit/>
          </a:bodyPr>
          <a:lstStyle/>
          <a:p>
            <a:pPr fontAlgn="ctr"/>
            <a:r>
              <a:rPr lang="en-US" sz="1400" dirty="0">
                <a:ea typeface="ＭＳ Ｐゴシック" pitchFamily="-106" charset="-128"/>
                <a:cs typeface="ＭＳ Ｐゴシック" pitchFamily="-106" charset="-128"/>
              </a:rPr>
              <a:t>In 251 AD, Cyprian convened a </a:t>
            </a:r>
            <a:r>
              <a:rPr lang="en-US" sz="1400" b="1" dirty="0">
                <a:ea typeface="ＭＳ Ｐゴシック" pitchFamily="-106" charset="-128"/>
                <a:cs typeface="ＭＳ Ｐゴシック" pitchFamily="-106" charset="-128"/>
              </a:rPr>
              <a:t>council of African bishops</a:t>
            </a:r>
            <a:r>
              <a:rPr lang="en-US" sz="1400" dirty="0">
                <a:ea typeface="ＭＳ Ｐゴシック" pitchFamily="-106" charset="-128"/>
                <a:cs typeface="ＭＳ Ｐゴシック" pitchFamily="-106" charset="-128"/>
              </a:rPr>
              <a:t>.</a:t>
            </a:r>
          </a:p>
          <a:p>
            <a:r>
              <a:rPr lang="en-US" sz="1400" b="1" dirty="0">
                <a:ea typeface="ＭＳ Ｐゴシック" pitchFamily="-106" charset="-128"/>
                <a:cs typeface="ＭＳ Ｐゴシック" pitchFamily="-106" charset="-128"/>
              </a:rPr>
              <a:t>Three-Tiered Approach to the Lapsed</a:t>
            </a:r>
            <a:endParaRPr lang="en-US" sz="1400" dirty="0">
              <a:ea typeface="ＭＳ Ｐゴシック" pitchFamily="-106" charset="-128"/>
              <a:cs typeface="ＭＳ Ｐゴシック" pitchFamily="-106" charset="-128"/>
            </a:endParaRPr>
          </a:p>
          <a:p>
            <a:pPr lvl="1" fontAlgn="ctr"/>
            <a:r>
              <a:rPr lang="en-US" sz="1400" b="1" dirty="0">
                <a:ea typeface="ＭＳ Ｐゴシック" pitchFamily="-106" charset="-128"/>
                <a:cs typeface="ＭＳ Ｐゴシック" pitchFamily="-106" charset="-128"/>
              </a:rPr>
              <a:t>Immediate restoration</a:t>
            </a:r>
            <a:r>
              <a:rPr lang="en-US" sz="1400" dirty="0">
                <a:ea typeface="ＭＳ Ｐゴシック" pitchFamily="-106" charset="-128"/>
                <a:cs typeface="ＭＳ Ｐゴシック" pitchFamily="-106" charset="-128"/>
              </a:rPr>
              <a:t> for those who had resisted or suffered torture.</a:t>
            </a:r>
          </a:p>
          <a:p>
            <a:pPr lvl="1" fontAlgn="ctr"/>
            <a:r>
              <a:rPr lang="en-US" sz="1400" b="1" dirty="0">
                <a:ea typeface="ＭＳ Ｐゴシック" pitchFamily="-106" charset="-128"/>
                <a:cs typeface="ＭＳ Ｐゴシック" pitchFamily="-106" charset="-128"/>
              </a:rPr>
              <a:t>Conditional restoration</a:t>
            </a:r>
            <a:r>
              <a:rPr lang="en-US" sz="1400" dirty="0">
                <a:ea typeface="ＭＳ Ｐゴシック" pitchFamily="-106" charset="-128"/>
                <a:cs typeface="ＭＳ Ｐゴシック" pitchFamily="-106" charset="-128"/>
              </a:rPr>
              <a:t> for the lapsed after a period of penance.</a:t>
            </a:r>
          </a:p>
          <a:p>
            <a:pPr lvl="1" fontAlgn="ctr"/>
            <a:r>
              <a:rPr lang="en-US" sz="1400" b="1" dirty="0">
                <a:ea typeface="ＭＳ Ｐゴシック" pitchFamily="-106" charset="-128"/>
                <a:cs typeface="ＭＳ Ｐゴシック" pitchFamily="-106" charset="-128"/>
              </a:rPr>
              <a:t>Permanent exclusion</a:t>
            </a:r>
            <a:r>
              <a:rPr lang="en-US" sz="1400" dirty="0">
                <a:ea typeface="ＭＳ Ｐゴシック" pitchFamily="-106" charset="-128"/>
                <a:cs typeface="ＭＳ Ｐゴシック" pitchFamily="-106" charset="-128"/>
              </a:rPr>
              <a:t> for those unrepentant or defiant.</a:t>
            </a:r>
          </a:p>
          <a:p>
            <a:r>
              <a:rPr lang="en-US" sz="1400" b="1" dirty="0">
                <a:ea typeface="ＭＳ Ｐゴシック" pitchFamily="-106" charset="-128"/>
                <a:cs typeface="ＭＳ Ｐゴシック" pitchFamily="-106" charset="-128"/>
              </a:rPr>
              <a:t>Emphasis on Unity</a:t>
            </a:r>
            <a:endParaRPr lang="en-US" sz="1400" dirty="0">
              <a:ea typeface="ＭＳ Ｐゴシック" pitchFamily="-106" charset="-128"/>
              <a:cs typeface="ＭＳ Ｐゴシック" pitchFamily="-106" charset="-128"/>
            </a:endParaRPr>
          </a:p>
          <a:p>
            <a:pPr lvl="1" fontAlgn="ctr"/>
            <a:r>
              <a:rPr lang="en-US" sz="1400" dirty="0">
                <a:ea typeface="ＭＳ Ｐゴシック" pitchFamily="-106" charset="-128"/>
                <a:cs typeface="ＭＳ Ｐゴシック" pitchFamily="-106" charset="-128"/>
              </a:rPr>
              <a:t>Cyprian taught that a schism was as serious a sin as heresy: </a:t>
            </a:r>
            <a:r>
              <a:rPr lang="en-US" sz="1400" i="1" dirty="0">
                <a:ea typeface="ＭＳ Ｐゴシック" pitchFamily="-106" charset="-128"/>
                <a:cs typeface="ＭＳ Ｐゴシック" pitchFamily="-106" charset="-128"/>
              </a:rPr>
              <a:t>“He can no longer have God for his Father who has not the Church for his mother.”</a:t>
            </a:r>
            <a:endParaRPr lang="en-US" sz="1400" dirty="0">
              <a:ea typeface="ＭＳ Ｐゴシック" pitchFamily="-106" charset="-128"/>
              <a:cs typeface="ＭＳ Ｐゴシック" pitchFamily="-106" charset="-128"/>
            </a:endParaRPr>
          </a:p>
        </p:txBody>
      </p:sp>
      <p:graphicFrame>
        <p:nvGraphicFramePr>
          <p:cNvPr id="9" name="Table 8">
            <a:extLst>
              <a:ext uri="{FF2B5EF4-FFF2-40B4-BE49-F238E27FC236}">
                <a16:creationId xmlns:a16="http://schemas.microsoft.com/office/drawing/2014/main" id="{D24E4F46-B42D-F718-8870-86A3F82D87F1}"/>
              </a:ext>
            </a:extLst>
          </p:cNvPr>
          <p:cNvGraphicFramePr>
            <a:graphicFrameLocks noGrp="1"/>
          </p:cNvGraphicFramePr>
          <p:nvPr>
            <p:extLst>
              <p:ext uri="{D42A27DB-BD31-4B8C-83A1-F6EECF244321}">
                <p14:modId xmlns:p14="http://schemas.microsoft.com/office/powerpoint/2010/main" val="2223585817"/>
              </p:ext>
            </p:extLst>
          </p:nvPr>
        </p:nvGraphicFramePr>
        <p:xfrm>
          <a:off x="240384" y="1066800"/>
          <a:ext cx="8598815" cy="3712188"/>
        </p:xfrm>
        <a:graphic>
          <a:graphicData uri="http://schemas.openxmlformats.org/drawingml/2006/table">
            <a:tbl>
              <a:tblPr firstRow="1" firstCol="1" bandRow="1">
                <a:tableStyleId>{5C22544A-7EE6-4342-B048-85BDC9FD1C3A}</a:tableStyleId>
              </a:tblPr>
              <a:tblGrid>
                <a:gridCol w="3688060">
                  <a:extLst>
                    <a:ext uri="{9D8B030D-6E8A-4147-A177-3AD203B41FA5}">
                      <a16:colId xmlns:a16="http://schemas.microsoft.com/office/drawing/2014/main" val="2752866563"/>
                    </a:ext>
                  </a:extLst>
                </a:gridCol>
                <a:gridCol w="4910755">
                  <a:extLst>
                    <a:ext uri="{9D8B030D-6E8A-4147-A177-3AD203B41FA5}">
                      <a16:colId xmlns:a16="http://schemas.microsoft.com/office/drawing/2014/main" val="2620069970"/>
                    </a:ext>
                  </a:extLst>
                </a:gridCol>
              </a:tblGrid>
              <a:tr h="621938">
                <a:tc>
                  <a:txBody>
                    <a:bodyPr/>
                    <a:lstStyle/>
                    <a:p>
                      <a:pPr marL="0" marR="0">
                        <a:lnSpc>
                          <a:spcPct val="115000"/>
                        </a:lnSpc>
                        <a:spcAft>
                          <a:spcPts val="800"/>
                        </a:spcAft>
                        <a:buNone/>
                      </a:pPr>
                      <a:r>
                        <a:rPr lang="en-US" sz="2000" kern="0" dirty="0">
                          <a:effectLst/>
                        </a:rPr>
                        <a:t>Cyprian’s Model</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2000" kern="0" dirty="0">
                          <a:effectLst/>
                        </a:rPr>
                        <a:t>Modern Application</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853652">
                <a:tc>
                  <a:txBody>
                    <a:bodyPr/>
                    <a:lstStyle/>
                    <a:p>
                      <a:pPr marL="0" marR="0">
                        <a:lnSpc>
                          <a:spcPct val="115000"/>
                        </a:lnSpc>
                        <a:spcAft>
                          <a:spcPts val="800"/>
                        </a:spcAft>
                        <a:buNone/>
                      </a:pPr>
                      <a:r>
                        <a:rPr lang="en-US" sz="1600" kern="0" dirty="0">
                          <a:effectLst/>
                        </a:rPr>
                        <a:t>Balance between truth and mercy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Churches can restore fallen members without compromising doctrine</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853652">
                <a:tc>
                  <a:txBody>
                    <a:bodyPr/>
                    <a:lstStyle/>
                    <a:p>
                      <a:pPr marL="0" marR="0">
                        <a:lnSpc>
                          <a:spcPct val="115000"/>
                        </a:lnSpc>
                        <a:spcAft>
                          <a:spcPts val="800"/>
                        </a:spcAft>
                        <a:buNone/>
                      </a:pPr>
                      <a:r>
                        <a:rPr lang="en-US" sz="1600" kern="0" dirty="0">
                          <a:effectLst/>
                        </a:rPr>
                        <a:t>Unity is essential, even amid tension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Avoid schism through dialogue, consensus, and mutual humility</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529294">
                <a:tc>
                  <a:txBody>
                    <a:bodyPr/>
                    <a:lstStyle/>
                    <a:p>
                      <a:pPr marL="0" marR="0">
                        <a:lnSpc>
                          <a:spcPct val="115000"/>
                        </a:lnSpc>
                        <a:spcAft>
                          <a:spcPts val="800"/>
                        </a:spcAft>
                        <a:buNone/>
                      </a:pPr>
                      <a:r>
                        <a:rPr lang="en-US" sz="1600" kern="0" dirty="0">
                          <a:effectLst/>
                          <a:latin typeface="Aptos" panose="020B0004020202020204" pitchFamily="34" charset="0"/>
                          <a:ea typeface="Aptos" panose="020B0004020202020204" pitchFamily="34" charset="0"/>
                          <a:cs typeface="Times New Roman" panose="02020603050405020304" pitchFamily="18" charset="0"/>
                        </a:rPr>
                        <a:t>Discipline must aim at restoration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Church correction is not punitive but redemptive</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853652">
                <a:tc>
                  <a:txBody>
                    <a:bodyPr/>
                    <a:lstStyle/>
                    <a:p>
                      <a:pPr marL="0" marR="0">
                        <a:lnSpc>
                          <a:spcPct val="115000"/>
                        </a:lnSpc>
                        <a:spcAft>
                          <a:spcPts val="800"/>
                        </a:spcAft>
                        <a:buNone/>
                      </a:pPr>
                      <a:r>
                        <a:rPr lang="en-US" sz="1600" kern="0" dirty="0">
                          <a:effectLst/>
                        </a:rPr>
                        <a:t>Spiritual authority should be trusted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1200" dirty="0">
                          <a:solidFill>
                            <a:schemeClr val="dk1"/>
                          </a:solidFill>
                          <a:effectLst/>
                          <a:latin typeface="+mn-lt"/>
                          <a:ea typeface="+mn-ea"/>
                          <a:cs typeface="+mn-cs"/>
                        </a:rPr>
                        <a:t>God uses shepherds to protect and restore the flock</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366469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E52FD-B181-ECFF-86EC-373CD240388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6B21B8-32A1-1799-5DB9-D196B3B48C46}"/>
              </a:ext>
            </a:extLst>
          </p:cNvPr>
          <p:cNvSpPr>
            <a:spLocks noGrp="1"/>
          </p:cNvSpPr>
          <p:nvPr>
            <p:ph type="title"/>
          </p:nvPr>
        </p:nvSpPr>
        <p:spPr>
          <a:xfrm>
            <a:off x="228600" y="0"/>
            <a:ext cx="8686800" cy="929031"/>
          </a:xfrm>
        </p:spPr>
        <p:txBody>
          <a:bodyPr>
            <a:normAutofit fontScale="90000"/>
          </a:bodyPr>
          <a:lstStyle/>
          <a:p>
            <a:pPr algn="l"/>
            <a:r>
              <a:rPr lang="en-US" dirty="0"/>
              <a:t>The Cane Ridge Revival (August 1801)</a:t>
            </a:r>
            <a:br>
              <a:rPr lang="en-US" dirty="0"/>
            </a:br>
            <a:r>
              <a:rPr lang="en-US" sz="2400" dirty="0">
                <a:solidFill>
                  <a:schemeClr val="tx2">
                    <a:lumMod val="60000"/>
                    <a:lumOff val="40000"/>
                  </a:schemeClr>
                </a:solidFill>
              </a:rPr>
              <a:t>From Division to Covenant Fellowship</a:t>
            </a:r>
          </a:p>
        </p:txBody>
      </p:sp>
      <p:sp>
        <p:nvSpPr>
          <p:cNvPr id="5" name="TextBox 4">
            <a:extLst>
              <a:ext uri="{FF2B5EF4-FFF2-40B4-BE49-F238E27FC236}">
                <a16:creationId xmlns:a16="http://schemas.microsoft.com/office/drawing/2014/main" id="{1EE7F4EE-EC9E-65FA-DB07-9B8859A042A7}"/>
              </a:ext>
            </a:extLst>
          </p:cNvPr>
          <p:cNvSpPr txBox="1"/>
          <p:nvPr/>
        </p:nvSpPr>
        <p:spPr>
          <a:xfrm>
            <a:off x="228600" y="1022740"/>
            <a:ext cx="8686800" cy="2031325"/>
          </a:xfrm>
          <a:prstGeom prst="rect">
            <a:avLst/>
          </a:prstGeom>
          <a:noFill/>
        </p:spPr>
        <p:txBody>
          <a:bodyPr wrap="square" rtlCol="0">
            <a:spAutoFit/>
          </a:bodyPr>
          <a:lstStyle/>
          <a:p>
            <a:r>
              <a:rPr lang="en-US" b="1" dirty="0"/>
              <a:t>Division</a:t>
            </a:r>
            <a:r>
              <a:rPr lang="en-US" dirty="0"/>
              <a:t>: Various independent churches (Presbyterian, Baptist, Methodist) fractured over denominational loyalty, personality conflicts, and leadership pride.</a:t>
            </a:r>
          </a:p>
          <a:p>
            <a:r>
              <a:rPr lang="en-US" b="1" dirty="0"/>
              <a:t>Restoration</a:t>
            </a:r>
            <a:r>
              <a:rPr lang="en-US" dirty="0"/>
              <a:t>: Leaders like Barton W. Stone and Alexander Campbell </a:t>
            </a:r>
            <a:r>
              <a:rPr lang="en-US" b="1" dirty="0"/>
              <a:t>renounced </a:t>
            </a:r>
            <a:r>
              <a:rPr lang="en-US" i="1" dirty="0"/>
              <a:t>sectarianism</a:t>
            </a:r>
            <a:r>
              <a:rPr lang="en-US" dirty="0"/>
              <a:t> and called Christians to unite under Scripture alone—this birthed the </a:t>
            </a:r>
            <a:r>
              <a:rPr lang="en-US" i="1" dirty="0"/>
              <a:t>Restoration Movement</a:t>
            </a:r>
            <a:r>
              <a:rPr lang="en-US" dirty="0"/>
              <a:t>.</a:t>
            </a:r>
          </a:p>
          <a:p>
            <a:r>
              <a:rPr lang="en-US" b="1" dirty="0"/>
              <a:t>Results</a:t>
            </a:r>
            <a:r>
              <a:rPr lang="en-US" dirty="0"/>
              <a:t>: Thousands of believers were rejoined in covenant fellowship under the Lordship of Christ without denominational labels</a:t>
            </a:r>
          </a:p>
        </p:txBody>
      </p:sp>
      <p:sp>
        <p:nvSpPr>
          <p:cNvPr id="2" name="TextBox 1">
            <a:extLst>
              <a:ext uri="{FF2B5EF4-FFF2-40B4-BE49-F238E27FC236}">
                <a16:creationId xmlns:a16="http://schemas.microsoft.com/office/drawing/2014/main" id="{E9713FDB-7A3A-A3ED-950B-207279228232}"/>
              </a:ext>
            </a:extLst>
          </p:cNvPr>
          <p:cNvSpPr txBox="1"/>
          <p:nvPr/>
        </p:nvSpPr>
        <p:spPr>
          <a:xfrm>
            <a:off x="228600" y="3147774"/>
            <a:ext cx="8686800" cy="2862322"/>
          </a:xfrm>
          <a:prstGeom prst="rect">
            <a:avLst/>
          </a:prstGeom>
          <a:noFill/>
        </p:spPr>
        <p:txBody>
          <a:bodyPr wrap="square" rtlCol="0">
            <a:spAutoFit/>
          </a:bodyPr>
          <a:lstStyle/>
          <a:p>
            <a:r>
              <a:rPr lang="en-US" b="1" dirty="0"/>
              <a:t>Challenges Faced</a:t>
            </a:r>
            <a:endParaRPr lang="en-US" dirty="0"/>
          </a:p>
          <a:p>
            <a:pPr lvl="1" fontAlgn="ctr"/>
            <a:r>
              <a:rPr lang="en-US" dirty="0"/>
              <a:t>Denominational mistrust</a:t>
            </a:r>
          </a:p>
          <a:p>
            <a:pPr lvl="1" fontAlgn="ctr"/>
            <a:r>
              <a:rPr lang="en-US" dirty="0"/>
              <a:t>Differing views on sacraments, leadership, and church polity</a:t>
            </a:r>
          </a:p>
          <a:p>
            <a:pPr lvl="1" fontAlgn="ctr"/>
            <a:r>
              <a:rPr lang="en-US" dirty="0"/>
              <a:t>Personality tensions (e.g., some questioned Alexander Campbell's strong leadership)</a:t>
            </a:r>
          </a:p>
          <a:p>
            <a:r>
              <a:rPr lang="en-US" b="1" dirty="0"/>
              <a:t>How They Overcame Division</a:t>
            </a:r>
            <a:endParaRPr lang="en-US" dirty="0"/>
          </a:p>
          <a:p>
            <a:pPr lvl="1" fontAlgn="ctr"/>
            <a:r>
              <a:rPr lang="en-US" dirty="0"/>
              <a:t>Public confession that </a:t>
            </a:r>
            <a:r>
              <a:rPr lang="en-US" b="1" dirty="0"/>
              <a:t>“we are not the only Christians”</a:t>
            </a:r>
            <a:endParaRPr lang="en-US" dirty="0"/>
          </a:p>
          <a:p>
            <a:pPr lvl="1" fontAlgn="ctr"/>
            <a:r>
              <a:rPr lang="en-US" dirty="0"/>
              <a:t>Focus on shared essentials rather than divisive specifics</a:t>
            </a:r>
          </a:p>
          <a:p>
            <a:pPr lvl="1" fontAlgn="ctr"/>
            <a:r>
              <a:rPr lang="en-US" dirty="0"/>
              <a:t>Commitment to </a:t>
            </a:r>
            <a:r>
              <a:rPr lang="en-US" b="1" dirty="0"/>
              <a:t>Scripture over tradition</a:t>
            </a:r>
            <a:endParaRPr lang="en-US" dirty="0"/>
          </a:p>
          <a:p>
            <a:pPr lvl="1" fontAlgn="ctr"/>
            <a:r>
              <a:rPr lang="en-US" dirty="0"/>
              <a:t>Emphasis on </a:t>
            </a:r>
            <a:r>
              <a:rPr lang="en-US" b="1" dirty="0"/>
              <a:t>shared Lordship of Christ</a:t>
            </a:r>
            <a:r>
              <a:rPr lang="en-US" dirty="0"/>
              <a:t>, baptism, and table fellowship</a:t>
            </a:r>
          </a:p>
        </p:txBody>
      </p:sp>
      <p:graphicFrame>
        <p:nvGraphicFramePr>
          <p:cNvPr id="3" name="Table 2">
            <a:extLst>
              <a:ext uri="{FF2B5EF4-FFF2-40B4-BE49-F238E27FC236}">
                <a16:creationId xmlns:a16="http://schemas.microsoft.com/office/drawing/2014/main" id="{3073B312-863D-E3E5-EB9B-354831A98A83}"/>
              </a:ext>
            </a:extLst>
          </p:cNvPr>
          <p:cNvGraphicFramePr>
            <a:graphicFrameLocks noGrp="1"/>
          </p:cNvGraphicFramePr>
          <p:nvPr>
            <p:extLst>
              <p:ext uri="{D42A27DB-BD31-4B8C-83A1-F6EECF244321}">
                <p14:modId xmlns:p14="http://schemas.microsoft.com/office/powerpoint/2010/main" val="3292321471"/>
              </p:ext>
            </p:extLst>
          </p:nvPr>
        </p:nvGraphicFramePr>
        <p:xfrm>
          <a:off x="304800" y="1042150"/>
          <a:ext cx="8610600" cy="3529849"/>
        </p:xfrm>
        <a:graphic>
          <a:graphicData uri="http://schemas.openxmlformats.org/drawingml/2006/table">
            <a:tbl>
              <a:tblPr firstRow="1" firstCol="1" bandRow="1">
                <a:tableStyleId>{5C22544A-7EE6-4342-B048-85BDC9FD1C3A}</a:tableStyleId>
              </a:tblPr>
              <a:tblGrid>
                <a:gridCol w="3693115">
                  <a:extLst>
                    <a:ext uri="{9D8B030D-6E8A-4147-A177-3AD203B41FA5}">
                      <a16:colId xmlns:a16="http://schemas.microsoft.com/office/drawing/2014/main" val="2752866563"/>
                    </a:ext>
                  </a:extLst>
                </a:gridCol>
                <a:gridCol w="4917485">
                  <a:extLst>
                    <a:ext uri="{9D8B030D-6E8A-4147-A177-3AD203B41FA5}">
                      <a16:colId xmlns:a16="http://schemas.microsoft.com/office/drawing/2014/main" val="2620069970"/>
                    </a:ext>
                  </a:extLst>
                </a:gridCol>
              </a:tblGrid>
              <a:tr h="801481">
                <a:tc>
                  <a:txBody>
                    <a:bodyPr/>
                    <a:lstStyle/>
                    <a:p>
                      <a:pPr marL="0" marR="0">
                        <a:lnSpc>
                          <a:spcPct val="115000"/>
                        </a:lnSpc>
                        <a:spcAft>
                          <a:spcPts val="800"/>
                        </a:spcAft>
                        <a:buNone/>
                      </a:pPr>
                      <a:r>
                        <a:rPr lang="en-US" sz="2400" b="1" kern="0" dirty="0">
                          <a:effectLst/>
                          <a:latin typeface="Calibri" panose="020F0502020204030204" pitchFamily="34" charset="0"/>
                          <a:ea typeface="Times New Roman" panose="02020603050405020304" pitchFamily="18" charset="0"/>
                          <a:cs typeface="Times New Roman" panose="02020603050405020304" pitchFamily="18" charset="0"/>
                        </a:rPr>
                        <a:t>Challenge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2400" b="1" kern="0" dirty="0">
                          <a:effectLst/>
                          <a:latin typeface="Calibri" panose="020F0502020204030204" pitchFamily="34" charset="0"/>
                          <a:ea typeface="Times New Roman" panose="02020603050405020304" pitchFamily="18" charset="0"/>
                          <a:cs typeface="Times New Roman" panose="02020603050405020304" pitchFamily="18" charset="0"/>
                        </a:rPr>
                        <a:t>Restorative Practice</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311658126"/>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Doctrinal Division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Focus on core gospel truths and apostolic simplicity</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649360065"/>
                  </a:ext>
                </a:extLst>
              </a:tr>
              <a:tr h="682092">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Sectarian Identity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Declare themselves “Christians only, not the </a:t>
                      </a:r>
                      <a:r>
                        <a:rPr lang="en-US" sz="1600" b="1" i="1" kern="0">
                          <a:effectLst/>
                          <a:latin typeface="Calibri" panose="020F0502020204030204" pitchFamily="34" charset="0"/>
                          <a:ea typeface="Times New Roman" panose="02020603050405020304" pitchFamily="18" charset="0"/>
                          <a:cs typeface="Times New Roman" panose="02020603050405020304" pitchFamily="18" charset="0"/>
                        </a:rPr>
                        <a:t>only</a:t>
                      </a: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 Christians”</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746781560"/>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Leadership Conflicts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a:effectLst/>
                          <a:latin typeface="Calibri" panose="020F0502020204030204" pitchFamily="34" charset="0"/>
                          <a:ea typeface="Times New Roman" panose="02020603050405020304" pitchFamily="18" charset="0"/>
                          <a:cs typeface="Times New Roman" panose="02020603050405020304" pitchFamily="18" charset="0"/>
                        </a:rPr>
                        <a:t>Emphasize shared authority through elders</a:t>
                      </a:r>
                      <a:endParaRPr lang="en-US" sz="1800" b="1" kern="10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2016939537"/>
                  </a:ext>
                </a:extLst>
              </a:tr>
              <a:tr h="682092">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Tradition vs. Scripture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tc>
                  <a:txBody>
                    <a:bodyPr/>
                    <a:lstStyle/>
                    <a:p>
                      <a:pPr marL="0" marR="0">
                        <a:lnSpc>
                          <a:spcPct val="115000"/>
                        </a:lnSpc>
                        <a:spcAft>
                          <a:spcPts val="800"/>
                        </a:spcAft>
                        <a:buNone/>
                      </a:pPr>
                      <a:r>
                        <a:rPr lang="en-US" sz="1600" b="1" kern="0" dirty="0">
                          <a:effectLst/>
                          <a:latin typeface="Calibri" panose="020F0502020204030204" pitchFamily="34" charset="0"/>
                          <a:ea typeface="Times New Roman" panose="02020603050405020304" pitchFamily="18" charset="0"/>
                          <a:cs typeface="Times New Roman" panose="02020603050405020304" pitchFamily="18" charset="0"/>
                        </a:rPr>
                        <a:t>Hold the Bible as the only rule of faith and practice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362465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427"/>
            <a:ext cx="8229600" cy="990600"/>
          </a:xfrm>
        </p:spPr>
        <p:txBody>
          <a:bodyPr>
            <a:normAutofit fontScale="90000"/>
          </a:bodyPr>
          <a:lstStyle/>
          <a:p>
            <a:pPr algn="l"/>
            <a:r>
              <a:rPr lang="en-US" dirty="0"/>
              <a:t>How now shall we Live?                 (1)</a:t>
            </a:r>
            <a:br>
              <a:rPr lang="en-US" dirty="0"/>
            </a:br>
            <a:r>
              <a:rPr lang="en-US" sz="2400" dirty="0">
                <a:solidFill>
                  <a:schemeClr val="tx2">
                    <a:lumMod val="60000"/>
                    <a:lumOff val="40000"/>
                  </a:schemeClr>
                </a:solidFill>
              </a:rPr>
              <a:t>The Recipe</a:t>
            </a:r>
          </a:p>
        </p:txBody>
      </p:sp>
      <p:sp>
        <p:nvSpPr>
          <p:cNvPr id="6" name="TextBox 5">
            <a:extLst>
              <a:ext uri="{FF2B5EF4-FFF2-40B4-BE49-F238E27FC236}">
                <a16:creationId xmlns:a16="http://schemas.microsoft.com/office/drawing/2014/main" id="{6FC4A218-4968-4F92-EC09-285BBCB8ABA0}"/>
              </a:ext>
            </a:extLst>
          </p:cNvPr>
          <p:cNvSpPr txBox="1"/>
          <p:nvPr/>
        </p:nvSpPr>
        <p:spPr>
          <a:xfrm>
            <a:off x="324439" y="1000027"/>
            <a:ext cx="8514761" cy="1754326"/>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Unity (Ephesians 4:1–6)</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“Make every effort to keep the unity of the Spirit through the bond of peace.”</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One body, one Spirit, one hope—fellowship is about </a:t>
            </a:r>
            <a:r>
              <a:rPr lang="en-US" b="1" dirty="0">
                <a:ea typeface="ＭＳ Ｐゴシック" pitchFamily="-106" charset="-128"/>
                <a:cs typeface="ＭＳ Ｐゴシック" pitchFamily="-106" charset="-128"/>
              </a:rPr>
              <a:t>oneness</a:t>
            </a:r>
            <a:r>
              <a:rPr lang="en-US" dirty="0">
                <a:ea typeface="ＭＳ Ｐゴシック" pitchFamily="-106" charset="-128"/>
                <a:cs typeface="ＭＳ Ｐゴシック" pitchFamily="-106" charset="-128"/>
              </a:rPr>
              <a:t> in calling and identity.</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Covenant fellowship honors the calling of each believer without competition.</a:t>
            </a:r>
          </a:p>
        </p:txBody>
      </p:sp>
      <p:sp>
        <p:nvSpPr>
          <p:cNvPr id="7" name="TextBox 6">
            <a:extLst>
              <a:ext uri="{FF2B5EF4-FFF2-40B4-BE49-F238E27FC236}">
                <a16:creationId xmlns:a16="http://schemas.microsoft.com/office/drawing/2014/main" id="{AA9F7191-39D3-35FB-127B-07A3C4389D27}"/>
              </a:ext>
            </a:extLst>
          </p:cNvPr>
          <p:cNvSpPr txBox="1"/>
          <p:nvPr/>
        </p:nvSpPr>
        <p:spPr>
          <a:xfrm>
            <a:off x="314619" y="2828835"/>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Holiness (4:17–32)</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Put off the “old self,” live differently from the world. Speak truth, resolve anger quickly, build up others.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Holiness protects fellowship—sin and unrepentance fracture community.</a:t>
            </a:r>
          </a:p>
        </p:txBody>
      </p:sp>
      <p:sp>
        <p:nvSpPr>
          <p:cNvPr id="8" name="TextBox 7">
            <a:extLst>
              <a:ext uri="{FF2B5EF4-FFF2-40B4-BE49-F238E27FC236}">
                <a16:creationId xmlns:a16="http://schemas.microsoft.com/office/drawing/2014/main" id="{64C6F864-D64A-A5E5-26CD-E2A3EA51DC2A}"/>
              </a:ext>
            </a:extLst>
          </p:cNvPr>
          <p:cNvSpPr txBox="1"/>
          <p:nvPr/>
        </p:nvSpPr>
        <p:spPr>
          <a:xfrm>
            <a:off x="334259" y="4157617"/>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Love (5:1–7)</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“Walk in the way of love, just as Christ loved us…”</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Imitate God’s sacrificial love. Avoid impurity and greed.</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Love is the ethic of covenant commitment, not personal gain.</a:t>
            </a:r>
          </a:p>
        </p:txBody>
      </p:sp>
      <p:sp>
        <p:nvSpPr>
          <p:cNvPr id="9" name="TextBox 8">
            <a:extLst>
              <a:ext uri="{FF2B5EF4-FFF2-40B4-BE49-F238E27FC236}">
                <a16:creationId xmlns:a16="http://schemas.microsoft.com/office/drawing/2014/main" id="{64FD4C7A-0EEC-335D-FABF-6C78539D6282}"/>
              </a:ext>
            </a:extLst>
          </p:cNvPr>
          <p:cNvSpPr txBox="1"/>
          <p:nvPr/>
        </p:nvSpPr>
        <p:spPr>
          <a:xfrm>
            <a:off x="334259" y="5486400"/>
            <a:ext cx="8514761" cy="923330"/>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in the Light (5:8–14)</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Expose darkness, bear fruit in truth and goodness.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Transparent relationships are key to covenant fellowship.</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EDBDA-157E-4744-299C-6F570DC9C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BCE23-2200-AC7C-487A-A8BBE2ECC1EE}"/>
              </a:ext>
            </a:extLst>
          </p:cNvPr>
          <p:cNvSpPr>
            <a:spLocks noGrp="1"/>
          </p:cNvSpPr>
          <p:nvPr>
            <p:ph type="title"/>
          </p:nvPr>
        </p:nvSpPr>
        <p:spPr>
          <a:xfrm>
            <a:off x="304800" y="9427"/>
            <a:ext cx="8229600" cy="990600"/>
          </a:xfrm>
        </p:spPr>
        <p:txBody>
          <a:bodyPr>
            <a:normAutofit fontScale="90000"/>
          </a:bodyPr>
          <a:lstStyle/>
          <a:p>
            <a:pPr algn="l"/>
            <a:r>
              <a:rPr lang="en-US" dirty="0"/>
              <a:t>How now shall we Live?  		 (2)</a:t>
            </a:r>
            <a:br>
              <a:rPr lang="en-US" dirty="0"/>
            </a:br>
            <a:r>
              <a:rPr lang="en-US" sz="2400" dirty="0">
                <a:solidFill>
                  <a:schemeClr val="tx2">
                    <a:lumMod val="60000"/>
                    <a:lumOff val="40000"/>
                  </a:schemeClr>
                </a:solidFill>
              </a:rPr>
              <a:t>The Recipe</a:t>
            </a:r>
          </a:p>
        </p:txBody>
      </p:sp>
      <p:sp>
        <p:nvSpPr>
          <p:cNvPr id="6" name="TextBox 5">
            <a:extLst>
              <a:ext uri="{FF2B5EF4-FFF2-40B4-BE49-F238E27FC236}">
                <a16:creationId xmlns:a16="http://schemas.microsoft.com/office/drawing/2014/main" id="{D4C6EA06-0EB8-3C17-C829-47A953928F8B}"/>
              </a:ext>
            </a:extLst>
          </p:cNvPr>
          <p:cNvSpPr txBox="1"/>
          <p:nvPr/>
        </p:nvSpPr>
        <p:spPr>
          <a:xfrm>
            <a:off x="324439" y="1000027"/>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Live Wisely (5:15–21)</a:t>
            </a:r>
            <a:endParaRPr lang="en-US" dirty="0">
              <a:ea typeface="ＭＳ Ｐゴシック" pitchFamily="-106" charset="-128"/>
              <a:cs typeface="ＭＳ Ｐゴシック" pitchFamily="-106" charset="-128"/>
            </a:endParaRPr>
          </a:p>
          <a:p>
            <a:r>
              <a:rPr lang="en-US" i="1" dirty="0">
                <a:ea typeface="ＭＳ Ｐゴシック" pitchFamily="-106" charset="-128"/>
                <a:cs typeface="ＭＳ Ｐゴシック" pitchFamily="-106" charset="-128"/>
              </a:rPr>
              <a:t>“Be very careful, then, how you live—not as unwise but as wise...”</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Be filled with the Spirit, submit to one another out of reverence for Christ.</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Wisdom and Spirit-dependence protect fellowship from folly.</a:t>
            </a:r>
          </a:p>
        </p:txBody>
      </p:sp>
      <p:sp>
        <p:nvSpPr>
          <p:cNvPr id="7" name="TextBox 6">
            <a:extLst>
              <a:ext uri="{FF2B5EF4-FFF2-40B4-BE49-F238E27FC236}">
                <a16:creationId xmlns:a16="http://schemas.microsoft.com/office/drawing/2014/main" id="{ECA40999-575D-2D20-9BC2-B76D392B8A6E}"/>
              </a:ext>
            </a:extLst>
          </p:cNvPr>
          <p:cNvSpPr txBox="1"/>
          <p:nvPr/>
        </p:nvSpPr>
        <p:spPr>
          <a:xfrm>
            <a:off x="314619" y="2254746"/>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Cherish One Another (5:22–6:9)</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Husbands, wives, children, masters, and servants—all relationships are marked by </a:t>
            </a:r>
            <a:r>
              <a:rPr lang="en-US" b="1" dirty="0">
                <a:ea typeface="ＭＳ Ｐゴシック" pitchFamily="-106" charset="-128"/>
                <a:cs typeface="ＭＳ Ｐゴシック" pitchFamily="-106" charset="-128"/>
              </a:rPr>
              <a:t>mutual love and honor</a:t>
            </a:r>
            <a:r>
              <a:rPr lang="en-US" dirty="0">
                <a:ea typeface="ＭＳ Ｐゴシック" pitchFamily="-106" charset="-128"/>
                <a:cs typeface="ＭＳ Ｐゴシック" pitchFamily="-106" charset="-128"/>
              </a:rPr>
              <a:t>.</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Covenant fellowship must extend to family and work life.</a:t>
            </a:r>
          </a:p>
        </p:txBody>
      </p:sp>
      <p:sp>
        <p:nvSpPr>
          <p:cNvPr id="8" name="TextBox 7">
            <a:extLst>
              <a:ext uri="{FF2B5EF4-FFF2-40B4-BE49-F238E27FC236}">
                <a16:creationId xmlns:a16="http://schemas.microsoft.com/office/drawing/2014/main" id="{70567826-82D6-6170-22B6-D5A4EA6A8633}"/>
              </a:ext>
            </a:extLst>
          </p:cNvPr>
          <p:cNvSpPr txBox="1"/>
          <p:nvPr/>
        </p:nvSpPr>
        <p:spPr>
          <a:xfrm>
            <a:off x="324439" y="3514330"/>
            <a:ext cx="8514761" cy="1477328"/>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Put on the Full Armor of God (6:10–20)</a:t>
            </a: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Recognize the spiritual battle; protect the fellowship through prayer, truth, righteousness, and readiness.</a:t>
            </a:r>
          </a:p>
          <a:p>
            <a:pPr fontAlgn="ctr"/>
            <a:r>
              <a:rPr lang="en-US" b="1" dirty="0">
                <a:ea typeface="ＭＳ Ｐゴシック" pitchFamily="-106" charset="-128"/>
                <a:cs typeface="ＭＳ Ｐゴシック" pitchFamily="-106" charset="-128"/>
              </a:rPr>
              <a:t>Point</a:t>
            </a:r>
            <a:r>
              <a:rPr lang="en-US" dirty="0">
                <a:ea typeface="ＭＳ Ｐゴシック" pitchFamily="-106" charset="-128"/>
                <a:cs typeface="ＭＳ Ｐゴシック" pitchFamily="-106" charset="-128"/>
              </a:rPr>
              <a:t>: Unity will always face opposition. We fight for fellowship with spiritual weapons.</a:t>
            </a:r>
          </a:p>
        </p:txBody>
      </p:sp>
      <p:sp>
        <p:nvSpPr>
          <p:cNvPr id="3" name="Scroll: Horizontal 2">
            <a:extLst>
              <a:ext uri="{FF2B5EF4-FFF2-40B4-BE49-F238E27FC236}">
                <a16:creationId xmlns:a16="http://schemas.microsoft.com/office/drawing/2014/main" id="{B07BB732-093E-7485-9EDA-DB29D5350F9F}"/>
              </a:ext>
            </a:extLst>
          </p:cNvPr>
          <p:cNvSpPr/>
          <p:nvPr/>
        </p:nvSpPr>
        <p:spPr>
          <a:xfrm>
            <a:off x="266699" y="1558917"/>
            <a:ext cx="8610600" cy="507048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a:t>
            </a:r>
            <a:r>
              <a:rPr lang="en-US" sz="1600" b="1" i="1" u="sng" dirty="0"/>
              <a:t>If anyone says ‘I love God’ and yet hates his fellow Christian, he is a liar because the one who does not love his fellow Christian whom he has seen cannot love God whom he has not seen.</a:t>
            </a:r>
            <a:r>
              <a:rPr lang="en-US" sz="1600" b="1" i="1" dirty="0"/>
              <a:t> And the commandment we have from Him is this: that the one who loves God should love his fellow Christian too. Everyone who believes that Jesus is the Christ has been fathered by God, and everyone who loves the Father loves the child fathered by Him. </a:t>
            </a:r>
            <a:r>
              <a:rPr lang="en-US" sz="1600" b="1" i="1" u="sng" dirty="0"/>
              <a:t>By this we know that we love the children of God: whenever we love God and obey His commandments.</a:t>
            </a:r>
            <a:r>
              <a:rPr lang="en-US" sz="1600" b="1" i="1" dirty="0"/>
              <a:t>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13737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43437</TotalTime>
  <Words>4145</Words>
  <Application>Microsoft Office PowerPoint</Application>
  <PresentationFormat>On-screen Show (4:3)</PresentationFormat>
  <Paragraphs>342</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ＭＳ Ｐゴシック</vt:lpstr>
      <vt:lpstr>Aptos</vt:lpstr>
      <vt:lpstr>Arial</vt:lpstr>
      <vt:lpstr>Arial Narrow</vt:lpstr>
      <vt:lpstr>Calibri</vt:lpstr>
      <vt:lpstr>Wingdings</vt:lpstr>
      <vt:lpstr>PPT_Template_2010SummerSchool</vt:lpstr>
      <vt:lpstr>1_UPCRC_Powerpoint_Template_with I-Mark</vt:lpstr>
      <vt:lpstr>PowerPoint Presentation</vt:lpstr>
      <vt:lpstr>PowerPoint Presentation</vt:lpstr>
      <vt:lpstr>Broken Fellowship Covenants Covenant vs. Convenience</vt:lpstr>
      <vt:lpstr>Crisis in the Church (Mid-3rd Century) A Schism on what to do with the Lapsed?</vt:lpstr>
      <vt:lpstr>The Cane Ridge Revival (August 1801) From Division to Covenant Fellowship</vt:lpstr>
      <vt:lpstr>How now shall we Live?                 (1) The Recipe</vt:lpstr>
      <vt:lpstr>How now shall we Live?     (2) The Recipe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1531</cp:revision>
  <cp:lastPrinted>2025-10-28T15:01:17Z</cp:lastPrinted>
  <dcterms:created xsi:type="dcterms:W3CDTF">2010-06-16T02:58:04Z</dcterms:created>
  <dcterms:modified xsi:type="dcterms:W3CDTF">2025-10-28T15:02:32Z</dcterms:modified>
</cp:coreProperties>
</file>