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560" r:id="rId3"/>
    <p:sldId id="425" r:id="rId4"/>
    <p:sldId id="562" r:id="rId5"/>
    <p:sldId id="561" r:id="rId6"/>
    <p:sldId id="563" r:id="rId7"/>
    <p:sldId id="429" r:id="rId8"/>
    <p:sldId id="566" r:id="rId9"/>
    <p:sldId id="554" r:id="rId1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5321" autoAdjust="0"/>
  </p:normalViewPr>
  <p:slideViewPr>
    <p:cSldViewPr>
      <p:cViewPr varScale="1">
        <p:scale>
          <a:sx n="118" d="100"/>
          <a:sy n="118" d="100"/>
        </p:scale>
        <p:origin x="1410" y="10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4" cy="469265"/>
          </a:xfrm>
          <a:prstGeom prst="rect">
            <a:avLst/>
          </a:prstGeom>
        </p:spPr>
        <p:txBody>
          <a:bodyPr vert="horz" wrap="square" lIns="94087" tIns="47044" rIns="94087" bIns="4704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1"/>
            <a:ext cx="3076364" cy="469265"/>
          </a:xfrm>
          <a:prstGeom prst="rect">
            <a:avLst/>
          </a:prstGeom>
        </p:spPr>
        <p:txBody>
          <a:bodyPr vert="horz" wrap="square" lIns="94087" tIns="47044" rIns="94087" bIns="4704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10/31/2025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087" tIns="47044" rIns="94087" bIns="4704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087" tIns="47044" rIns="94087" bIns="4704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914406"/>
            <a:ext cx="3076364" cy="469265"/>
          </a:xfrm>
          <a:prstGeom prst="rect">
            <a:avLst/>
          </a:prstGeom>
        </p:spPr>
        <p:txBody>
          <a:bodyPr vert="horz" wrap="square" lIns="94087" tIns="47044" rIns="94087" bIns="4704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087" tIns="47044" rIns="94087" bIns="4704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fontScale="92500"/>
          </a:bodyPr>
          <a:lstStyle/>
          <a:p>
            <a:pPr defTabSz="914246">
              <a:defRPr/>
            </a:pPr>
            <a:r>
              <a:rPr lang="en-US" sz="1400" dirty="0"/>
              <a:t>They were devoting themselves to the apostles’ teaching and to fellowship, to the breaking of bread and to prayer. Reverential awe came over everyone, and many wonders and miraculous signs came about by the apostles. All who believed were together and held everything in common, and they began selling their property and possessions and distributing the proceeds to everyone, as anyone had need. 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(Acts 2:42-47)</a:t>
            </a:r>
          </a:p>
          <a:p>
            <a:endParaRPr lang="en-US" sz="1400" dirty="0"/>
          </a:p>
          <a:p>
            <a:pPr fontAlgn="base"/>
            <a:r>
              <a:rPr lang="en-US" sz="1400" b="1" dirty="0"/>
              <a:t>Text</a:t>
            </a:r>
            <a:r>
              <a:rPr lang="en-US" sz="1400" dirty="0"/>
              <a:t>: Acts 2:42–47</a:t>
            </a:r>
          </a:p>
          <a:p>
            <a:pPr fontAlgn="base"/>
            <a:r>
              <a:rPr lang="en-US" sz="1400" b="1" dirty="0"/>
              <a:t>Objective</a:t>
            </a:r>
            <a:r>
              <a:rPr lang="en-US" sz="1400" dirty="0"/>
              <a:t>: Fellowship is commitment, not convenience.</a:t>
            </a:r>
          </a:p>
          <a:p>
            <a:pPr fontAlgn="base"/>
            <a:r>
              <a:rPr lang="en-US" sz="1400" b="1" dirty="0"/>
              <a:t>Key Themes</a:t>
            </a:r>
            <a:r>
              <a:rPr lang="en-US" sz="1400" dirty="0"/>
              <a:t>: Shared life, devotion, joy.</a:t>
            </a:r>
          </a:p>
          <a:p>
            <a:pPr fontAlgn="base"/>
            <a:r>
              <a:rPr lang="en-US" sz="1400" b="1" dirty="0"/>
              <a:t>Discussion</a:t>
            </a:r>
            <a:r>
              <a:rPr lang="en-US" sz="1400" dirty="0"/>
              <a:t>:</a:t>
            </a:r>
          </a:p>
          <a:p>
            <a:pPr lvl="0"/>
            <a:r>
              <a:rPr lang="en-US" sz="1400" dirty="0"/>
              <a:t>How did the early church live out unity?</a:t>
            </a:r>
          </a:p>
          <a:p>
            <a:pPr lvl="0" fontAlgn="base"/>
            <a:r>
              <a:rPr lang="en-US" sz="1400" dirty="0"/>
              <a:t>How can we reclaim covenant fellowship today?</a:t>
            </a:r>
          </a:p>
          <a:p>
            <a:pPr fontAlgn="base"/>
            <a:r>
              <a:rPr lang="en-US" sz="1400" b="1" dirty="0"/>
              <a:t>Application</a:t>
            </a:r>
            <a:r>
              <a:rPr lang="en-US" sz="1400" dirty="0"/>
              <a:t>: Commit to intentional community rhythms.</a:t>
            </a:r>
          </a:p>
          <a:p>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400" b="1" dirty="0"/>
              <a:t>Foundational Pillars of Fellowship (from Acts 2)</a:t>
            </a:r>
            <a:endParaRPr lang="en-US" sz="1400" dirty="0"/>
          </a:p>
          <a:p>
            <a:pPr rtl="0" fontAlgn="ctr"/>
            <a:r>
              <a:rPr lang="en-US" sz="1400" b="1" dirty="0"/>
              <a:t>Devotion</a:t>
            </a:r>
            <a:r>
              <a:rPr lang="en-US" sz="1400" dirty="0"/>
              <a:t> – Persistent commitment to spiritual practices (v. 42)</a:t>
            </a:r>
          </a:p>
          <a:p>
            <a:pPr rtl="0" fontAlgn="ctr"/>
            <a:r>
              <a:rPr lang="en-US" sz="1400" b="1" dirty="0"/>
              <a:t>Presence</a:t>
            </a:r>
            <a:r>
              <a:rPr lang="en-US" sz="1400" dirty="0"/>
              <a:t> – Sharing meals, time, and space (v. 46)</a:t>
            </a:r>
          </a:p>
          <a:p>
            <a:pPr rtl="0" fontAlgn="ctr"/>
            <a:r>
              <a:rPr lang="en-US" sz="1400" b="1" dirty="0"/>
              <a:t>Generosity</a:t>
            </a:r>
            <a:r>
              <a:rPr lang="en-US" sz="1400" dirty="0"/>
              <a:t> – Meeting needs with glad and sincere hearts (v. 45)</a:t>
            </a:r>
          </a:p>
          <a:p>
            <a:pPr rtl="0" fontAlgn="ctr"/>
            <a:r>
              <a:rPr lang="en-US" sz="1400" b="1" dirty="0"/>
              <a:t>Unity</a:t>
            </a:r>
            <a:r>
              <a:rPr lang="en-US" sz="1400" dirty="0"/>
              <a:t> – Having “all things in common” (v. 44)</a:t>
            </a:r>
          </a:p>
          <a:p>
            <a:pPr rtl="0" fontAlgn="ctr"/>
            <a:r>
              <a:rPr lang="en-US" sz="1400" b="1" dirty="0"/>
              <a:t>Worship and Praise</a:t>
            </a:r>
            <a:r>
              <a:rPr lang="en-US" sz="1400" dirty="0"/>
              <a:t> – A rhythm of collective joy and awe (v. 47)</a:t>
            </a:r>
          </a:p>
          <a:p>
            <a:r>
              <a:rPr lang="en-US" sz="1400" dirty="0"/>
              <a:t>This is not loose association, but a </a:t>
            </a:r>
            <a:r>
              <a:rPr lang="en-US" sz="1400" b="1" dirty="0"/>
              <a:t>covenant community</a:t>
            </a:r>
            <a:r>
              <a:rPr lang="en-US" sz="1400" dirty="0"/>
              <a:t>—sustained by shared values and spiritual bonds.</a:t>
            </a:r>
          </a:p>
          <a:p>
            <a:endParaRPr lang="en-US" sz="1400" dirty="0"/>
          </a:p>
          <a:p>
            <a:r>
              <a:rPr lang="en-US" sz="1400" dirty="0"/>
              <a:t>Fellowship is a sacred, Spirit-born </a:t>
            </a:r>
            <a:r>
              <a:rPr lang="en-US" sz="1400" b="1" dirty="0"/>
              <a:t>commitment</a:t>
            </a:r>
            <a:r>
              <a:rPr lang="en-US" sz="1400" dirty="0"/>
              <a:t> to shared life—not a matter of convenience or occasional attendance. The early church practiced this through rhythms of worship, hospitality, generosity, and mutual encouragement.</a:t>
            </a:r>
          </a:p>
          <a:p>
            <a:endParaRPr lang="en-US" sz="1400" dirty="0"/>
          </a:p>
          <a:p>
            <a:pPr rtl="0" fontAlgn="ctr"/>
            <a:r>
              <a:rPr lang="en-US" sz="1400" dirty="0"/>
              <a:t>How does our fellowship today compare to the model in Acts 2?</a:t>
            </a:r>
          </a:p>
          <a:p>
            <a:pPr rtl="0" fontAlgn="ctr"/>
            <a:r>
              <a:rPr lang="en-US" sz="1400" dirty="0"/>
              <a:t>In what ways does convenience threaten covenant commitment in the modern church?</a:t>
            </a:r>
          </a:p>
          <a:p>
            <a:pPr rtl="0" fontAlgn="ctr"/>
            <a:r>
              <a:rPr lang="en-US" sz="1400" dirty="0"/>
              <a:t>Which of the seven Ephesians themes do you think your church needs most?</a:t>
            </a:r>
          </a:p>
          <a:p>
            <a:pPr rtl="0" fontAlgn="ctr"/>
            <a:r>
              <a:rPr lang="en-US" sz="1400" dirty="0"/>
              <a:t>How can your small group or congregation pursue “intentional rhythms” of fellowship?</a:t>
            </a:r>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ADEEF-38DB-73DB-6EF3-2B95BA01F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76F66-86CF-818E-8176-0E9E156446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8D06C-4F67-5939-1DC2-87C306ED8D7D}"/>
              </a:ext>
            </a:extLst>
          </p:cNvPr>
          <p:cNvSpPr>
            <a:spLocks noGrp="1"/>
          </p:cNvSpPr>
          <p:nvPr>
            <p:ph type="body" idx="1"/>
          </p:nvPr>
        </p:nvSpPr>
        <p:spPr/>
        <p:txBody>
          <a:bodyPr>
            <a:normAutofit fontScale="47500" lnSpcReduction="20000"/>
          </a:bodyPr>
          <a:lstStyle/>
          <a:p>
            <a:r>
              <a:rPr lang="en-US" sz="1400" b="1" dirty="0"/>
              <a:t>1. Cain and Abel (Genesis 4:1–9)</a:t>
            </a:r>
            <a:endParaRPr lang="en-US" sz="1400" dirty="0"/>
          </a:p>
          <a:p>
            <a:pPr rtl="0" fontAlgn="ctr"/>
            <a:r>
              <a:rPr lang="en-US" sz="1400" b="1" dirty="0"/>
              <a:t>Violation</a:t>
            </a:r>
            <a:r>
              <a:rPr lang="en-US" sz="1400" dirty="0"/>
              <a:t>: Jealousy and unrepentance lead to murder.</a:t>
            </a:r>
          </a:p>
          <a:p>
            <a:pPr rtl="0" fontAlgn="ctr"/>
            <a:r>
              <a:rPr lang="en-US" sz="1400" b="1" dirty="0"/>
              <a:t>Fellowship Breakdown</a:t>
            </a:r>
            <a:r>
              <a:rPr lang="en-US" sz="1400" dirty="0"/>
              <a:t>: Instead of protecting his brother, Cain becomes his brother’s destroyer.</a:t>
            </a:r>
          </a:p>
          <a:p>
            <a:pPr rtl="0" fontAlgn="ctr"/>
            <a:r>
              <a:rPr lang="en-US" sz="1400" b="1" dirty="0"/>
              <a:t>Lesson</a:t>
            </a:r>
            <a:r>
              <a:rPr lang="en-US" sz="1400" dirty="0"/>
              <a:t>: Anger and envy, left unchecked, dissolve trust and desecrate the image of family and covenant.</a:t>
            </a:r>
          </a:p>
          <a:p>
            <a:r>
              <a:rPr lang="en-US" sz="1400" i="1" dirty="0"/>
              <a:t>“Am I my brother’s keeper?”</a:t>
            </a:r>
            <a:r>
              <a:rPr lang="en-US" sz="1400" dirty="0"/>
              <a:t> – Cain (Genesis 4:9)</a:t>
            </a:r>
          </a:p>
          <a:p>
            <a:r>
              <a:rPr lang="en-US" sz="1400" dirty="0"/>
              <a:t> </a:t>
            </a:r>
          </a:p>
          <a:p>
            <a:r>
              <a:rPr lang="en-US" sz="1400" b="1" dirty="0"/>
              <a:t>2. Korah’s Rebellion (Numbers 16)</a:t>
            </a:r>
            <a:endParaRPr lang="en-US" sz="1400" dirty="0"/>
          </a:p>
          <a:p>
            <a:pPr rtl="0" fontAlgn="ctr"/>
            <a:r>
              <a:rPr lang="en-US" sz="1400" b="1" dirty="0"/>
              <a:t>Violation</a:t>
            </a:r>
            <a:r>
              <a:rPr lang="en-US" sz="1400" dirty="0"/>
              <a:t>: Pride and power-grabbing among the Levites challenged God’s appointed leadership (Moses and Aaron).</a:t>
            </a:r>
          </a:p>
          <a:p>
            <a:pPr rtl="0" fontAlgn="ctr"/>
            <a:r>
              <a:rPr lang="en-US" sz="1400" b="1" dirty="0"/>
              <a:t>Fellowship Breakdown</a:t>
            </a:r>
            <a:r>
              <a:rPr lang="en-US" sz="1400" dirty="0"/>
              <a:t>: The rebellion fractured the community and brought judgment.</a:t>
            </a:r>
          </a:p>
          <a:p>
            <a:pPr rtl="0" fontAlgn="ctr"/>
            <a:r>
              <a:rPr lang="en-US" sz="1400" b="1" dirty="0"/>
              <a:t>Lesson</a:t>
            </a:r>
            <a:r>
              <a:rPr lang="en-US" sz="1400" dirty="0"/>
              <a:t>: Disregarding God-ordained structure and promoting factionalism invites division and divine discipline.</a:t>
            </a:r>
          </a:p>
          <a:p>
            <a:r>
              <a:rPr lang="en-US" sz="1400" dirty="0"/>
              <a:t> </a:t>
            </a:r>
          </a:p>
          <a:p>
            <a:r>
              <a:rPr lang="en-US" sz="1400" b="1" dirty="0"/>
              <a:t>3. The Golden Calf (Exodus 32)</a:t>
            </a:r>
            <a:endParaRPr lang="en-US" sz="1400" dirty="0"/>
          </a:p>
          <a:p>
            <a:pPr rtl="0" fontAlgn="ctr"/>
            <a:r>
              <a:rPr lang="en-US" sz="1400" b="1" dirty="0"/>
              <a:t>Violation</a:t>
            </a:r>
            <a:r>
              <a:rPr lang="en-US" sz="1400" dirty="0"/>
              <a:t>: The people quickly turned to idol worship in Moses' absence.</a:t>
            </a:r>
          </a:p>
          <a:p>
            <a:pPr rtl="0" fontAlgn="ctr"/>
            <a:r>
              <a:rPr lang="en-US" sz="1400" b="1" dirty="0"/>
              <a:t>Fellowship Breakdown</a:t>
            </a:r>
            <a:r>
              <a:rPr lang="en-US" sz="1400" dirty="0"/>
              <a:t>: They broke covenant with God and each other.</a:t>
            </a:r>
          </a:p>
          <a:p>
            <a:pPr rtl="0" fontAlgn="ctr"/>
            <a:r>
              <a:rPr lang="en-US" sz="1400" b="1" dirty="0"/>
              <a:t>Lesson</a:t>
            </a:r>
            <a:r>
              <a:rPr lang="en-US" sz="1400" dirty="0"/>
              <a:t>: Idolatry corrupts both vertical and horizontal relationships; fellowship rooted in convenience turns into chaos.</a:t>
            </a:r>
          </a:p>
          <a:p>
            <a:r>
              <a:rPr lang="en-US" sz="1400" i="1" dirty="0"/>
              <a:t>“They have been quick to turn away from what I commanded them…”</a:t>
            </a:r>
            <a:r>
              <a:rPr lang="en-US" sz="1400" dirty="0"/>
              <a:t> – Exodus 32:8</a:t>
            </a:r>
          </a:p>
          <a:p>
            <a:r>
              <a:rPr lang="en-US" sz="1400" dirty="0"/>
              <a:t> </a:t>
            </a:r>
          </a:p>
          <a:p>
            <a:r>
              <a:rPr lang="en-US" sz="1400" b="1" dirty="0"/>
              <a:t>4. Ananias and Sapphira (Acts 5:1–11)</a:t>
            </a:r>
            <a:endParaRPr lang="en-US" sz="1400" dirty="0"/>
          </a:p>
          <a:p>
            <a:pPr rtl="0" fontAlgn="ctr"/>
            <a:r>
              <a:rPr lang="en-US" sz="1400" b="1" dirty="0"/>
              <a:t>Violation</a:t>
            </a:r>
            <a:r>
              <a:rPr lang="en-US" sz="1400" dirty="0"/>
              <a:t>: They lied to the apostles and the Holy Spirit about their offering.</a:t>
            </a:r>
          </a:p>
          <a:p>
            <a:pPr rtl="0" fontAlgn="ctr"/>
            <a:r>
              <a:rPr lang="en-US" sz="1400" b="1" dirty="0"/>
              <a:t>Fellowship Breakdown</a:t>
            </a:r>
            <a:r>
              <a:rPr lang="en-US" sz="1400" dirty="0"/>
              <a:t>: They undermined the trust and sincerity that defined early Christian community.</a:t>
            </a:r>
          </a:p>
          <a:p>
            <a:pPr rtl="0" fontAlgn="ctr"/>
            <a:r>
              <a:rPr lang="en-US" sz="1400" b="1" dirty="0"/>
              <a:t>Lesson</a:t>
            </a:r>
            <a:r>
              <a:rPr lang="en-US" sz="1400" dirty="0"/>
              <a:t>: Hypocrisy and deceit poison spiritual unity and violate the integrity of covenant life.</a:t>
            </a:r>
          </a:p>
          <a:p>
            <a:r>
              <a:rPr lang="en-US" sz="1400" dirty="0"/>
              <a:t> </a:t>
            </a:r>
          </a:p>
          <a:p>
            <a:r>
              <a:rPr lang="en-US" sz="1400" b="1" dirty="0"/>
              <a:t>5. Demas (2 Timothy 4:10)</a:t>
            </a:r>
            <a:endParaRPr lang="en-US" sz="1400" dirty="0"/>
          </a:p>
          <a:p>
            <a:pPr rtl="0" fontAlgn="ctr"/>
            <a:r>
              <a:rPr lang="en-US" sz="1400" b="1" dirty="0"/>
              <a:t>Violation</a:t>
            </a:r>
            <a:r>
              <a:rPr lang="en-US" sz="1400" dirty="0"/>
              <a:t>: Forsook Paul out of love for the world.</a:t>
            </a:r>
          </a:p>
          <a:p>
            <a:pPr rtl="0" fontAlgn="ctr"/>
            <a:r>
              <a:rPr lang="en-US" sz="1400" b="1" dirty="0"/>
              <a:t>Fellowship Breakdown</a:t>
            </a:r>
            <a:r>
              <a:rPr lang="en-US" sz="1400" dirty="0"/>
              <a:t>: Deserted gospel partnership for worldly comfort or safety.</a:t>
            </a:r>
          </a:p>
          <a:p>
            <a:pPr rtl="0" fontAlgn="ctr"/>
            <a:r>
              <a:rPr lang="en-US" sz="1400" b="1" dirty="0"/>
              <a:t>Lesson</a:t>
            </a:r>
            <a:r>
              <a:rPr lang="en-US" sz="1400" dirty="0"/>
              <a:t>: Personal self-interest and love of the world can break gospel fellowship.</a:t>
            </a:r>
          </a:p>
          <a:p>
            <a:r>
              <a:rPr lang="en-US" sz="1400" i="1" dirty="0"/>
              <a:t>“Demas, because he loved this world, has deserted me…”</a:t>
            </a:r>
            <a:r>
              <a:rPr lang="en-US" sz="1400" dirty="0"/>
              <a:t> – 2 Timothy 4:10</a:t>
            </a:r>
          </a:p>
          <a:p>
            <a:r>
              <a:rPr lang="en-US" sz="1400" dirty="0"/>
              <a:t> </a:t>
            </a:r>
          </a:p>
          <a:p>
            <a:r>
              <a:rPr lang="en-US" sz="1400" b="1" dirty="0"/>
              <a:t>6. Diotrephes (3 John 9–10)</a:t>
            </a:r>
            <a:endParaRPr lang="en-US" sz="1400" dirty="0"/>
          </a:p>
          <a:p>
            <a:pPr rtl="0" fontAlgn="ctr"/>
            <a:r>
              <a:rPr lang="en-US" sz="1400" b="1" dirty="0"/>
              <a:t>Violation</a:t>
            </a:r>
            <a:r>
              <a:rPr lang="en-US" sz="1400" dirty="0"/>
              <a:t>: Put himself first, rejected apostolic authority, and slandered fellow believers.</a:t>
            </a:r>
          </a:p>
          <a:p>
            <a:pPr rtl="0" fontAlgn="ctr"/>
            <a:r>
              <a:rPr lang="en-US" sz="1400" b="1" dirty="0"/>
              <a:t>Fellowship Breakdown</a:t>
            </a:r>
            <a:r>
              <a:rPr lang="en-US" sz="1400" dirty="0"/>
              <a:t>: Refused hospitality to others and cast out those who disagreed.</a:t>
            </a:r>
          </a:p>
          <a:p>
            <a:pPr rtl="0" fontAlgn="ctr"/>
            <a:r>
              <a:rPr lang="en-US" sz="1400" b="1" dirty="0"/>
              <a:t>Lesson</a:t>
            </a:r>
            <a:r>
              <a:rPr lang="en-US" sz="1400" dirty="0"/>
              <a:t>: Spiritual pride and control destroy the mutual submission that defines godly community.</a:t>
            </a:r>
          </a:p>
          <a:p>
            <a:r>
              <a:rPr lang="en-US" sz="1400" dirty="0"/>
              <a:t> </a:t>
            </a:r>
          </a:p>
          <a:p>
            <a:endParaRPr lang="en-US" dirty="0"/>
          </a:p>
        </p:txBody>
      </p:sp>
      <p:sp>
        <p:nvSpPr>
          <p:cNvPr id="4" name="Slide Number Placeholder 3">
            <a:extLst>
              <a:ext uri="{FF2B5EF4-FFF2-40B4-BE49-F238E27FC236}">
                <a16:creationId xmlns:a16="http://schemas.microsoft.com/office/drawing/2014/main" id="{04BF7146-61A4-DBB1-F981-FCEED5439C63}"/>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82303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400" b="1" dirty="0"/>
              <a:t>Historical Context</a:t>
            </a:r>
            <a:endParaRPr lang="en-US" sz="1400" dirty="0"/>
          </a:p>
          <a:p>
            <a:pPr rtl="0" fontAlgn="ctr"/>
            <a:r>
              <a:rPr lang="en-US" sz="1400" dirty="0"/>
              <a:t>Around </a:t>
            </a:r>
            <a:r>
              <a:rPr lang="en-US" sz="1400" b="1" dirty="0"/>
              <a:t>250 AD</a:t>
            </a:r>
            <a:r>
              <a:rPr lang="en-US" sz="1400" dirty="0"/>
              <a:t>, under </a:t>
            </a:r>
            <a:r>
              <a:rPr lang="en-US" sz="1400" b="1" dirty="0"/>
              <a:t>Emperor Decius</a:t>
            </a:r>
            <a:r>
              <a:rPr lang="en-US" sz="1400" dirty="0"/>
              <a:t>, a major empire-wide </a:t>
            </a:r>
            <a:r>
              <a:rPr lang="en-US" sz="1400" b="1" dirty="0"/>
              <a:t>persecution of Christians</a:t>
            </a:r>
            <a:r>
              <a:rPr lang="en-US" sz="1400" dirty="0"/>
              <a:t> broke out.</a:t>
            </a:r>
          </a:p>
          <a:p>
            <a:pPr rtl="0" fontAlgn="ctr"/>
            <a:r>
              <a:rPr lang="en-US" sz="1400" dirty="0"/>
              <a:t>Christians were required to offer public sacrifices to Roman gods and receive a certificate (</a:t>
            </a:r>
            <a:r>
              <a:rPr lang="en-US" sz="1400" b="1" dirty="0" err="1"/>
              <a:t>libellus</a:t>
            </a:r>
            <a:r>
              <a:rPr lang="en-US" sz="1400" dirty="0"/>
              <a:t>) proving compliance.</a:t>
            </a:r>
          </a:p>
          <a:p>
            <a:pPr rtl="0" fontAlgn="ctr"/>
            <a:r>
              <a:rPr lang="en-US" sz="1400" dirty="0"/>
              <a:t>Many believers </a:t>
            </a:r>
            <a:r>
              <a:rPr lang="en-US" sz="1400" b="1" dirty="0"/>
              <a:t>lapsed (Latin: </a:t>
            </a:r>
            <a:r>
              <a:rPr lang="en-US" sz="1400" b="1" i="1" dirty="0" err="1"/>
              <a:t>lapsi</a:t>
            </a:r>
            <a:r>
              <a:rPr lang="en-US" sz="1400" b="1" dirty="0"/>
              <a:t>)</a:t>
            </a:r>
            <a:r>
              <a:rPr lang="en-US" sz="1400" dirty="0"/>
              <a:t>—denying Christ under pressure to save their lives or protect their families.</a:t>
            </a:r>
          </a:p>
          <a:p>
            <a:endParaRPr lang="en-US" sz="1400" dirty="0"/>
          </a:p>
          <a:p>
            <a:r>
              <a:rPr lang="en-US" sz="1400" b="1" dirty="0"/>
              <a:t>The Schism: How the Division Arose</a:t>
            </a:r>
            <a:endParaRPr lang="en-US" sz="1400" dirty="0"/>
          </a:p>
          <a:p>
            <a:r>
              <a:rPr lang="en-US" sz="1400" b="1" dirty="0"/>
              <a:t>The Key Issue: What to Do With the Lapsed?</a:t>
            </a:r>
            <a:endParaRPr lang="en-US" sz="1400" dirty="0"/>
          </a:p>
          <a:p>
            <a:pPr rtl="0" fontAlgn="ctr"/>
            <a:r>
              <a:rPr lang="en-US" sz="1400" dirty="0"/>
              <a:t>After the persecution ended, some believers wanted to </a:t>
            </a:r>
            <a:r>
              <a:rPr lang="en-US" sz="1400" b="1" dirty="0"/>
              <a:t>return to the Church</a:t>
            </a:r>
            <a:r>
              <a:rPr lang="en-US" sz="1400" dirty="0"/>
              <a:t>.</a:t>
            </a:r>
          </a:p>
          <a:p>
            <a:pPr rtl="0" fontAlgn="ctr"/>
            <a:r>
              <a:rPr lang="en-US" sz="1400" dirty="0"/>
              <a:t>This triggered a major debate over </a:t>
            </a:r>
            <a:r>
              <a:rPr lang="en-US" sz="1400" b="1" dirty="0"/>
              <a:t>church purity</a:t>
            </a:r>
            <a:r>
              <a:rPr lang="en-US" sz="1400" dirty="0"/>
              <a:t> vs. </a:t>
            </a:r>
            <a:r>
              <a:rPr lang="en-US" sz="1400" b="1" dirty="0"/>
              <a:t>mercy and reconciliation</a:t>
            </a:r>
            <a:r>
              <a:rPr lang="en-US" sz="1400" dirty="0"/>
              <a:t>.</a:t>
            </a:r>
          </a:p>
          <a:p>
            <a:r>
              <a:rPr lang="en-US" sz="1400" b="1" dirty="0"/>
              <a:t>Two Responses Emerged:</a:t>
            </a:r>
            <a:endParaRPr lang="en-US" sz="1400" dirty="0"/>
          </a:p>
          <a:p>
            <a:r>
              <a:rPr lang="en-US" sz="1400" b="1" dirty="0"/>
              <a:t>1. Novatian (in Rome)</a:t>
            </a:r>
            <a:endParaRPr lang="en-US" sz="1400" dirty="0"/>
          </a:p>
          <a:p>
            <a:pPr rtl="0" fontAlgn="ctr"/>
            <a:r>
              <a:rPr lang="en-US" sz="1400" dirty="0"/>
              <a:t>A respected presbyter and theologian.</a:t>
            </a:r>
          </a:p>
          <a:p>
            <a:pPr rtl="0" fontAlgn="ctr"/>
            <a:r>
              <a:rPr lang="en-US" sz="1400" dirty="0"/>
              <a:t>Argued that </a:t>
            </a:r>
            <a:r>
              <a:rPr lang="en-US" sz="1400" b="1" dirty="0"/>
              <a:t>the lapsed could not be forgiven</a:t>
            </a:r>
            <a:r>
              <a:rPr lang="en-US" sz="1400" dirty="0"/>
              <a:t> by the Church—only God could do so at final judgment.</a:t>
            </a:r>
          </a:p>
          <a:p>
            <a:pPr rtl="0" fontAlgn="ctr"/>
            <a:r>
              <a:rPr lang="en-US" sz="1400" dirty="0"/>
              <a:t>His view: The Church must be a community of the pure; forgiveness was impossible for post-baptismal apostasy.</a:t>
            </a:r>
          </a:p>
          <a:p>
            <a:r>
              <a:rPr lang="en-US" sz="1400" b="1" dirty="0"/>
              <a:t>2. Cyprian (Bishop of Carthage)</a:t>
            </a:r>
            <a:endParaRPr lang="en-US" sz="1400" dirty="0"/>
          </a:p>
          <a:p>
            <a:pPr rtl="0" fontAlgn="ctr"/>
            <a:r>
              <a:rPr lang="en-US" sz="1400" dirty="0"/>
              <a:t>Took a </a:t>
            </a:r>
            <a:r>
              <a:rPr lang="en-US" sz="1400" b="1" dirty="0"/>
              <a:t>pastoral and restorative approach</a:t>
            </a:r>
            <a:r>
              <a:rPr lang="en-US" sz="1400" dirty="0"/>
              <a:t>, rooted in unity and church authority.</a:t>
            </a:r>
          </a:p>
          <a:p>
            <a:pPr rtl="0" fontAlgn="ctr"/>
            <a:r>
              <a:rPr lang="en-US" sz="1400" dirty="0"/>
              <a:t>Recognized that some lapsed had sinned gravely, but believed the Church had </a:t>
            </a:r>
            <a:r>
              <a:rPr lang="en-US" sz="1400" b="1" dirty="0"/>
              <a:t>power to forgive</a:t>
            </a:r>
            <a:r>
              <a:rPr lang="en-US" sz="1400" dirty="0"/>
              <a:t> under Christ’s authority (John 20:23).</a:t>
            </a:r>
          </a:p>
          <a:p>
            <a:pPr rtl="0" fontAlgn="ctr"/>
            <a:r>
              <a:rPr lang="en-US" sz="1400" dirty="0"/>
              <a:t>Advocated for </a:t>
            </a:r>
            <a:r>
              <a:rPr lang="en-US" sz="1400" b="1" dirty="0"/>
              <a:t>gradual restoration</a:t>
            </a:r>
            <a:r>
              <a:rPr lang="en-US" sz="1400" dirty="0"/>
              <a:t> of the lapsed through repentance, confession, and spiritual discipline.</a:t>
            </a:r>
          </a:p>
          <a:p>
            <a:pPr rtl="0" fontAlgn="ctr"/>
            <a:endParaRPr lang="en-US" sz="1400" dirty="0"/>
          </a:p>
          <a:p>
            <a:r>
              <a:rPr lang="en-US" sz="1400" b="1" dirty="0"/>
              <a:t>Synod and Consensus</a:t>
            </a:r>
            <a:endParaRPr lang="en-US" sz="1400" dirty="0"/>
          </a:p>
          <a:p>
            <a:pPr rtl="0" fontAlgn="ctr"/>
            <a:r>
              <a:rPr lang="en-US" sz="1400" dirty="0"/>
              <a:t>In 251 AD, Cyprian convened a </a:t>
            </a:r>
            <a:r>
              <a:rPr lang="en-US" sz="1400" b="1" dirty="0"/>
              <a:t>council of African bishops</a:t>
            </a:r>
            <a:r>
              <a:rPr lang="en-US" sz="1400" dirty="0"/>
              <a:t>.</a:t>
            </a:r>
          </a:p>
          <a:p>
            <a:r>
              <a:rPr lang="en-US" sz="1400" b="1" dirty="0"/>
              <a:t>1. Three-Tiered Approach to the Lapsed</a:t>
            </a:r>
            <a:endParaRPr lang="en-US" sz="1400" dirty="0"/>
          </a:p>
          <a:p>
            <a:pPr rtl="0" fontAlgn="ctr"/>
            <a:r>
              <a:rPr lang="en-US" sz="1400" b="1" dirty="0"/>
              <a:t>Immediate restoration</a:t>
            </a:r>
            <a:r>
              <a:rPr lang="en-US" sz="1400" dirty="0"/>
              <a:t> for those who had resisted or suffered torture.</a:t>
            </a:r>
          </a:p>
          <a:p>
            <a:pPr rtl="0" fontAlgn="ctr"/>
            <a:r>
              <a:rPr lang="en-US" sz="1400" b="1" dirty="0"/>
              <a:t>Conditional restoration</a:t>
            </a:r>
            <a:r>
              <a:rPr lang="en-US" sz="1400" dirty="0"/>
              <a:t> for the lapsed after a period of penance.</a:t>
            </a:r>
          </a:p>
          <a:p>
            <a:pPr rtl="0" fontAlgn="ctr"/>
            <a:r>
              <a:rPr lang="en-US" sz="1400" b="1" dirty="0"/>
              <a:t>Permanent exclusion</a:t>
            </a:r>
            <a:r>
              <a:rPr lang="en-US" sz="1400" dirty="0"/>
              <a:t> for those unrepentant or defiant.</a:t>
            </a:r>
          </a:p>
          <a:p>
            <a:r>
              <a:rPr lang="en-US" sz="1400" b="1" dirty="0"/>
              <a:t>2. Emphasis on Unity</a:t>
            </a:r>
            <a:endParaRPr lang="en-US" sz="1400" dirty="0"/>
          </a:p>
          <a:p>
            <a:pPr rtl="0" fontAlgn="ctr"/>
            <a:r>
              <a:rPr lang="en-US" sz="1400" dirty="0"/>
              <a:t>He taught that schism was as serious a sin as heresy: </a:t>
            </a:r>
            <a:r>
              <a:rPr lang="en-US" sz="1400" i="1" dirty="0"/>
              <a:t>“He can no longer have God for his Father who has not the Church for his mother.”</a:t>
            </a:r>
            <a:endParaRPr lang="en-US" sz="1400" dirty="0"/>
          </a:p>
          <a:p>
            <a:pPr rtl="0" fontAlgn="ctr"/>
            <a:endParaRPr lang="en-US" sz="1400"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21184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0B60C-E664-07AC-7457-DE91D015B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E1C78-84B8-7091-56C3-E138F8BE4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6B954-E0F7-32C6-810E-9B4A437C6C69}"/>
              </a:ext>
            </a:extLst>
          </p:cNvPr>
          <p:cNvSpPr>
            <a:spLocks noGrp="1"/>
          </p:cNvSpPr>
          <p:nvPr>
            <p:ph type="body" idx="1"/>
          </p:nvPr>
        </p:nvSpPr>
        <p:spPr/>
        <p:txBody>
          <a:bodyPr>
            <a:normAutofit fontScale="25000" lnSpcReduction="20000"/>
          </a:bodyPr>
          <a:lstStyle/>
          <a:p>
            <a:r>
              <a:rPr lang="en-US" sz="1400" b="1" dirty="0"/>
              <a:t>Background Context</a:t>
            </a:r>
            <a:endParaRPr lang="en-US" sz="1400" dirty="0"/>
          </a:p>
          <a:p>
            <a:pPr rtl="0" fontAlgn="ctr"/>
            <a:r>
              <a:rPr lang="en-US" sz="1400" dirty="0"/>
              <a:t>Location: Cane Ridge, near Paris, Kentucky</a:t>
            </a:r>
          </a:p>
          <a:p>
            <a:pPr rtl="0" fontAlgn="ctr"/>
            <a:r>
              <a:rPr lang="en-US" sz="1400" dirty="0"/>
              <a:t>Date: August 1801</a:t>
            </a:r>
          </a:p>
          <a:p>
            <a:pPr rtl="0" fontAlgn="ctr"/>
            <a:r>
              <a:rPr lang="en-US" sz="1400" dirty="0"/>
              <a:t>Key Figures: Barton W. Stone (Presbyterian minister), others from Methodist and Baptist backgrounds</a:t>
            </a:r>
          </a:p>
          <a:p>
            <a:pPr rtl="0" fontAlgn="ctr"/>
            <a:r>
              <a:rPr lang="en-US" sz="1400" dirty="0"/>
              <a:t>Setting: Frontier America during the Second Great Awakening</a:t>
            </a:r>
          </a:p>
          <a:p>
            <a:r>
              <a:rPr lang="en-US" sz="1400" b="1" dirty="0"/>
              <a:t>Event Description</a:t>
            </a:r>
            <a:endParaRPr lang="en-US" sz="1400" dirty="0"/>
          </a:p>
          <a:p>
            <a:pPr rtl="0" fontAlgn="ctr"/>
            <a:r>
              <a:rPr lang="en-US" sz="1400" dirty="0"/>
              <a:t>A massive </a:t>
            </a:r>
            <a:r>
              <a:rPr lang="en-US" sz="1400" b="1" dirty="0"/>
              <a:t>camp meeting revival</a:t>
            </a:r>
            <a:r>
              <a:rPr lang="en-US" sz="1400" dirty="0"/>
              <a:t>—perhaps the largest in early U.S. history.</a:t>
            </a:r>
          </a:p>
          <a:p>
            <a:pPr rtl="0" fontAlgn="ctr"/>
            <a:r>
              <a:rPr lang="en-US" sz="1400" dirty="0"/>
              <a:t>Estimates of </a:t>
            </a:r>
            <a:r>
              <a:rPr lang="en-US" sz="1400" b="1" dirty="0"/>
              <a:t>10,000 to 25,000 people</a:t>
            </a:r>
            <a:r>
              <a:rPr lang="en-US" sz="1400" dirty="0"/>
              <a:t> attended (staggering for the time).</a:t>
            </a:r>
          </a:p>
          <a:p>
            <a:pPr rtl="0" fontAlgn="ctr"/>
            <a:r>
              <a:rPr lang="en-US" sz="1400" dirty="0"/>
              <a:t>Featured intense emotional responses: weeping, shouting, falling, physical trembling—interpreted by many as conviction and spiritual awakening.</a:t>
            </a:r>
          </a:p>
          <a:p>
            <a:pPr rtl="0" fontAlgn="ctr"/>
            <a:r>
              <a:rPr lang="en-US" sz="1400" dirty="0"/>
              <a:t>Preachers from different denominations </a:t>
            </a:r>
            <a:r>
              <a:rPr lang="en-US" sz="1400" b="1" dirty="0"/>
              <a:t>set aside doctrinal divisions</a:t>
            </a:r>
            <a:r>
              <a:rPr lang="en-US" sz="1400" dirty="0"/>
              <a:t> to preach repentance and the gospel of Christ.</a:t>
            </a:r>
          </a:p>
          <a:p>
            <a:r>
              <a:rPr lang="en-US" sz="1400" b="1" dirty="0"/>
              <a:t>Spiritual and Social Impact</a:t>
            </a:r>
            <a:endParaRPr lang="en-US" sz="1400" dirty="0"/>
          </a:p>
          <a:p>
            <a:pPr rtl="0" fontAlgn="ctr"/>
            <a:r>
              <a:rPr lang="en-US" sz="1400" dirty="0"/>
              <a:t>Broke barriers between Presbyterians, Methodists, and Baptists.</a:t>
            </a:r>
          </a:p>
          <a:p>
            <a:pPr rtl="0" fontAlgn="ctr"/>
            <a:r>
              <a:rPr lang="en-US" sz="1400" dirty="0"/>
              <a:t>Highlighted hunger for </a:t>
            </a:r>
            <a:r>
              <a:rPr lang="en-US" sz="1400" b="1" dirty="0"/>
              <a:t>authentic spiritual experience</a:t>
            </a:r>
            <a:r>
              <a:rPr lang="en-US" sz="1400" dirty="0"/>
              <a:t> and </a:t>
            </a:r>
            <a:r>
              <a:rPr lang="en-US" sz="1400" b="1" dirty="0"/>
              <a:t>non-sectarian unity</a:t>
            </a:r>
            <a:r>
              <a:rPr lang="en-US" sz="1400" dirty="0"/>
              <a:t>.</a:t>
            </a:r>
          </a:p>
          <a:p>
            <a:pPr rtl="0" fontAlgn="ctr"/>
            <a:r>
              <a:rPr lang="en-US" sz="1400" dirty="0"/>
              <a:t>Raised new questions about ecclesiastical authority and denominational identity.</a:t>
            </a:r>
          </a:p>
          <a:p>
            <a:endParaRPr lang="en-US" sz="1400" dirty="0"/>
          </a:p>
          <a:p>
            <a:r>
              <a:rPr lang="en-US" sz="1400" b="1" dirty="0"/>
              <a:t>Key Leaders</a:t>
            </a:r>
            <a:endParaRPr lang="en-US" sz="1400" dirty="0"/>
          </a:p>
          <a:p>
            <a:pPr rtl="0" fontAlgn="ctr"/>
            <a:r>
              <a:rPr lang="en-US" sz="1400" b="1" dirty="0"/>
              <a:t>Barton W. Stone</a:t>
            </a:r>
            <a:r>
              <a:rPr lang="en-US" sz="1400" dirty="0"/>
              <a:t> (from Kentucky revival tradition)</a:t>
            </a:r>
          </a:p>
          <a:p>
            <a:pPr rtl="0" fontAlgn="ctr"/>
            <a:r>
              <a:rPr lang="en-US" sz="1400" b="1" dirty="0"/>
              <a:t>Thomas Campbell</a:t>
            </a:r>
            <a:r>
              <a:rPr lang="en-US" sz="1400" dirty="0"/>
              <a:t> and </a:t>
            </a:r>
            <a:r>
              <a:rPr lang="en-US" sz="1400" b="1" dirty="0"/>
              <a:t>Alexander Campbell</a:t>
            </a:r>
            <a:r>
              <a:rPr lang="en-US" sz="1400" dirty="0"/>
              <a:t> (immigrants from Scotland with Reformed/Presbyterian backgrounds)</a:t>
            </a:r>
          </a:p>
          <a:p>
            <a:r>
              <a:rPr lang="en-US" sz="1400" b="1" dirty="0"/>
              <a:t>Core Convictions</a:t>
            </a:r>
            <a:endParaRPr lang="en-US" sz="1400" dirty="0"/>
          </a:p>
          <a:p>
            <a:pPr rtl="0" fontAlgn="ctr"/>
            <a:r>
              <a:rPr lang="en-US" sz="1400" b="1" dirty="0"/>
              <a:t>Christian Unity</a:t>
            </a:r>
            <a:r>
              <a:rPr lang="en-US" sz="1400" dirty="0"/>
              <a:t>: Division among Christians is sinful and contrary to Christ’s prayer in John 17.</a:t>
            </a:r>
            <a:endParaRPr lang="en-US" sz="1400" b="1" dirty="0"/>
          </a:p>
          <a:p>
            <a:pPr rtl="0" fontAlgn="ctr"/>
            <a:r>
              <a:rPr lang="en-US" sz="1400" b="1" dirty="0"/>
              <a:t>No Creed but Christ</a:t>
            </a:r>
            <a:r>
              <a:rPr lang="en-US" sz="1400" dirty="0"/>
              <a:t>: Rejected man-made creeds; affirmed the Bible alone as sufficient for faith and practice.</a:t>
            </a:r>
            <a:endParaRPr lang="en-US" sz="1400" b="1" dirty="0"/>
          </a:p>
          <a:p>
            <a:pPr rtl="0" fontAlgn="ctr"/>
            <a:r>
              <a:rPr lang="en-US" sz="1400" b="1" dirty="0"/>
              <a:t>Restoration of New Testament Christianity</a:t>
            </a:r>
            <a:r>
              <a:rPr lang="en-US" sz="1400" dirty="0"/>
              <a:t>: A return to the simplicity and purity of the early Church.</a:t>
            </a:r>
            <a:endParaRPr lang="en-US" sz="1400" b="1" dirty="0"/>
          </a:p>
          <a:p>
            <a:pPr rtl="0" fontAlgn="ctr"/>
            <a:r>
              <a:rPr lang="en-US" sz="1400" b="1" dirty="0"/>
              <a:t>Congregational Autonomy</a:t>
            </a:r>
            <a:r>
              <a:rPr lang="en-US" sz="1400" dirty="0"/>
              <a:t>: Independent local churches governed by elders, without centralized authority.</a:t>
            </a:r>
            <a:endParaRPr lang="en-US" sz="1400" b="1" dirty="0"/>
          </a:p>
          <a:p>
            <a:pPr rtl="0" fontAlgn="ctr"/>
            <a:r>
              <a:rPr lang="en-US" sz="1400" b="1" dirty="0"/>
              <a:t>Believer’s Baptism</a:t>
            </a:r>
            <a:r>
              <a:rPr lang="en-US" sz="1400" dirty="0"/>
              <a:t>: Emphasis on immersion for remission of sins.</a:t>
            </a:r>
            <a:endParaRPr lang="en-US" sz="1400" b="1" dirty="0"/>
          </a:p>
          <a:p>
            <a:pPr rtl="0" fontAlgn="ctr"/>
            <a:r>
              <a:rPr lang="en-US" sz="1400" b="1" dirty="0"/>
              <a:t>Weekly Lord’s Supper</a:t>
            </a:r>
            <a:r>
              <a:rPr lang="en-US" sz="1400" dirty="0"/>
              <a:t>: Practiced as part of the apostolic tradition.</a:t>
            </a:r>
            <a:endParaRPr lang="en-US" sz="1400" b="1" dirty="0"/>
          </a:p>
          <a:p>
            <a:r>
              <a:rPr lang="en-US" sz="1400" b="1" dirty="0"/>
              <a:t>Milestone:</a:t>
            </a:r>
            <a:endParaRPr lang="en-US" sz="1400" dirty="0"/>
          </a:p>
          <a:p>
            <a:pPr rtl="0" fontAlgn="ctr"/>
            <a:r>
              <a:rPr lang="en-US" sz="1400" dirty="0"/>
              <a:t>In </a:t>
            </a:r>
            <a:r>
              <a:rPr lang="en-US" sz="1400" b="1" dirty="0"/>
              <a:t>1832</a:t>
            </a:r>
            <a:r>
              <a:rPr lang="en-US" sz="1400" dirty="0"/>
              <a:t>, Stone’s followers and the Campbellites formally united in Lexington, Kentucky—symbolizing a covenantal act of </a:t>
            </a:r>
            <a:r>
              <a:rPr lang="en-US" sz="1400" b="1" dirty="0"/>
              <a:t>Christian reconciliation and unity</a:t>
            </a:r>
            <a:r>
              <a:rPr lang="en-US" sz="1400" dirty="0"/>
              <a:t>.</a:t>
            </a:r>
          </a:p>
          <a:p>
            <a:endParaRPr lang="en-US" sz="1400" dirty="0"/>
          </a:p>
          <a:p>
            <a:r>
              <a:rPr lang="en-US" sz="1400" b="1" dirty="0"/>
              <a:t>From Division to Covenant Fellowship</a:t>
            </a:r>
            <a:endParaRPr lang="en-US" sz="1400" dirty="0"/>
          </a:p>
          <a:p>
            <a:r>
              <a:rPr lang="en-US" sz="1400" b="1" dirty="0"/>
              <a:t>Challenges Faced</a:t>
            </a:r>
            <a:endParaRPr lang="en-US" sz="1400" dirty="0"/>
          </a:p>
          <a:p>
            <a:pPr rtl="0" fontAlgn="ctr"/>
            <a:r>
              <a:rPr lang="en-US" sz="1400" dirty="0"/>
              <a:t>Denominational mistrust</a:t>
            </a:r>
          </a:p>
          <a:p>
            <a:pPr rtl="0" fontAlgn="ctr"/>
            <a:r>
              <a:rPr lang="en-US" sz="1400" dirty="0"/>
              <a:t>Differing views on sacraments, leadership, and church polity</a:t>
            </a:r>
          </a:p>
          <a:p>
            <a:pPr rtl="0" fontAlgn="ctr"/>
            <a:r>
              <a:rPr lang="en-US" sz="1400" dirty="0"/>
              <a:t>Personality tensions (e.g., some questioned Alexander Campbell's strong leadership)</a:t>
            </a:r>
          </a:p>
          <a:p>
            <a:r>
              <a:rPr lang="en-US" sz="1400" b="1" dirty="0"/>
              <a:t>How They Overcame Division</a:t>
            </a:r>
            <a:endParaRPr lang="en-US" sz="1400" dirty="0"/>
          </a:p>
          <a:p>
            <a:pPr rtl="0" fontAlgn="ctr"/>
            <a:r>
              <a:rPr lang="en-US" sz="1400" dirty="0"/>
              <a:t>Public confession that </a:t>
            </a:r>
            <a:r>
              <a:rPr lang="en-US" sz="1400" b="1" dirty="0"/>
              <a:t>“we are not the only Christians”</a:t>
            </a:r>
            <a:endParaRPr lang="en-US" sz="1400" dirty="0"/>
          </a:p>
          <a:p>
            <a:pPr rtl="0" fontAlgn="ctr"/>
            <a:r>
              <a:rPr lang="en-US" sz="1400" dirty="0"/>
              <a:t>Focus on shared essentials rather than divisive specifics</a:t>
            </a:r>
          </a:p>
          <a:p>
            <a:pPr rtl="0" fontAlgn="ctr"/>
            <a:r>
              <a:rPr lang="en-US" sz="1400" dirty="0"/>
              <a:t>Commitment to </a:t>
            </a:r>
            <a:r>
              <a:rPr lang="en-US" sz="1400" b="1" dirty="0"/>
              <a:t>Scripture over tradition</a:t>
            </a:r>
            <a:endParaRPr lang="en-US" sz="1400" dirty="0"/>
          </a:p>
          <a:p>
            <a:pPr rtl="0" fontAlgn="ctr"/>
            <a:r>
              <a:rPr lang="en-US" sz="1400" dirty="0"/>
              <a:t>Emphasis on </a:t>
            </a:r>
            <a:r>
              <a:rPr lang="en-US" sz="1400" b="1" dirty="0"/>
              <a:t>shared Lordship of Christ</a:t>
            </a:r>
            <a:r>
              <a:rPr lang="en-US" sz="1400" dirty="0"/>
              <a:t>, baptism, and table fellowship</a:t>
            </a:r>
          </a:p>
          <a:p>
            <a:endParaRPr lang="en-US" sz="1400" dirty="0"/>
          </a:p>
          <a:p>
            <a:endParaRPr lang="en-US" sz="1400" dirty="0"/>
          </a:p>
          <a:p>
            <a:r>
              <a:rPr lang="en-US" sz="1400" b="1" dirty="0"/>
              <a:t>Legacy and Lasting Influence</a:t>
            </a:r>
            <a:endParaRPr lang="en-US" sz="1400" dirty="0"/>
          </a:p>
          <a:p>
            <a:r>
              <a:rPr lang="en-US" sz="1400" b="1" dirty="0"/>
              <a:t>Positive Outcomes</a:t>
            </a:r>
            <a:endParaRPr lang="en-US" sz="1400" dirty="0"/>
          </a:p>
          <a:p>
            <a:pPr rtl="0" fontAlgn="ctr"/>
            <a:r>
              <a:rPr lang="en-US" sz="1400" dirty="0"/>
              <a:t>Gave rise to what became:</a:t>
            </a:r>
          </a:p>
          <a:p>
            <a:pPr lvl="1" rtl="0" fontAlgn="ctr"/>
            <a:r>
              <a:rPr lang="en-US" sz="1400" b="1" dirty="0"/>
              <a:t>Churches of Christ</a:t>
            </a:r>
            <a:endParaRPr lang="en-US" sz="1400" dirty="0"/>
          </a:p>
          <a:p>
            <a:pPr lvl="1" rtl="0" fontAlgn="ctr"/>
            <a:r>
              <a:rPr lang="en-US" sz="1400" b="1" dirty="0"/>
              <a:t>Christian Church (Disciples of Christ)</a:t>
            </a:r>
            <a:endParaRPr lang="en-US" sz="1400" dirty="0"/>
          </a:p>
          <a:p>
            <a:pPr lvl="1" rtl="0" fontAlgn="ctr"/>
            <a:r>
              <a:rPr lang="en-US" sz="1400" b="1" dirty="0"/>
              <a:t>Independent Christian Churches</a:t>
            </a:r>
            <a:endParaRPr lang="en-US" sz="1400" dirty="0"/>
          </a:p>
          <a:p>
            <a:pPr rtl="0" fontAlgn="ctr"/>
            <a:r>
              <a:rPr lang="en-US" sz="1400" dirty="0"/>
              <a:t>Promoted </a:t>
            </a:r>
            <a:r>
              <a:rPr lang="en-US" sz="1400" b="1" dirty="0"/>
              <a:t>unity in essentials</a:t>
            </a:r>
            <a:r>
              <a:rPr lang="en-US" sz="1400" dirty="0"/>
              <a:t>, liberty in non-essentials, and charity in all things.</a:t>
            </a:r>
          </a:p>
          <a:p>
            <a:pPr rtl="0" fontAlgn="ctr"/>
            <a:r>
              <a:rPr lang="en-US" sz="1400" dirty="0"/>
              <a:t>Inspired future ecumenical efforts and movements focused on </a:t>
            </a:r>
            <a:r>
              <a:rPr lang="en-US" sz="1400" b="1" dirty="0"/>
              <a:t>biblical simplicity</a:t>
            </a:r>
            <a:r>
              <a:rPr lang="en-US" sz="1400" dirty="0"/>
              <a:t> and </a:t>
            </a:r>
            <a:r>
              <a:rPr lang="en-US" sz="1400" b="1" dirty="0"/>
              <a:t>local church autonomy</a:t>
            </a:r>
            <a:r>
              <a:rPr lang="en-US" sz="1400" dirty="0"/>
              <a:t>.</a:t>
            </a:r>
          </a:p>
          <a:p>
            <a:r>
              <a:rPr lang="en-US" sz="1400" b="1" dirty="0"/>
              <a:t>Cautions and Weaknesses</a:t>
            </a:r>
            <a:endParaRPr lang="en-US" sz="1400" dirty="0"/>
          </a:p>
          <a:p>
            <a:pPr rtl="0" fontAlgn="ctr"/>
            <a:r>
              <a:rPr lang="en-US" sz="1400" dirty="0"/>
              <a:t>Some later Restorationist groups developed rigid patterns of uniformity</a:t>
            </a:r>
          </a:p>
          <a:p>
            <a:pPr rtl="0" fontAlgn="ctr"/>
            <a:r>
              <a:rPr lang="en-US" sz="1400" dirty="0"/>
              <a:t>Over time, the unity vision fractured due to disagreements over methods, instruments, and institutional cooperation</a:t>
            </a:r>
          </a:p>
          <a:p>
            <a:endParaRPr lang="en-US" sz="1400" dirty="0"/>
          </a:p>
          <a:p>
            <a:endParaRPr lang="en-US" dirty="0"/>
          </a:p>
        </p:txBody>
      </p:sp>
      <p:sp>
        <p:nvSpPr>
          <p:cNvPr id="4" name="Slide Number Placeholder 3">
            <a:extLst>
              <a:ext uri="{FF2B5EF4-FFF2-40B4-BE49-F238E27FC236}">
                <a16:creationId xmlns:a16="http://schemas.microsoft.com/office/drawing/2014/main" id="{1F127BD1-4D83-06C7-F3B7-B055E95C2E08}"/>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2431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US" sz="1400" dirty="0"/>
          </a:p>
          <a:p>
            <a:r>
              <a:rPr lang="en-US" sz="1400" b="1" dirty="0"/>
              <a:t>Christianity - Not a “Works Religion”, rather a “Total Commitment Religion”</a:t>
            </a:r>
          </a:p>
          <a:p>
            <a:endParaRPr lang="en-US" sz="1400" dirty="0"/>
          </a:p>
          <a:p>
            <a:r>
              <a:rPr lang="en-US" sz="1400" b="1" dirty="0"/>
              <a:t>What did Jesus say?   “Follow</a:t>
            </a:r>
            <a:r>
              <a:rPr lang="en-US" sz="1400" b="1" baseline="0" dirty="0"/>
              <a:t> Me”  not “Study Me”</a:t>
            </a:r>
          </a:p>
          <a:p>
            <a:endParaRPr lang="en-US" sz="1400" dirty="0"/>
          </a:p>
          <a:p>
            <a:pPr algn="ctr"/>
            <a:r>
              <a:rPr lang="en-US" sz="1400" b="1" i="1" dirty="0"/>
              <a:t>EXHIBIT A BELIEVING FAITH</a:t>
            </a:r>
          </a:p>
          <a:p>
            <a:endParaRPr lang="en-US" sz="1400" b="1" i="1" dirty="0"/>
          </a:p>
          <a:p>
            <a:r>
              <a:rPr lang="en-US" sz="1400" b="1" i="1" dirty="0"/>
              <a:t>For this is the way God loved the world: He gave his one and only Son, so that everyone who believes in Him will not perish but have eternal life.   John 3:16 (NET)</a:t>
            </a:r>
          </a:p>
          <a:p>
            <a:endParaRPr lang="en-US" sz="1400" b="1" i="1" dirty="0"/>
          </a:p>
          <a:p>
            <a:r>
              <a:rPr lang="en-US" sz="1400" b="1" i="1" dirty="0"/>
              <a:t>And truly Jesus did many other signs in the presence of His disciples, which are not written in this book; but these are written that you may believe that Jesus is the Christ, the Son of God, and that believing you may have life in His name.  John 20:30-31 (NKJV)</a:t>
            </a:r>
          </a:p>
          <a:p>
            <a:endParaRPr lang="en-US" sz="1400" dirty="0"/>
          </a:p>
          <a:p>
            <a:endParaRPr lang="en-US" sz="1400" dirty="0"/>
          </a:p>
          <a:p>
            <a:pPr algn="ctr"/>
            <a:r>
              <a:rPr lang="en-US" sz="1400" b="1" i="1" dirty="0"/>
              <a:t>REPENT OF YOUR SINS</a:t>
            </a:r>
          </a:p>
          <a:p>
            <a:endParaRPr lang="en-US" sz="1400" b="1" i="1" dirty="0"/>
          </a:p>
          <a:p>
            <a:r>
              <a:rPr lang="en-US" sz="1400" b="1" i="1" dirty="0"/>
              <a:t>But unless you repent, you will all perish as well!  Luke 13:3 (NET)</a:t>
            </a:r>
          </a:p>
          <a:p>
            <a:endParaRPr lang="en-US" sz="1400" b="1" i="1" dirty="0"/>
          </a:p>
          <a:p>
            <a:r>
              <a:rPr lang="en-US" sz="1400"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a:p>
            <a:endParaRPr lang="en-US" sz="1400" b="1" i="1" dirty="0"/>
          </a:p>
          <a:p>
            <a:endParaRPr lang="en-US" sz="1400" b="1" i="1" dirty="0"/>
          </a:p>
          <a:p>
            <a:pPr algn="ctr"/>
            <a:r>
              <a:rPr lang="en-US" sz="1400" b="1" i="1" dirty="0"/>
              <a:t>BE BAPTIZED</a:t>
            </a:r>
          </a:p>
          <a:p>
            <a:endParaRPr lang="en-US" sz="1400" b="1" i="1" dirty="0"/>
          </a:p>
          <a:p>
            <a:r>
              <a:rPr lang="en-US" sz="1400" b="1" i="1" dirty="0"/>
              <a:t>He said to them, “Go into all the world and preach the gospel to every creature.  The one who believes and is baptized will be saved, but the one who does not believe will be condemned.”   Mark 16:16 (NET)</a:t>
            </a:r>
          </a:p>
          <a:p>
            <a:endParaRPr lang="en-US" sz="1400" b="1" i="1" dirty="0"/>
          </a:p>
          <a:p>
            <a:r>
              <a:rPr lang="en-US" sz="1400"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a:p>
            <a:endParaRPr lang="en-US" sz="1400" b="1" i="1" dirty="0"/>
          </a:p>
          <a:p>
            <a:endParaRPr lang="en-US" sz="1400" b="1" i="1" dirty="0"/>
          </a:p>
          <a:p>
            <a:pPr algn="ctr"/>
            <a:r>
              <a:rPr lang="en-US" sz="1400" b="1" i="1" dirty="0"/>
              <a:t>ENDURE TO THE END</a:t>
            </a:r>
          </a:p>
          <a:p>
            <a:endParaRPr lang="en-US" sz="1400" b="1" i="1" dirty="0"/>
          </a:p>
          <a:p>
            <a:r>
              <a:rPr lang="en-US" sz="1400" b="1" i="1" dirty="0"/>
              <a:t>But the person who endures to the end will be saved.  And this gospel of the kingdom will be preached throughout the whole inhabited earth as a testimony to all nations, and then the end will come.  Matthew 24:13 (NET)</a:t>
            </a:r>
          </a:p>
          <a:p>
            <a:endParaRPr lang="en-US" sz="1400" b="1" i="1" dirty="0"/>
          </a:p>
          <a:p>
            <a:r>
              <a:rPr lang="en-US" sz="1400" b="1" i="1" dirty="0"/>
              <a:t>And to the one who conquers and continues in my deeds until the end, I will give him authority over the nations…  Revelation 2:26 (NET)</a:t>
            </a:r>
          </a:p>
          <a:p>
            <a:endParaRPr lang="en-US" sz="1400" b="1" i="1" dirty="0"/>
          </a:p>
          <a:p>
            <a:endParaRPr lang="en-US" sz="1400" b="1" i="1" dirty="0"/>
          </a:p>
          <a:p>
            <a:pPr algn="ctr"/>
            <a:r>
              <a:rPr lang="en-US" sz="1400" b="1" i="1" dirty="0"/>
              <a:t>UNLESS YOU…</a:t>
            </a:r>
          </a:p>
          <a:p>
            <a:pPr algn="ctr"/>
            <a:endParaRPr lang="en-US" sz="1400" b="1" i="1" dirty="0"/>
          </a:p>
          <a:p>
            <a:r>
              <a:rPr lang="en-US" sz="1400" b="1" i="1" dirty="0"/>
              <a:t>“</a:t>
            </a:r>
            <a:r>
              <a:rPr lang="en-US" sz="1400" b="1" i="1" u="sng" dirty="0"/>
              <a:t>Unless</a:t>
            </a:r>
            <a:r>
              <a:rPr lang="en-US" sz="1400" b="1" i="1" dirty="0"/>
              <a:t> you repent you will perish…”   Luke 13:3,5</a:t>
            </a:r>
          </a:p>
          <a:p>
            <a:endParaRPr lang="en-US" sz="1400" b="1" i="1" dirty="0"/>
          </a:p>
          <a:p>
            <a:r>
              <a:rPr lang="en-US" sz="1400" b="1" i="1" dirty="0"/>
              <a:t>“</a:t>
            </a:r>
            <a:r>
              <a:rPr lang="en-US" sz="1400" b="1" i="1" u="sng" dirty="0"/>
              <a:t>Unless</a:t>
            </a:r>
            <a:r>
              <a:rPr lang="en-US" sz="1400" b="1" i="1" dirty="0"/>
              <a:t> you love Me more than your father, mother, son or daughter you are not worthy of Me…”  Mathew 10:37</a:t>
            </a:r>
          </a:p>
          <a:p>
            <a:endParaRPr lang="en-US" sz="1400" b="1" i="1" dirty="0"/>
          </a:p>
          <a:p>
            <a:r>
              <a:rPr lang="en-US" sz="1400" b="1" i="1" dirty="0"/>
              <a:t>“</a:t>
            </a:r>
            <a:r>
              <a:rPr lang="en-US" sz="1400" b="1" i="1" u="sng" dirty="0"/>
              <a:t>Unless</a:t>
            </a:r>
            <a:r>
              <a:rPr lang="en-US" sz="1400" b="1" i="1" dirty="0"/>
              <a:t> you lose your life for My sake you will never see life…”  Matthew 16:25</a:t>
            </a:r>
          </a:p>
          <a:p>
            <a:endParaRPr lang="en-US" sz="1400" b="1" i="1" dirty="0"/>
          </a:p>
          <a:p>
            <a:r>
              <a:rPr lang="en-US" sz="1400" b="1" i="1" dirty="0"/>
              <a:t>“</a:t>
            </a:r>
            <a:r>
              <a:rPr lang="en-US" sz="1400" b="1" i="1" u="sng" dirty="0"/>
              <a:t>Unless</a:t>
            </a:r>
            <a:r>
              <a:rPr lang="en-US" sz="1400" b="1" i="1" dirty="0"/>
              <a:t> you take up your cross and follow after Me you are not worthy of Me…”  Matthew 10:38</a:t>
            </a:r>
          </a:p>
          <a:p>
            <a:endParaRPr lang="en-US" b="1" i="1"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59905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Why is there such debate about “exactly when is a person saved”?</a:t>
            </a:r>
          </a:p>
          <a:p>
            <a:pPr marL="171450" indent="-171450">
              <a:buFont typeface="Arial" panose="020B0604020202020204" pitchFamily="34" charset="0"/>
              <a:buChar char="•"/>
            </a:pPr>
            <a:r>
              <a:rPr lang="en-US" baseline="0" dirty="0"/>
              <a:t>What is the “Biblical Plan of Salvation” and the importance that baptism plays in it?</a:t>
            </a:r>
          </a:p>
          <a:p>
            <a:pPr marL="171450" indent="-171450">
              <a:buFont typeface="Arial" panose="020B0604020202020204" pitchFamily="34" charset="0"/>
              <a:buChar char="•"/>
            </a:pPr>
            <a:r>
              <a:rPr lang="en-US" baseline="0" dirty="0"/>
              <a:t>Did anyone in Apostolic Days ever admonish another to </a:t>
            </a:r>
            <a:r>
              <a:rPr lang="en-US" u="sng" baseline="0" dirty="0"/>
              <a:t>be “saved” by “saying a Sinner’s Prayer</a:t>
            </a:r>
            <a:r>
              <a:rPr lang="en-US" baseline="0" dirty="0"/>
              <a:t>”?</a:t>
            </a:r>
          </a:p>
          <a:p>
            <a:pPr marL="171450" indent="-171450">
              <a:buFont typeface="Arial" panose="020B0604020202020204" pitchFamily="34" charset="0"/>
              <a:buChar char="•"/>
            </a:pPr>
            <a:r>
              <a:rPr lang="en-US" baseline="0" dirty="0"/>
              <a:t>What is the </a:t>
            </a:r>
            <a:r>
              <a:rPr lang="en-US" u="sng" baseline="0" dirty="0"/>
              <a:t>specific reason and purpose of baptism</a:t>
            </a:r>
            <a:r>
              <a:rPr lang="en-US" baseline="0" dirty="0"/>
              <a:t>?   </a:t>
            </a:r>
          </a:p>
          <a:p>
            <a:pPr marL="171450" indent="-171450">
              <a:buFont typeface="Arial" panose="020B0604020202020204" pitchFamily="34" charset="0"/>
              <a:buChar char="•"/>
            </a:pPr>
            <a:r>
              <a:rPr lang="en-US" baseline="0" dirty="0"/>
              <a:t>What is the significance of </a:t>
            </a:r>
            <a:r>
              <a:rPr lang="en-US" u="sng" baseline="0" dirty="0"/>
              <a:t>being baptized in the Name of </a:t>
            </a:r>
            <a:r>
              <a:rPr lang="en-US" u="sng" baseline="0" dirty="0" err="1"/>
              <a:t>Yeshua</a:t>
            </a:r>
            <a:r>
              <a:rPr lang="en-US" u="sng" baseline="0" dirty="0"/>
              <a:t> of Nazareth</a:t>
            </a:r>
            <a:r>
              <a:rPr lang="en-US" baseline="0" dirty="0"/>
              <a:t>?</a:t>
            </a:r>
          </a:p>
          <a:p>
            <a:pPr marL="171450" indent="-171450">
              <a:buFont typeface="Arial" panose="020B0604020202020204" pitchFamily="34" charset="0"/>
              <a:buChar char="•"/>
            </a:pPr>
            <a:r>
              <a:rPr lang="en-US" baseline="0" dirty="0"/>
              <a:t>What are certain </a:t>
            </a:r>
            <a:r>
              <a:rPr lang="en-US" u="sng" baseline="0" dirty="0"/>
              <a:t>objections to the necessity of baptism</a:t>
            </a:r>
            <a:r>
              <a:rPr lang="en-US" baseline="0" dirty="0"/>
              <a:t>?</a:t>
            </a:r>
          </a:p>
          <a:p>
            <a:pPr marL="171450" indent="-171450">
              <a:buFont typeface="Arial" panose="020B0604020202020204" pitchFamily="34" charset="0"/>
              <a:buChar char="•"/>
            </a:pPr>
            <a:r>
              <a:rPr lang="en-US" baseline="0" dirty="0"/>
              <a:t>Why it is that we are commanded to </a:t>
            </a:r>
            <a:r>
              <a:rPr lang="en-US" u="sng" baseline="0" dirty="0"/>
              <a:t>obey a “water” baptism and not a “spirit” baptism</a:t>
            </a:r>
            <a:r>
              <a:rPr lang="en-US" baseline="0" dirty="0"/>
              <a:t>?</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Eph 2:8-9  </a:t>
            </a:r>
            <a:r>
              <a:rPr lang="en-US" sz="1200" b="0" i="0" u="none" strike="noStrike" kern="1200" baseline="0" dirty="0">
                <a:solidFill>
                  <a:schemeClr val="tx1"/>
                </a:solidFill>
                <a:latin typeface="+mn-lt"/>
                <a:ea typeface="ＭＳ Ｐゴシック" pitchFamily="-106" charset="-128"/>
                <a:cs typeface="ＭＳ Ｐゴシック" pitchFamily="-106" charset="-128"/>
              </a:rPr>
              <a:t>For by grace you are saved through faith, and this is not from yourselves, it is the gift of God;  (9)  it is not from works, so that no one can boast.</a:t>
            </a:r>
          </a:p>
          <a:p>
            <a:endParaRPr lang="en-US" dirty="0"/>
          </a:p>
          <a:p>
            <a:r>
              <a:rPr lang="en-US" b="1" dirty="0"/>
              <a:t>Luk 13:3-5  </a:t>
            </a:r>
            <a:r>
              <a:rPr lang="en-US" dirty="0"/>
              <a:t>No, I tell you! But unless you repent, you will all perish as well!  (4)  Or those eighteen who were killed when the tower in Siloam fell on them, do you think they were worse offenders than all the others who live in Jerusalem?  (5)  No, I tell you! But unless you repent you will all perish as well!”</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Mar 16:16  </a:t>
            </a:r>
            <a:r>
              <a:rPr lang="en-US" sz="1200" b="0" i="0" u="none" strike="noStrike" kern="1200" baseline="0" dirty="0">
                <a:solidFill>
                  <a:schemeClr val="tx1"/>
                </a:solidFill>
                <a:latin typeface="+mn-lt"/>
                <a:ea typeface="ＭＳ Ｐゴシック" pitchFamily="-106" charset="-128"/>
                <a:cs typeface="ＭＳ Ｐゴシック" pitchFamily="-106" charset="-128"/>
              </a:rPr>
              <a:t>The one who believes and is baptized will be saved, but the one who does not believe will be condemned.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Act 2:38  </a:t>
            </a:r>
            <a:r>
              <a:rPr lang="en-US" sz="1200" b="0" i="0" u="none" strike="noStrike" kern="1200" baseline="0" dirty="0">
                <a:solidFill>
                  <a:schemeClr val="tx1"/>
                </a:solidFill>
                <a:latin typeface="+mn-lt"/>
                <a:ea typeface="ＭＳ Ｐゴシック" pitchFamily="-106" charset="-128"/>
                <a:cs typeface="ＭＳ Ｐゴシック" pitchFamily="-106" charset="-128"/>
              </a:rPr>
              <a:t>Peter said to them, “Repent, and each one of you be baptized in the name of Jesus Christ for the forgiveness of your sins, and you will receive the gift of the Holy Spirit.</a:t>
            </a:r>
          </a:p>
          <a:p>
            <a:endParaRPr lang="en-US" dirty="0"/>
          </a:p>
          <a:p>
            <a:r>
              <a:rPr lang="en-US" b="1" dirty="0"/>
              <a:t>1Pe 3:21  </a:t>
            </a:r>
            <a:r>
              <a:rPr lang="en-US" dirty="0"/>
              <a:t>And this prefigured baptism, which now saves you – not the washing off of physical dirt but the pledge of a good conscience to God – through the resurrection of Jesus Christ,</a:t>
            </a:r>
          </a:p>
          <a:p>
            <a:endParaRPr lang="en-US" dirty="0"/>
          </a:p>
          <a:p>
            <a:r>
              <a:rPr lang="en-US" dirty="0"/>
              <a:t>-----------------------------</a:t>
            </a:r>
          </a:p>
          <a:p>
            <a:endParaRPr lang="en-US" dirty="0"/>
          </a:p>
          <a:p>
            <a:pPr marL="0" indent="0">
              <a:buFontTx/>
              <a:buNone/>
            </a:pPr>
            <a:r>
              <a:rPr lang="en-US" sz="1200" b="1" dirty="0"/>
              <a:t>The Gospel centers on the restoration of relationship with God, accomplished through Christ’s life, death, and resurrection.</a:t>
            </a:r>
          </a:p>
          <a:p>
            <a:endParaRPr lang="en-US" sz="1200" dirty="0"/>
          </a:p>
          <a:p>
            <a:r>
              <a:rPr lang="en-US" sz="1200" dirty="0"/>
              <a:t>-  </a:t>
            </a:r>
            <a:r>
              <a:rPr lang="en-US" sz="1200" b="1" dirty="0"/>
              <a:t>John 17:3 </a:t>
            </a:r>
            <a:r>
              <a:rPr lang="en-US" sz="1200" dirty="0"/>
              <a:t>: "Now this is eternal life: that they know you, the only true God, and Jesus Christ, whom you have sent."</a:t>
            </a:r>
          </a:p>
          <a:p>
            <a:r>
              <a:rPr lang="en-US" sz="1200" dirty="0"/>
              <a:t>   - </a:t>
            </a:r>
            <a:r>
              <a:rPr lang="en-US" sz="1200" b="1" dirty="0"/>
              <a:t>Defines eternal life as knowing God personally and relationally.</a:t>
            </a:r>
          </a:p>
          <a:p>
            <a:endParaRPr lang="en-US" sz="1200" dirty="0"/>
          </a:p>
          <a:p>
            <a:r>
              <a:rPr lang="en-US" sz="1200" dirty="0"/>
              <a:t>-  </a:t>
            </a:r>
            <a:r>
              <a:rPr lang="en-US" sz="1200" b="1" dirty="0"/>
              <a:t>John 14:16-17 </a:t>
            </a:r>
            <a:r>
              <a:rPr lang="en-US" sz="12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200" dirty="0"/>
              <a:t>   - </a:t>
            </a:r>
            <a:r>
              <a:rPr lang="en-US" sz="1200" b="1" dirty="0"/>
              <a:t>Speaks of the Holy Spirit’s indwelling presence, a vital part of the believer’s union with God.</a:t>
            </a:r>
          </a:p>
          <a:p>
            <a:endParaRPr lang="en-US" sz="1200" dirty="0"/>
          </a:p>
          <a:p>
            <a:r>
              <a:rPr lang="en-US" sz="1200" dirty="0"/>
              <a:t>-  </a:t>
            </a:r>
            <a:r>
              <a:rPr lang="en-US" sz="1200" b="1" dirty="0"/>
              <a:t>2 Corinthians 5:17-18 </a:t>
            </a:r>
            <a:r>
              <a:rPr lang="en-US" sz="1200" dirty="0"/>
              <a:t>: "Therefore, if anyone is in Christ, the new creation has come: The old has gone, the new is here! All this is from God, who reconciled us to himself through Christ."</a:t>
            </a:r>
          </a:p>
          <a:p>
            <a:r>
              <a:rPr lang="en-US" sz="1200" dirty="0"/>
              <a:t>   - </a:t>
            </a:r>
            <a:r>
              <a:rPr lang="en-US" sz="1200" b="1" dirty="0"/>
              <a:t>Highlights the transformative power of the Gospel, reconciling believers to God.</a:t>
            </a:r>
          </a:p>
          <a:p>
            <a:endParaRPr lang="en-US" sz="1200" dirty="0"/>
          </a:p>
          <a:p>
            <a:endParaRPr lang="en-US" sz="1200" dirty="0"/>
          </a:p>
          <a:p>
            <a:r>
              <a:rPr lang="en-US" sz="12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200" b="1" i="1" u="sng" dirty="0"/>
              <a:t>overcomes</a:t>
            </a:r>
            <a:r>
              <a:rPr lang="en-US" sz="1200" b="1" i="1" dirty="0"/>
              <a:t> the world.”   1 John 4:20 – 5:4</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fontScale="40000" lnSpcReduction="20000"/>
          </a:bodyPr>
          <a:lstStyle/>
          <a:p>
            <a:r>
              <a:rPr lang="en-US" sz="1400" dirty="0"/>
              <a:t>When Paul lists the “fruit of the Spirit” (Gal. 5:22–23)—love, joy, peace, patience, kindness, goodness, faithfulness, gentleness, and self-control—he’s describing the character and conduct that flow out of a life yielded to God’s Spirit. Although the explicit phrase “Holy Spirit” appears less frequently in the Old Testament, several psalms not only point to “living the good life” (i.e., walking in covenant faithfulness and blessing) but also reference or imply the work of God’s Spirit in shaping that life. </a:t>
            </a:r>
          </a:p>
          <a:p>
            <a:endParaRPr lang="en-US" sz="1400" dirty="0"/>
          </a:p>
          <a:p>
            <a:r>
              <a:rPr lang="en-US" sz="1400" dirty="0"/>
              <a:t>--------------</a:t>
            </a:r>
          </a:p>
          <a:p>
            <a:r>
              <a:rPr lang="en-US" sz="1400" dirty="0"/>
              <a:t>In </a:t>
            </a:r>
            <a:r>
              <a:rPr lang="en-US" sz="1400" b="1" dirty="0"/>
              <a:t>Jeremiah 31:31–34</a:t>
            </a:r>
            <a:r>
              <a:rPr lang="en-US" sz="1400" dirty="0"/>
              <a:t>, God promises a “new covenant” in which </a:t>
            </a:r>
            <a:r>
              <a:rPr lang="en-US" sz="1400" b="1" dirty="0"/>
              <a:t>His law will be written on people’s hearts</a:t>
            </a:r>
            <a:r>
              <a:rPr lang="en-US" sz="1400" dirty="0"/>
              <a:t>, and as a result, </a:t>
            </a:r>
            <a:r>
              <a:rPr lang="en-US" sz="1400" b="1" dirty="0"/>
              <a:t>“they shall all know me.”</a:t>
            </a:r>
            <a:r>
              <a:rPr lang="en-US" sz="1400" dirty="0"/>
              <a:t> This new covenant relationship implies an intimate, personal knowledge of God rather than a merely external or secondhand acquaintance. To understand how one can know they truly “know the LORD,” it’s helpful to consider several biblical principles that clarify the nature and evidence of this relationship.</a:t>
            </a:r>
          </a:p>
          <a:p>
            <a:endParaRPr lang="en-US" sz="1400" dirty="0"/>
          </a:p>
          <a:p>
            <a:r>
              <a:rPr lang="en-US" sz="1400" b="1" dirty="0"/>
              <a:t> 1. An Internal, Heart-Level Knowledge</a:t>
            </a:r>
            <a:r>
              <a:rPr lang="en-US" sz="1400" dirty="0"/>
              <a:t>:   </a:t>
            </a:r>
          </a:p>
          <a:p>
            <a:r>
              <a:rPr lang="en-US" sz="1400" dirty="0"/>
              <a:t>   Under the new covenant, God’s law is not just a set of external rules; it is internalized. This indicates that truly knowing the LORD involves a changed heart—a shift from merely following religious observances to experiencing a genuine inward transformation (</a:t>
            </a:r>
            <a:r>
              <a:rPr lang="en-US" sz="1400" b="1" dirty="0"/>
              <a:t>Jeremiah 31:33</a:t>
            </a:r>
            <a:r>
              <a:rPr lang="en-US" sz="1400" dirty="0"/>
              <a:t>). Thus, </a:t>
            </a:r>
            <a:r>
              <a:rPr lang="en-US" sz="1400" u="sng" dirty="0"/>
              <a:t>one sign of knowing the Lord is the deep, inner desire to love, honor, and please Him, not because of external pressure, but because one’s heart has been made new</a:t>
            </a:r>
            <a:r>
              <a:rPr lang="en-US" sz="1400" dirty="0"/>
              <a:t>.</a:t>
            </a:r>
          </a:p>
          <a:p>
            <a:endParaRPr lang="en-US" sz="1400" dirty="0"/>
          </a:p>
          <a:p>
            <a:r>
              <a:rPr lang="en-US" sz="1400" b="1" dirty="0"/>
              <a:t> 2. A Personal Relationship Through Christ:   </a:t>
            </a:r>
          </a:p>
          <a:p>
            <a:r>
              <a:rPr lang="en-US" sz="1400" dirty="0"/>
              <a:t>   The New Testament reveals that </a:t>
            </a:r>
            <a:r>
              <a:rPr lang="en-US" sz="1400" u="sng" dirty="0"/>
              <a:t>Jesus Christ mediates this new covenant</a:t>
            </a:r>
            <a:r>
              <a:rPr lang="en-US" sz="1400" dirty="0"/>
              <a:t>. Through faith in Christ’s death and resurrection, believers enter into a restored relationship with God (Hebrews 8:6–12, John 14:6). </a:t>
            </a:r>
            <a:r>
              <a:rPr lang="en-US" sz="1400" u="sng" dirty="0"/>
              <a:t>Knowing the Lord, then, is inseparable from knowing Christ</a:t>
            </a:r>
            <a:r>
              <a:rPr lang="en-US" sz="1400" dirty="0"/>
              <a:t>. If you have placed your trust in Jesus, believing His sacrifice for your sins, and have become His disciple, </a:t>
            </a:r>
            <a:r>
              <a:rPr lang="en-US" sz="1400" u="sng" dirty="0"/>
              <a:t>this faith relationship is a foundational indicator that you know God</a:t>
            </a:r>
            <a:r>
              <a:rPr lang="en-US" sz="1400" dirty="0"/>
              <a:t>.</a:t>
            </a:r>
          </a:p>
          <a:p>
            <a:endParaRPr lang="en-US" sz="1400" dirty="0"/>
          </a:p>
          <a:p>
            <a:r>
              <a:rPr lang="en-US" sz="1400" b="1" dirty="0"/>
              <a:t> 3. Obedience as a Sign of Knowledge:   </a:t>
            </a:r>
          </a:p>
          <a:p>
            <a:r>
              <a:rPr lang="en-US" sz="1400" dirty="0"/>
              <a:t>   First John gives practical tests for knowing God:  </a:t>
            </a:r>
          </a:p>
          <a:p>
            <a:pPr marL="469054" lvl="1"/>
            <a:r>
              <a:rPr lang="en-US" sz="1400" b="1" dirty="0"/>
              <a:t>1 John 2:3–6</a:t>
            </a:r>
            <a:r>
              <a:rPr lang="en-US" sz="1400" dirty="0"/>
              <a:t>: </a:t>
            </a:r>
            <a:r>
              <a:rPr lang="en-US" sz="1400" b="1" i="1" u="sng" dirty="0"/>
              <a:t>Now by this we know that we know Him, if we keep His commandments</a:t>
            </a:r>
            <a:r>
              <a:rPr lang="en-US" sz="1400" i="1" dirty="0"/>
              <a:t>. He who says, "I know Him," and does not keep His commandments, is a liar, and the truth is not in him. But whoever keeps His word, truly the love of God is perfected in him. By this we know that we are in Him. He who says he abides in Him ought himself also to walk just as He walked. </a:t>
            </a:r>
          </a:p>
          <a:p>
            <a:endParaRPr lang="en-US" sz="1400" dirty="0"/>
          </a:p>
          <a:p>
            <a:r>
              <a:rPr lang="en-US" sz="1400" b="1" dirty="0"/>
              <a:t> 4. Love as the Outflow of Knowing God:   </a:t>
            </a:r>
          </a:p>
          <a:p>
            <a:r>
              <a:rPr lang="en-US" sz="1400" dirty="0"/>
              <a:t>   Another test of knowing the Lord is found in love.  </a:t>
            </a:r>
          </a:p>
          <a:p>
            <a:pPr lvl="1"/>
            <a:r>
              <a:rPr lang="en-US" sz="1400" b="1" dirty="0"/>
              <a:t>1 John 4:7–12 </a:t>
            </a:r>
            <a:r>
              <a:rPr lang="en-US" sz="1400" dirty="0"/>
              <a:t>: </a:t>
            </a:r>
            <a:r>
              <a:rPr lang="en-US" sz="1400" i="1" dirty="0"/>
              <a:t>Beloved, let us love one another, for love is of God; and </a:t>
            </a:r>
            <a:r>
              <a:rPr lang="en-US" sz="1400" b="1" i="1" u="sng" dirty="0"/>
              <a:t>everyone who loves is born of God and knows God</a:t>
            </a:r>
            <a:r>
              <a:rPr lang="en-US" sz="1400" i="1" dirty="0"/>
              <a:t>. </a:t>
            </a:r>
            <a:r>
              <a:rPr lang="en-US" sz="1400" b="1" i="1" u="sng" dirty="0"/>
              <a:t>He who does not love does not know God</a:t>
            </a:r>
            <a:r>
              <a:rPr lang="en-US" sz="1400" i="1" dirty="0"/>
              <a:t>, for God is love. In this the love of God was manifested toward us, that God has sent His only begotten Son into the world, that we might live through Him. In this is love, not that we loved God, but that He loved us and sent His Son to be the propitiation for our sins. Beloved, if God so loved us, we also ought to love one another. No one has seen God at any time. If we love one another, God abides in us, and His love has been perfected in us. </a:t>
            </a:r>
          </a:p>
          <a:p>
            <a:endParaRPr lang="en-US" sz="1400" dirty="0"/>
          </a:p>
          <a:p>
            <a:r>
              <a:rPr lang="en-US" sz="1400" b="1" dirty="0"/>
              <a:t> 5. The Witness of the Holy Spirit:   </a:t>
            </a:r>
          </a:p>
          <a:p>
            <a:r>
              <a:rPr lang="en-US" sz="1400" dirty="0"/>
              <a:t> Under the new covenant, God’s Spirit dwells within believers:  </a:t>
            </a:r>
          </a:p>
          <a:p>
            <a:pPr lvl="1"/>
            <a:r>
              <a:rPr lang="en-US" sz="1400" b="1" dirty="0"/>
              <a:t>Romans 8:12-17 : </a:t>
            </a:r>
            <a:r>
              <a:rPr lang="en-US" sz="1400" i="1" dirty="0"/>
              <a:t>Therefore, brethren, we are debtors—not to the flesh, to live according to the flesh. For if you live according to the flesh you will die; but if by the Spirit you put to death the deeds of the body, you will live. </a:t>
            </a:r>
            <a:r>
              <a:rPr lang="en-US" sz="1400" b="1" i="1" u="sng" dirty="0"/>
              <a:t>For as many as are led by the Spirit of God, these are sons of God</a:t>
            </a:r>
            <a:r>
              <a:rPr lang="en-US" sz="1400" i="1" dirty="0"/>
              <a:t>. For you did not receive the spirit of bondage again to fear, but you received the Spirit of adoption by whom we cry out, "Abba, Father." </a:t>
            </a:r>
            <a:r>
              <a:rPr lang="en-US" sz="1400" b="1" i="1" u="sng" dirty="0"/>
              <a:t>The Spirit Himself bears witness with our spirit that we are children of God</a:t>
            </a:r>
            <a:r>
              <a:rPr lang="en-US" sz="1400" i="1" dirty="0"/>
              <a:t>, and if children, then heirs—heirs of God and joint heirs with Christ, if indeed we suffer with Him, that we may also be glorified together. </a:t>
            </a:r>
          </a:p>
          <a:p>
            <a:endParaRPr lang="en-US" sz="1400" dirty="0"/>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44363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Fellowship as a Covenant</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Shared Life, Devotion, Joy</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Fellowship is Commitment, Not Convenience</a:t>
            </a:r>
          </a:p>
          <a:p>
            <a:endParaRPr lang="en-US" sz="2400" dirty="0"/>
          </a:p>
          <a:p>
            <a:r>
              <a:rPr lang="en-US" sz="2200" dirty="0"/>
              <a:t>They were devoting themselves to the apostles’ teaching and to fellowship, to the breaking of bread and to prayer. Reverential awe came over everyone, and many wonders and miraculous signs came about by the apostles. All who believed were together and held everything in common, and they began selling their property and possessions and distributing the proceeds to everyone, as anyone had need. 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(Acts 2:42-47)</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a:solidFill>
                  <a:schemeClr val="tx2">
                    <a:lumMod val="60000"/>
                    <a:lumOff val="40000"/>
                  </a:schemeClr>
                </a:solidFill>
              </a:rPr>
              <a:t>https://tinyurl.com/Call2Unity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King’s Perspective</a:t>
            </a:r>
            <a:br>
              <a:rPr lang="en-US" dirty="0"/>
            </a:br>
            <a:r>
              <a:rPr lang="en-US" sz="2400" dirty="0">
                <a:solidFill>
                  <a:schemeClr val="tx2">
                    <a:lumMod val="60000"/>
                    <a:lumOff val="40000"/>
                  </a:schemeClr>
                </a:solidFill>
              </a:rPr>
              <a:t>Our </a:t>
            </a:r>
            <a:r>
              <a:rPr lang="en-US" sz="2400" u="sng" dirty="0">
                <a:solidFill>
                  <a:schemeClr val="tx2">
                    <a:lumMod val="60000"/>
                    <a:lumOff val="40000"/>
                  </a:schemeClr>
                </a:solidFill>
              </a:rPr>
              <a:t>Mission</a:t>
            </a:r>
            <a:r>
              <a:rPr lang="en-US" sz="2400" dirty="0">
                <a:solidFill>
                  <a:schemeClr val="tx2">
                    <a:lumMod val="60000"/>
                    <a:lumOff val="40000"/>
                  </a:schemeClr>
                </a:solidFill>
              </a:rPr>
              <a:t>…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Matt. 4:10</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0999"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  Eph. 4:11-12</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72532" y="3158206"/>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  Acts 1:8</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55599" y="3166798"/>
            <a:ext cx="8307977" cy="323400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  Eph. 4:1-6</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65416" y="3166798"/>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
        <p:nvSpPr>
          <p:cNvPr id="2" name="Scroll: Horizontal 1">
            <a:extLst>
              <a:ext uri="{FF2B5EF4-FFF2-40B4-BE49-F238E27FC236}">
                <a16:creationId xmlns:a16="http://schemas.microsoft.com/office/drawing/2014/main" id="{E23B8660-CA9A-9966-9C47-8EB633E051AD}"/>
              </a:ext>
            </a:extLst>
          </p:cNvPr>
          <p:cNvSpPr/>
          <p:nvPr/>
        </p:nvSpPr>
        <p:spPr>
          <a:xfrm>
            <a:off x="372531" y="3179686"/>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“I give you a </a:t>
            </a:r>
            <a:r>
              <a:rPr lang="en-US" sz="2000" b="1" i="1" u="sng" dirty="0"/>
              <a:t>new commandment</a:t>
            </a:r>
            <a:r>
              <a:rPr lang="en-US" sz="2000" b="1" i="1" dirty="0"/>
              <a:t> – </a:t>
            </a:r>
            <a:r>
              <a:rPr lang="en-US" sz="2000" b="1" i="1" u="sng" dirty="0"/>
              <a:t>to love one another</a:t>
            </a:r>
            <a:r>
              <a:rPr lang="en-US" sz="2000" b="1" i="1" dirty="0"/>
              <a:t>. Just as I have loved you, you also are to love one another.”</a:t>
            </a:r>
          </a:p>
          <a:p>
            <a:endParaRPr lang="en-US" sz="2000" b="1" i="1" dirty="0"/>
          </a:p>
          <a:p>
            <a:r>
              <a:rPr lang="en-US" sz="2000" b="1" i="1" dirty="0"/>
              <a:t>John 13:34</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1000"/>
                                        <p:tgtEl>
                                          <p:spTgt spid="2"/>
                                        </p:tgtEl>
                                      </p:cBhvr>
                                    </p:animEffect>
                                    <p:anim calcmode="lin" valueType="num">
                                      <p:cBhvr>
                                        <p:cTn id="73" dur="1000" fill="hold"/>
                                        <p:tgtEl>
                                          <p:spTgt spid="2"/>
                                        </p:tgtEl>
                                        <p:attrNameLst>
                                          <p:attrName>ppt_x</p:attrName>
                                        </p:attrNameLst>
                                      </p:cBhvr>
                                      <p:tavLst>
                                        <p:tav tm="0">
                                          <p:val>
                                            <p:strVal val="#ppt_x"/>
                                          </p:val>
                                        </p:tav>
                                        <p:tav tm="100000">
                                          <p:val>
                                            <p:strVal val="#ppt_x"/>
                                          </p:val>
                                        </p:tav>
                                      </p:tavLst>
                                    </p:anim>
                                    <p:anim calcmode="lin" valueType="num">
                                      <p:cBhvr>
                                        <p:cTn id="7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7DD10-0AE2-5B2B-1E39-F0F6E6F30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9314E-9A6C-8CEB-9664-33B3AFF9EF75}"/>
              </a:ext>
            </a:extLst>
          </p:cNvPr>
          <p:cNvSpPr>
            <a:spLocks noGrp="1"/>
          </p:cNvSpPr>
          <p:nvPr>
            <p:ph type="title"/>
          </p:nvPr>
        </p:nvSpPr>
        <p:spPr>
          <a:xfrm>
            <a:off x="381000" y="0"/>
            <a:ext cx="8229600" cy="929031"/>
          </a:xfrm>
        </p:spPr>
        <p:txBody>
          <a:bodyPr>
            <a:normAutofit fontScale="90000"/>
          </a:bodyPr>
          <a:lstStyle/>
          <a:p>
            <a:pPr algn="l"/>
            <a:r>
              <a:rPr lang="en-US" dirty="0"/>
              <a:t>Broken Fellowship Covenants</a:t>
            </a:r>
            <a:br>
              <a:rPr lang="en-US" dirty="0"/>
            </a:br>
            <a:r>
              <a:rPr lang="en-US" sz="2400" dirty="0">
                <a:solidFill>
                  <a:schemeClr val="tx2">
                    <a:lumMod val="60000"/>
                    <a:lumOff val="40000"/>
                  </a:schemeClr>
                </a:solidFill>
              </a:rPr>
              <a:t>Covenant vs. Convenience</a:t>
            </a:r>
          </a:p>
        </p:txBody>
      </p:sp>
      <p:sp>
        <p:nvSpPr>
          <p:cNvPr id="3" name="TextBox 2">
            <a:extLst>
              <a:ext uri="{FF2B5EF4-FFF2-40B4-BE49-F238E27FC236}">
                <a16:creationId xmlns:a16="http://schemas.microsoft.com/office/drawing/2014/main" id="{FC71FB13-A9EE-051D-CA4B-F18C1AC442B8}"/>
              </a:ext>
            </a:extLst>
          </p:cNvPr>
          <p:cNvSpPr txBox="1"/>
          <p:nvPr/>
        </p:nvSpPr>
        <p:spPr>
          <a:xfrm>
            <a:off x="381000" y="929031"/>
            <a:ext cx="8382000" cy="1169551"/>
          </a:xfrm>
          <a:prstGeom prst="rect">
            <a:avLst/>
          </a:prstGeom>
          <a:noFill/>
        </p:spPr>
        <p:txBody>
          <a:bodyPr wrap="square" rtlCol="0">
            <a:spAutoFit/>
          </a:bodyPr>
          <a:lstStyle/>
          <a:p>
            <a:r>
              <a:rPr lang="en-US" sz="1400" b="1" u="sng" dirty="0"/>
              <a:t>Cain and Abel</a:t>
            </a:r>
            <a:r>
              <a:rPr lang="en-US" sz="1400" b="1" dirty="0"/>
              <a:t> (Genesis 4:1–9)</a:t>
            </a:r>
            <a:endParaRPr lang="en-US" sz="1400" dirty="0"/>
          </a:p>
          <a:p>
            <a:pPr fontAlgn="ctr"/>
            <a:r>
              <a:rPr lang="en-US" sz="1400" b="1" dirty="0"/>
              <a:t>Violation</a:t>
            </a:r>
            <a:r>
              <a:rPr lang="en-US" sz="1400" dirty="0"/>
              <a:t>: Jealousy and unrepentance lead to murder.</a:t>
            </a:r>
          </a:p>
          <a:p>
            <a:pPr fontAlgn="ctr"/>
            <a:r>
              <a:rPr lang="en-US" sz="1400" b="1" dirty="0"/>
              <a:t>Fellowship Breakdown</a:t>
            </a:r>
            <a:r>
              <a:rPr lang="en-US" sz="1400" dirty="0"/>
              <a:t>: Instead of protecting his brother, Cain becomes his brother’s destroyer.</a:t>
            </a:r>
          </a:p>
          <a:p>
            <a:pPr fontAlgn="ctr"/>
            <a:r>
              <a:rPr lang="en-US" sz="1400" b="1" dirty="0"/>
              <a:t>Lesson</a:t>
            </a:r>
            <a:r>
              <a:rPr lang="en-US" sz="1400" dirty="0"/>
              <a:t>: Anger and envy, left unchecked, dissolve trust and desecrate the image of family and covenant.</a:t>
            </a:r>
          </a:p>
          <a:p>
            <a:r>
              <a:rPr lang="en-US" sz="1400" i="1" dirty="0"/>
              <a:t>“Am I my brother’s keeper?”</a:t>
            </a:r>
            <a:r>
              <a:rPr lang="en-US" sz="1400" dirty="0"/>
              <a:t> – Cain (Genesis 4:9)</a:t>
            </a:r>
          </a:p>
        </p:txBody>
      </p:sp>
      <p:sp>
        <p:nvSpPr>
          <p:cNvPr id="4" name="TextBox 3">
            <a:extLst>
              <a:ext uri="{FF2B5EF4-FFF2-40B4-BE49-F238E27FC236}">
                <a16:creationId xmlns:a16="http://schemas.microsoft.com/office/drawing/2014/main" id="{62FDBE5F-9E28-B465-5259-CB3B38C1B5B4}"/>
              </a:ext>
            </a:extLst>
          </p:cNvPr>
          <p:cNvSpPr txBox="1"/>
          <p:nvPr/>
        </p:nvSpPr>
        <p:spPr>
          <a:xfrm>
            <a:off x="381000" y="3437467"/>
            <a:ext cx="8382000" cy="1169551"/>
          </a:xfrm>
          <a:prstGeom prst="rect">
            <a:avLst/>
          </a:prstGeom>
          <a:noFill/>
        </p:spPr>
        <p:txBody>
          <a:bodyPr wrap="square" rtlCol="0">
            <a:spAutoFit/>
          </a:bodyPr>
          <a:lstStyle/>
          <a:p>
            <a:r>
              <a:rPr lang="en-US" sz="1400" b="1" u="sng" dirty="0"/>
              <a:t>Ananias and Sapphira</a:t>
            </a:r>
            <a:r>
              <a:rPr lang="en-US" sz="1400" b="1" dirty="0"/>
              <a:t> (Acts 5:1–11)</a:t>
            </a:r>
            <a:endParaRPr lang="en-US" sz="1400" dirty="0"/>
          </a:p>
          <a:p>
            <a:pPr fontAlgn="ctr"/>
            <a:r>
              <a:rPr lang="en-US" sz="1400" b="1" dirty="0"/>
              <a:t>Violation</a:t>
            </a:r>
            <a:r>
              <a:rPr lang="en-US" sz="1400" dirty="0"/>
              <a:t>: They lied to the apostles and the Holy Spirit about their offering.</a:t>
            </a:r>
          </a:p>
          <a:p>
            <a:pPr fontAlgn="ctr"/>
            <a:r>
              <a:rPr lang="en-US" sz="1400" b="1" dirty="0"/>
              <a:t>Fellowship Breakdown</a:t>
            </a:r>
            <a:r>
              <a:rPr lang="en-US" sz="1400" dirty="0"/>
              <a:t>: They undermined the trust and sincerity that defined early Christian community.</a:t>
            </a:r>
          </a:p>
          <a:p>
            <a:pPr fontAlgn="ctr"/>
            <a:r>
              <a:rPr lang="en-US" sz="1400" b="1" dirty="0"/>
              <a:t>Lesson</a:t>
            </a:r>
            <a:r>
              <a:rPr lang="en-US" sz="1400" dirty="0"/>
              <a:t>: Hypocrisy and deceit poison spiritual unity and violate the integrity of covenant life.</a:t>
            </a:r>
          </a:p>
        </p:txBody>
      </p:sp>
      <p:sp>
        <p:nvSpPr>
          <p:cNvPr id="5" name="TextBox 4">
            <a:extLst>
              <a:ext uri="{FF2B5EF4-FFF2-40B4-BE49-F238E27FC236}">
                <a16:creationId xmlns:a16="http://schemas.microsoft.com/office/drawing/2014/main" id="{AD08CA33-478C-7D2A-9B02-6E4408C24413}"/>
              </a:ext>
            </a:extLst>
          </p:cNvPr>
          <p:cNvSpPr txBox="1"/>
          <p:nvPr/>
        </p:nvSpPr>
        <p:spPr>
          <a:xfrm>
            <a:off x="381000" y="4570848"/>
            <a:ext cx="8382000" cy="1169551"/>
          </a:xfrm>
          <a:prstGeom prst="rect">
            <a:avLst/>
          </a:prstGeom>
          <a:noFill/>
        </p:spPr>
        <p:txBody>
          <a:bodyPr wrap="square" rtlCol="0">
            <a:spAutoFit/>
          </a:bodyPr>
          <a:lstStyle/>
          <a:p>
            <a:r>
              <a:rPr lang="en-US" sz="1400" b="1" u="sng" dirty="0"/>
              <a:t>Demas</a:t>
            </a:r>
            <a:r>
              <a:rPr lang="en-US" sz="1400" b="1" dirty="0"/>
              <a:t> (2 Timothy 4:10)</a:t>
            </a:r>
            <a:endParaRPr lang="en-US" sz="1400" dirty="0"/>
          </a:p>
          <a:p>
            <a:pPr fontAlgn="ctr"/>
            <a:r>
              <a:rPr lang="en-US" sz="1400" b="1" dirty="0"/>
              <a:t>Violation</a:t>
            </a:r>
            <a:r>
              <a:rPr lang="en-US" sz="1400" dirty="0"/>
              <a:t>: Forsook Paul out of love for the world.</a:t>
            </a:r>
          </a:p>
          <a:p>
            <a:pPr fontAlgn="ctr"/>
            <a:r>
              <a:rPr lang="en-US" sz="1400" b="1" dirty="0"/>
              <a:t>Fellowship Breakdown</a:t>
            </a:r>
            <a:r>
              <a:rPr lang="en-US" sz="1400" dirty="0"/>
              <a:t>: Deserted gospel partnership for worldly comfort or safety.</a:t>
            </a:r>
          </a:p>
          <a:p>
            <a:pPr fontAlgn="ctr"/>
            <a:r>
              <a:rPr lang="en-US" sz="1400" b="1" dirty="0"/>
              <a:t>Lesson</a:t>
            </a:r>
            <a:r>
              <a:rPr lang="en-US" sz="1400" dirty="0"/>
              <a:t>: Personal self-interest and love of the world can break gospel fellowship.</a:t>
            </a:r>
          </a:p>
          <a:p>
            <a:r>
              <a:rPr lang="en-US" sz="1400" i="1" dirty="0"/>
              <a:t>“Demas, because he loved this world, has deserted me…”</a:t>
            </a:r>
            <a:r>
              <a:rPr lang="en-US" sz="1400" dirty="0"/>
              <a:t> – 2 Timothy 4:10</a:t>
            </a:r>
          </a:p>
        </p:txBody>
      </p:sp>
      <p:sp>
        <p:nvSpPr>
          <p:cNvPr id="6" name="TextBox 5">
            <a:extLst>
              <a:ext uri="{FF2B5EF4-FFF2-40B4-BE49-F238E27FC236}">
                <a16:creationId xmlns:a16="http://schemas.microsoft.com/office/drawing/2014/main" id="{3933E8B3-A4A6-0F90-F671-A6BF6EA9E7F8}"/>
              </a:ext>
            </a:extLst>
          </p:cNvPr>
          <p:cNvSpPr txBox="1"/>
          <p:nvPr/>
        </p:nvSpPr>
        <p:spPr>
          <a:xfrm>
            <a:off x="381000" y="5715000"/>
            <a:ext cx="8382000" cy="954107"/>
          </a:xfrm>
          <a:prstGeom prst="rect">
            <a:avLst/>
          </a:prstGeom>
          <a:noFill/>
        </p:spPr>
        <p:txBody>
          <a:bodyPr wrap="square" rtlCol="0">
            <a:spAutoFit/>
          </a:bodyPr>
          <a:lstStyle/>
          <a:p>
            <a:r>
              <a:rPr lang="en-US" sz="1400" b="1" u="sng" dirty="0"/>
              <a:t>Diotrephes</a:t>
            </a:r>
            <a:r>
              <a:rPr lang="en-US" sz="1400" b="1" dirty="0"/>
              <a:t> (3 John 9–10)</a:t>
            </a:r>
            <a:endParaRPr lang="en-US" sz="1400" dirty="0"/>
          </a:p>
          <a:p>
            <a:pPr fontAlgn="ctr"/>
            <a:r>
              <a:rPr lang="en-US" sz="1400" b="1" dirty="0"/>
              <a:t>Violation</a:t>
            </a:r>
            <a:r>
              <a:rPr lang="en-US" sz="1400" dirty="0"/>
              <a:t>: Put himself first, rejected apostolic authority, and slandered fellow believers.</a:t>
            </a:r>
          </a:p>
          <a:p>
            <a:pPr fontAlgn="ctr"/>
            <a:r>
              <a:rPr lang="en-US" sz="1400" b="1" dirty="0"/>
              <a:t>Fellowship Breakdown</a:t>
            </a:r>
            <a:r>
              <a:rPr lang="en-US" sz="1400" dirty="0"/>
              <a:t>: Refused hospitality to others and cast out those who disagreed.</a:t>
            </a:r>
          </a:p>
          <a:p>
            <a:pPr fontAlgn="ctr"/>
            <a:r>
              <a:rPr lang="en-US" sz="1400" b="1" dirty="0"/>
              <a:t>Lesson</a:t>
            </a:r>
            <a:r>
              <a:rPr lang="en-US" sz="1400" dirty="0"/>
              <a:t>: Spiritual pride and control destroy the mutual submission that defines godly community.</a:t>
            </a:r>
          </a:p>
        </p:txBody>
      </p:sp>
      <p:sp>
        <p:nvSpPr>
          <p:cNvPr id="7" name="TextBox 6">
            <a:extLst>
              <a:ext uri="{FF2B5EF4-FFF2-40B4-BE49-F238E27FC236}">
                <a16:creationId xmlns:a16="http://schemas.microsoft.com/office/drawing/2014/main" id="{E60B3433-8022-CDFF-72B3-33D46404C881}"/>
              </a:ext>
            </a:extLst>
          </p:cNvPr>
          <p:cNvSpPr txBox="1"/>
          <p:nvPr/>
        </p:nvSpPr>
        <p:spPr>
          <a:xfrm>
            <a:off x="381000" y="2098582"/>
            <a:ext cx="8382000" cy="1384995"/>
          </a:xfrm>
          <a:prstGeom prst="rect">
            <a:avLst/>
          </a:prstGeom>
          <a:noFill/>
        </p:spPr>
        <p:txBody>
          <a:bodyPr wrap="square" rtlCol="0">
            <a:spAutoFit/>
          </a:bodyPr>
          <a:lstStyle/>
          <a:p>
            <a:r>
              <a:rPr lang="en-US" sz="1400" b="1" u="sng" dirty="0"/>
              <a:t>The Golden Calf</a:t>
            </a:r>
            <a:r>
              <a:rPr lang="en-US" sz="1400" b="1" dirty="0"/>
              <a:t> (Exodus 32)</a:t>
            </a:r>
            <a:endParaRPr lang="en-US" sz="1400" dirty="0"/>
          </a:p>
          <a:p>
            <a:pPr fontAlgn="ctr"/>
            <a:r>
              <a:rPr lang="en-US" sz="1400" b="1" dirty="0"/>
              <a:t>Violation</a:t>
            </a:r>
            <a:r>
              <a:rPr lang="en-US" sz="1400" dirty="0"/>
              <a:t>: The people quickly turned to idol worship in Moses' absence.</a:t>
            </a:r>
          </a:p>
          <a:p>
            <a:pPr fontAlgn="ctr"/>
            <a:r>
              <a:rPr lang="en-US" sz="1400" b="1" dirty="0"/>
              <a:t>Fellowship Breakdown</a:t>
            </a:r>
            <a:r>
              <a:rPr lang="en-US" sz="1400" dirty="0"/>
              <a:t>: They broke covenant with God and each other.</a:t>
            </a:r>
          </a:p>
          <a:p>
            <a:pPr fontAlgn="ctr"/>
            <a:r>
              <a:rPr lang="en-US" sz="1400" b="1" dirty="0"/>
              <a:t>Lesson</a:t>
            </a:r>
            <a:r>
              <a:rPr lang="en-US" sz="1400" dirty="0"/>
              <a:t>: Idolatry corrupts both vertical and horizontal relationships; fellowship rooted in convenience turns into chaos.</a:t>
            </a:r>
          </a:p>
          <a:p>
            <a:r>
              <a:rPr lang="en-US" sz="1400" i="1" dirty="0"/>
              <a:t>“They have been quick to turn away from what I commanded them…”</a:t>
            </a:r>
            <a:r>
              <a:rPr lang="en-US" sz="1400" dirty="0"/>
              <a:t> – Exodus 32:8</a:t>
            </a:r>
          </a:p>
        </p:txBody>
      </p:sp>
      <p:graphicFrame>
        <p:nvGraphicFramePr>
          <p:cNvPr id="8" name="Table 7">
            <a:extLst>
              <a:ext uri="{FF2B5EF4-FFF2-40B4-BE49-F238E27FC236}">
                <a16:creationId xmlns:a16="http://schemas.microsoft.com/office/drawing/2014/main" id="{CCCF9E71-E613-8F9F-84F0-7B796D668F14}"/>
              </a:ext>
            </a:extLst>
          </p:cNvPr>
          <p:cNvGraphicFramePr>
            <a:graphicFrameLocks noGrp="1"/>
          </p:cNvGraphicFramePr>
          <p:nvPr>
            <p:extLst>
              <p:ext uri="{D42A27DB-BD31-4B8C-83A1-F6EECF244321}">
                <p14:modId xmlns:p14="http://schemas.microsoft.com/office/powerpoint/2010/main" val="2606034674"/>
              </p:ext>
            </p:extLst>
          </p:nvPr>
        </p:nvGraphicFramePr>
        <p:xfrm>
          <a:off x="381000" y="2099617"/>
          <a:ext cx="8534400" cy="4569488"/>
        </p:xfrm>
        <a:graphic>
          <a:graphicData uri="http://schemas.openxmlformats.org/drawingml/2006/table">
            <a:tbl>
              <a:tblPr firstRow="1" firstCol="1" bandRow="1">
                <a:tableStyleId>{5C22544A-7EE6-4342-B048-85BDC9FD1C3A}</a:tableStyleId>
              </a:tblPr>
              <a:tblGrid>
                <a:gridCol w="3780010">
                  <a:extLst>
                    <a:ext uri="{9D8B030D-6E8A-4147-A177-3AD203B41FA5}">
                      <a16:colId xmlns:a16="http://schemas.microsoft.com/office/drawing/2014/main" val="2752866563"/>
                    </a:ext>
                  </a:extLst>
                </a:gridCol>
                <a:gridCol w="4754390">
                  <a:extLst>
                    <a:ext uri="{9D8B030D-6E8A-4147-A177-3AD203B41FA5}">
                      <a16:colId xmlns:a16="http://schemas.microsoft.com/office/drawing/2014/main" val="2620069970"/>
                    </a:ext>
                  </a:extLst>
                </a:gridCol>
              </a:tblGrid>
              <a:tr h="869518">
                <a:tc>
                  <a:txBody>
                    <a:bodyPr/>
                    <a:lstStyle/>
                    <a:p>
                      <a:pPr marL="0" marR="0">
                        <a:lnSpc>
                          <a:spcPct val="115000"/>
                        </a:lnSpc>
                        <a:spcAft>
                          <a:spcPts val="800"/>
                        </a:spcAft>
                        <a:buNone/>
                      </a:pPr>
                      <a:r>
                        <a:rPr lang="en-US" sz="1800" u="sng" kern="0" dirty="0">
                          <a:effectLst/>
                        </a:rPr>
                        <a:t>Faithful Fellowship</a:t>
                      </a:r>
                      <a:endParaRPr lang="en-US" sz="1600" u="sng"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800" u="sng" kern="0" dirty="0">
                          <a:effectLst/>
                        </a:rPr>
                        <a:t>Broken Fellowship</a:t>
                      </a:r>
                      <a:endParaRPr lang="en-US" sz="1600" u="sng"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739994">
                <a:tc>
                  <a:txBody>
                    <a:bodyPr/>
                    <a:lstStyle/>
                    <a:p>
                      <a:pPr marL="0" marR="0">
                        <a:lnSpc>
                          <a:spcPct val="115000"/>
                        </a:lnSpc>
                        <a:spcAft>
                          <a:spcPts val="800"/>
                        </a:spcAft>
                        <a:buNone/>
                      </a:pPr>
                      <a:r>
                        <a:rPr lang="en-US" sz="1400" kern="0" dirty="0">
                          <a:effectLst/>
                        </a:rPr>
                        <a:t>Devotion to teaching &amp; prayer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Disregard for spiritual leadership</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739994">
                <a:tc>
                  <a:txBody>
                    <a:bodyPr/>
                    <a:lstStyle/>
                    <a:p>
                      <a:pPr marL="0" marR="0">
                        <a:lnSpc>
                          <a:spcPct val="115000"/>
                        </a:lnSpc>
                        <a:spcAft>
                          <a:spcPts val="800"/>
                        </a:spcAft>
                        <a:buNone/>
                      </a:pPr>
                      <a:r>
                        <a:rPr lang="en-US" sz="1400" kern="0" dirty="0">
                          <a:effectLst/>
                        </a:rPr>
                        <a:t>Mutual generosity &amp; care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Greed, deception, or jealousy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739994">
                <a:tc>
                  <a:txBody>
                    <a:bodyPr/>
                    <a:lstStyle/>
                    <a:p>
                      <a:pPr marL="0" marR="0">
                        <a:lnSpc>
                          <a:spcPct val="115000"/>
                        </a:lnSpc>
                        <a:spcAft>
                          <a:spcPts val="800"/>
                        </a:spcAft>
                        <a:buNone/>
                      </a:pPr>
                      <a:r>
                        <a:rPr lang="en-US" sz="1400" kern="0">
                          <a:effectLst/>
                        </a:rPr>
                        <a:t>Humility &amp; submission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Pride, control, or self-centeredness</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739994">
                <a:tc>
                  <a:txBody>
                    <a:bodyPr/>
                    <a:lstStyle/>
                    <a:p>
                      <a:pPr marL="0" marR="0">
                        <a:lnSpc>
                          <a:spcPct val="115000"/>
                        </a:lnSpc>
                        <a:spcAft>
                          <a:spcPts val="800"/>
                        </a:spcAft>
                        <a:buNone/>
                      </a:pPr>
                      <a:r>
                        <a:rPr lang="en-US" sz="1400" kern="0" dirty="0">
                          <a:effectLst/>
                        </a:rPr>
                        <a:t>Christ-centered unity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Factionalism and party spirit</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r h="739994">
                <a:tc>
                  <a:txBody>
                    <a:bodyPr/>
                    <a:lstStyle/>
                    <a:p>
                      <a:pPr marL="0" marR="0">
                        <a:lnSpc>
                          <a:spcPct val="115000"/>
                        </a:lnSpc>
                        <a:spcAft>
                          <a:spcPts val="800"/>
                        </a:spcAft>
                        <a:buNone/>
                      </a:pPr>
                      <a:r>
                        <a:rPr lang="en-US" sz="1400" kern="0" dirty="0">
                          <a:effectLst/>
                        </a:rPr>
                        <a:t>Joyful praise and awe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Complaint, rebellion, idolatry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598751880"/>
                  </a:ext>
                </a:extLst>
              </a:tr>
            </a:tbl>
          </a:graphicData>
        </a:graphic>
      </p:graphicFrame>
    </p:spTree>
    <p:extLst>
      <p:ext uri="{BB962C8B-B14F-4D97-AF65-F5344CB8AC3E}">
        <p14:creationId xmlns:p14="http://schemas.microsoft.com/office/powerpoint/2010/main" val="32068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4E943D-6D5C-3153-EC62-EB5C11C90CFA}"/>
              </a:ext>
            </a:extLst>
          </p:cNvPr>
          <p:cNvSpPr>
            <a:spLocks noGrp="1"/>
          </p:cNvSpPr>
          <p:nvPr>
            <p:ph type="title"/>
          </p:nvPr>
        </p:nvSpPr>
        <p:spPr>
          <a:xfrm>
            <a:off x="228600" y="0"/>
            <a:ext cx="8686800" cy="929031"/>
          </a:xfrm>
        </p:spPr>
        <p:txBody>
          <a:bodyPr>
            <a:normAutofit fontScale="90000"/>
          </a:bodyPr>
          <a:lstStyle/>
          <a:p>
            <a:pPr algn="l"/>
            <a:r>
              <a:rPr lang="en-US" dirty="0"/>
              <a:t>Crisis in the Church (Mid-3</a:t>
            </a:r>
            <a:r>
              <a:rPr lang="en-US" baseline="30000" dirty="0"/>
              <a:t>rd</a:t>
            </a:r>
            <a:r>
              <a:rPr lang="en-US" dirty="0"/>
              <a:t> Century)</a:t>
            </a:r>
            <a:br>
              <a:rPr lang="en-US" dirty="0"/>
            </a:br>
            <a:r>
              <a:rPr lang="en-US" sz="2400" dirty="0">
                <a:solidFill>
                  <a:schemeClr val="tx2">
                    <a:lumMod val="60000"/>
                    <a:lumOff val="40000"/>
                  </a:schemeClr>
                </a:solidFill>
              </a:rPr>
              <a:t>A Schism on what to do with the Lapsed?</a:t>
            </a:r>
          </a:p>
        </p:txBody>
      </p:sp>
      <p:sp>
        <p:nvSpPr>
          <p:cNvPr id="5" name="TextBox 4">
            <a:extLst>
              <a:ext uri="{FF2B5EF4-FFF2-40B4-BE49-F238E27FC236}">
                <a16:creationId xmlns:a16="http://schemas.microsoft.com/office/drawing/2014/main" id="{2B69158C-0CC9-097D-2824-2FF35BE953DE}"/>
              </a:ext>
            </a:extLst>
          </p:cNvPr>
          <p:cNvSpPr txBox="1"/>
          <p:nvPr/>
        </p:nvSpPr>
        <p:spPr>
          <a:xfrm>
            <a:off x="228600" y="1022740"/>
            <a:ext cx="8686800" cy="954107"/>
          </a:xfrm>
          <a:prstGeom prst="rect">
            <a:avLst/>
          </a:prstGeom>
          <a:noFill/>
        </p:spPr>
        <p:txBody>
          <a:bodyPr wrap="square" rtlCol="0">
            <a:spAutoFit/>
          </a:bodyPr>
          <a:lstStyle/>
          <a:p>
            <a:pPr fontAlgn="ctr"/>
            <a:r>
              <a:rPr lang="en-US" sz="1400" dirty="0">
                <a:ea typeface="ＭＳ Ｐゴシック" pitchFamily="-106" charset="-128"/>
                <a:cs typeface="ＭＳ Ｐゴシック" pitchFamily="-106" charset="-128"/>
              </a:rPr>
              <a:t>Around </a:t>
            </a:r>
            <a:r>
              <a:rPr lang="en-US" sz="1400" b="1" dirty="0">
                <a:ea typeface="ＭＳ Ｐゴシック" pitchFamily="-106" charset="-128"/>
                <a:cs typeface="ＭＳ Ｐゴシック" pitchFamily="-106" charset="-128"/>
              </a:rPr>
              <a:t>250 AD</a:t>
            </a:r>
            <a:r>
              <a:rPr lang="en-US" sz="1400" dirty="0">
                <a:ea typeface="ＭＳ Ｐゴシック" pitchFamily="-106" charset="-128"/>
                <a:cs typeface="ＭＳ Ｐゴシック" pitchFamily="-106" charset="-128"/>
              </a:rPr>
              <a:t>, under </a:t>
            </a:r>
            <a:r>
              <a:rPr lang="en-US" sz="1400" b="1" dirty="0">
                <a:ea typeface="ＭＳ Ｐゴシック" pitchFamily="-106" charset="-128"/>
                <a:cs typeface="ＭＳ Ｐゴシック" pitchFamily="-106" charset="-128"/>
              </a:rPr>
              <a:t>Emperor Decius</a:t>
            </a:r>
            <a:r>
              <a:rPr lang="en-US" sz="1400" dirty="0">
                <a:ea typeface="ＭＳ Ｐゴシック" pitchFamily="-106" charset="-128"/>
                <a:cs typeface="ＭＳ Ｐゴシック" pitchFamily="-106" charset="-128"/>
              </a:rPr>
              <a:t>, a major empire-wide </a:t>
            </a:r>
            <a:r>
              <a:rPr lang="en-US" sz="1400" b="1" dirty="0">
                <a:ea typeface="ＭＳ Ｐゴシック" pitchFamily="-106" charset="-128"/>
                <a:cs typeface="ＭＳ Ｐゴシック" pitchFamily="-106" charset="-128"/>
              </a:rPr>
              <a:t>persecution of Christians</a:t>
            </a:r>
            <a:r>
              <a:rPr lang="en-US" sz="1400" dirty="0">
                <a:ea typeface="ＭＳ Ｐゴシック" pitchFamily="-106" charset="-128"/>
                <a:cs typeface="ＭＳ Ｐゴシック" pitchFamily="-106" charset="-128"/>
              </a:rPr>
              <a:t> broke out.</a:t>
            </a:r>
          </a:p>
          <a:p>
            <a:pPr fontAlgn="ctr"/>
            <a:r>
              <a:rPr lang="en-US" sz="1400" dirty="0">
                <a:ea typeface="ＭＳ Ｐゴシック" pitchFamily="-106" charset="-128"/>
                <a:cs typeface="ＭＳ Ｐゴシック" pitchFamily="-106" charset="-128"/>
              </a:rPr>
              <a:t>Christians were required to offer public sacrifices to Roman gods and receive a certificate (</a:t>
            </a:r>
            <a:r>
              <a:rPr lang="en-US" sz="1400" b="1" dirty="0" err="1">
                <a:ea typeface="ＭＳ Ｐゴシック" pitchFamily="-106" charset="-128"/>
                <a:cs typeface="ＭＳ Ｐゴシック" pitchFamily="-106" charset="-128"/>
              </a:rPr>
              <a:t>libellus</a:t>
            </a:r>
            <a:r>
              <a:rPr lang="en-US" sz="1400" dirty="0">
                <a:ea typeface="ＭＳ Ｐゴシック" pitchFamily="-106" charset="-128"/>
                <a:cs typeface="ＭＳ Ｐゴシック" pitchFamily="-106" charset="-128"/>
              </a:rPr>
              <a:t>) proving compliance.  Many believers </a:t>
            </a:r>
            <a:r>
              <a:rPr lang="en-US" sz="1400" b="1" dirty="0">
                <a:ea typeface="ＭＳ Ｐゴシック" pitchFamily="-106" charset="-128"/>
                <a:cs typeface="ＭＳ Ｐゴシック" pitchFamily="-106" charset="-128"/>
              </a:rPr>
              <a:t>lapsed (Latin: </a:t>
            </a:r>
            <a:r>
              <a:rPr lang="en-US" sz="1400" b="1" i="1" dirty="0" err="1">
                <a:ea typeface="ＭＳ Ｐゴシック" pitchFamily="-106" charset="-128"/>
                <a:cs typeface="ＭＳ Ｐゴシック" pitchFamily="-106" charset="-128"/>
              </a:rPr>
              <a:t>lapsi</a:t>
            </a:r>
            <a:r>
              <a:rPr lang="en-US" sz="1400" b="1" dirty="0">
                <a:ea typeface="ＭＳ Ｐゴシック" pitchFamily="-106" charset="-128"/>
                <a:cs typeface="ＭＳ Ｐゴシック" pitchFamily="-106" charset="-128"/>
              </a:rPr>
              <a:t>)</a:t>
            </a:r>
            <a:r>
              <a:rPr lang="en-US" sz="1400" dirty="0">
                <a:ea typeface="ＭＳ Ｐゴシック" pitchFamily="-106" charset="-128"/>
                <a:cs typeface="ＭＳ Ｐゴシック" pitchFamily="-106" charset="-128"/>
              </a:rPr>
              <a:t>—denying Christ under pressure to save their lives or protect their families.</a:t>
            </a:r>
          </a:p>
        </p:txBody>
      </p:sp>
      <p:sp>
        <p:nvSpPr>
          <p:cNvPr id="6" name="TextBox 5">
            <a:extLst>
              <a:ext uri="{FF2B5EF4-FFF2-40B4-BE49-F238E27FC236}">
                <a16:creationId xmlns:a16="http://schemas.microsoft.com/office/drawing/2014/main" id="{7382EFB5-F520-ED0C-0E29-7F2A39C5F8E6}"/>
              </a:ext>
            </a:extLst>
          </p:cNvPr>
          <p:cNvSpPr txBox="1"/>
          <p:nvPr/>
        </p:nvSpPr>
        <p:spPr>
          <a:xfrm>
            <a:off x="223205" y="1976847"/>
            <a:ext cx="8686800" cy="738664"/>
          </a:xfrm>
          <a:prstGeom prst="rect">
            <a:avLst/>
          </a:prstGeom>
          <a:noFill/>
        </p:spPr>
        <p:txBody>
          <a:bodyPr wrap="square" rtlCol="0">
            <a:spAutoFit/>
          </a:bodyPr>
          <a:lstStyle/>
          <a:p>
            <a:r>
              <a:rPr lang="en-US" sz="1400" b="1" dirty="0"/>
              <a:t>The Key Issue…  </a:t>
            </a:r>
            <a:r>
              <a:rPr lang="en-US" sz="1400" b="1" u="sng" dirty="0"/>
              <a:t>What to do with the Lapsed?</a:t>
            </a:r>
            <a:endParaRPr lang="en-US" sz="1400" u="sng" dirty="0"/>
          </a:p>
          <a:p>
            <a:pPr fontAlgn="ctr"/>
            <a:r>
              <a:rPr lang="en-US" sz="1400" dirty="0"/>
              <a:t>After the persecution ended, some believers wanted to </a:t>
            </a:r>
            <a:r>
              <a:rPr lang="en-US" sz="1400" b="1" dirty="0"/>
              <a:t>return to the Church</a:t>
            </a:r>
            <a:r>
              <a:rPr lang="en-US" sz="1400" dirty="0"/>
              <a:t>.</a:t>
            </a:r>
          </a:p>
          <a:p>
            <a:pPr fontAlgn="ctr"/>
            <a:r>
              <a:rPr lang="en-US" sz="1400" dirty="0"/>
              <a:t>This triggered a major debate over </a:t>
            </a:r>
            <a:r>
              <a:rPr lang="en-US" sz="1400" b="1" dirty="0"/>
              <a:t>church purity</a:t>
            </a:r>
            <a:r>
              <a:rPr lang="en-US" sz="1400" dirty="0"/>
              <a:t> vs. </a:t>
            </a:r>
            <a:r>
              <a:rPr lang="en-US" sz="1400" b="1" dirty="0"/>
              <a:t>mercy and reconciliation</a:t>
            </a:r>
            <a:r>
              <a:rPr lang="en-US" sz="1400" dirty="0"/>
              <a:t>.</a:t>
            </a:r>
          </a:p>
        </p:txBody>
      </p:sp>
      <p:sp>
        <p:nvSpPr>
          <p:cNvPr id="7" name="TextBox 6">
            <a:extLst>
              <a:ext uri="{FF2B5EF4-FFF2-40B4-BE49-F238E27FC236}">
                <a16:creationId xmlns:a16="http://schemas.microsoft.com/office/drawing/2014/main" id="{18015935-F7C9-FF03-8D02-D275B6BA1B43}"/>
              </a:ext>
            </a:extLst>
          </p:cNvPr>
          <p:cNvSpPr txBox="1"/>
          <p:nvPr/>
        </p:nvSpPr>
        <p:spPr>
          <a:xfrm>
            <a:off x="223205" y="2747664"/>
            <a:ext cx="8686800" cy="2031325"/>
          </a:xfrm>
          <a:prstGeom prst="rect">
            <a:avLst/>
          </a:prstGeom>
          <a:noFill/>
        </p:spPr>
        <p:txBody>
          <a:bodyPr wrap="square" rtlCol="0">
            <a:spAutoFit/>
          </a:bodyPr>
          <a:lstStyle/>
          <a:p>
            <a:r>
              <a:rPr lang="en-US" sz="1400" b="1" dirty="0"/>
              <a:t>Two Responses Emerged…</a:t>
            </a:r>
            <a:endParaRPr lang="en-US" sz="1400" dirty="0"/>
          </a:p>
          <a:p>
            <a:r>
              <a:rPr lang="en-US" sz="1400" b="1" dirty="0"/>
              <a:t>Novatian (Elder in Rome)</a:t>
            </a:r>
            <a:endParaRPr lang="en-US" sz="1400" dirty="0"/>
          </a:p>
          <a:p>
            <a:pPr fontAlgn="ctr"/>
            <a:r>
              <a:rPr lang="en-US" sz="1400" dirty="0"/>
              <a:t>Argued that </a:t>
            </a:r>
            <a:r>
              <a:rPr lang="en-US" sz="1400" b="1" dirty="0"/>
              <a:t>the lapsed could not be forgiven</a:t>
            </a:r>
            <a:r>
              <a:rPr lang="en-US" sz="1400" dirty="0"/>
              <a:t> by the Church—only God could do so at final judgment.  The Church must be a community of the pure; forgiveness was impossible for post-baptismal apostasy.</a:t>
            </a:r>
          </a:p>
          <a:p>
            <a:r>
              <a:rPr lang="en-US" sz="1400" b="1" dirty="0"/>
              <a:t>Cyprian (Bishop of Carthage)</a:t>
            </a:r>
            <a:endParaRPr lang="en-US" sz="1400" dirty="0"/>
          </a:p>
          <a:p>
            <a:pPr fontAlgn="ctr"/>
            <a:r>
              <a:rPr lang="en-US" sz="1400" dirty="0"/>
              <a:t>Took a </a:t>
            </a:r>
            <a:r>
              <a:rPr lang="en-US" sz="1400" b="1" dirty="0"/>
              <a:t>restorative approach</a:t>
            </a:r>
            <a:r>
              <a:rPr lang="en-US" sz="1400" dirty="0"/>
              <a:t>, rooted in unity and church authority.</a:t>
            </a:r>
          </a:p>
          <a:p>
            <a:pPr fontAlgn="ctr"/>
            <a:r>
              <a:rPr lang="en-US" sz="1400" dirty="0"/>
              <a:t>Recognized that some lapsed had sinned gravely, but believed the Church had </a:t>
            </a:r>
            <a:r>
              <a:rPr lang="en-US" sz="1400" b="1" dirty="0"/>
              <a:t>power to forgive</a:t>
            </a:r>
            <a:r>
              <a:rPr lang="en-US" sz="1400" dirty="0"/>
              <a:t> under Christ’s authority (John 20:23).  Advocated for </a:t>
            </a:r>
            <a:r>
              <a:rPr lang="en-US" sz="1400" b="1" dirty="0"/>
              <a:t>gradual restoration</a:t>
            </a:r>
            <a:r>
              <a:rPr lang="en-US" sz="1400" dirty="0"/>
              <a:t> of the lapsed through repentance, confession, and spiritual discipline.</a:t>
            </a:r>
          </a:p>
        </p:txBody>
      </p:sp>
      <p:sp>
        <p:nvSpPr>
          <p:cNvPr id="8" name="TextBox 7">
            <a:extLst>
              <a:ext uri="{FF2B5EF4-FFF2-40B4-BE49-F238E27FC236}">
                <a16:creationId xmlns:a16="http://schemas.microsoft.com/office/drawing/2014/main" id="{E4ABDE6C-3857-B2C7-1657-B3114887519B}"/>
              </a:ext>
            </a:extLst>
          </p:cNvPr>
          <p:cNvSpPr txBox="1"/>
          <p:nvPr/>
        </p:nvSpPr>
        <p:spPr>
          <a:xfrm>
            <a:off x="223205" y="4778989"/>
            <a:ext cx="8686800" cy="1815882"/>
          </a:xfrm>
          <a:prstGeom prst="rect">
            <a:avLst/>
          </a:prstGeom>
          <a:noFill/>
        </p:spPr>
        <p:txBody>
          <a:bodyPr wrap="square" rtlCol="0">
            <a:spAutoFit/>
          </a:bodyPr>
          <a:lstStyle/>
          <a:p>
            <a:pPr fontAlgn="ctr"/>
            <a:r>
              <a:rPr lang="en-US" sz="1400" dirty="0">
                <a:ea typeface="ＭＳ Ｐゴシック" pitchFamily="-106" charset="-128"/>
                <a:cs typeface="ＭＳ Ｐゴシック" pitchFamily="-106" charset="-128"/>
              </a:rPr>
              <a:t>In 251 AD, Cyprian convened a </a:t>
            </a:r>
            <a:r>
              <a:rPr lang="en-US" sz="1400" b="1" dirty="0">
                <a:ea typeface="ＭＳ Ｐゴシック" pitchFamily="-106" charset="-128"/>
                <a:cs typeface="ＭＳ Ｐゴシック" pitchFamily="-106" charset="-128"/>
              </a:rPr>
              <a:t>council of African bishops</a:t>
            </a:r>
            <a:r>
              <a:rPr lang="en-US" sz="1400" dirty="0">
                <a:ea typeface="ＭＳ Ｐゴシック" pitchFamily="-106" charset="-128"/>
                <a:cs typeface="ＭＳ Ｐゴシック" pitchFamily="-106" charset="-128"/>
              </a:rPr>
              <a:t>.</a:t>
            </a:r>
          </a:p>
          <a:p>
            <a:r>
              <a:rPr lang="en-US" sz="1400" b="1" dirty="0">
                <a:ea typeface="ＭＳ Ｐゴシック" pitchFamily="-106" charset="-128"/>
                <a:cs typeface="ＭＳ Ｐゴシック" pitchFamily="-106" charset="-128"/>
              </a:rPr>
              <a:t>Three-Tiered Approach to the Lapsed</a:t>
            </a:r>
            <a:endParaRPr lang="en-US" sz="1400" dirty="0">
              <a:ea typeface="ＭＳ Ｐゴシック" pitchFamily="-106" charset="-128"/>
              <a:cs typeface="ＭＳ Ｐゴシック" pitchFamily="-106" charset="-128"/>
            </a:endParaRPr>
          </a:p>
          <a:p>
            <a:pPr lvl="1" fontAlgn="ctr"/>
            <a:r>
              <a:rPr lang="en-US" sz="1400" b="1" dirty="0">
                <a:ea typeface="ＭＳ Ｐゴシック" pitchFamily="-106" charset="-128"/>
                <a:cs typeface="ＭＳ Ｐゴシック" pitchFamily="-106" charset="-128"/>
              </a:rPr>
              <a:t>Immediate restoration</a:t>
            </a:r>
            <a:r>
              <a:rPr lang="en-US" sz="1400" dirty="0">
                <a:ea typeface="ＭＳ Ｐゴシック" pitchFamily="-106" charset="-128"/>
                <a:cs typeface="ＭＳ Ｐゴシック" pitchFamily="-106" charset="-128"/>
              </a:rPr>
              <a:t> for those who had resisted or suffered torture.</a:t>
            </a:r>
          </a:p>
          <a:p>
            <a:pPr lvl="1" fontAlgn="ctr"/>
            <a:r>
              <a:rPr lang="en-US" sz="1400" b="1" dirty="0">
                <a:ea typeface="ＭＳ Ｐゴシック" pitchFamily="-106" charset="-128"/>
                <a:cs typeface="ＭＳ Ｐゴシック" pitchFamily="-106" charset="-128"/>
              </a:rPr>
              <a:t>Conditional restoration</a:t>
            </a:r>
            <a:r>
              <a:rPr lang="en-US" sz="1400" dirty="0">
                <a:ea typeface="ＭＳ Ｐゴシック" pitchFamily="-106" charset="-128"/>
                <a:cs typeface="ＭＳ Ｐゴシック" pitchFamily="-106" charset="-128"/>
              </a:rPr>
              <a:t> for the lapsed after a period of penance.</a:t>
            </a:r>
          </a:p>
          <a:p>
            <a:pPr lvl="1" fontAlgn="ctr"/>
            <a:r>
              <a:rPr lang="en-US" sz="1400" b="1" dirty="0">
                <a:ea typeface="ＭＳ Ｐゴシック" pitchFamily="-106" charset="-128"/>
                <a:cs typeface="ＭＳ Ｐゴシック" pitchFamily="-106" charset="-128"/>
              </a:rPr>
              <a:t>Permanent exclusion</a:t>
            </a:r>
            <a:r>
              <a:rPr lang="en-US" sz="1400" dirty="0">
                <a:ea typeface="ＭＳ Ｐゴシック" pitchFamily="-106" charset="-128"/>
                <a:cs typeface="ＭＳ Ｐゴシック" pitchFamily="-106" charset="-128"/>
              </a:rPr>
              <a:t> for those unrepentant or defiant.</a:t>
            </a:r>
          </a:p>
          <a:p>
            <a:r>
              <a:rPr lang="en-US" sz="1400" b="1" dirty="0">
                <a:ea typeface="ＭＳ Ｐゴシック" pitchFamily="-106" charset="-128"/>
                <a:cs typeface="ＭＳ Ｐゴシック" pitchFamily="-106" charset="-128"/>
              </a:rPr>
              <a:t>Emphasis on Unity</a:t>
            </a:r>
            <a:endParaRPr lang="en-US" sz="1400" dirty="0">
              <a:ea typeface="ＭＳ Ｐゴシック" pitchFamily="-106" charset="-128"/>
              <a:cs typeface="ＭＳ Ｐゴシック" pitchFamily="-106" charset="-128"/>
            </a:endParaRPr>
          </a:p>
          <a:p>
            <a:pPr lvl="1" fontAlgn="ctr"/>
            <a:r>
              <a:rPr lang="en-US" sz="1400" dirty="0">
                <a:ea typeface="ＭＳ Ｐゴシック" pitchFamily="-106" charset="-128"/>
                <a:cs typeface="ＭＳ Ｐゴシック" pitchFamily="-106" charset="-128"/>
              </a:rPr>
              <a:t>Cyprian taught that a schism was as serious a sin as heresy: </a:t>
            </a:r>
            <a:r>
              <a:rPr lang="en-US" sz="1400" i="1" dirty="0">
                <a:ea typeface="ＭＳ Ｐゴシック" pitchFamily="-106" charset="-128"/>
                <a:cs typeface="ＭＳ Ｐゴシック" pitchFamily="-106" charset="-128"/>
              </a:rPr>
              <a:t>“He can no longer have God for his Father who has not the Church for his mother.”</a:t>
            </a:r>
            <a:endParaRPr lang="en-US" sz="1400" dirty="0">
              <a:ea typeface="ＭＳ Ｐゴシック" pitchFamily="-106" charset="-128"/>
              <a:cs typeface="ＭＳ Ｐゴシック" pitchFamily="-106" charset="-128"/>
            </a:endParaRPr>
          </a:p>
        </p:txBody>
      </p:sp>
      <p:graphicFrame>
        <p:nvGraphicFramePr>
          <p:cNvPr id="9" name="Table 8">
            <a:extLst>
              <a:ext uri="{FF2B5EF4-FFF2-40B4-BE49-F238E27FC236}">
                <a16:creationId xmlns:a16="http://schemas.microsoft.com/office/drawing/2014/main" id="{D24E4F46-B42D-F718-8870-86A3F82D87F1}"/>
              </a:ext>
            </a:extLst>
          </p:cNvPr>
          <p:cNvGraphicFramePr>
            <a:graphicFrameLocks noGrp="1"/>
          </p:cNvGraphicFramePr>
          <p:nvPr>
            <p:extLst>
              <p:ext uri="{D42A27DB-BD31-4B8C-83A1-F6EECF244321}">
                <p14:modId xmlns:p14="http://schemas.microsoft.com/office/powerpoint/2010/main" val="2647361512"/>
              </p:ext>
            </p:extLst>
          </p:nvPr>
        </p:nvGraphicFramePr>
        <p:xfrm>
          <a:off x="311190" y="1022740"/>
          <a:ext cx="8598815" cy="3712188"/>
        </p:xfrm>
        <a:graphic>
          <a:graphicData uri="http://schemas.openxmlformats.org/drawingml/2006/table">
            <a:tbl>
              <a:tblPr firstRow="1" firstCol="1" bandRow="1">
                <a:tableStyleId>{5C22544A-7EE6-4342-B048-85BDC9FD1C3A}</a:tableStyleId>
              </a:tblPr>
              <a:tblGrid>
                <a:gridCol w="3688060">
                  <a:extLst>
                    <a:ext uri="{9D8B030D-6E8A-4147-A177-3AD203B41FA5}">
                      <a16:colId xmlns:a16="http://schemas.microsoft.com/office/drawing/2014/main" val="2752866563"/>
                    </a:ext>
                  </a:extLst>
                </a:gridCol>
                <a:gridCol w="4910755">
                  <a:extLst>
                    <a:ext uri="{9D8B030D-6E8A-4147-A177-3AD203B41FA5}">
                      <a16:colId xmlns:a16="http://schemas.microsoft.com/office/drawing/2014/main" val="2620069970"/>
                    </a:ext>
                  </a:extLst>
                </a:gridCol>
              </a:tblGrid>
              <a:tr h="621938">
                <a:tc>
                  <a:txBody>
                    <a:bodyPr/>
                    <a:lstStyle/>
                    <a:p>
                      <a:pPr marL="0" marR="0">
                        <a:lnSpc>
                          <a:spcPct val="115000"/>
                        </a:lnSpc>
                        <a:spcAft>
                          <a:spcPts val="800"/>
                        </a:spcAft>
                        <a:buNone/>
                      </a:pPr>
                      <a:r>
                        <a:rPr lang="en-US" sz="2000" kern="0" dirty="0">
                          <a:effectLst/>
                        </a:rPr>
                        <a:t>Cyprian’s Model</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2000" kern="0" dirty="0">
                          <a:effectLst/>
                        </a:rPr>
                        <a:t>Modern Application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853652">
                <a:tc>
                  <a:txBody>
                    <a:bodyPr/>
                    <a:lstStyle/>
                    <a:p>
                      <a:pPr marL="0" marR="0">
                        <a:lnSpc>
                          <a:spcPct val="115000"/>
                        </a:lnSpc>
                        <a:spcAft>
                          <a:spcPts val="800"/>
                        </a:spcAft>
                        <a:buNone/>
                      </a:pPr>
                      <a:r>
                        <a:rPr lang="en-US" sz="1600" kern="0" dirty="0">
                          <a:effectLst/>
                        </a:rPr>
                        <a:t>Balance between truth and mercy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Churches can restore fallen members without compromising doctrine</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853652">
                <a:tc>
                  <a:txBody>
                    <a:bodyPr/>
                    <a:lstStyle/>
                    <a:p>
                      <a:pPr marL="0" marR="0">
                        <a:lnSpc>
                          <a:spcPct val="115000"/>
                        </a:lnSpc>
                        <a:spcAft>
                          <a:spcPts val="800"/>
                        </a:spcAft>
                        <a:buNone/>
                      </a:pPr>
                      <a:r>
                        <a:rPr lang="en-US" sz="1600" kern="0" dirty="0">
                          <a:effectLst/>
                        </a:rPr>
                        <a:t>Unity is essential, even amid tension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Avoid schism through dialogue, consensus, and mutual humility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529294">
                <a:tc>
                  <a:txBody>
                    <a:bodyPr/>
                    <a:lstStyle/>
                    <a:p>
                      <a:pPr marL="0" marR="0">
                        <a:lnSpc>
                          <a:spcPct val="115000"/>
                        </a:lnSpc>
                        <a:spcAft>
                          <a:spcPts val="800"/>
                        </a:spcAft>
                        <a:buNone/>
                      </a:pPr>
                      <a:r>
                        <a:rPr lang="en-US" sz="1600" kern="0" dirty="0">
                          <a:effectLst/>
                          <a:latin typeface="Aptos" panose="020B0004020202020204" pitchFamily="34" charset="0"/>
                          <a:ea typeface="Aptos" panose="020B0004020202020204" pitchFamily="34" charset="0"/>
                          <a:cs typeface="Times New Roman" panose="02020603050405020304" pitchFamily="18" charset="0"/>
                        </a:rPr>
                        <a:t>Discipline must aim at restoration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Church correction is not punitive but redemptive</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853652">
                <a:tc>
                  <a:txBody>
                    <a:bodyPr/>
                    <a:lstStyle/>
                    <a:p>
                      <a:pPr marL="0" marR="0">
                        <a:lnSpc>
                          <a:spcPct val="115000"/>
                        </a:lnSpc>
                        <a:spcAft>
                          <a:spcPts val="800"/>
                        </a:spcAft>
                        <a:buNone/>
                      </a:pPr>
                      <a:r>
                        <a:rPr lang="en-US" sz="1600" kern="0" dirty="0">
                          <a:effectLst/>
                        </a:rPr>
                        <a:t>Spiritual authority should be trusted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God uses shepherds to protect and restore the flock</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36646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E52FD-B181-ECFF-86EC-373CD240388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6B21B8-32A1-1799-5DB9-D196B3B48C46}"/>
              </a:ext>
            </a:extLst>
          </p:cNvPr>
          <p:cNvSpPr>
            <a:spLocks noGrp="1"/>
          </p:cNvSpPr>
          <p:nvPr>
            <p:ph type="title"/>
          </p:nvPr>
        </p:nvSpPr>
        <p:spPr>
          <a:xfrm>
            <a:off x="228600" y="0"/>
            <a:ext cx="8686800" cy="929031"/>
          </a:xfrm>
        </p:spPr>
        <p:txBody>
          <a:bodyPr>
            <a:normAutofit fontScale="90000"/>
          </a:bodyPr>
          <a:lstStyle/>
          <a:p>
            <a:pPr algn="l"/>
            <a:r>
              <a:rPr lang="en-US" dirty="0"/>
              <a:t>The Cane Ridge Revival (August 1801)</a:t>
            </a:r>
            <a:br>
              <a:rPr lang="en-US" dirty="0"/>
            </a:br>
            <a:r>
              <a:rPr lang="en-US" sz="2400" dirty="0">
                <a:solidFill>
                  <a:schemeClr val="tx2">
                    <a:lumMod val="60000"/>
                    <a:lumOff val="40000"/>
                  </a:schemeClr>
                </a:solidFill>
              </a:rPr>
              <a:t>From Division to Covenant Fellowship</a:t>
            </a:r>
          </a:p>
        </p:txBody>
      </p:sp>
      <p:sp>
        <p:nvSpPr>
          <p:cNvPr id="5" name="TextBox 4">
            <a:extLst>
              <a:ext uri="{FF2B5EF4-FFF2-40B4-BE49-F238E27FC236}">
                <a16:creationId xmlns:a16="http://schemas.microsoft.com/office/drawing/2014/main" id="{1EE7F4EE-EC9E-65FA-DB07-9B8859A042A7}"/>
              </a:ext>
            </a:extLst>
          </p:cNvPr>
          <p:cNvSpPr txBox="1"/>
          <p:nvPr/>
        </p:nvSpPr>
        <p:spPr>
          <a:xfrm>
            <a:off x="228600" y="1022740"/>
            <a:ext cx="8686800" cy="2031325"/>
          </a:xfrm>
          <a:prstGeom prst="rect">
            <a:avLst/>
          </a:prstGeom>
          <a:noFill/>
        </p:spPr>
        <p:txBody>
          <a:bodyPr wrap="square" rtlCol="0">
            <a:spAutoFit/>
          </a:bodyPr>
          <a:lstStyle/>
          <a:p>
            <a:r>
              <a:rPr lang="en-US" b="1" dirty="0"/>
              <a:t>Division</a:t>
            </a:r>
            <a:r>
              <a:rPr lang="en-US" dirty="0"/>
              <a:t>: Various independent churches (Presbyterian, Baptist, Methodist) fractured over denominational loyalty, personality conflicts, and leadership pride.</a:t>
            </a:r>
          </a:p>
          <a:p>
            <a:r>
              <a:rPr lang="en-US" b="1" dirty="0"/>
              <a:t>Restoration</a:t>
            </a:r>
            <a:r>
              <a:rPr lang="en-US" dirty="0"/>
              <a:t>: Leaders like Barton W. Stone and Alexander Campbell </a:t>
            </a:r>
            <a:r>
              <a:rPr lang="en-US" b="1" dirty="0"/>
              <a:t>renounced </a:t>
            </a:r>
            <a:r>
              <a:rPr lang="en-US" i="1" dirty="0"/>
              <a:t>sectarianism</a:t>
            </a:r>
            <a:r>
              <a:rPr lang="en-US" dirty="0"/>
              <a:t> and called Christians to unite under Scripture alone—this birthed the </a:t>
            </a:r>
            <a:r>
              <a:rPr lang="en-US" i="1" dirty="0"/>
              <a:t>Restoration Movement</a:t>
            </a:r>
            <a:r>
              <a:rPr lang="en-US" dirty="0"/>
              <a:t>.</a:t>
            </a:r>
          </a:p>
          <a:p>
            <a:r>
              <a:rPr lang="en-US" b="1" dirty="0"/>
              <a:t>Results</a:t>
            </a:r>
            <a:r>
              <a:rPr lang="en-US" dirty="0"/>
              <a:t>: Thousands of believers were rejoined in covenant fellowship under the Lordship of Christ without denominational labels</a:t>
            </a:r>
          </a:p>
        </p:txBody>
      </p:sp>
      <p:sp>
        <p:nvSpPr>
          <p:cNvPr id="2" name="TextBox 1">
            <a:extLst>
              <a:ext uri="{FF2B5EF4-FFF2-40B4-BE49-F238E27FC236}">
                <a16:creationId xmlns:a16="http://schemas.microsoft.com/office/drawing/2014/main" id="{E9713FDB-7A3A-A3ED-950B-207279228232}"/>
              </a:ext>
            </a:extLst>
          </p:cNvPr>
          <p:cNvSpPr txBox="1"/>
          <p:nvPr/>
        </p:nvSpPr>
        <p:spPr>
          <a:xfrm>
            <a:off x="228600" y="3147774"/>
            <a:ext cx="8686800" cy="2862322"/>
          </a:xfrm>
          <a:prstGeom prst="rect">
            <a:avLst/>
          </a:prstGeom>
          <a:noFill/>
        </p:spPr>
        <p:txBody>
          <a:bodyPr wrap="square" rtlCol="0">
            <a:spAutoFit/>
          </a:bodyPr>
          <a:lstStyle/>
          <a:p>
            <a:r>
              <a:rPr lang="en-US" b="1" dirty="0"/>
              <a:t>Challenges Faced</a:t>
            </a:r>
            <a:endParaRPr lang="en-US" dirty="0"/>
          </a:p>
          <a:p>
            <a:pPr lvl="1" fontAlgn="ctr"/>
            <a:r>
              <a:rPr lang="en-US" dirty="0"/>
              <a:t>Denominational mistrust</a:t>
            </a:r>
          </a:p>
          <a:p>
            <a:pPr lvl="1" fontAlgn="ctr"/>
            <a:r>
              <a:rPr lang="en-US" dirty="0"/>
              <a:t>Differing views on sacraments, leadership, and church polity</a:t>
            </a:r>
          </a:p>
          <a:p>
            <a:pPr lvl="1" fontAlgn="ctr"/>
            <a:r>
              <a:rPr lang="en-US" dirty="0"/>
              <a:t>Personality tensions (e.g., some questioned Alexander Campbell's strong leadership)</a:t>
            </a:r>
          </a:p>
          <a:p>
            <a:r>
              <a:rPr lang="en-US" b="1" dirty="0"/>
              <a:t>How They Overcame Division</a:t>
            </a:r>
            <a:endParaRPr lang="en-US" dirty="0"/>
          </a:p>
          <a:p>
            <a:pPr lvl="1" fontAlgn="ctr"/>
            <a:r>
              <a:rPr lang="en-US" dirty="0"/>
              <a:t>Public confession that </a:t>
            </a:r>
            <a:r>
              <a:rPr lang="en-US" b="1" dirty="0"/>
              <a:t>“we are not the only Christians”</a:t>
            </a:r>
            <a:endParaRPr lang="en-US" dirty="0"/>
          </a:p>
          <a:p>
            <a:pPr lvl="1" fontAlgn="ctr"/>
            <a:r>
              <a:rPr lang="en-US" dirty="0"/>
              <a:t>Focus on shared essentials rather than divisive specifics</a:t>
            </a:r>
          </a:p>
          <a:p>
            <a:pPr lvl="1" fontAlgn="ctr"/>
            <a:r>
              <a:rPr lang="en-US" dirty="0"/>
              <a:t>Commitment to </a:t>
            </a:r>
            <a:r>
              <a:rPr lang="en-US" b="1" dirty="0"/>
              <a:t>Scripture over tradition</a:t>
            </a:r>
            <a:endParaRPr lang="en-US" dirty="0"/>
          </a:p>
          <a:p>
            <a:pPr lvl="1" fontAlgn="ctr"/>
            <a:r>
              <a:rPr lang="en-US" dirty="0"/>
              <a:t>Emphasis on </a:t>
            </a:r>
            <a:r>
              <a:rPr lang="en-US" b="1" dirty="0"/>
              <a:t>shared Lordship of Christ</a:t>
            </a:r>
            <a:r>
              <a:rPr lang="en-US" dirty="0"/>
              <a:t>, baptism, and table fellowship</a:t>
            </a:r>
          </a:p>
        </p:txBody>
      </p:sp>
      <p:graphicFrame>
        <p:nvGraphicFramePr>
          <p:cNvPr id="3" name="Table 2">
            <a:extLst>
              <a:ext uri="{FF2B5EF4-FFF2-40B4-BE49-F238E27FC236}">
                <a16:creationId xmlns:a16="http://schemas.microsoft.com/office/drawing/2014/main" id="{3073B312-863D-E3E5-EB9B-354831A98A83}"/>
              </a:ext>
            </a:extLst>
          </p:cNvPr>
          <p:cNvGraphicFramePr>
            <a:graphicFrameLocks noGrp="1"/>
          </p:cNvGraphicFramePr>
          <p:nvPr>
            <p:extLst>
              <p:ext uri="{D42A27DB-BD31-4B8C-83A1-F6EECF244321}">
                <p14:modId xmlns:p14="http://schemas.microsoft.com/office/powerpoint/2010/main" val="157841843"/>
              </p:ext>
            </p:extLst>
          </p:nvPr>
        </p:nvGraphicFramePr>
        <p:xfrm>
          <a:off x="304800" y="1027953"/>
          <a:ext cx="8610600" cy="3529849"/>
        </p:xfrm>
        <a:graphic>
          <a:graphicData uri="http://schemas.openxmlformats.org/drawingml/2006/table">
            <a:tbl>
              <a:tblPr firstRow="1" firstCol="1" bandRow="1">
                <a:tableStyleId>{5C22544A-7EE6-4342-B048-85BDC9FD1C3A}</a:tableStyleId>
              </a:tblPr>
              <a:tblGrid>
                <a:gridCol w="3693115">
                  <a:extLst>
                    <a:ext uri="{9D8B030D-6E8A-4147-A177-3AD203B41FA5}">
                      <a16:colId xmlns:a16="http://schemas.microsoft.com/office/drawing/2014/main" val="2752866563"/>
                    </a:ext>
                  </a:extLst>
                </a:gridCol>
                <a:gridCol w="4917485">
                  <a:extLst>
                    <a:ext uri="{9D8B030D-6E8A-4147-A177-3AD203B41FA5}">
                      <a16:colId xmlns:a16="http://schemas.microsoft.com/office/drawing/2014/main" val="2620069970"/>
                    </a:ext>
                  </a:extLst>
                </a:gridCol>
              </a:tblGrid>
              <a:tr h="801481">
                <a:tc>
                  <a:txBody>
                    <a:bodyPr/>
                    <a:lstStyle/>
                    <a:p>
                      <a:pPr marL="0" marR="0">
                        <a:lnSpc>
                          <a:spcPct val="115000"/>
                        </a:lnSpc>
                        <a:spcAft>
                          <a:spcPts val="800"/>
                        </a:spcAft>
                        <a:buNone/>
                      </a:pPr>
                      <a:r>
                        <a:rPr lang="en-US" sz="2400" b="1" kern="0" dirty="0">
                          <a:effectLst/>
                          <a:latin typeface="Calibri" panose="020F0502020204030204" pitchFamily="34" charset="0"/>
                          <a:ea typeface="Times New Roman" panose="02020603050405020304" pitchFamily="18" charset="0"/>
                          <a:cs typeface="Times New Roman" panose="02020603050405020304" pitchFamily="18" charset="0"/>
                        </a:rPr>
                        <a:t>Challenge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2400" b="1" kern="0" dirty="0">
                          <a:effectLst/>
                          <a:latin typeface="Calibri" panose="020F0502020204030204" pitchFamily="34" charset="0"/>
                          <a:ea typeface="Times New Roman" panose="02020603050405020304" pitchFamily="18" charset="0"/>
                          <a:cs typeface="Times New Roman" panose="02020603050405020304" pitchFamily="18" charset="0"/>
                        </a:rPr>
                        <a:t>Restorative Practice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Doctrinal Division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Focus on core gospel truths and apostolic simplicity</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682092">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Sectarian Identity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Declare themselves “Christians only, not the </a:t>
                      </a:r>
                      <a:r>
                        <a:rPr lang="en-US" sz="1600" b="1" i="1" kern="0">
                          <a:effectLst/>
                          <a:latin typeface="Calibri" panose="020F0502020204030204" pitchFamily="34" charset="0"/>
                          <a:ea typeface="Times New Roman" panose="02020603050405020304" pitchFamily="18" charset="0"/>
                          <a:cs typeface="Times New Roman" panose="02020603050405020304" pitchFamily="18" charset="0"/>
                        </a:rPr>
                        <a:t>only</a:t>
                      </a: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 Christians”</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Leadership Conflicts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Emphasize shared authority through elders</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Tradition vs. Scripture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Hold the Bible as the only rule of faith and practice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362465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“Follow Me…” – Christianity is… </a:t>
            </a:r>
            <a:br>
              <a:rPr lang="en-US" dirty="0"/>
            </a:br>
            <a:r>
              <a:rPr lang="en-US" sz="2400" u="sng" dirty="0">
                <a:solidFill>
                  <a:schemeClr val="tx2">
                    <a:lumMod val="60000"/>
                    <a:lumOff val="40000"/>
                  </a:schemeClr>
                </a:solidFill>
              </a:rPr>
              <a:t>A Covenant Relationship with the Father, Son, Spirit</a:t>
            </a:r>
            <a:endParaRPr lang="en-US" sz="2400" dirty="0">
              <a:solidFill>
                <a:schemeClr val="tx2">
                  <a:lumMod val="60000"/>
                  <a:lumOff val="40000"/>
                </a:schemeClr>
              </a:solidFill>
            </a:endParaRPr>
          </a:p>
        </p:txBody>
      </p:sp>
      <p:sp>
        <p:nvSpPr>
          <p:cNvPr id="8" name="Scroll: Horizontal 7">
            <a:extLst>
              <a:ext uri="{FF2B5EF4-FFF2-40B4-BE49-F238E27FC236}">
                <a16:creationId xmlns:a16="http://schemas.microsoft.com/office/drawing/2014/main" id="{69A453F3-7708-406B-AD3E-1DCAA885605C}"/>
              </a:ext>
            </a:extLst>
          </p:cNvPr>
          <p:cNvSpPr/>
          <p:nvPr/>
        </p:nvSpPr>
        <p:spPr>
          <a:xfrm>
            <a:off x="456628" y="97467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EXHIBIT A BELIEVING FAITH</a:t>
            </a:r>
          </a:p>
          <a:p>
            <a:endParaRPr lang="en-US" b="1" i="1" dirty="0"/>
          </a:p>
          <a:p>
            <a:r>
              <a:rPr lang="en-US" b="1" i="1" dirty="0"/>
              <a:t>For this is the way God loved the world: He gave his one and only Son, so that everyone who believes in Him will not perish but have eternal life.   John 3:16 (NET)</a:t>
            </a:r>
          </a:p>
          <a:p>
            <a:endParaRPr lang="en-US" b="1" i="1" dirty="0"/>
          </a:p>
          <a:p>
            <a:r>
              <a:rPr lang="en-US" b="1" i="1" dirty="0"/>
              <a:t>And truly Jesus did many other signs in the presence of His disciples, which are not written in this book; but these are written that you may believe that Jesus is the Christ, the Son of God, and that believing you may have life in His name.  John 20:30-31 (NKJV)</a:t>
            </a:r>
          </a:p>
        </p:txBody>
      </p:sp>
      <p:sp>
        <p:nvSpPr>
          <p:cNvPr id="9" name="Scroll: Horizontal 8">
            <a:extLst>
              <a:ext uri="{FF2B5EF4-FFF2-40B4-BE49-F238E27FC236}">
                <a16:creationId xmlns:a16="http://schemas.microsoft.com/office/drawing/2014/main" id="{AFE168CB-7A77-4FEF-BD57-E605E24EB52F}"/>
              </a:ext>
            </a:extLst>
          </p:cNvPr>
          <p:cNvSpPr/>
          <p:nvPr/>
        </p:nvSpPr>
        <p:spPr>
          <a:xfrm>
            <a:off x="456627" y="97467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REPENT OF YOUR SINS</a:t>
            </a:r>
          </a:p>
          <a:p>
            <a:endParaRPr lang="en-US" b="1" i="1" dirty="0"/>
          </a:p>
          <a:p>
            <a:r>
              <a:rPr lang="en-US" b="1" i="1" dirty="0"/>
              <a:t>But unless you repent, you will all perish as well!  Luke 13:3 (NET)</a:t>
            </a:r>
          </a:p>
          <a:p>
            <a:endParaRPr lang="en-US" b="1" i="1" dirty="0"/>
          </a:p>
          <a:p>
            <a:r>
              <a:rPr lang="en-US"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p:txBody>
      </p:sp>
      <p:sp>
        <p:nvSpPr>
          <p:cNvPr id="10" name="Scroll: Horizontal 9">
            <a:extLst>
              <a:ext uri="{FF2B5EF4-FFF2-40B4-BE49-F238E27FC236}">
                <a16:creationId xmlns:a16="http://schemas.microsoft.com/office/drawing/2014/main" id="{03DD98E3-BD39-4FD8-ACDC-5A8D316E6DA0}"/>
              </a:ext>
            </a:extLst>
          </p:cNvPr>
          <p:cNvSpPr/>
          <p:nvPr/>
        </p:nvSpPr>
        <p:spPr>
          <a:xfrm>
            <a:off x="465093" y="97467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BE BAPTIZED</a:t>
            </a:r>
          </a:p>
          <a:p>
            <a:endParaRPr lang="en-US" b="1" i="1" dirty="0"/>
          </a:p>
          <a:p>
            <a:r>
              <a:rPr lang="en-US" b="1" i="1" dirty="0"/>
              <a:t>He said to them, “Go into all the world and preach the gospel to every creature.  The one who believes and is baptized will be saved, but the one who does not believe will be condemned.”   Mark 16:16 (NET)</a:t>
            </a:r>
          </a:p>
          <a:p>
            <a:endParaRPr lang="en-US" b="1" i="1" dirty="0"/>
          </a:p>
          <a:p>
            <a:r>
              <a:rPr lang="en-US"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p:txBody>
      </p:sp>
      <p:sp>
        <p:nvSpPr>
          <p:cNvPr id="11" name="Scroll: Horizontal 10">
            <a:extLst>
              <a:ext uri="{FF2B5EF4-FFF2-40B4-BE49-F238E27FC236}">
                <a16:creationId xmlns:a16="http://schemas.microsoft.com/office/drawing/2014/main" id="{D609D647-26B8-4174-BBB8-33728B45210D}"/>
              </a:ext>
            </a:extLst>
          </p:cNvPr>
          <p:cNvSpPr/>
          <p:nvPr/>
        </p:nvSpPr>
        <p:spPr>
          <a:xfrm>
            <a:off x="448161" y="974669"/>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ENDURE TO THE END</a:t>
            </a:r>
          </a:p>
          <a:p>
            <a:endParaRPr lang="en-US" b="1" i="1" dirty="0"/>
          </a:p>
          <a:p>
            <a:r>
              <a:rPr lang="en-US" b="1" i="1" dirty="0"/>
              <a:t>But the person who endures to the end will be saved.  And this gospel of the kingdom will be preached throughout the whole inhabited earth as a testimony to all nations, and then the end will come.  Matthew 24:13 (NET)</a:t>
            </a:r>
          </a:p>
          <a:p>
            <a:endParaRPr lang="en-US" b="1" i="1" dirty="0"/>
          </a:p>
          <a:p>
            <a:r>
              <a:rPr lang="en-US" b="1" i="1" dirty="0"/>
              <a:t>And to the one who conquers and continues in my deeds until the end, I will give him authority over the nations…  Revelation 2:26 (NET)</a:t>
            </a:r>
          </a:p>
        </p:txBody>
      </p:sp>
      <p:sp>
        <p:nvSpPr>
          <p:cNvPr id="12" name="Scroll: Horizontal 11">
            <a:extLst>
              <a:ext uri="{FF2B5EF4-FFF2-40B4-BE49-F238E27FC236}">
                <a16:creationId xmlns:a16="http://schemas.microsoft.com/office/drawing/2014/main" id="{2791DD6E-9A28-44FC-B853-14CF4C98340E}"/>
              </a:ext>
            </a:extLst>
          </p:cNvPr>
          <p:cNvSpPr/>
          <p:nvPr/>
        </p:nvSpPr>
        <p:spPr>
          <a:xfrm>
            <a:off x="464520" y="97466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UNLESS YOU…</a:t>
            </a:r>
          </a:p>
          <a:p>
            <a:pPr algn="ctr"/>
            <a:endParaRPr lang="en-US" b="1" i="1" dirty="0"/>
          </a:p>
          <a:p>
            <a:r>
              <a:rPr lang="en-US" b="1" i="1" dirty="0"/>
              <a:t>“</a:t>
            </a:r>
            <a:r>
              <a:rPr lang="en-US" b="1" i="1" u="sng" dirty="0"/>
              <a:t>Unless</a:t>
            </a:r>
            <a:r>
              <a:rPr lang="en-US" b="1" i="1" dirty="0"/>
              <a:t> you repent you will perish…”   Luke 13:3,5</a:t>
            </a:r>
          </a:p>
          <a:p>
            <a:endParaRPr lang="en-US" b="1" i="1" dirty="0"/>
          </a:p>
          <a:p>
            <a:r>
              <a:rPr lang="en-US" b="1" i="1" dirty="0"/>
              <a:t>“</a:t>
            </a:r>
            <a:r>
              <a:rPr lang="en-US" b="1" i="1" u="sng" dirty="0"/>
              <a:t>Unless</a:t>
            </a:r>
            <a:r>
              <a:rPr lang="en-US" b="1" i="1" dirty="0"/>
              <a:t> you love Me more than your father, mother, son or daughter you are not worthy of Me…”  Mathew 10:37</a:t>
            </a:r>
          </a:p>
          <a:p>
            <a:endParaRPr lang="en-US" b="1" i="1" dirty="0"/>
          </a:p>
          <a:p>
            <a:r>
              <a:rPr lang="en-US" b="1" i="1" dirty="0"/>
              <a:t>“</a:t>
            </a:r>
            <a:r>
              <a:rPr lang="en-US" b="1" i="1" u="sng" dirty="0"/>
              <a:t>Unless</a:t>
            </a:r>
            <a:r>
              <a:rPr lang="en-US" b="1" i="1" dirty="0"/>
              <a:t> you lose your life for My sake you will never see life…”  Matthew 16:25</a:t>
            </a:r>
          </a:p>
          <a:p>
            <a:endParaRPr lang="en-US" b="1" i="1" dirty="0"/>
          </a:p>
          <a:p>
            <a:r>
              <a:rPr lang="en-US" b="1" i="1" dirty="0"/>
              <a:t>“</a:t>
            </a:r>
            <a:r>
              <a:rPr lang="en-US" b="1" i="1" u="sng" dirty="0"/>
              <a:t>Unless</a:t>
            </a:r>
            <a:r>
              <a:rPr lang="en-US" b="1" i="1" dirty="0"/>
              <a:t> you take up your cross and follow after Me you are not worthy of Me…”  Matthew 10:38</a:t>
            </a:r>
          </a:p>
          <a:p>
            <a:endParaRPr lang="en-US" b="1" i="1" dirty="0"/>
          </a:p>
        </p:txBody>
      </p:sp>
    </p:spTree>
    <p:extLst>
      <p:ext uri="{BB962C8B-B14F-4D97-AF65-F5344CB8AC3E}">
        <p14:creationId xmlns:p14="http://schemas.microsoft.com/office/powerpoint/2010/main" val="6369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1000"/>
                                        <p:tgtEl>
                                          <p:spTgt spid="12">
                                            <p:txEl>
                                              <p:pRg st="0" end="0"/>
                                            </p:txEl>
                                          </p:spTgt>
                                        </p:tgtEl>
                                      </p:cBhvr>
                                    </p:animEffect>
                                    <p:anim calcmode="lin" valueType="num">
                                      <p:cBhvr>
                                        <p:cTn id="4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Effect transition="in" filter="fade">
                                      <p:cBhvr>
                                        <p:cTn id="49" dur="1000"/>
                                        <p:tgtEl>
                                          <p:spTgt spid="12">
                                            <p:txEl>
                                              <p:pRg st="2" end="2"/>
                                            </p:txEl>
                                          </p:spTgt>
                                        </p:tgtEl>
                                      </p:cBhvr>
                                    </p:animEffect>
                                    <p:anim calcmode="lin" valueType="num">
                                      <p:cBhvr>
                                        <p:cTn id="5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4" end="4"/>
                                            </p:txEl>
                                          </p:spTgt>
                                        </p:tgtEl>
                                        <p:attrNameLst>
                                          <p:attrName>style.visibility</p:attrName>
                                        </p:attrNameLst>
                                      </p:cBhvr>
                                      <p:to>
                                        <p:strVal val="visible"/>
                                      </p:to>
                                    </p:set>
                                    <p:animEffect transition="in" filter="fade">
                                      <p:cBhvr>
                                        <p:cTn id="56" dur="1000"/>
                                        <p:tgtEl>
                                          <p:spTgt spid="12">
                                            <p:txEl>
                                              <p:pRg st="4" end="4"/>
                                            </p:txEl>
                                          </p:spTgt>
                                        </p:tgtEl>
                                      </p:cBhvr>
                                    </p:animEffect>
                                    <p:anim calcmode="lin" valueType="num">
                                      <p:cBhvr>
                                        <p:cTn id="5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animEffect transition="in" filter="fade">
                                      <p:cBhvr>
                                        <p:cTn id="63" dur="1000"/>
                                        <p:tgtEl>
                                          <p:spTgt spid="12">
                                            <p:txEl>
                                              <p:pRg st="6" end="6"/>
                                            </p:txEl>
                                          </p:spTgt>
                                        </p:tgtEl>
                                      </p:cBhvr>
                                    </p:animEffect>
                                    <p:anim calcmode="lin" valueType="num">
                                      <p:cBhvr>
                                        <p:cTn id="64"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8" end="8"/>
                                            </p:txEl>
                                          </p:spTgt>
                                        </p:tgtEl>
                                        <p:attrNameLst>
                                          <p:attrName>style.visibility</p:attrName>
                                        </p:attrNameLst>
                                      </p:cBhvr>
                                      <p:to>
                                        <p:strVal val="visible"/>
                                      </p:to>
                                    </p:set>
                                    <p:animEffect transition="in" filter="fade">
                                      <p:cBhvr>
                                        <p:cTn id="70" dur="1000"/>
                                        <p:tgtEl>
                                          <p:spTgt spid="12">
                                            <p:txEl>
                                              <p:pRg st="8" end="8"/>
                                            </p:txEl>
                                          </p:spTgt>
                                        </p:tgtEl>
                                      </p:cBhvr>
                                    </p:animEffect>
                                    <p:anim calcmode="lin" valueType="num">
                                      <p:cBhvr>
                                        <p:cTn id="71"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Covenant is a gift from God</a:t>
            </a:r>
            <a:br>
              <a:rPr lang="en-US" dirty="0"/>
            </a:br>
            <a:r>
              <a:rPr lang="en-US" sz="2400" dirty="0">
                <a:solidFill>
                  <a:schemeClr val="tx2">
                    <a:lumMod val="60000"/>
                    <a:lumOff val="40000"/>
                  </a:schemeClr>
                </a:solidFill>
              </a:rPr>
              <a:t>For by grace are you saved through faith (not of yourselves)</a:t>
            </a:r>
          </a:p>
        </p:txBody>
      </p:sp>
      <p:sp>
        <p:nvSpPr>
          <p:cNvPr id="6" name="TextBox 5"/>
          <p:cNvSpPr txBox="1"/>
          <p:nvPr/>
        </p:nvSpPr>
        <p:spPr>
          <a:xfrm>
            <a:off x="456475" y="1313527"/>
            <a:ext cx="8001000" cy="1323439"/>
          </a:xfrm>
          <a:prstGeom prst="rect">
            <a:avLst/>
          </a:prstGeom>
          <a:noFill/>
        </p:spPr>
        <p:txBody>
          <a:bodyPr wrap="square" rtlCol="0">
            <a:spAutoFit/>
          </a:bodyPr>
          <a:lstStyle/>
          <a:p>
            <a:r>
              <a:rPr lang="en-US" sz="2000" dirty="0"/>
              <a:t>Even though we must believe and have faith in Jesus,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believing </a:t>
            </a:r>
            <a:r>
              <a:rPr lang="en-US" sz="2000" b="1" u="sng" dirty="0">
                <a:solidFill>
                  <a:srgbClr val="FF0000"/>
                </a:solidFill>
              </a:rPr>
              <a:t>faith</a:t>
            </a:r>
            <a:r>
              <a:rPr lang="en-US" sz="2000" b="1" dirty="0">
                <a:solidFill>
                  <a:srgbClr val="FF0000"/>
                </a:solidFill>
              </a:rPr>
              <a:t> that saves</a:t>
            </a:r>
            <a:r>
              <a:rPr lang="en-US" sz="2000" dirty="0"/>
              <a:t>.  </a:t>
            </a:r>
            <a:r>
              <a:rPr lang="en-US" sz="2000" i="1" dirty="0"/>
              <a:t>It’s only by the shed </a:t>
            </a:r>
            <a:r>
              <a:rPr lang="en-US" sz="2000" b="1" i="1" u="sng" dirty="0"/>
              <a:t>blood</a:t>
            </a:r>
            <a:r>
              <a:rPr lang="en-US" sz="2000" i="1" dirty="0"/>
              <a:t> of the Lamb of God, Jesus of Nazareth, that our sins will be forgiven.   </a:t>
            </a:r>
            <a:r>
              <a:rPr lang="en-US" sz="2000" b="1" dirty="0"/>
              <a:t>And yet, without </a:t>
            </a:r>
            <a:r>
              <a:rPr lang="en-US" sz="2000" b="1" u="sng" dirty="0"/>
              <a:t>faith</a:t>
            </a:r>
            <a:r>
              <a:rPr lang="en-US" sz="2000" b="1" dirty="0"/>
              <a:t> no man will be saved.</a:t>
            </a:r>
            <a:r>
              <a:rPr lang="en-US" sz="2000" dirty="0"/>
              <a:t>   </a:t>
            </a:r>
            <a:r>
              <a:rPr lang="en-US" sz="2000" i="1" dirty="0"/>
              <a:t>(Ephesians 2:8-9)</a:t>
            </a:r>
          </a:p>
        </p:txBody>
      </p:sp>
      <p:sp>
        <p:nvSpPr>
          <p:cNvPr id="5" name="TextBox 4"/>
          <p:cNvSpPr txBox="1"/>
          <p:nvPr/>
        </p:nvSpPr>
        <p:spPr>
          <a:xfrm>
            <a:off x="447789" y="2914511"/>
            <a:ext cx="8001000" cy="1323439"/>
          </a:xfrm>
          <a:prstGeom prst="rect">
            <a:avLst/>
          </a:prstGeom>
          <a:noFill/>
        </p:spPr>
        <p:txBody>
          <a:bodyPr wrap="square" rtlCol="0">
            <a:spAutoFit/>
          </a:bodyPr>
          <a:lstStyle/>
          <a:p>
            <a:r>
              <a:rPr lang="en-US" sz="2000" dirty="0"/>
              <a:t>Even though we must repent, that is turn from our sins,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repentance</a:t>
            </a:r>
            <a:r>
              <a:rPr lang="en-US" sz="2000" b="1" dirty="0">
                <a:solidFill>
                  <a:srgbClr val="FF0000"/>
                </a:solidFill>
              </a:rPr>
              <a:t> that saves us</a:t>
            </a:r>
            <a:r>
              <a:rPr lang="en-US" sz="2000" dirty="0"/>
              <a:t>.  </a:t>
            </a:r>
            <a:r>
              <a:rPr lang="en-US" sz="2000" i="1" dirty="0"/>
              <a:t>It’s only by the </a:t>
            </a:r>
            <a:r>
              <a:rPr lang="en-US" sz="2000" b="1" i="1" u="sng" dirty="0"/>
              <a:t>blood</a:t>
            </a:r>
            <a:r>
              <a:rPr lang="en-US" sz="2000" i="1" dirty="0"/>
              <a:t> of God’s only Son, shed at Golgotha, that our sins can be forgiven.   </a:t>
            </a:r>
            <a:r>
              <a:rPr lang="en-US" sz="2000" b="1" dirty="0"/>
              <a:t>And yet, if we do not </a:t>
            </a:r>
            <a:r>
              <a:rPr lang="en-US" sz="2000" b="1" u="sng" dirty="0"/>
              <a:t>repent</a:t>
            </a:r>
            <a:r>
              <a:rPr lang="en-US" sz="2000" b="1" dirty="0"/>
              <a:t>, we will perish.</a:t>
            </a:r>
            <a:r>
              <a:rPr lang="en-US" sz="2000" dirty="0"/>
              <a:t>  (Luke 13:3-5)</a:t>
            </a:r>
          </a:p>
        </p:txBody>
      </p:sp>
      <p:sp>
        <p:nvSpPr>
          <p:cNvPr id="7" name="TextBox 6"/>
          <p:cNvSpPr txBox="1"/>
          <p:nvPr/>
        </p:nvSpPr>
        <p:spPr>
          <a:xfrm>
            <a:off x="456475" y="4572000"/>
            <a:ext cx="8001000" cy="1631216"/>
          </a:xfrm>
          <a:prstGeom prst="rect">
            <a:avLst/>
          </a:prstGeom>
          <a:noFill/>
        </p:spPr>
        <p:txBody>
          <a:bodyPr wrap="square" rtlCol="0">
            <a:spAutoFit/>
          </a:bodyPr>
          <a:lstStyle/>
          <a:p>
            <a:r>
              <a:rPr lang="en-US" sz="2000" dirty="0"/>
              <a:t>Even though we are commanded to be baptized,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baptism</a:t>
            </a:r>
            <a:r>
              <a:rPr lang="en-US" sz="2000" b="1" dirty="0">
                <a:solidFill>
                  <a:srgbClr val="FF0000"/>
                </a:solidFill>
              </a:rPr>
              <a:t> that saves us</a:t>
            </a:r>
            <a:r>
              <a:rPr lang="en-US" sz="2000" dirty="0"/>
              <a:t>.  </a:t>
            </a:r>
            <a:r>
              <a:rPr lang="en-US" sz="2000" i="1" dirty="0"/>
              <a:t>It’s only by the </a:t>
            </a:r>
            <a:r>
              <a:rPr lang="en-US" sz="2000" b="1" i="1" u="sng" dirty="0"/>
              <a:t>blood</a:t>
            </a:r>
            <a:r>
              <a:rPr lang="en-US" sz="2000" i="1" dirty="0"/>
              <a:t> of the Messiah, who has defeated sin and death.  </a:t>
            </a:r>
            <a:r>
              <a:rPr lang="en-US" sz="2000" b="1" dirty="0"/>
              <a:t>And yet, without </a:t>
            </a:r>
            <a:r>
              <a:rPr lang="en-US" sz="2000" b="1" u="sng" dirty="0"/>
              <a:t>baptism</a:t>
            </a:r>
            <a:r>
              <a:rPr lang="en-US" sz="2000" b="1" dirty="0"/>
              <a:t> no one will enter a Covenant Relationship with God.  </a:t>
            </a:r>
            <a:r>
              <a:rPr lang="en-US" sz="2000" dirty="0"/>
              <a:t>(Mark 16:16; Acts 2:38; 1 Peter 3:21; Romans 6:1-14)</a:t>
            </a:r>
          </a:p>
        </p:txBody>
      </p:sp>
    </p:spTree>
    <p:extLst>
      <p:ext uri="{BB962C8B-B14F-4D97-AF65-F5344CB8AC3E}">
        <p14:creationId xmlns:p14="http://schemas.microsoft.com/office/powerpoint/2010/main" val="6904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266700" y="0"/>
            <a:ext cx="8610600" cy="1143000"/>
          </a:xfrm>
        </p:spPr>
        <p:txBody>
          <a:bodyPr>
            <a:normAutofit fontScale="90000"/>
          </a:bodyPr>
          <a:lstStyle/>
          <a:p>
            <a:pPr algn="l"/>
            <a:r>
              <a:rPr lang="en-US" dirty="0"/>
              <a:t>The Spiritual Man – A New Creation</a:t>
            </a:r>
            <a:br>
              <a:rPr lang="en-US" dirty="0"/>
            </a:br>
            <a:r>
              <a:rPr lang="en-US" sz="2400" dirty="0">
                <a:solidFill>
                  <a:schemeClr val="tx2">
                    <a:lumMod val="60000"/>
                    <a:lumOff val="40000"/>
                  </a:schemeClr>
                </a:solidFill>
              </a:rPr>
              <a:t>1 Cor. 2:6-16; 2 Cor. 5:16-21; Galatians 5; Romans 8</a:t>
            </a:r>
          </a:p>
        </p:txBody>
      </p:sp>
      <p:sp>
        <p:nvSpPr>
          <p:cNvPr id="3" name="TextBox 2">
            <a:extLst>
              <a:ext uri="{FF2B5EF4-FFF2-40B4-BE49-F238E27FC236}">
                <a16:creationId xmlns:a16="http://schemas.microsoft.com/office/drawing/2014/main" id="{1066A093-8C2F-E758-7D37-1B61546BC782}"/>
              </a:ext>
            </a:extLst>
          </p:cNvPr>
          <p:cNvSpPr txBox="1"/>
          <p:nvPr/>
        </p:nvSpPr>
        <p:spPr>
          <a:xfrm>
            <a:off x="266700" y="2144577"/>
            <a:ext cx="8610600" cy="3266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i="1" dirty="0">
                <a:latin typeface="+mn-lt"/>
              </a:rPr>
              <a:t>An Internal, Heart-Level Knowledge  </a:t>
            </a:r>
            <a:r>
              <a:rPr lang="en-US" sz="2000" i="1" dirty="0">
                <a:latin typeface="+mn-lt"/>
              </a:rPr>
              <a:t>(Jer. 31:33)</a:t>
            </a:r>
          </a:p>
          <a:p>
            <a:pPr marL="285750" indent="-285750">
              <a:lnSpc>
                <a:spcPct val="150000"/>
              </a:lnSpc>
              <a:buFont typeface="Arial" panose="020B0604020202020204" pitchFamily="34" charset="0"/>
              <a:buChar char="•"/>
            </a:pPr>
            <a:r>
              <a:rPr lang="en-US" sz="2000" b="1" i="1" dirty="0">
                <a:latin typeface="+mn-lt"/>
              </a:rPr>
              <a:t>A Covenant Relationship mediated via Jesus Christ </a:t>
            </a:r>
            <a:r>
              <a:rPr lang="en-US" sz="2000" i="1" dirty="0">
                <a:latin typeface="+mn-lt"/>
              </a:rPr>
              <a:t>(John 14:6)</a:t>
            </a:r>
          </a:p>
          <a:p>
            <a:pPr marL="285750" indent="-285750">
              <a:lnSpc>
                <a:spcPct val="150000"/>
              </a:lnSpc>
              <a:buFont typeface="Arial" panose="020B0604020202020204" pitchFamily="34" charset="0"/>
              <a:buChar char="•"/>
            </a:pPr>
            <a:r>
              <a:rPr lang="en-US" sz="2000" b="1" i="1" dirty="0">
                <a:latin typeface="+mn-lt"/>
              </a:rPr>
              <a:t>Obedience as a Sign of Knowledge; a Practical Test </a:t>
            </a:r>
            <a:r>
              <a:rPr lang="en-US" sz="2000" i="1" dirty="0">
                <a:latin typeface="+mn-lt"/>
              </a:rPr>
              <a:t>(1 John 2:3-6)</a:t>
            </a:r>
          </a:p>
          <a:p>
            <a:pPr marL="285750" indent="-285750">
              <a:lnSpc>
                <a:spcPct val="150000"/>
              </a:lnSpc>
              <a:buFont typeface="Arial" panose="020B0604020202020204" pitchFamily="34" charset="0"/>
              <a:buChar char="•"/>
            </a:pPr>
            <a:r>
              <a:rPr lang="en-US" sz="2000" b="1" i="1" dirty="0">
                <a:latin typeface="+mn-lt"/>
              </a:rPr>
              <a:t>Love as the Outflow of Knowing God; a Practical Test </a:t>
            </a:r>
            <a:r>
              <a:rPr lang="en-US" sz="2000" i="1" dirty="0">
                <a:latin typeface="+mn-lt"/>
              </a:rPr>
              <a:t>(1 John 4:7-8)</a:t>
            </a:r>
          </a:p>
          <a:p>
            <a:pPr marL="285750" indent="-285750">
              <a:lnSpc>
                <a:spcPct val="150000"/>
              </a:lnSpc>
              <a:buFont typeface="Arial" panose="020B0604020202020204" pitchFamily="34" charset="0"/>
              <a:buChar char="•"/>
            </a:pPr>
            <a:r>
              <a:rPr lang="en-US" sz="2000" b="1" i="1" dirty="0">
                <a:latin typeface="+mn-lt"/>
              </a:rPr>
              <a:t>The Witness of the Holy Spirit</a:t>
            </a:r>
            <a:r>
              <a:rPr lang="en-US" sz="2000" i="1" dirty="0">
                <a:latin typeface="+mn-lt"/>
              </a:rPr>
              <a:t> (Romans 8:12-17)</a:t>
            </a:r>
            <a:endParaRPr lang="en-US" sz="2000" dirty="0">
              <a:latin typeface="+mn-lt"/>
            </a:endParaRPr>
          </a:p>
          <a:p>
            <a:pPr marL="285750" indent="-285750">
              <a:lnSpc>
                <a:spcPct val="150000"/>
              </a:lnSpc>
              <a:buFont typeface="Arial" panose="020B0604020202020204" pitchFamily="34" charset="0"/>
              <a:buChar char="•"/>
            </a:pPr>
            <a:r>
              <a:rPr lang="en-US" sz="2000" b="1" i="1" dirty="0">
                <a:latin typeface="+mn-lt"/>
              </a:rPr>
              <a:t>The Fruit of the Spirit; a Practical Test</a:t>
            </a:r>
            <a:r>
              <a:rPr lang="en-US" sz="2000" i="1" dirty="0">
                <a:latin typeface="+mn-lt"/>
              </a:rPr>
              <a:t> (Galatians 5:22-25)</a:t>
            </a:r>
          </a:p>
          <a:p>
            <a:pPr marL="285750" indent="-285750">
              <a:lnSpc>
                <a:spcPct val="150000"/>
              </a:lnSpc>
              <a:buFont typeface="Arial" panose="020B0604020202020204" pitchFamily="34" charset="0"/>
              <a:buChar char="•"/>
            </a:pPr>
            <a:r>
              <a:rPr lang="en-US" sz="2000" b="1" i="1" dirty="0">
                <a:latin typeface="+mn-lt"/>
              </a:rPr>
              <a:t>The Mind of Christ; a World-View Test</a:t>
            </a:r>
            <a:r>
              <a:rPr lang="en-US" sz="2000" i="1" dirty="0">
                <a:latin typeface="+mn-lt"/>
              </a:rPr>
              <a:t> (1 Corinthians 2:16)</a:t>
            </a:r>
            <a:endParaRPr lang="en-US" sz="2000" b="1" i="1" dirty="0">
              <a:latin typeface="+mn-lt"/>
            </a:endParaRPr>
          </a:p>
        </p:txBody>
      </p:sp>
      <p:sp>
        <p:nvSpPr>
          <p:cNvPr id="4" name="TextBox 3">
            <a:extLst>
              <a:ext uri="{FF2B5EF4-FFF2-40B4-BE49-F238E27FC236}">
                <a16:creationId xmlns:a16="http://schemas.microsoft.com/office/drawing/2014/main" id="{6133F9C2-6CAA-E9BF-1EE5-AFA21A8EA715}"/>
              </a:ext>
            </a:extLst>
          </p:cNvPr>
          <p:cNvSpPr txBox="1"/>
          <p:nvPr/>
        </p:nvSpPr>
        <p:spPr>
          <a:xfrm>
            <a:off x="269060" y="1219200"/>
            <a:ext cx="8610600" cy="707886"/>
          </a:xfrm>
          <a:prstGeom prst="rect">
            <a:avLst/>
          </a:prstGeom>
          <a:noFill/>
        </p:spPr>
        <p:txBody>
          <a:bodyPr wrap="square" rtlCol="0">
            <a:spAutoFit/>
          </a:bodyPr>
          <a:lstStyle/>
          <a:p>
            <a:r>
              <a:rPr lang="en-US" sz="2000" b="1" i="1" dirty="0"/>
              <a:t>Therefore, if anyone is in Christ, </a:t>
            </a:r>
            <a:r>
              <a:rPr lang="en-US" sz="2000" b="1" i="1" u="sng" dirty="0"/>
              <a:t>he is a new creation</a:t>
            </a:r>
            <a:r>
              <a:rPr lang="en-US" sz="2000" b="1" i="1" dirty="0"/>
              <a:t>; old things have passed away; behold, all things have become new.   (2 Cor. 5:17)</a:t>
            </a:r>
          </a:p>
        </p:txBody>
      </p:sp>
      <p:sp>
        <p:nvSpPr>
          <p:cNvPr id="5" name="Scroll: Horizontal 4">
            <a:extLst>
              <a:ext uri="{FF2B5EF4-FFF2-40B4-BE49-F238E27FC236}">
                <a16:creationId xmlns:a16="http://schemas.microsoft.com/office/drawing/2014/main" id="{E7812585-4EC8-DC4A-D169-4A5E4323D12E}"/>
              </a:ext>
            </a:extLst>
          </p:cNvPr>
          <p:cNvSpPr/>
          <p:nvPr/>
        </p:nvSpPr>
        <p:spPr>
          <a:xfrm>
            <a:off x="264340" y="1579886"/>
            <a:ext cx="8610600" cy="50292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How to be Right with God…</a:t>
            </a:r>
          </a:p>
          <a:p>
            <a:endParaRPr lang="en-US" sz="1600" b="1" i="1" dirty="0"/>
          </a:p>
          <a:p>
            <a:r>
              <a:rPr lang="en-US" sz="1600" b="1" i="1" dirty="0"/>
              <a:t>“</a:t>
            </a:r>
            <a:r>
              <a:rPr lang="en-US" sz="1600" b="1" i="1" u="sng" dirty="0"/>
              <a:t>If anyone says ‘I love God’ and yet hates his fellow Christian, he is a liar because the one who does not love his fellow Christian whom he has seen cannot love God whom he has not seen.</a:t>
            </a:r>
            <a:r>
              <a:rPr lang="en-US" sz="1600" b="1" i="1" dirty="0"/>
              <a:t> And the commandment we have from Him is this: that the one who loves God should love his fellow Christian too. Everyone who believes that Jesus is the Christ has been fathered by God, and everyone who loves the Father loves the child fathered by Him. </a:t>
            </a:r>
            <a:r>
              <a:rPr lang="en-US" sz="1600" b="1" i="1" u="sng" dirty="0"/>
              <a:t>By this we know that we love the children of God: whenever we love God and obey His commandments.</a:t>
            </a:r>
            <a:r>
              <a:rPr lang="en-US" sz="1600" b="1" i="1" dirty="0"/>
              <a:t>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146243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45029</TotalTime>
  <Words>5994</Words>
  <Application>Microsoft Office PowerPoint</Application>
  <PresentationFormat>On-screen Show (4:3)</PresentationFormat>
  <Paragraphs>404</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ＭＳ Ｐゴシック</vt:lpstr>
      <vt:lpstr>Aptos</vt:lpstr>
      <vt:lpstr>Arial</vt:lpstr>
      <vt:lpstr>Arial Narrow</vt:lpstr>
      <vt:lpstr>Calibri</vt:lpstr>
      <vt:lpstr>Wingdings</vt:lpstr>
      <vt:lpstr>PPT_Template_2010SummerSchool</vt:lpstr>
      <vt:lpstr>1_UPCRC_Powerpoint_Template_with I-Mark</vt:lpstr>
      <vt:lpstr>PowerPoint Presentation</vt:lpstr>
      <vt:lpstr>PowerPoint Presentation</vt:lpstr>
      <vt:lpstr>Broken Fellowship Covenants Covenant vs. Convenience</vt:lpstr>
      <vt:lpstr>Crisis in the Church (Mid-3rd Century) A Schism on what to do with the Lapsed?</vt:lpstr>
      <vt:lpstr>The Cane Ridge Revival (August 1801) From Division to Covenant Fellowship</vt:lpstr>
      <vt:lpstr>“Follow Me…” – Christianity is…  A Covenant Relationship with the Father, Son, Spirit</vt:lpstr>
      <vt:lpstr>The Covenant is a gift from God For by grace are you saved through faith (not of yourselves)</vt:lpstr>
      <vt:lpstr>The Spiritual Man – A New Creation 1 Cor. 2:6-16; 2 Cor. 5:16-21; Galatians 5; Romans 8</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1544</cp:revision>
  <cp:lastPrinted>2025-10-28T15:01:17Z</cp:lastPrinted>
  <dcterms:created xsi:type="dcterms:W3CDTF">2010-06-16T02:58:04Z</dcterms:created>
  <dcterms:modified xsi:type="dcterms:W3CDTF">2025-10-31T15:49:37Z</dcterms:modified>
</cp:coreProperties>
</file>