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585" r:id="rId4"/>
    <p:sldId id="586" r:id="rId5"/>
    <p:sldId id="587" r:id="rId6"/>
    <p:sldId id="588" r:id="rId7"/>
    <p:sldId id="589" r:id="rId8"/>
    <p:sldId id="559" r:id="rId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8" autoAdjust="0"/>
    <p:restoredTop sz="60583" autoAdjust="0"/>
  </p:normalViewPr>
  <p:slideViewPr>
    <p:cSldViewPr>
      <p:cViewPr varScale="1">
        <p:scale>
          <a:sx n="95" d="100"/>
          <a:sy n="95" d="100"/>
        </p:scale>
        <p:origin x="840" y="72"/>
      </p:cViewPr>
      <p:guideLst>
        <p:guide orient="horz" pos="2160"/>
        <p:guide pos="2880"/>
      </p:guideLst>
    </p:cSldViewPr>
  </p:slideViewPr>
  <p:notesTextViewPr>
    <p:cViewPr>
      <p:scale>
        <a:sx n="3" d="2"/>
        <a:sy n="3" d="2"/>
      </p:scale>
      <p:origin x="0" y="-1764"/>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169921" cy="480060"/>
          </a:xfrm>
          <a:prstGeom prst="rect">
            <a:avLst/>
          </a:prstGeom>
        </p:spPr>
        <p:txBody>
          <a:bodyPr vert="horz" wrap="square" lIns="96543" tIns="48272" rIns="96543" bIns="4827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8" y="2"/>
            <a:ext cx="3169921" cy="480060"/>
          </a:xfrm>
          <a:prstGeom prst="rect">
            <a:avLst/>
          </a:prstGeom>
        </p:spPr>
        <p:txBody>
          <a:bodyPr vert="horz" wrap="square" lIns="96543" tIns="48272" rIns="96543" bIns="4827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9/21/2025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543" tIns="48272" rIns="96543" bIns="4827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543" tIns="48272" rIns="96543" bIns="4827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543" tIns="48272" rIns="96543" bIns="4827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wrap="square" lIns="96543" tIns="48272" rIns="96543" bIns="4827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92500" lnSpcReduction="10000"/>
          </a:bodyPr>
          <a:lstStyle/>
          <a:p>
            <a:r>
              <a:rPr lang="en-US" sz="1400" b="1" dirty="0"/>
              <a:t>Week 12: Projecting and Protecting Unity</a:t>
            </a:r>
            <a:endParaRPr lang="en-US" sz="1400" dirty="0"/>
          </a:p>
          <a:p>
            <a:pPr fontAlgn="base"/>
            <a:r>
              <a:rPr lang="en-US" sz="1400" b="1" dirty="0"/>
              <a:t>Text</a:t>
            </a:r>
            <a:r>
              <a:rPr lang="en-US" sz="1400" dirty="0"/>
              <a:t>: Colossians 3:12–17</a:t>
            </a:r>
          </a:p>
          <a:p>
            <a:pPr fontAlgn="base"/>
            <a:r>
              <a:rPr lang="en-US" sz="1400" b="1" dirty="0"/>
              <a:t>Objective</a:t>
            </a:r>
            <a:r>
              <a:rPr lang="en-US" sz="1400" dirty="0"/>
              <a:t>: Clothe the church in love.</a:t>
            </a:r>
          </a:p>
          <a:p>
            <a:pPr fontAlgn="base"/>
            <a:r>
              <a:rPr lang="en-US" sz="1400" b="1" dirty="0"/>
              <a:t>Key Themes</a:t>
            </a:r>
            <a:r>
              <a:rPr lang="en-US" sz="1400" dirty="0"/>
              <a:t>: Forgiveness, peace, gratitude.</a:t>
            </a:r>
          </a:p>
          <a:p>
            <a:pPr fontAlgn="base"/>
            <a:r>
              <a:rPr lang="en-US" sz="1400" b="1" dirty="0"/>
              <a:t>Discussion</a:t>
            </a:r>
            <a:r>
              <a:rPr lang="en-US" sz="1400" dirty="0"/>
              <a:t>:</a:t>
            </a:r>
          </a:p>
          <a:p>
            <a:pPr lvl="0"/>
            <a:r>
              <a:rPr lang="en-US" sz="1400" dirty="0"/>
              <a:t>What are the garments of unity?</a:t>
            </a:r>
          </a:p>
          <a:p>
            <a:pPr lvl="0" fontAlgn="base"/>
            <a:r>
              <a:rPr lang="en-US" sz="1400" dirty="0"/>
              <a:t>How does the Word shape communal identity?</a:t>
            </a:r>
          </a:p>
          <a:p>
            <a:pPr fontAlgn="base"/>
            <a:r>
              <a:rPr lang="en-US" sz="1400" b="1" dirty="0"/>
              <a:t>Application</a:t>
            </a:r>
            <a:r>
              <a:rPr lang="en-US" sz="1400" dirty="0"/>
              <a:t>: Create a personal commitment plan to protect unity.</a:t>
            </a:r>
          </a:p>
          <a:p>
            <a:endParaRPr lang="en-US" sz="1400" dirty="0"/>
          </a:p>
          <a:p>
            <a:pPr defTabSz="938266"/>
            <a:r>
              <a:rPr lang="en-US" sz="1400" b="1" dirty="0"/>
              <a:t>(Col 3:12-17)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endParaRPr lang="en-US" sz="1400" dirty="0"/>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ACAC1-A53A-9ACA-D954-07BF1AC18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FA503-91E0-9091-B6FD-6D414C27F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98AD3-5AFE-2037-8816-6239E023BACB}"/>
              </a:ext>
            </a:extLst>
          </p:cNvPr>
          <p:cNvSpPr>
            <a:spLocks noGrp="1"/>
          </p:cNvSpPr>
          <p:nvPr>
            <p:ph type="body" idx="1"/>
          </p:nvPr>
        </p:nvSpPr>
        <p:spPr/>
        <p:txBody>
          <a:bodyPr>
            <a:normAutofit/>
          </a:bodyPr>
          <a:lstStyle/>
          <a:p>
            <a:pPr defTabSz="938266"/>
            <a:r>
              <a:rPr lang="en-US" sz="1400" b="1" dirty="0"/>
              <a:t>(Col 3:12-17)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endParaRPr lang="en-US" sz="1400" dirty="0"/>
          </a:p>
          <a:p>
            <a:endParaRPr lang="en-US" dirty="0"/>
          </a:p>
        </p:txBody>
      </p:sp>
      <p:sp>
        <p:nvSpPr>
          <p:cNvPr id="4" name="Slide Number Placeholder 3">
            <a:extLst>
              <a:ext uri="{FF2B5EF4-FFF2-40B4-BE49-F238E27FC236}">
                <a16:creationId xmlns:a16="http://schemas.microsoft.com/office/drawing/2014/main" id="{F900A243-00D6-C950-8540-DFBDEBE226CF}"/>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18714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DE381-4008-09B1-BD50-5DE8127C46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4F106-24BE-ACF1-C900-5C21CC858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C7DB9-4673-782F-D35F-1911713B2373}"/>
              </a:ext>
            </a:extLst>
          </p:cNvPr>
          <p:cNvSpPr>
            <a:spLocks noGrp="1"/>
          </p:cNvSpPr>
          <p:nvPr>
            <p:ph type="body" idx="1"/>
          </p:nvPr>
        </p:nvSpPr>
        <p:spPr/>
        <p:txBody>
          <a:bodyPr>
            <a:normAutofit fontScale="85000" lnSpcReduction="10000"/>
          </a:bodyPr>
          <a:lstStyle/>
          <a:p>
            <a:r>
              <a:rPr lang="en-US" sz="1400" b="1" dirty="0"/>
              <a:t>Mat 18:21-35  </a:t>
            </a:r>
            <a:r>
              <a:rPr lang="en-US" sz="1400" dirty="0"/>
              <a:t>Then Peter came to him and said, “Lord, how many times must I forgive my brother who sins against me? As many as seven times?”  (22)  Jesus said to him, “Not seven times, I tell you, but seventy-seven times!  (23)  “For this reason, the kingdom of heaven is like a king who wanted to settle accounts with his slaves.  (24)  As he began settling his accounts, a man who owed ten thousand talents was brought to him.  (25)  Because he was not able to repay it, the lord ordered him to be sold, along with his wife, children, and whatever he possessed, and repayment to be made.  (26)  Then the slave threw himself to the ground before him, saying, ‘Be patient with me, and I will repay you everything.’  (27)  The lord had compassion on that slave and released him, and forgave him the debt.  (28)  After he went out, that same slave found one of his fellow slaves who owed him one hundred silver coins. So he grabbed him by the throat and started to choke him, saying, ‘Pay back what you owe me!’  (29)  Then his fellow slave threw himself down and begged him, ‘Be patient with me, and I will repay you.’  (30)  But he refused. Instead, he went out and threw him in prison until he repaid the debt.  (31)  When his fellow slaves saw what had happened, they were very upset and went and told their lord everything that had taken place.  (32)  Then his lord called the first slave and said to him, ‘Evil slave! I forgave you all that debt because you begged me!  (33)  Should you not have shown mercy to your fellow slave, just as I showed it to you?’  (34)  And in anger his lord turned him over to the prison guards to torture him until he repaid all he owed.  (35)  So also my heavenly Father will do to you, if each of you does not forgive your brother from your heart.”</a:t>
            </a:r>
          </a:p>
          <a:p>
            <a:endParaRPr lang="en-US" sz="1400" dirty="0"/>
          </a:p>
          <a:p>
            <a:pPr defTabSz="938266"/>
            <a:r>
              <a:rPr lang="en-US" sz="1400" b="1" dirty="0"/>
              <a:t>Col 2:6-7  </a:t>
            </a:r>
            <a:r>
              <a:rPr lang="en-US" sz="1400" dirty="0"/>
              <a:t>Therefore, just as you received Christ Jesus as Lord, continue to live your lives in him,  (7)  rooted and built up in him and firm in your faith just as you were taught, and overflowing with thankfulness.</a:t>
            </a:r>
          </a:p>
          <a:p>
            <a:endParaRPr lang="en-US" sz="1400" dirty="0"/>
          </a:p>
          <a:p>
            <a:pPr defTabSz="938266"/>
            <a:r>
              <a:rPr lang="en-US" sz="1400" b="1" dirty="0"/>
              <a:t>Col 4:2  </a:t>
            </a:r>
            <a:r>
              <a:rPr lang="en-US" sz="1400" dirty="0"/>
              <a:t>Be devoted to prayer, keeping alert in it with thanksgiving.</a:t>
            </a:r>
          </a:p>
          <a:p>
            <a:endParaRPr lang="en-US" sz="1400" dirty="0"/>
          </a:p>
          <a:p>
            <a:r>
              <a:rPr lang="en-US" sz="1400" b="1" dirty="0"/>
              <a:t>Discussion</a:t>
            </a:r>
          </a:p>
          <a:p>
            <a:r>
              <a:rPr lang="en-US" sz="1400" dirty="0"/>
              <a:t>What are the “garments” of unity, and which is hardest for you to “put on” daily?</a:t>
            </a:r>
          </a:p>
          <a:p>
            <a:r>
              <a:rPr lang="en-US" sz="1400" dirty="0"/>
              <a:t>How does Scripture shape not just individual faith, but communal identity?</a:t>
            </a:r>
          </a:p>
          <a:p>
            <a:r>
              <a:rPr lang="en-US" sz="1400" dirty="0"/>
              <a:t>Why is gratitude a vital ingredient in protecting unity?</a:t>
            </a:r>
          </a:p>
          <a:p>
            <a:endParaRPr lang="en-US" sz="1400" dirty="0"/>
          </a:p>
          <a:p>
            <a:endParaRPr lang="en-US" dirty="0"/>
          </a:p>
        </p:txBody>
      </p:sp>
      <p:sp>
        <p:nvSpPr>
          <p:cNvPr id="4" name="Slide Number Placeholder 3">
            <a:extLst>
              <a:ext uri="{FF2B5EF4-FFF2-40B4-BE49-F238E27FC236}">
                <a16:creationId xmlns:a16="http://schemas.microsoft.com/office/drawing/2014/main" id="{6A2CE6AB-7CED-1FD8-5FA3-5E1B6C01CA84}"/>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11178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F1CE9-288A-7D95-03A8-5CAAD2983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3D413F-AA79-25BD-5F32-5E85C424C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222F51-D186-0D91-B92B-9C0B575846CA}"/>
              </a:ext>
            </a:extLst>
          </p:cNvPr>
          <p:cNvSpPr>
            <a:spLocks noGrp="1"/>
          </p:cNvSpPr>
          <p:nvPr>
            <p:ph type="body" idx="1"/>
          </p:nvPr>
        </p:nvSpPr>
        <p:spPr/>
        <p:txBody>
          <a:bodyPr>
            <a:normAutofit/>
          </a:bodyPr>
          <a:lstStyle/>
          <a:p>
            <a:pPr defTabSz="938266"/>
            <a:r>
              <a:rPr lang="en-US" sz="1400" b="1" dirty="0"/>
              <a:t>Joh 13:34-35  </a:t>
            </a:r>
            <a:r>
              <a:rPr lang="en-US" sz="1400" dirty="0"/>
              <a:t>“I give you a new commandment – to love one another. Just as I have loved you, you also are to love one another.  (35)  Everyone will know by this that you are my disciples – if you have love for one another.”</a:t>
            </a:r>
          </a:p>
          <a:p>
            <a:pPr defTabSz="938266"/>
            <a:endParaRPr lang="en-US" sz="1400" dirty="0"/>
          </a:p>
          <a:p>
            <a:pPr defTabSz="938266"/>
            <a:r>
              <a:rPr lang="en-US" sz="1400" b="1" dirty="0"/>
              <a:t>Col 3:16  </a:t>
            </a:r>
            <a:r>
              <a:rPr lang="en-US" sz="1400" dirty="0"/>
              <a:t>Let the word of Christ dwell in you richly, teaching and exhorting one another with all wisdom, singing psalms, hymns, and spiritual songs, all with grace in your hearts to God.</a:t>
            </a:r>
          </a:p>
          <a:p>
            <a:pPr defTabSz="938266"/>
            <a:endParaRPr lang="en-US" sz="1400" dirty="0"/>
          </a:p>
          <a:p>
            <a:pPr defTabSz="938266"/>
            <a:r>
              <a:rPr lang="en-US" sz="1400" b="1" dirty="0"/>
              <a:t>Act 4:18-20  </a:t>
            </a:r>
            <a:r>
              <a:rPr lang="en-US" sz="1400" dirty="0"/>
              <a:t>And they called them in and ordered them not to speak or teach at all in the name of Jesus.  (19)  But Peter and John replied, “Whether it is right before God to obey you rather than God, you decide,  (20)  for it is impossible for us not to speak about what we have seen and heard.”</a:t>
            </a:r>
          </a:p>
          <a:p>
            <a:endParaRPr lang="en-US" sz="1400" dirty="0"/>
          </a:p>
          <a:p>
            <a:r>
              <a:rPr lang="en-US" sz="1400" b="1" dirty="0"/>
              <a:t>Discussion:</a:t>
            </a:r>
          </a:p>
          <a:p>
            <a:pPr defTabSz="938266">
              <a:defRPr/>
            </a:pPr>
            <a:r>
              <a:rPr lang="en-US" sz="1400" dirty="0"/>
              <a:t>Where might our church need to be more intentional in projecting unity outward?</a:t>
            </a:r>
          </a:p>
          <a:p>
            <a:endParaRPr lang="en-US" dirty="0"/>
          </a:p>
        </p:txBody>
      </p:sp>
      <p:sp>
        <p:nvSpPr>
          <p:cNvPr id="4" name="Slide Number Placeholder 3">
            <a:extLst>
              <a:ext uri="{FF2B5EF4-FFF2-40B4-BE49-F238E27FC236}">
                <a16:creationId xmlns:a16="http://schemas.microsoft.com/office/drawing/2014/main" id="{1A110F6C-23A3-5F37-706A-9C62BB26FFB3}"/>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78585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A5600-68A8-70F9-BD4C-03102644F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63CAE-CE9A-F1EB-59A2-F429DD2D01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C885BD-B432-C831-9654-E07F455519A6}"/>
              </a:ext>
            </a:extLst>
          </p:cNvPr>
          <p:cNvSpPr>
            <a:spLocks noGrp="1"/>
          </p:cNvSpPr>
          <p:nvPr>
            <p:ph type="body" idx="1"/>
          </p:nvPr>
        </p:nvSpPr>
        <p:spPr/>
        <p:txBody>
          <a:bodyPr>
            <a:normAutofit fontScale="85000" lnSpcReduction="10000"/>
          </a:bodyPr>
          <a:lstStyle/>
          <a:p>
            <a:pPr defTabSz="938266"/>
            <a:r>
              <a:rPr lang="en-US" sz="1400" b="1" dirty="0"/>
              <a:t>1Co 1:10-13  </a:t>
            </a:r>
            <a:r>
              <a:rPr lang="en-US" sz="1400" dirty="0"/>
              <a:t>I urge you, brothers and sisters, by the name of our Lord Jesus Christ, to agree together, to end your divisions, and to be united by the same mind and purpose.  (11)  For members of Chloe’s household have made it clear to me, my brothers and sisters, that there are quarrels among you.  (12)  Now I mean this, that each of you is saying, “I am with Paul,” or “I am with Apollos,” or “I am with Cephas,” or “I am with Christ.”  (13)  Is Christ divided? Paul wasn’t crucified for you, was he? Or were you in fact baptized in the name of Paul?</a:t>
            </a:r>
          </a:p>
          <a:p>
            <a:endParaRPr lang="en-US" sz="1400" dirty="0"/>
          </a:p>
          <a:p>
            <a:pPr defTabSz="938266"/>
            <a:r>
              <a:rPr lang="en-US" sz="1400" b="1" dirty="0"/>
              <a:t>Mat 5:21-25  </a:t>
            </a:r>
            <a:r>
              <a:rPr lang="en-US" sz="1400" dirty="0"/>
              <a:t>“You have heard that it was said to an older generation, ‘</a:t>
            </a:r>
            <a:r>
              <a:rPr lang="en-US" sz="1400" b="1" i="1" dirty="0"/>
              <a:t>Do not murder</a:t>
            </a:r>
            <a:r>
              <a:rPr lang="en-US" sz="1400" dirty="0"/>
              <a:t>,’ and ‘whoever murders will be subjected to judgment.’  (22)  But I say to you that anyone who is angry with a brother will be subjected to judgment. And whoever insults a brother will be brought before the council, and whoever says ‘Fool’ will be sent to fiery hell.  (23)  So then, if you bring your gift to the altar and there you remember that your brother has something against you,  (24)  leave your gift there in front of the altar. First go and be reconciled to your brother and then come and present your gift.  (25)  Reach agreement quickly with your accuser while on the way to court, or he may hand you over to the judge, and the judge hand you over to the warden, and you will be thrown into prison.</a:t>
            </a:r>
          </a:p>
          <a:p>
            <a:pPr defTabSz="938266"/>
            <a:endParaRPr lang="en-US" sz="1400" dirty="0"/>
          </a:p>
          <a:p>
            <a:pPr defTabSz="938266"/>
            <a:r>
              <a:rPr lang="en-US" sz="1400" b="1" dirty="0"/>
              <a:t>Eph 4:14-15  </a:t>
            </a:r>
            <a:r>
              <a:rPr lang="en-US" sz="1400" dirty="0"/>
              <a:t>So we are no longer to be children, tossed back and forth by waves and carried about by every wind of teaching by the trickery of people who craftily carry out their deceitful schemes.  (15)  But practicing the truth in love, we will in all things grow up into Christ, who is the head.</a:t>
            </a:r>
          </a:p>
          <a:p>
            <a:pPr defTabSz="938266"/>
            <a:endParaRPr lang="en-US" sz="1400" dirty="0"/>
          </a:p>
          <a:p>
            <a:pPr defTabSz="938266"/>
            <a:r>
              <a:rPr lang="en-US" sz="1400" b="1" dirty="0"/>
              <a:t>Eph 4:11-13  </a:t>
            </a:r>
            <a:r>
              <a:rPr lang="en-US" sz="1400" dirty="0"/>
              <a:t>And he himself gave some as apostles, some as prophets, some as evangelists, and some as pastors and teachers,  (12)  to equip the saints for the work of ministry, that is, to build up the body of Christ,  (13)  until we all attain to the unity of the faith and of the knowledge of the Son of God – a mature person, attaining to the measure of Christ’s full stature.</a:t>
            </a:r>
          </a:p>
          <a:p>
            <a:pPr defTabSz="938266"/>
            <a:endParaRPr lang="en-US" sz="1400" dirty="0"/>
          </a:p>
          <a:p>
            <a:pPr defTabSz="938266"/>
            <a:r>
              <a:rPr lang="en-US" sz="1400" b="1" dirty="0"/>
              <a:t>Eph 4:1-3  </a:t>
            </a:r>
            <a:r>
              <a:rPr lang="en-US" sz="1400" dirty="0"/>
              <a:t>I, therefore, the prisoner for the Lord, urge you to live worthily of the calling with which you have been called,  (2)  with all humility and gentleness, with patience, putting up with one another in love,  (3)  making every effort to keep the unity of the Spirit in the bond of peace.</a:t>
            </a:r>
            <a:endParaRPr lang="en-US" dirty="0"/>
          </a:p>
          <a:p>
            <a:endParaRPr lang="en-US" dirty="0"/>
          </a:p>
        </p:txBody>
      </p:sp>
      <p:sp>
        <p:nvSpPr>
          <p:cNvPr id="4" name="Slide Number Placeholder 3">
            <a:extLst>
              <a:ext uri="{FF2B5EF4-FFF2-40B4-BE49-F238E27FC236}">
                <a16:creationId xmlns:a16="http://schemas.microsoft.com/office/drawing/2014/main" id="{826F21C5-456A-F8A3-CC30-95E625C9C8E4}"/>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4012461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C2CE3-EC5E-72DC-D1A6-B3D14207D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5AD36-AB98-0F69-08A5-E6666CD11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25936-6D42-EEFD-3258-ACA20A40503E}"/>
              </a:ext>
            </a:extLst>
          </p:cNvPr>
          <p:cNvSpPr>
            <a:spLocks noGrp="1"/>
          </p:cNvSpPr>
          <p:nvPr>
            <p:ph type="body" idx="1"/>
          </p:nvPr>
        </p:nvSpPr>
        <p:spPr/>
        <p:txBody>
          <a:bodyPr>
            <a:normAutofit fontScale="70000" lnSpcReduction="20000"/>
          </a:bodyPr>
          <a:lstStyle/>
          <a:p>
            <a:pPr defTabSz="938266"/>
            <a:r>
              <a:rPr lang="en-US" b="1" dirty="0"/>
              <a:t>Act 2:42-47  </a:t>
            </a:r>
            <a:r>
              <a:rPr lang="en-US" dirty="0"/>
              <a:t>They were devoting themselves to the apostles’ teaching and to fellowship, to the breaking of bread and to prayer.  (43)  Reverential awe came over everyone, and many wonders and miraculous signs came about by the apostles.  (44)  All who believed were together and held everything in common,  (45)  and they began selling their property and possessions and distributing the proceeds to everyone, as anyone had need.  (46)  Every day they continued to gather together by common consent in the temple courts, breaking bread from house to house, sharing their food with glad and humble hearts,  (47)  praising God and having the good will of all the people. And the Lord was adding to their number every day those who were being saved.</a:t>
            </a:r>
          </a:p>
          <a:p>
            <a:pPr defTabSz="938266"/>
            <a:endParaRPr lang="en-US" dirty="0"/>
          </a:p>
          <a:p>
            <a:pPr defTabSz="938266"/>
            <a:r>
              <a:rPr lang="en-US" b="1" dirty="0" err="1"/>
              <a:t>Php</a:t>
            </a:r>
            <a:r>
              <a:rPr lang="en-US" b="1" dirty="0"/>
              <a:t> 2:1-4  </a:t>
            </a:r>
            <a:r>
              <a:rPr lang="en-US" dirty="0"/>
              <a:t>Therefore, if there is any encouragement in Christ, any comfort provided by love, any fellowship in the Spirit, any affection or mercy,  (2)  complete my joy and be of the same mind, by having the same love, being united in spirit, and having one purpose.  (3)  Instead of being motivated by selfish ambition or vanity, each of you should, in humility, be moved to treat one another as more important than yourself.  (4)  Each of you should be concerned not only about your own interests, but about the interests of others as well.</a:t>
            </a:r>
          </a:p>
          <a:p>
            <a:endParaRPr lang="en-US" dirty="0"/>
          </a:p>
          <a:p>
            <a:r>
              <a:rPr lang="en-US" b="1" dirty="0"/>
              <a:t>Col 4:7-17  </a:t>
            </a:r>
            <a:r>
              <a:rPr lang="en-US" dirty="0"/>
              <a:t>Tychicus, a dear brother, faithful minister, and fellow slave in the Lord, will tell you all the news about me.  (8)  I sent him to you for this very purpose, that you may know how we are doing and that he may encourage your hearts.  (9)  I sent him with Onesimus, the faithful and dear brother, who is one of you. They will tell you about everything here.  (10)  Aristarchus, my fellow prisoner, sends you greetings, as does Mark, the cousin of Barnabas (about whom you received instructions; if he comes to you, welcome him).  (11)  And Jesus who is called Justus also sends greetings. In terms of Jewish converts, these are the only fellow workers for the kingdom of God, and they have been a comfort to me.  (12)  Epaphras, who is one of you and a slave of Christ, greets you. He is always struggling in prayer on your behalf, so that you may stand mature and fully assured in all the will of God.  (13)  For I can testify that he has worked hard for you and for those in Laodicea and Hierapolis.  (14)  Our dear friend Luke the physician and Demas greet you.  (15)  Give my greetings to the brothers and sisters who are in Laodicea and to Nympha and the church that meets in her house.  (16)  And after you have read this letter, have it read to the church of Laodicea. In turn, read the letter from Laodicea as well.  (17)  And tell Archippus, “See to it that you complete the ministry you received in the Lord.”</a:t>
            </a:r>
          </a:p>
          <a:p>
            <a:endParaRPr lang="en-US" dirty="0"/>
          </a:p>
          <a:p>
            <a:endParaRPr lang="en-US" dirty="0"/>
          </a:p>
          <a:p>
            <a:r>
              <a:rPr lang="en-US" b="1" dirty="0"/>
              <a:t>Personal Commitment Plan:</a:t>
            </a:r>
            <a:r>
              <a:rPr lang="en-US" dirty="0"/>
              <a:t> </a:t>
            </a:r>
          </a:p>
          <a:p>
            <a:r>
              <a:rPr lang="en-US" i="1" dirty="0"/>
              <a:t>One person I will forgive or seek forgiveness from.</a:t>
            </a:r>
            <a:endParaRPr lang="en-US" dirty="0"/>
          </a:p>
          <a:p>
            <a:r>
              <a:rPr lang="en-US" i="1" dirty="0"/>
              <a:t>One habit of gratitude I will practice daily.</a:t>
            </a:r>
            <a:endParaRPr lang="en-US" dirty="0"/>
          </a:p>
          <a:p>
            <a:r>
              <a:rPr lang="en-US" i="1" dirty="0"/>
              <a:t>One way I will contribute to peace in my relationships.</a:t>
            </a:r>
            <a:endParaRPr lang="en-US" dirty="0"/>
          </a:p>
          <a:p>
            <a:endParaRPr lang="en-US" dirty="0"/>
          </a:p>
          <a:p>
            <a:r>
              <a:rPr lang="en-US" b="1" dirty="0"/>
              <a:t>Summary:</a:t>
            </a:r>
            <a:r>
              <a:rPr lang="en-US" dirty="0"/>
              <a:t> Unity is not static—it must be clothed in Christlike virtues, safeguarded by forgiveness, peace, and gratitude, and projected outward as a witness to the world. To protect unity is to protect the church’s witness to Christ.</a:t>
            </a:r>
          </a:p>
          <a:p>
            <a:endParaRPr lang="en-US" dirty="0"/>
          </a:p>
          <a:p>
            <a:endParaRPr lang="en-US" dirty="0"/>
          </a:p>
        </p:txBody>
      </p:sp>
      <p:sp>
        <p:nvSpPr>
          <p:cNvPr id="4" name="Slide Number Placeholder 3">
            <a:extLst>
              <a:ext uri="{FF2B5EF4-FFF2-40B4-BE49-F238E27FC236}">
                <a16:creationId xmlns:a16="http://schemas.microsoft.com/office/drawing/2014/main" id="{1DBB5857-3651-A5FE-56A3-C47121F5A039}"/>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316431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400" b="1" dirty="0"/>
              <a:t>1 Peter 1:22-23  </a:t>
            </a:r>
            <a:r>
              <a:rPr lang="en-US" sz="1400" dirty="0"/>
              <a:t>Since you have purified your souls in obeying the truth through the Spirit in sincere love of the brethren, love one another fervently with a pure heart, having been born again, not of corruptible seed but incorruptible, through the word of God which lives and abides forever…</a:t>
            </a:r>
          </a:p>
          <a:p>
            <a:endParaRPr lang="en-US" sz="1400" dirty="0"/>
          </a:p>
          <a:p>
            <a:r>
              <a:rPr lang="en-US" sz="1400" b="1" dirty="0"/>
              <a:t>The Call to Unity</a:t>
            </a:r>
          </a:p>
          <a:p>
            <a:r>
              <a:rPr lang="en-US" sz="1400" b="1" dirty="0"/>
              <a:t>Text</a:t>
            </a:r>
            <a:r>
              <a:rPr lang="en-US" sz="1400" dirty="0"/>
              <a:t>: 1 Peter 1:22–23</a:t>
            </a:r>
          </a:p>
          <a:p>
            <a:r>
              <a:rPr lang="en-US" sz="1400" b="1" dirty="0"/>
              <a:t>Focus</a:t>
            </a:r>
            <a:r>
              <a:rPr lang="en-US" sz="1400" dirty="0"/>
              <a:t>: What does it mean to love one another earnestly?</a:t>
            </a:r>
          </a:p>
          <a:p>
            <a:r>
              <a:rPr lang="en-US" sz="1400" b="1" dirty="0"/>
              <a:t>Themes</a:t>
            </a:r>
            <a:r>
              <a:rPr lang="en-US" sz="1400" dirty="0"/>
              <a:t>: Purified hearts, obedience to truth, love as the fruit of rebirth.</a:t>
            </a:r>
          </a:p>
          <a:p>
            <a:r>
              <a:rPr lang="en-US" sz="1400" b="1" dirty="0"/>
              <a:t>Application</a:t>
            </a:r>
            <a:r>
              <a:rPr lang="en-US" sz="1400" dirty="0"/>
              <a:t>: Cultivating a church culture that values sincere love over superficial peace.</a:t>
            </a:r>
          </a:p>
          <a:p>
            <a:pPr rtl="0"/>
            <a:endParaRPr lang="en-US" sz="1400" dirty="0"/>
          </a:p>
          <a:p>
            <a:pPr rtl="0"/>
            <a:r>
              <a:rPr lang="en-US" sz="1400" b="1" dirty="0"/>
              <a:t>Joh 18:33-37</a:t>
            </a:r>
          </a:p>
          <a:p>
            <a:pPr rtl="0"/>
            <a:r>
              <a:rPr lang="en-US" sz="1400" dirty="0"/>
              <a:t>(33)  So Pilate went back into the governor’s residence, summoned Jesus, and asked him, “Are you the king of the Jews?”</a:t>
            </a:r>
          </a:p>
          <a:p>
            <a:pPr rtl="0"/>
            <a:r>
              <a:rPr lang="en-US" sz="1400" dirty="0"/>
              <a:t>(34)  Jesus replied, “Are you saying this on your own initiative, or have others told you about me?”</a:t>
            </a:r>
          </a:p>
          <a:p>
            <a:pPr rtl="0"/>
            <a:r>
              <a:rPr lang="en-US" sz="1400" dirty="0"/>
              <a:t>(35)  Pilate answered, “I am not a Jew, am I? Your own people and your chief priests handed you over to me. What have you done?”</a:t>
            </a:r>
          </a:p>
          <a:p>
            <a:pPr rtl="0"/>
            <a:r>
              <a:rPr lang="en-US" sz="1400" dirty="0"/>
              <a:t>(36)  Jesus replied, “My kingdom is not from this world. If my kingdom were from this world, my servants would be fighting to keep me from being handed over to the Jewish authorities. But as it is, my kingdom is not from here.”</a:t>
            </a:r>
          </a:p>
          <a:p>
            <a:pPr rtl="0"/>
            <a:r>
              <a:rPr lang="en-US" sz="1400" dirty="0"/>
              <a:t>(37)  Then Pilate said, “So you are a king!” Jesus replied, “You say that I am a king. </a:t>
            </a:r>
            <a:r>
              <a:rPr lang="en-US" sz="1400" b="1" dirty="0"/>
              <a:t>For this reason I was born, and for this reason I came into the world – </a:t>
            </a:r>
            <a:r>
              <a:rPr lang="en-US" sz="1400" b="1" u="sng" dirty="0"/>
              <a:t>to testify to the truth</a:t>
            </a:r>
            <a:r>
              <a:rPr lang="en-US" sz="1400" b="1" dirty="0"/>
              <a:t>. </a:t>
            </a:r>
            <a:r>
              <a:rPr lang="en-US" sz="1400" b="1" u="sng" dirty="0"/>
              <a:t>Everyone who belongs to the truth listens to my voice</a:t>
            </a:r>
            <a:r>
              <a:rPr lang="en-US" sz="1400" b="1" dirty="0"/>
              <a:t>.”</a:t>
            </a:r>
          </a:p>
          <a:p>
            <a:pPr rtl="0"/>
            <a:endParaRPr lang="en-US" sz="1400" b="1" dirty="0"/>
          </a:p>
          <a:p>
            <a:pPr rtl="0"/>
            <a:r>
              <a:rPr lang="en-US" sz="1400" dirty="0"/>
              <a:t>Joh 14:6</a:t>
            </a:r>
          </a:p>
          <a:p>
            <a:pPr rtl="0"/>
            <a:r>
              <a:rPr lang="en-US" sz="1400" dirty="0"/>
              <a:t>(6)  Jesus replied, “I am the way, and </a:t>
            </a:r>
            <a:r>
              <a:rPr lang="en-US" sz="1400" b="1" dirty="0"/>
              <a:t>the truth</a:t>
            </a:r>
            <a:r>
              <a:rPr lang="en-US" sz="1400" dirty="0"/>
              <a:t>, and the life. No one comes to the Father except through me.</a:t>
            </a:r>
          </a:p>
          <a:p>
            <a:pPr rtl="0"/>
            <a:endParaRPr lang="en-US" sz="1400" b="1" dirty="0"/>
          </a:p>
          <a:p>
            <a:pPr rtl="0"/>
            <a:r>
              <a:rPr lang="en-US" sz="1400" dirty="0"/>
              <a:t>Joh 14:23</a:t>
            </a:r>
          </a:p>
          <a:p>
            <a:pPr rtl="0"/>
            <a:r>
              <a:rPr lang="en-US" sz="1400" dirty="0"/>
              <a:t>(23)  Jesus replied, “</a:t>
            </a:r>
            <a:r>
              <a:rPr lang="en-US" sz="1400" b="1" dirty="0"/>
              <a:t>If anyone loves me, he will obey my word, and my Father will love him, and we will come to him and take up residence with him</a:t>
            </a:r>
            <a:r>
              <a:rPr lang="en-US" sz="1400" dirty="0"/>
              <a:t>.</a:t>
            </a:r>
          </a:p>
          <a:p>
            <a:pPr rtl="0"/>
            <a:endParaRPr lang="en-US" sz="1400" b="1"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3800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4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7000" dirty="0"/>
              <a:t>Projecting and Protecting Unity</a:t>
            </a:r>
          </a:p>
          <a:p>
            <a:endParaRPr lang="en-US" sz="3500" dirty="0">
              <a:solidFill>
                <a:schemeClr val="tx2">
                  <a:lumMod val="60000"/>
                  <a:lumOff val="40000"/>
                </a:schemeClr>
              </a:solidFill>
            </a:endParaRPr>
          </a:p>
          <a:p>
            <a:r>
              <a:rPr lang="en-US" sz="4000" dirty="0">
                <a:solidFill>
                  <a:schemeClr val="tx2">
                    <a:lumMod val="60000"/>
                    <a:lumOff val="40000"/>
                  </a:schemeClr>
                </a:solidFill>
                <a:sym typeface="Wingdings" panose="05000000000000000000" pitchFamily="2" charset="2"/>
              </a:rPr>
              <a:t>Forgiveness, Peace, Gratitude</a:t>
            </a:r>
            <a:endParaRPr lang="en-US" sz="4000" dirty="0">
              <a:solidFill>
                <a:schemeClr val="tx2">
                  <a:lumMod val="60000"/>
                  <a:lumOff val="40000"/>
                </a:schemeClr>
              </a:solidFill>
            </a:endParaRPr>
          </a:p>
          <a:p>
            <a:endParaRPr lang="en-US" sz="2400" dirty="0">
              <a:solidFill>
                <a:schemeClr val="tx2">
                  <a:lumMod val="60000"/>
                  <a:lumOff val="40000"/>
                </a:schemeClr>
              </a:solidFill>
            </a:endParaRPr>
          </a:p>
          <a:p>
            <a:r>
              <a:rPr lang="en-US" sz="3500" dirty="0">
                <a:solidFill>
                  <a:schemeClr val="tx2">
                    <a:lumMod val="60000"/>
                    <a:lumOff val="40000"/>
                  </a:schemeClr>
                </a:solidFill>
              </a:rPr>
              <a:t>Clothe the Church in Love</a:t>
            </a:r>
          </a:p>
          <a:p>
            <a:endParaRPr lang="en-US" sz="2400" dirty="0"/>
          </a:p>
          <a:p>
            <a:r>
              <a:rPr lang="en-US" sz="6000" b="0" dirty="0"/>
              <a:t>Therefore, as the elect of God, holy and dearly loved, clothe yourselves with a heart of mercy, kindness, humility, gentleness, and patience, bearing with one another and forgiving one another, if someone happens to have a complaint against anyone else. Just as the Lord has forgiven you, so you also forgive others. And to all these virtues add love, which is the perfect bond. Let the peace of Christ be in control in your heart (for you were in fact called as one body to this peace) and be thankful. Let the word of Christ dwell in you richly, teaching and exhorting one another with all wisdom, singing psalms, hymns, and spiritual songs, all with grace in your hearts to God. And whatever you do in word or deed, do it all in the name of the Lord Jesus, giving thanks to God the Father through him.  (Colossians 3:12-17)</a:t>
            </a:r>
            <a:endParaRPr lang="en-US" sz="2400" dirty="0">
              <a:solidFill>
                <a:schemeClr val="tx2">
                  <a:lumMod val="60000"/>
                  <a:lumOff val="40000"/>
                </a:schemeClr>
              </a:solidFill>
            </a:endParaRPr>
          </a:p>
          <a:p>
            <a:endParaRPr lang="en-US" sz="2000" dirty="0">
              <a:solidFill>
                <a:schemeClr val="tx2">
                  <a:lumMod val="60000"/>
                  <a:lumOff val="40000"/>
                </a:schemeClr>
              </a:solidFill>
            </a:endParaRPr>
          </a:p>
          <a:p>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4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7C88A-6917-ED0D-1639-80FCF4D2D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7B9E-3DDB-DFED-4BCE-EEBFEB80C582}"/>
              </a:ext>
            </a:extLst>
          </p:cNvPr>
          <p:cNvSpPr>
            <a:spLocks noGrp="1"/>
          </p:cNvSpPr>
          <p:nvPr>
            <p:ph type="title"/>
          </p:nvPr>
        </p:nvSpPr>
        <p:spPr>
          <a:xfrm>
            <a:off x="304800" y="9427"/>
            <a:ext cx="8229600" cy="888449"/>
          </a:xfrm>
        </p:spPr>
        <p:txBody>
          <a:bodyPr>
            <a:normAutofit fontScale="90000"/>
          </a:bodyPr>
          <a:lstStyle/>
          <a:p>
            <a:r>
              <a:rPr lang="en-US" dirty="0"/>
              <a:t>Projecting and Protecting Unity</a:t>
            </a:r>
            <a:br>
              <a:rPr lang="en-US" dirty="0"/>
            </a:br>
            <a:r>
              <a:rPr lang="en-US" sz="2000" b="0" dirty="0"/>
              <a:t>Colossians 3:12-17</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1D9245E-8094-0E2F-6204-3B8076EF6C44}"/>
              </a:ext>
            </a:extLst>
          </p:cNvPr>
          <p:cNvSpPr txBox="1"/>
          <p:nvPr/>
        </p:nvSpPr>
        <p:spPr>
          <a:xfrm>
            <a:off x="298938" y="1740763"/>
            <a:ext cx="8514761" cy="923330"/>
          </a:xfrm>
          <a:prstGeom prst="rect">
            <a:avLst/>
          </a:prstGeom>
          <a:noFill/>
        </p:spPr>
        <p:txBody>
          <a:bodyPr wrap="square" rtlCol="0">
            <a:spAutoFit/>
          </a:bodyPr>
          <a:lstStyle/>
          <a:p>
            <a:r>
              <a:rPr lang="en-US" b="1" dirty="0"/>
              <a:t>“</a:t>
            </a:r>
            <a:r>
              <a:rPr lang="en-US" b="1" i="1" dirty="0"/>
              <a:t>Clothe yourselves</a:t>
            </a:r>
            <a:r>
              <a:rPr lang="en-US" b="1" dirty="0"/>
              <a:t>…” (v.12):</a:t>
            </a:r>
            <a:r>
              <a:rPr lang="en-US" dirty="0"/>
              <a:t> Clothing metaphor suggests intentional choice. Just as we daily choose garments, we must daily choose compassion, kindness, humility, gentleness, and patience.</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8B739AA0-A182-DE66-31E2-766F298B6C84}"/>
              </a:ext>
            </a:extLst>
          </p:cNvPr>
          <p:cNvSpPr txBox="1"/>
          <p:nvPr/>
        </p:nvSpPr>
        <p:spPr>
          <a:xfrm>
            <a:off x="298938" y="2741130"/>
            <a:ext cx="8581142" cy="646331"/>
          </a:xfrm>
          <a:prstGeom prst="rect">
            <a:avLst/>
          </a:prstGeom>
          <a:noFill/>
        </p:spPr>
        <p:txBody>
          <a:bodyPr wrap="square" rtlCol="0">
            <a:spAutoFit/>
          </a:bodyPr>
          <a:lstStyle/>
          <a:p>
            <a:r>
              <a:rPr lang="en-US" b="1" dirty="0"/>
              <a:t>“</a:t>
            </a:r>
            <a:r>
              <a:rPr lang="en-US" b="1" i="1" dirty="0"/>
              <a:t>bearing with one another and forgiving one another</a:t>
            </a:r>
            <a:r>
              <a:rPr lang="en-US" b="1" dirty="0"/>
              <a:t>” (v.13):</a:t>
            </a:r>
            <a:r>
              <a:rPr lang="en-US" dirty="0"/>
              <a:t> Forgiveness is the safeguard against bitterness. The measure? </a:t>
            </a:r>
            <a:r>
              <a:rPr lang="en-US" i="1" dirty="0"/>
              <a:t>“Forgive as the Lord forgave you.”</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BDFF8049-A154-88A5-876F-8E798F07A20E}"/>
              </a:ext>
            </a:extLst>
          </p:cNvPr>
          <p:cNvSpPr txBox="1"/>
          <p:nvPr/>
        </p:nvSpPr>
        <p:spPr>
          <a:xfrm>
            <a:off x="298938" y="3464497"/>
            <a:ext cx="8514761" cy="646331"/>
          </a:xfrm>
          <a:prstGeom prst="rect">
            <a:avLst/>
          </a:prstGeom>
          <a:noFill/>
        </p:spPr>
        <p:txBody>
          <a:bodyPr wrap="square" rtlCol="0">
            <a:spAutoFit/>
          </a:bodyPr>
          <a:lstStyle/>
          <a:p>
            <a:r>
              <a:rPr lang="en-US" b="1" dirty="0"/>
              <a:t>“</a:t>
            </a:r>
            <a:r>
              <a:rPr lang="en-US" b="1" i="1" dirty="0"/>
              <a:t>And to all these virtues add love</a:t>
            </a:r>
            <a:r>
              <a:rPr lang="en-US" b="1" dirty="0"/>
              <a:t>” (v.14):</a:t>
            </a:r>
            <a:r>
              <a:rPr lang="en-US" dirty="0"/>
              <a:t> Love is the binding garment that integrates all virtues into a seamless unity.</a:t>
            </a:r>
          </a:p>
        </p:txBody>
      </p:sp>
      <p:sp>
        <p:nvSpPr>
          <p:cNvPr id="3" name="TextBox 2">
            <a:extLst>
              <a:ext uri="{FF2B5EF4-FFF2-40B4-BE49-F238E27FC236}">
                <a16:creationId xmlns:a16="http://schemas.microsoft.com/office/drawing/2014/main" id="{FBDC0D30-FA77-FEDD-C76C-24642B634061}"/>
              </a:ext>
            </a:extLst>
          </p:cNvPr>
          <p:cNvSpPr txBox="1"/>
          <p:nvPr/>
        </p:nvSpPr>
        <p:spPr>
          <a:xfrm>
            <a:off x="298938" y="1017396"/>
            <a:ext cx="8514761" cy="646331"/>
          </a:xfrm>
          <a:prstGeom prst="rect">
            <a:avLst/>
          </a:prstGeom>
          <a:noFill/>
        </p:spPr>
        <p:txBody>
          <a:bodyPr wrap="square" rtlCol="0">
            <a:spAutoFit/>
          </a:bodyPr>
          <a:lstStyle/>
          <a:p>
            <a:r>
              <a:rPr lang="en-US" b="1" dirty="0"/>
              <a:t>“</a:t>
            </a:r>
            <a:r>
              <a:rPr lang="en-US" b="1" i="1" dirty="0"/>
              <a:t>as the elect of God, holy and dearly loved</a:t>
            </a:r>
            <a:r>
              <a:rPr lang="en-US" b="1" dirty="0"/>
              <a:t>” (v.12):</a:t>
            </a:r>
            <a:r>
              <a:rPr lang="en-US" dirty="0"/>
              <a:t> Paul roots unity in identity. Before we </a:t>
            </a:r>
            <a:r>
              <a:rPr lang="en-US" i="1" dirty="0"/>
              <a:t>do</a:t>
            </a:r>
            <a:r>
              <a:rPr lang="en-US" dirty="0"/>
              <a:t>, we must remember who we </a:t>
            </a:r>
            <a:r>
              <a:rPr lang="en-US" i="1" dirty="0"/>
              <a:t>are</a:t>
            </a:r>
            <a:r>
              <a:rPr lang="en-US" dirty="0"/>
              <a:t>—set apart by grace.</a:t>
            </a:r>
            <a:endParaRPr lang="en-US" dirty="0">
              <a:ea typeface="ＭＳ Ｐゴシック" pitchFamily="-106" charset="-128"/>
              <a:cs typeface="ＭＳ Ｐゴシック" pitchFamily="-106" charset="-128"/>
            </a:endParaRPr>
          </a:p>
        </p:txBody>
      </p:sp>
      <p:sp>
        <p:nvSpPr>
          <p:cNvPr id="7" name="TextBox 6">
            <a:extLst>
              <a:ext uri="{FF2B5EF4-FFF2-40B4-BE49-F238E27FC236}">
                <a16:creationId xmlns:a16="http://schemas.microsoft.com/office/drawing/2014/main" id="{92AAEB23-ABEC-9A8C-7D6D-E5FF9EE2EFC7}"/>
              </a:ext>
            </a:extLst>
          </p:cNvPr>
          <p:cNvSpPr txBox="1"/>
          <p:nvPr/>
        </p:nvSpPr>
        <p:spPr>
          <a:xfrm>
            <a:off x="298938" y="4187864"/>
            <a:ext cx="8581142" cy="923330"/>
          </a:xfrm>
          <a:prstGeom prst="rect">
            <a:avLst/>
          </a:prstGeom>
          <a:noFill/>
        </p:spPr>
        <p:txBody>
          <a:bodyPr wrap="square" rtlCol="0">
            <a:spAutoFit/>
          </a:bodyPr>
          <a:lstStyle/>
          <a:p>
            <a:r>
              <a:rPr lang="en-US" b="1" dirty="0"/>
              <a:t>“Let the peace of Christ be in control in your heart ” (v.15):</a:t>
            </a:r>
            <a:r>
              <a:rPr lang="en-US" dirty="0"/>
              <a:t> The peace of Christ is not passive; it acts as an umpire, guiding decisions for the good of the body.</a:t>
            </a:r>
          </a:p>
        </p:txBody>
      </p:sp>
      <p:sp>
        <p:nvSpPr>
          <p:cNvPr id="8" name="TextBox 7">
            <a:extLst>
              <a:ext uri="{FF2B5EF4-FFF2-40B4-BE49-F238E27FC236}">
                <a16:creationId xmlns:a16="http://schemas.microsoft.com/office/drawing/2014/main" id="{09FB848F-4FEB-9368-2E1E-EC63D8D4423F}"/>
              </a:ext>
            </a:extLst>
          </p:cNvPr>
          <p:cNvSpPr txBox="1"/>
          <p:nvPr/>
        </p:nvSpPr>
        <p:spPr>
          <a:xfrm>
            <a:off x="298938" y="5188231"/>
            <a:ext cx="8514761" cy="646331"/>
          </a:xfrm>
          <a:prstGeom prst="rect">
            <a:avLst/>
          </a:prstGeom>
          <a:noFill/>
        </p:spPr>
        <p:txBody>
          <a:bodyPr wrap="square" rtlCol="0">
            <a:spAutoFit/>
          </a:bodyPr>
          <a:lstStyle/>
          <a:p>
            <a:r>
              <a:rPr lang="en-US" b="1" dirty="0"/>
              <a:t>“</a:t>
            </a:r>
            <a:r>
              <a:rPr lang="en-US" b="1" i="1" dirty="0"/>
              <a:t>Let the word of Christ dwell in you richly</a:t>
            </a:r>
            <a:r>
              <a:rPr lang="en-US" b="1" dirty="0"/>
              <a:t>” (v.16):</a:t>
            </a:r>
            <a:r>
              <a:rPr lang="en-US" dirty="0"/>
              <a:t> Unity is not sustained by sentiment alone, but by the Word shaping teaching, admonition, and worship.</a:t>
            </a:r>
          </a:p>
        </p:txBody>
      </p:sp>
      <p:sp>
        <p:nvSpPr>
          <p:cNvPr id="9" name="TextBox 8">
            <a:extLst>
              <a:ext uri="{FF2B5EF4-FFF2-40B4-BE49-F238E27FC236}">
                <a16:creationId xmlns:a16="http://schemas.microsoft.com/office/drawing/2014/main" id="{9A4B3E34-EF20-44EC-4274-CFE78F510844}"/>
              </a:ext>
            </a:extLst>
          </p:cNvPr>
          <p:cNvSpPr txBox="1"/>
          <p:nvPr/>
        </p:nvSpPr>
        <p:spPr>
          <a:xfrm>
            <a:off x="298938" y="5911599"/>
            <a:ext cx="8514761" cy="646331"/>
          </a:xfrm>
          <a:prstGeom prst="rect">
            <a:avLst/>
          </a:prstGeom>
          <a:noFill/>
        </p:spPr>
        <p:txBody>
          <a:bodyPr wrap="square" rtlCol="0">
            <a:spAutoFit/>
          </a:bodyPr>
          <a:lstStyle/>
          <a:p>
            <a:r>
              <a:rPr lang="en-US" b="1" dirty="0"/>
              <a:t>“</a:t>
            </a:r>
            <a:r>
              <a:rPr lang="en-US" b="1" i="1" dirty="0"/>
              <a:t>Do everything… in the name of the Lord Jesus</a:t>
            </a:r>
            <a:r>
              <a:rPr lang="en-US" b="1" dirty="0"/>
              <a:t>” (v.17):</a:t>
            </a:r>
            <a:r>
              <a:rPr lang="en-US" dirty="0"/>
              <a:t> Every action is done under the authority and reputation of Christ, projecting unity outward to the world.</a:t>
            </a:r>
          </a:p>
        </p:txBody>
      </p:sp>
    </p:spTree>
    <p:extLst>
      <p:ext uri="{BB962C8B-B14F-4D97-AF65-F5344CB8AC3E}">
        <p14:creationId xmlns:p14="http://schemas.microsoft.com/office/powerpoint/2010/main" val="13869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E8CBA-1A14-ED33-BDF1-31BC6A577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58B8A-BCE8-183A-31D5-36C8498AA981}"/>
              </a:ext>
            </a:extLst>
          </p:cNvPr>
          <p:cNvSpPr>
            <a:spLocks noGrp="1"/>
          </p:cNvSpPr>
          <p:nvPr>
            <p:ph type="title"/>
          </p:nvPr>
        </p:nvSpPr>
        <p:spPr>
          <a:xfrm>
            <a:off x="304800" y="9427"/>
            <a:ext cx="8229600" cy="888449"/>
          </a:xfrm>
        </p:spPr>
        <p:txBody>
          <a:bodyPr>
            <a:normAutofit fontScale="90000"/>
          </a:bodyPr>
          <a:lstStyle/>
          <a:p>
            <a:r>
              <a:rPr lang="en-US" dirty="0"/>
              <a:t>The Garments of Unity</a:t>
            </a:r>
            <a:br>
              <a:rPr lang="en-US" dirty="0"/>
            </a:br>
            <a:r>
              <a:rPr lang="en-US" sz="2000" dirty="0">
                <a:solidFill>
                  <a:schemeClr val="tx2">
                    <a:lumMod val="60000"/>
                    <a:lumOff val="40000"/>
                  </a:schemeClr>
                </a:solidFill>
              </a:rPr>
              <a:t>The wardrobe that protects the church from envy, rivalry, and division.</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1BE89CFA-A995-5120-A810-2BED496388D3}"/>
              </a:ext>
            </a:extLst>
          </p:cNvPr>
          <p:cNvSpPr txBox="1"/>
          <p:nvPr/>
        </p:nvSpPr>
        <p:spPr>
          <a:xfrm>
            <a:off x="289497" y="1066800"/>
            <a:ext cx="8514761" cy="369332"/>
          </a:xfrm>
          <a:prstGeom prst="rect">
            <a:avLst/>
          </a:prstGeom>
          <a:noFill/>
        </p:spPr>
        <p:txBody>
          <a:bodyPr wrap="square" rtlCol="0">
            <a:spAutoFit/>
          </a:bodyPr>
          <a:lstStyle/>
          <a:p>
            <a:r>
              <a:rPr lang="en-US" b="1" dirty="0"/>
              <a:t>Compassion – Seeing others’ pain</a:t>
            </a:r>
            <a:r>
              <a:rPr lang="en-US" dirty="0"/>
              <a:t>.</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6DBC3108-BFE4-2697-5906-F30BC06AB93D}"/>
              </a:ext>
            </a:extLst>
          </p:cNvPr>
          <p:cNvSpPr txBox="1"/>
          <p:nvPr/>
        </p:nvSpPr>
        <p:spPr>
          <a:xfrm>
            <a:off x="289497" y="1474475"/>
            <a:ext cx="8514761" cy="369332"/>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Kindness – Acting for others’ good.</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D1D7B6C2-9B10-FC0D-9E17-47EF04FEC53D}"/>
              </a:ext>
            </a:extLst>
          </p:cNvPr>
          <p:cNvSpPr txBox="1"/>
          <p:nvPr/>
        </p:nvSpPr>
        <p:spPr>
          <a:xfrm>
            <a:off x="289497" y="1882150"/>
            <a:ext cx="8514761" cy="923330"/>
          </a:xfrm>
          <a:prstGeom prst="rect">
            <a:avLst/>
          </a:prstGeom>
          <a:noFill/>
        </p:spPr>
        <p:txBody>
          <a:bodyPr wrap="square" rtlCol="0">
            <a:spAutoFit/>
          </a:bodyPr>
          <a:lstStyle/>
          <a:p>
            <a:r>
              <a:rPr lang="en-US" b="1" dirty="0"/>
              <a:t>Humility – Self-forgetfulness.</a:t>
            </a:r>
          </a:p>
          <a:p>
            <a:pPr lvl="1"/>
            <a:r>
              <a:rPr lang="en-US" b="1" dirty="0"/>
              <a:t>Gratitude</a:t>
            </a:r>
            <a:r>
              <a:rPr lang="en-US" dirty="0"/>
              <a:t> : Shifts focus from what divides to what unites. Paul repeatedly links thanksgiving to maturity (Col. 2:6-7; 4:2).</a:t>
            </a:r>
          </a:p>
        </p:txBody>
      </p:sp>
      <p:sp>
        <p:nvSpPr>
          <p:cNvPr id="3" name="TextBox 2">
            <a:extLst>
              <a:ext uri="{FF2B5EF4-FFF2-40B4-BE49-F238E27FC236}">
                <a16:creationId xmlns:a16="http://schemas.microsoft.com/office/drawing/2014/main" id="{63917540-CA81-6E9F-227F-63A9E0D2A2FC}"/>
              </a:ext>
            </a:extLst>
          </p:cNvPr>
          <p:cNvSpPr txBox="1"/>
          <p:nvPr/>
        </p:nvSpPr>
        <p:spPr>
          <a:xfrm>
            <a:off x="289497" y="2843824"/>
            <a:ext cx="8514761" cy="923330"/>
          </a:xfrm>
          <a:prstGeom prst="rect">
            <a:avLst/>
          </a:prstGeom>
          <a:noFill/>
        </p:spPr>
        <p:txBody>
          <a:bodyPr wrap="square" rtlCol="0">
            <a:spAutoFit/>
          </a:bodyPr>
          <a:lstStyle/>
          <a:p>
            <a:r>
              <a:rPr lang="en-US" b="1" dirty="0"/>
              <a:t>Gentleness – Strength under control.</a:t>
            </a:r>
          </a:p>
          <a:p>
            <a:pPr lvl="1"/>
            <a:r>
              <a:rPr lang="en-US" b="1" dirty="0"/>
              <a:t>Peace : </a:t>
            </a:r>
            <a:r>
              <a:rPr lang="en-US" dirty="0"/>
              <a:t>Acts as the arbiter when conflicts arise; unity is preserved by following Christ’s peace, not our tempers.</a:t>
            </a:r>
          </a:p>
        </p:txBody>
      </p:sp>
      <p:sp>
        <p:nvSpPr>
          <p:cNvPr id="7" name="TextBox 6">
            <a:extLst>
              <a:ext uri="{FF2B5EF4-FFF2-40B4-BE49-F238E27FC236}">
                <a16:creationId xmlns:a16="http://schemas.microsoft.com/office/drawing/2014/main" id="{738CE973-B258-038A-27AD-EA29802757F1}"/>
              </a:ext>
            </a:extLst>
          </p:cNvPr>
          <p:cNvSpPr txBox="1"/>
          <p:nvPr/>
        </p:nvSpPr>
        <p:spPr>
          <a:xfrm>
            <a:off x="289497" y="3805498"/>
            <a:ext cx="8514761" cy="369332"/>
          </a:xfrm>
          <a:prstGeom prst="rect">
            <a:avLst/>
          </a:prstGeom>
          <a:noFill/>
        </p:spPr>
        <p:txBody>
          <a:bodyPr wrap="square" rtlCol="0">
            <a:spAutoFit/>
          </a:bodyPr>
          <a:lstStyle/>
          <a:p>
            <a:r>
              <a:rPr lang="en-US" b="1" dirty="0"/>
              <a:t>Patience – Enduring hardship without resentment.</a:t>
            </a:r>
            <a:endParaRPr lang="en-US" dirty="0"/>
          </a:p>
        </p:txBody>
      </p:sp>
      <p:sp>
        <p:nvSpPr>
          <p:cNvPr id="8" name="TextBox 7">
            <a:extLst>
              <a:ext uri="{FF2B5EF4-FFF2-40B4-BE49-F238E27FC236}">
                <a16:creationId xmlns:a16="http://schemas.microsoft.com/office/drawing/2014/main" id="{C0DA3564-8878-9C0B-BA58-58E5F1778125}"/>
              </a:ext>
            </a:extLst>
          </p:cNvPr>
          <p:cNvSpPr txBox="1"/>
          <p:nvPr/>
        </p:nvSpPr>
        <p:spPr>
          <a:xfrm>
            <a:off x="289497" y="4213174"/>
            <a:ext cx="8514761" cy="646331"/>
          </a:xfrm>
          <a:prstGeom prst="rect">
            <a:avLst/>
          </a:prstGeom>
          <a:noFill/>
        </p:spPr>
        <p:txBody>
          <a:bodyPr wrap="square" rtlCol="0">
            <a:spAutoFit/>
          </a:bodyPr>
          <a:lstStyle/>
          <a:p>
            <a:r>
              <a:rPr lang="en-US" b="1" dirty="0"/>
              <a:t>Forgiveness – Releasing debt.</a:t>
            </a:r>
          </a:p>
          <a:p>
            <a:r>
              <a:rPr lang="en-US" dirty="0"/>
              <a:t>	Prevents grudges from festering into division (Matthew 18:21–35)</a:t>
            </a:r>
          </a:p>
        </p:txBody>
      </p:sp>
      <p:sp>
        <p:nvSpPr>
          <p:cNvPr id="9" name="TextBox 8">
            <a:extLst>
              <a:ext uri="{FF2B5EF4-FFF2-40B4-BE49-F238E27FC236}">
                <a16:creationId xmlns:a16="http://schemas.microsoft.com/office/drawing/2014/main" id="{C14E3893-0984-498C-1A2D-80F3AFE11AE7}"/>
              </a:ext>
            </a:extLst>
          </p:cNvPr>
          <p:cNvSpPr txBox="1"/>
          <p:nvPr/>
        </p:nvSpPr>
        <p:spPr>
          <a:xfrm>
            <a:off x="289497" y="4897848"/>
            <a:ext cx="8514761" cy="369332"/>
          </a:xfrm>
          <a:prstGeom prst="rect">
            <a:avLst/>
          </a:prstGeom>
          <a:noFill/>
        </p:spPr>
        <p:txBody>
          <a:bodyPr wrap="square" rtlCol="0">
            <a:spAutoFit/>
          </a:bodyPr>
          <a:lstStyle/>
          <a:p>
            <a:r>
              <a:rPr lang="en-US" b="1" dirty="0"/>
              <a:t>Love – The overcoat binding them all together.</a:t>
            </a:r>
          </a:p>
        </p:txBody>
      </p:sp>
    </p:spTree>
    <p:extLst>
      <p:ext uri="{BB962C8B-B14F-4D97-AF65-F5344CB8AC3E}">
        <p14:creationId xmlns:p14="http://schemas.microsoft.com/office/powerpoint/2010/main" val="19254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F4417-257B-F003-EAF8-1F91F71D7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02FD5-72D9-E867-213B-2F7B073002A6}"/>
              </a:ext>
            </a:extLst>
          </p:cNvPr>
          <p:cNvSpPr>
            <a:spLocks noGrp="1"/>
          </p:cNvSpPr>
          <p:nvPr>
            <p:ph type="title"/>
          </p:nvPr>
        </p:nvSpPr>
        <p:spPr>
          <a:xfrm>
            <a:off x="304800" y="9427"/>
            <a:ext cx="8229600" cy="888449"/>
          </a:xfrm>
        </p:spPr>
        <p:txBody>
          <a:bodyPr>
            <a:normAutofit fontScale="90000"/>
          </a:bodyPr>
          <a:lstStyle/>
          <a:p>
            <a:r>
              <a:rPr lang="en-US" dirty="0"/>
              <a:t>Projecting Unity</a:t>
            </a:r>
            <a:br>
              <a:rPr lang="en-US" dirty="0"/>
            </a:br>
            <a:r>
              <a:rPr lang="en-US" sz="2000" dirty="0">
                <a:solidFill>
                  <a:schemeClr val="tx2">
                    <a:lumMod val="60000"/>
                    <a:lumOff val="40000"/>
                  </a:schemeClr>
                </a:solidFill>
              </a:rPr>
              <a:t>Not only inward – it must be project outward as witness.</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6ABE5D34-C09D-633C-E432-88376DB85774}"/>
              </a:ext>
            </a:extLst>
          </p:cNvPr>
          <p:cNvSpPr txBox="1"/>
          <p:nvPr/>
        </p:nvSpPr>
        <p:spPr>
          <a:xfrm>
            <a:off x="304800" y="1267599"/>
            <a:ext cx="8514761" cy="646331"/>
          </a:xfrm>
          <a:prstGeom prst="rect">
            <a:avLst/>
          </a:prstGeom>
          <a:noFill/>
        </p:spPr>
        <p:txBody>
          <a:bodyPr wrap="square" rtlCol="0">
            <a:spAutoFit/>
          </a:bodyPr>
          <a:lstStyle/>
          <a:p>
            <a:r>
              <a:rPr lang="en-US" b="1" dirty="0"/>
              <a:t>To the world:</a:t>
            </a:r>
            <a:r>
              <a:rPr lang="en-US" dirty="0"/>
              <a:t> </a:t>
            </a:r>
            <a:r>
              <a:rPr lang="en-US" i="1" dirty="0"/>
              <a:t>“By this everyone will know you are my disciples, if you love one another”</a:t>
            </a:r>
            <a:r>
              <a:rPr lang="en-US" dirty="0"/>
              <a:t> (John 13:35).</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0FC6F970-0236-3A5E-D33A-8B78A44C788E}"/>
              </a:ext>
            </a:extLst>
          </p:cNvPr>
          <p:cNvSpPr txBox="1"/>
          <p:nvPr/>
        </p:nvSpPr>
        <p:spPr>
          <a:xfrm>
            <a:off x="314619" y="2060356"/>
            <a:ext cx="8514761" cy="646331"/>
          </a:xfrm>
          <a:prstGeom prst="rect">
            <a:avLst/>
          </a:prstGeom>
          <a:noFill/>
        </p:spPr>
        <p:txBody>
          <a:bodyPr wrap="square" rtlCol="0">
            <a:spAutoFit/>
          </a:bodyPr>
          <a:lstStyle/>
          <a:p>
            <a:r>
              <a:rPr lang="en-US" b="1" dirty="0"/>
              <a:t>Through worship:</a:t>
            </a:r>
            <a:r>
              <a:rPr lang="en-US" dirty="0"/>
              <a:t> Teaching and singing together (Col. 3:16) embody visible harmony</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A9C76858-DAA3-5F4C-6E46-BCAD18C30B5B}"/>
              </a:ext>
            </a:extLst>
          </p:cNvPr>
          <p:cNvSpPr txBox="1"/>
          <p:nvPr/>
        </p:nvSpPr>
        <p:spPr>
          <a:xfrm>
            <a:off x="348114" y="2853113"/>
            <a:ext cx="8514761" cy="646331"/>
          </a:xfrm>
          <a:prstGeom prst="rect">
            <a:avLst/>
          </a:prstGeom>
          <a:noFill/>
        </p:spPr>
        <p:txBody>
          <a:bodyPr wrap="square" rtlCol="0">
            <a:spAutoFit/>
          </a:bodyPr>
          <a:lstStyle/>
          <a:p>
            <a:r>
              <a:rPr lang="en-US" b="1" dirty="0"/>
              <a:t>In mission:</a:t>
            </a:r>
            <a:r>
              <a:rPr lang="en-US" dirty="0"/>
              <a:t> Shared gospel work (Acts 4:18-20) demonstrates authentic fellowship. </a:t>
            </a:r>
            <a:r>
              <a:rPr lang="en-US" b="1" dirty="0"/>
              <a:t> </a:t>
            </a:r>
            <a:endParaRPr lang="en-US" dirty="0"/>
          </a:p>
        </p:txBody>
      </p:sp>
    </p:spTree>
    <p:extLst>
      <p:ext uri="{BB962C8B-B14F-4D97-AF65-F5344CB8AC3E}">
        <p14:creationId xmlns:p14="http://schemas.microsoft.com/office/powerpoint/2010/main" val="28053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2DC13-34B4-2902-C44C-466DC768C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FF771-02F4-335B-A8C7-49F7BDDDDA6F}"/>
              </a:ext>
            </a:extLst>
          </p:cNvPr>
          <p:cNvSpPr>
            <a:spLocks noGrp="1"/>
          </p:cNvSpPr>
          <p:nvPr>
            <p:ph type="title"/>
          </p:nvPr>
        </p:nvSpPr>
        <p:spPr>
          <a:xfrm>
            <a:off x="304800" y="9427"/>
            <a:ext cx="8229600" cy="888449"/>
          </a:xfrm>
        </p:spPr>
        <p:txBody>
          <a:bodyPr>
            <a:normAutofit fontScale="90000"/>
          </a:bodyPr>
          <a:lstStyle/>
          <a:p>
            <a:r>
              <a:rPr lang="en-US" dirty="0"/>
              <a:t>Protecting Unity</a:t>
            </a:r>
            <a:br>
              <a:rPr lang="en-US" dirty="0"/>
            </a:br>
            <a:r>
              <a:rPr lang="en-US" sz="2000" dirty="0">
                <a:solidFill>
                  <a:schemeClr val="tx2">
                    <a:lumMod val="60000"/>
                    <a:lumOff val="40000"/>
                  </a:schemeClr>
                </a:solidFill>
              </a:rPr>
              <a:t>Not assuming unity is automatic; but maintaining it actively.</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269FE3D3-438B-1885-225E-F5EEBE8BA0F0}"/>
              </a:ext>
            </a:extLst>
          </p:cNvPr>
          <p:cNvSpPr txBox="1"/>
          <p:nvPr/>
        </p:nvSpPr>
        <p:spPr>
          <a:xfrm>
            <a:off x="304800" y="1267599"/>
            <a:ext cx="8514761" cy="369332"/>
          </a:xfrm>
          <a:prstGeom prst="rect">
            <a:avLst/>
          </a:prstGeom>
          <a:noFill/>
        </p:spPr>
        <p:txBody>
          <a:bodyPr wrap="square" rtlCol="0">
            <a:spAutoFit/>
          </a:bodyPr>
          <a:lstStyle/>
          <a:p>
            <a:r>
              <a:rPr lang="en-US" b="1" dirty="0"/>
              <a:t>Guard against pride and factions</a:t>
            </a:r>
            <a:r>
              <a:rPr lang="en-US" dirty="0"/>
              <a:t> (1 Cor. 1:10–13).</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746EFEF2-164F-D602-9687-BDD2E02BCA7F}"/>
              </a:ext>
            </a:extLst>
          </p:cNvPr>
          <p:cNvSpPr txBox="1"/>
          <p:nvPr/>
        </p:nvSpPr>
        <p:spPr>
          <a:xfrm>
            <a:off x="304800" y="1795906"/>
            <a:ext cx="8514761" cy="369332"/>
          </a:xfrm>
          <a:prstGeom prst="rect">
            <a:avLst/>
          </a:prstGeom>
          <a:noFill/>
        </p:spPr>
        <p:txBody>
          <a:bodyPr wrap="square" rtlCol="0">
            <a:spAutoFit/>
          </a:bodyPr>
          <a:lstStyle/>
          <a:p>
            <a:r>
              <a:rPr lang="en-US" b="1" dirty="0"/>
              <a:t>Handle offense quickly</a:t>
            </a:r>
            <a:r>
              <a:rPr lang="en-US" dirty="0"/>
              <a:t> (Matt. 5:21–25).</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03C6322A-F10A-7F2A-D099-B7FF89F76457}"/>
              </a:ext>
            </a:extLst>
          </p:cNvPr>
          <p:cNvSpPr txBox="1"/>
          <p:nvPr/>
        </p:nvSpPr>
        <p:spPr>
          <a:xfrm>
            <a:off x="304800" y="2324213"/>
            <a:ext cx="8514761" cy="369332"/>
          </a:xfrm>
          <a:prstGeom prst="rect">
            <a:avLst/>
          </a:prstGeom>
          <a:noFill/>
        </p:spPr>
        <p:txBody>
          <a:bodyPr wrap="square" rtlCol="0">
            <a:spAutoFit/>
          </a:bodyPr>
          <a:lstStyle/>
          <a:p>
            <a:r>
              <a:rPr lang="en-US" b="1" dirty="0"/>
              <a:t>Speak truth in love</a:t>
            </a:r>
            <a:r>
              <a:rPr lang="en-US" dirty="0"/>
              <a:t> (Eph. 4:14-15).</a:t>
            </a:r>
          </a:p>
        </p:txBody>
      </p:sp>
      <p:sp>
        <p:nvSpPr>
          <p:cNvPr id="3" name="TextBox 2">
            <a:extLst>
              <a:ext uri="{FF2B5EF4-FFF2-40B4-BE49-F238E27FC236}">
                <a16:creationId xmlns:a16="http://schemas.microsoft.com/office/drawing/2014/main" id="{EEE1BFCA-119B-CEBC-41EF-2E4567BF8F51}"/>
              </a:ext>
            </a:extLst>
          </p:cNvPr>
          <p:cNvSpPr txBox="1"/>
          <p:nvPr/>
        </p:nvSpPr>
        <p:spPr>
          <a:xfrm>
            <a:off x="304800" y="2852520"/>
            <a:ext cx="8514761" cy="369332"/>
          </a:xfrm>
          <a:prstGeom prst="rect">
            <a:avLst/>
          </a:prstGeom>
          <a:noFill/>
        </p:spPr>
        <p:txBody>
          <a:bodyPr wrap="square" rtlCol="0">
            <a:spAutoFit/>
          </a:bodyPr>
          <a:lstStyle/>
          <a:p>
            <a:r>
              <a:rPr lang="en-US" b="1" dirty="0"/>
              <a:t>Equip every member to serve</a:t>
            </a:r>
            <a:r>
              <a:rPr lang="en-US" dirty="0"/>
              <a:t> (Eph. 4:11–13).</a:t>
            </a:r>
          </a:p>
        </p:txBody>
      </p:sp>
      <p:sp>
        <p:nvSpPr>
          <p:cNvPr id="7" name="TextBox 6">
            <a:extLst>
              <a:ext uri="{FF2B5EF4-FFF2-40B4-BE49-F238E27FC236}">
                <a16:creationId xmlns:a16="http://schemas.microsoft.com/office/drawing/2014/main" id="{53311206-2AD3-1DC7-4494-F8B89C9FC9BC}"/>
              </a:ext>
            </a:extLst>
          </p:cNvPr>
          <p:cNvSpPr txBox="1"/>
          <p:nvPr/>
        </p:nvSpPr>
        <p:spPr>
          <a:xfrm>
            <a:off x="304800" y="3380827"/>
            <a:ext cx="8514761" cy="369332"/>
          </a:xfrm>
          <a:prstGeom prst="rect">
            <a:avLst/>
          </a:prstGeom>
          <a:noFill/>
        </p:spPr>
        <p:txBody>
          <a:bodyPr wrap="square" rtlCol="0">
            <a:spAutoFit/>
          </a:bodyPr>
          <a:lstStyle/>
          <a:p>
            <a:r>
              <a:rPr lang="en-US" dirty="0"/>
              <a:t>Protecting unity requires </a:t>
            </a:r>
            <a:r>
              <a:rPr lang="en-US" b="1" dirty="0"/>
              <a:t>intentional vigilance</a:t>
            </a:r>
            <a:r>
              <a:rPr lang="en-US" dirty="0"/>
              <a:t> (Eph. 4:3).</a:t>
            </a:r>
          </a:p>
        </p:txBody>
      </p:sp>
    </p:spTree>
    <p:extLst>
      <p:ext uri="{BB962C8B-B14F-4D97-AF65-F5344CB8AC3E}">
        <p14:creationId xmlns:p14="http://schemas.microsoft.com/office/powerpoint/2010/main" val="34699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8FDAC-0C5B-9533-EF5B-EF5BF2433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5E8B4-0820-7A55-22D7-1F21116A2D41}"/>
              </a:ext>
            </a:extLst>
          </p:cNvPr>
          <p:cNvSpPr>
            <a:spLocks noGrp="1"/>
          </p:cNvSpPr>
          <p:nvPr>
            <p:ph type="title"/>
          </p:nvPr>
        </p:nvSpPr>
        <p:spPr>
          <a:xfrm>
            <a:off x="304800" y="9427"/>
            <a:ext cx="8229600" cy="888449"/>
          </a:xfrm>
        </p:spPr>
        <p:txBody>
          <a:bodyPr>
            <a:normAutofit fontScale="90000"/>
          </a:bodyPr>
          <a:lstStyle/>
          <a:p>
            <a:r>
              <a:rPr lang="en-US" dirty="0"/>
              <a:t>Biblical Examples</a:t>
            </a:r>
            <a:br>
              <a:rPr lang="en-US" dirty="0"/>
            </a:br>
            <a:r>
              <a:rPr lang="en-US" sz="2000" dirty="0">
                <a:solidFill>
                  <a:schemeClr val="tx2">
                    <a:lumMod val="60000"/>
                    <a:lumOff val="40000"/>
                  </a:schemeClr>
                </a:solidFill>
              </a:rPr>
              <a:t>Learning from the first Christians</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A31A2844-F55B-B534-5516-F6BE8371758F}"/>
              </a:ext>
            </a:extLst>
          </p:cNvPr>
          <p:cNvSpPr txBox="1"/>
          <p:nvPr/>
        </p:nvSpPr>
        <p:spPr>
          <a:xfrm>
            <a:off x="304798" y="1267599"/>
            <a:ext cx="8514761" cy="646331"/>
          </a:xfrm>
          <a:prstGeom prst="rect">
            <a:avLst/>
          </a:prstGeom>
          <a:noFill/>
        </p:spPr>
        <p:txBody>
          <a:bodyPr wrap="square" rtlCol="0">
            <a:spAutoFit/>
          </a:bodyPr>
          <a:lstStyle/>
          <a:p>
            <a:r>
              <a:rPr lang="en-US" b="1" dirty="0"/>
              <a:t>Jerusalem Church (Acts 2:42–47):</a:t>
            </a:r>
            <a:r>
              <a:rPr lang="en-US" dirty="0"/>
              <a:t> Projected unity through shared worship and generosity.</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12471686-4EF7-E8AE-E3E6-2AD4E579F985}"/>
              </a:ext>
            </a:extLst>
          </p:cNvPr>
          <p:cNvSpPr txBox="1"/>
          <p:nvPr/>
        </p:nvSpPr>
        <p:spPr>
          <a:xfrm>
            <a:off x="304798" y="2171907"/>
            <a:ext cx="8514761" cy="369332"/>
          </a:xfrm>
          <a:prstGeom prst="rect">
            <a:avLst/>
          </a:prstGeom>
          <a:noFill/>
        </p:spPr>
        <p:txBody>
          <a:bodyPr wrap="square" rtlCol="0">
            <a:spAutoFit/>
          </a:bodyPr>
          <a:lstStyle/>
          <a:p>
            <a:r>
              <a:rPr lang="en-US" b="1" dirty="0"/>
              <a:t>Philippian Church (Phil. 2:1–4):</a:t>
            </a:r>
            <a:r>
              <a:rPr lang="en-US" dirty="0"/>
              <a:t> Protected unity by putting others before self.</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2F924955-A796-F046-6E40-6C3441203455}"/>
              </a:ext>
            </a:extLst>
          </p:cNvPr>
          <p:cNvSpPr txBox="1"/>
          <p:nvPr/>
        </p:nvSpPr>
        <p:spPr>
          <a:xfrm>
            <a:off x="304798" y="2799216"/>
            <a:ext cx="8514761" cy="369332"/>
          </a:xfrm>
          <a:prstGeom prst="rect">
            <a:avLst/>
          </a:prstGeom>
          <a:noFill/>
        </p:spPr>
        <p:txBody>
          <a:bodyPr wrap="square" rtlCol="0">
            <a:spAutoFit/>
          </a:bodyPr>
          <a:lstStyle/>
          <a:p>
            <a:r>
              <a:rPr lang="en-US" b="1" dirty="0"/>
              <a:t>Paul’s Team (Col. 4:7–17):</a:t>
            </a:r>
            <a:r>
              <a:rPr lang="en-US" dirty="0"/>
              <a:t> Diverse coworkers, united in mission.</a:t>
            </a:r>
          </a:p>
        </p:txBody>
      </p:sp>
      <p:sp>
        <p:nvSpPr>
          <p:cNvPr id="8" name="TextBox 7">
            <a:extLst>
              <a:ext uri="{FF2B5EF4-FFF2-40B4-BE49-F238E27FC236}">
                <a16:creationId xmlns:a16="http://schemas.microsoft.com/office/drawing/2014/main" id="{2FDA4698-8012-F6BC-FA76-02E69E22A431}"/>
              </a:ext>
            </a:extLst>
          </p:cNvPr>
          <p:cNvSpPr txBox="1"/>
          <p:nvPr/>
        </p:nvSpPr>
        <p:spPr>
          <a:xfrm>
            <a:off x="304798" y="33528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Tree>
    <p:extLst>
      <p:ext uri="{BB962C8B-B14F-4D97-AF65-F5344CB8AC3E}">
        <p14:creationId xmlns:p14="http://schemas.microsoft.com/office/powerpoint/2010/main" val="381674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1000"/>
                                        <p:tgtEl>
                                          <p:spTgt spid="8">
                                            <p:txEl>
                                              <p:pRg st="2" end="2"/>
                                            </p:txEl>
                                          </p:spTgt>
                                        </p:tgtEl>
                                      </p:cBhvr>
                                    </p:animEffect>
                                    <p:anim calcmode="lin" valueType="num">
                                      <p:cBhvr>
                                        <p:cTn id="3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Whom?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45430</TotalTime>
  <Words>3621</Words>
  <Application>Microsoft Office PowerPoint</Application>
  <PresentationFormat>On-screen Show (4:3)</PresentationFormat>
  <Paragraphs>128</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Projecting and Protecting Unity Colossians 3:12-17</vt:lpstr>
      <vt:lpstr>The Garments of Unity The wardrobe that protects the church from envy, rivalry, and division.</vt:lpstr>
      <vt:lpstr>Projecting Unity Not only inward – it must be project outward as witness.</vt:lpstr>
      <vt:lpstr>Protecting Unity Not assuming unity is automatic; but maintaining it actively.</vt:lpstr>
      <vt:lpstr>Biblical Examples Learning from the first Christians</vt:lpstr>
      <vt:lpstr>The Call to a Unifying Truth A Call to Whom?  (John 18:37)</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1647</cp:revision>
  <cp:lastPrinted>2025-09-17T01:25:23Z</cp:lastPrinted>
  <dcterms:created xsi:type="dcterms:W3CDTF">2010-06-16T02:58:04Z</dcterms:created>
  <dcterms:modified xsi:type="dcterms:W3CDTF">2025-09-21T12:53:16Z</dcterms:modified>
</cp:coreProperties>
</file>