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395" r:id="rId3"/>
    <p:sldId id="336" r:id="rId4"/>
    <p:sldId id="555" r:id="rId5"/>
    <p:sldId id="556" r:id="rId6"/>
    <p:sldId id="557" r:id="rId7"/>
    <p:sldId id="558" r:id="rId8"/>
    <p:sldId id="559" r:id="rId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2665" autoAdjust="0"/>
  </p:normalViewPr>
  <p:slideViewPr>
    <p:cSldViewPr>
      <p:cViewPr varScale="1">
        <p:scale>
          <a:sx n="107" d="100"/>
          <a:sy n="107" d="100"/>
        </p:scale>
        <p:origin x="134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10/4/2025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400" b="1" dirty="0"/>
              <a:t>Core Theme</a:t>
            </a:r>
          </a:p>
          <a:p>
            <a:r>
              <a:rPr lang="en-US" sz="1400" dirty="0"/>
              <a:t>God’s promises are trustworthy because they flow from His character. He reveals Himself as faithful, true, and unchanging - and He has invited us to know Him through His Word, His works in history, and most fully through Jesus Christ.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b="1" dirty="0"/>
              <a:t>God’s Character in Scripture</a:t>
            </a:r>
          </a:p>
          <a:p>
            <a:r>
              <a:rPr lang="en-US" dirty="0"/>
              <a:t>God is unchanging, truthful, and faithful.</a:t>
            </a:r>
          </a:p>
          <a:p>
            <a:r>
              <a:rPr lang="en-US" sz="1400" dirty="0"/>
              <a:t> </a:t>
            </a:r>
          </a:p>
          <a:p>
            <a:pPr rtl="0" fontAlgn="ctr"/>
            <a:r>
              <a:rPr lang="en-US" sz="1400" b="1" dirty="0"/>
              <a:t>Unchanging Faithfulness</a:t>
            </a:r>
            <a:endParaRPr lang="en-US" sz="1400" dirty="0"/>
          </a:p>
          <a:p>
            <a:pPr lvl="1" rtl="0" fontAlgn="ctr"/>
            <a:r>
              <a:rPr lang="en-US" sz="1400" i="1" dirty="0"/>
              <a:t>Numbers 23:19</a:t>
            </a:r>
            <a:r>
              <a:rPr lang="en-US" sz="1400" dirty="0"/>
              <a:t> — God is not like man who lies or changes.</a:t>
            </a:r>
          </a:p>
          <a:p>
            <a:pPr lvl="1" rtl="0" fontAlgn="ctr"/>
            <a:r>
              <a:rPr lang="en-US" sz="1400" i="1" dirty="0"/>
              <a:t>Malachi 3:6</a:t>
            </a:r>
            <a:r>
              <a:rPr lang="en-US" sz="1400" dirty="0"/>
              <a:t> — “For I the LORD do not change.”</a:t>
            </a:r>
          </a:p>
          <a:p>
            <a:pPr lvl="1" rtl="0" fontAlgn="ctr"/>
            <a:r>
              <a:rPr lang="en-US" sz="1400" i="1" dirty="0"/>
              <a:t>Hebrews 13:8</a:t>
            </a:r>
            <a:r>
              <a:rPr lang="en-US" sz="1400" dirty="0"/>
              <a:t> — “Jesus Christ is the same yesterday and today and forever.”</a:t>
            </a:r>
          </a:p>
          <a:p>
            <a:pPr rtl="0" fontAlgn="ctr"/>
            <a:r>
              <a:rPr lang="en-US" sz="1400" b="1" dirty="0"/>
              <a:t>Truthfulness</a:t>
            </a:r>
            <a:endParaRPr lang="en-US" sz="1400" dirty="0"/>
          </a:p>
          <a:p>
            <a:pPr lvl="1" rtl="0" fontAlgn="ctr"/>
            <a:r>
              <a:rPr lang="en-US" sz="1400" i="1" dirty="0"/>
              <a:t>Titus 1:2</a:t>
            </a:r>
            <a:r>
              <a:rPr lang="en-US" sz="1400" dirty="0"/>
              <a:t> — God cannot lie.</a:t>
            </a:r>
          </a:p>
          <a:p>
            <a:pPr lvl="1" rtl="0" fontAlgn="ctr"/>
            <a:r>
              <a:rPr lang="en-US" sz="1400" i="1" dirty="0"/>
              <a:t>John 17:17</a:t>
            </a:r>
            <a:r>
              <a:rPr lang="en-US" sz="1400" dirty="0"/>
              <a:t> — God’s Word is truth.</a:t>
            </a:r>
          </a:p>
          <a:p>
            <a:pPr rtl="0" fontAlgn="ctr"/>
            <a:r>
              <a:rPr lang="en-US" sz="1400" b="1" dirty="0"/>
              <a:t>Faithfulness</a:t>
            </a:r>
            <a:endParaRPr lang="en-US" sz="1400" dirty="0"/>
          </a:p>
          <a:p>
            <a:pPr lvl="1" rtl="0" fontAlgn="ctr"/>
            <a:r>
              <a:rPr lang="en-US" sz="1400" i="1" dirty="0"/>
              <a:t>Deuteronomy 7:9</a:t>
            </a:r>
            <a:r>
              <a:rPr lang="en-US" sz="1400" dirty="0"/>
              <a:t> — “The LORD your God is God, the faithful God who keeps covenant and steadfast love.”</a:t>
            </a:r>
          </a:p>
          <a:p>
            <a:pPr lvl="1" rtl="0" fontAlgn="ctr"/>
            <a:r>
              <a:rPr lang="en-US" sz="1400" i="1" dirty="0"/>
              <a:t>Lamentations 3:22–23</a:t>
            </a:r>
            <a:r>
              <a:rPr lang="en-US" sz="1400" dirty="0"/>
              <a:t> — “Great is Your faithfulness.”</a:t>
            </a:r>
          </a:p>
          <a:p>
            <a:r>
              <a:rPr lang="en-US" sz="1400" dirty="0"/>
              <a:t> </a:t>
            </a:r>
          </a:p>
          <a:p>
            <a:r>
              <a:rPr lang="en-US" sz="1400" b="1" dirty="0"/>
              <a:t>Teaching Point:</a:t>
            </a:r>
            <a:r>
              <a:rPr lang="en-US" sz="1400" dirty="0"/>
              <a:t> </a:t>
            </a:r>
            <a:r>
              <a:rPr lang="en-US" sz="1400" i="1" u="sng" dirty="0"/>
              <a:t>From Genesis to Revelation, God consistently reveals Himself as faithful and true. His promises are inseparable from His character.</a:t>
            </a:r>
          </a:p>
          <a:p>
            <a:endParaRPr lang="en-US" sz="1400" dirty="0"/>
          </a:p>
          <a:p>
            <a:pPr defTabSz="938266"/>
            <a:r>
              <a:rPr lang="en-US" sz="1400" b="1" dirty="0"/>
              <a:t>Deu 7:6-12  </a:t>
            </a:r>
            <a:r>
              <a:rPr lang="en-US" sz="1400" dirty="0"/>
              <a:t>For you are a people holy to the LORD your God. He has chosen you to be his people, prized above all others on the face of the earth.  (7)  It is not because you were more numerous than all the other peoples that the LORD favored and chose you – for in fact you were the least numerous of all peoples.  (8)  Rather it is because of his love for you and his faithfulness to the promise he solemnly vowed to your ancestors that the LORD brought you out with great power, redeeming you from the place of slavery, from the power of Pharaoh king of Egypt.  (9)  So realize that the LORD your God is the true God, the faithful God who keeps covenant faithfully with those who love him and keep his commandments, to a thousand generations,  (10)  but who pays back those who hate him as they deserve and destroys them. He will not ignore those who hate him but will repay them as they deserve!  (11)  So keep the commandments, statutes, and ordinances that I today am commanding you to do.  (12)  If you obey these ordinances and are careful to do them, the LORD your God will faithfully keep covenant with you as he promised your ancestors.</a:t>
            </a:r>
          </a:p>
          <a:p>
            <a:endParaRPr lang="en-US" sz="1400" dirty="0"/>
          </a:p>
          <a:p>
            <a:pPr defTabSz="938266"/>
            <a:r>
              <a:rPr lang="en-US" sz="1400" b="1" dirty="0"/>
              <a:t>Lam 3:22-24  </a:t>
            </a:r>
            <a:r>
              <a:rPr lang="en-US" sz="1400" dirty="0"/>
              <a:t>The LORD’s loyal kindness never ceases; his compassions never end.  They are fresh every morning; your faithfulness is abundant!  “My portion is the LORD,” I have said to myself, so I will put my hope in him.</a:t>
            </a:r>
          </a:p>
          <a:p>
            <a:pPr lvl="0"/>
            <a:endParaRPr lang="en-US" sz="1400" dirty="0"/>
          </a:p>
          <a:p>
            <a:pPr lvl="0"/>
            <a:endParaRPr lang="en-US" sz="1400" dirty="0"/>
          </a:p>
          <a:p>
            <a:pPr lvl="0"/>
            <a:r>
              <a:rPr lang="en-US" dirty="0"/>
              <a:t>Why is God’s character the ultimate guarantee that His promises will not fail?</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fontScale="70000" lnSpcReduction="20000"/>
          </a:bodyPr>
          <a:lstStyle/>
          <a:p>
            <a:r>
              <a:rPr lang="en-US" sz="1400" b="1" i="1" dirty="0"/>
              <a:t>God’s Character in History</a:t>
            </a:r>
          </a:p>
          <a:p>
            <a:endParaRPr lang="en-US" sz="1400" b="1" i="1" dirty="0"/>
          </a:p>
          <a:p>
            <a:r>
              <a:rPr lang="en-US" sz="1400" b="1" dirty="0"/>
              <a:t>Teaching Point:</a:t>
            </a:r>
            <a:r>
              <a:rPr lang="en-US" sz="1400" dirty="0"/>
              <a:t> History is the unfolding testimony of God keeping His word, often against impossible odds.</a:t>
            </a:r>
          </a:p>
          <a:p>
            <a:endParaRPr lang="en-US" sz="1400" dirty="0"/>
          </a:p>
          <a:p>
            <a:r>
              <a:rPr lang="en-US" sz="1400" dirty="0"/>
              <a:t>From Creation (Genesis 1) to the Patriarchs (Genesis 12–15), to Exodus deliverance (Exodus 14), to Exile and Return (Jeremiah 29:10–14), God consistently proves His Word true.</a:t>
            </a:r>
          </a:p>
          <a:p>
            <a:pPr marL="332"/>
            <a:endParaRPr lang="en-US" sz="1400" b="1" dirty="0"/>
          </a:p>
          <a:p>
            <a:pPr rtl="0" fontAlgn="ctr"/>
            <a:r>
              <a:rPr lang="en-US" sz="1400" b="1" dirty="0"/>
              <a:t>Creation:</a:t>
            </a:r>
            <a:r>
              <a:rPr lang="en-US" sz="1400" dirty="0"/>
              <a:t> God’s word brought all things into existence (Genesis 1). What He says happens.</a:t>
            </a:r>
          </a:p>
          <a:p>
            <a:pPr rtl="0" fontAlgn="ctr"/>
            <a:endParaRPr lang="en-US" sz="1400" dirty="0"/>
          </a:p>
          <a:p>
            <a:pPr rtl="0" fontAlgn="ctr"/>
            <a:r>
              <a:rPr lang="en-US" sz="1400" b="1" dirty="0"/>
              <a:t>Patriarchs:</a:t>
            </a:r>
            <a:r>
              <a:rPr lang="en-US" sz="1400" dirty="0"/>
              <a:t> God kept His promises to Abraham, Isaac, and Jacob despite human weakness.</a:t>
            </a:r>
          </a:p>
          <a:p>
            <a:pPr rtl="0" fontAlgn="ctr"/>
            <a:endParaRPr lang="en-US" sz="1400" dirty="0"/>
          </a:p>
          <a:p>
            <a:pPr rtl="0" fontAlgn="ctr"/>
            <a:r>
              <a:rPr lang="en-US" sz="1400" b="1" dirty="0"/>
              <a:t>Israel’s Deliverance:</a:t>
            </a:r>
            <a:r>
              <a:rPr lang="en-US" sz="1400" dirty="0"/>
              <a:t> In Exodus, God proved His power and faithfulness by redeeming Israel from Egypt and fulfilling His word to Abraham (Genesis 15:13–14).</a:t>
            </a:r>
          </a:p>
          <a:p>
            <a:pPr marL="469133" lvl="1" defTabSz="938266" fontAlgn="ctr"/>
            <a:r>
              <a:rPr lang="en-US" sz="1400" b="1" dirty="0">
                <a:cs typeface="ＭＳ Ｐゴシック" pitchFamily="-106" charset="-128"/>
              </a:rPr>
              <a:t>Gen 15:13-14  </a:t>
            </a:r>
            <a:r>
              <a:rPr lang="en-US" sz="1400" dirty="0">
                <a:cs typeface="ＭＳ Ｐゴシック" pitchFamily="-106" charset="-128"/>
              </a:rPr>
              <a:t>Then the LORD said to Abram, “Know for certain that your descendants will be strangers in a foreign country. They will be enslaved and oppressed for four hundred years.  (14)  But I will execute judgment on the nation that they will serve. Afterward they will come out with many possessions.</a:t>
            </a:r>
          </a:p>
          <a:p>
            <a:pPr rtl="0" fontAlgn="ctr"/>
            <a:endParaRPr lang="en-US" sz="1400" dirty="0"/>
          </a:p>
          <a:p>
            <a:pPr rtl="0" fontAlgn="ctr"/>
            <a:r>
              <a:rPr lang="en-US" sz="1400" b="1" dirty="0"/>
              <a:t>Exile and Return:</a:t>
            </a:r>
            <a:r>
              <a:rPr lang="en-US" sz="1400" dirty="0"/>
              <a:t> Even in judgment, God promised restoration (Jeremiah 29:10–14), and He did bring His people back.</a:t>
            </a:r>
          </a:p>
          <a:p>
            <a:pPr rtl="0" fontAlgn="ctr"/>
            <a:endParaRPr lang="en-US" sz="1400" dirty="0"/>
          </a:p>
          <a:p>
            <a:pPr rtl="0" fontAlgn="ctr"/>
            <a:r>
              <a:rPr lang="en-US" sz="1400" b="1" dirty="0"/>
              <a:t>Church Age:</a:t>
            </a:r>
            <a:r>
              <a:rPr lang="en-US" sz="1400" dirty="0"/>
              <a:t> Jesus’ promise to build His church (Matthew 16:18) has held true through centuries of history — persecution, revival, and global expansion.</a:t>
            </a:r>
          </a:p>
          <a:p>
            <a:pPr marL="469465" lvl="1" defTabSz="938266"/>
            <a:r>
              <a:rPr lang="en-US" sz="1400" b="1" dirty="0">
                <a:cs typeface="ＭＳ Ｐゴシック" pitchFamily="-106" charset="-128"/>
              </a:rPr>
              <a:t>Mat 16:18  </a:t>
            </a:r>
            <a:r>
              <a:rPr lang="en-US" sz="1400" dirty="0">
                <a:cs typeface="ＭＳ Ｐゴシック" pitchFamily="-106" charset="-128"/>
              </a:rPr>
              <a:t>And I tell you that you are Peter, and on this rock I will build my church, and the gates of Hades will not overpower it.</a:t>
            </a:r>
          </a:p>
          <a:p>
            <a:pPr marL="332"/>
            <a:endParaRPr lang="en-US" sz="1400" dirty="0"/>
          </a:p>
          <a:p>
            <a:pPr marL="332"/>
            <a:r>
              <a:rPr lang="en-US" sz="1400" dirty="0"/>
              <a:t>How has God demonstrated His character in biblical history, and how does this build our confidence today?</a:t>
            </a:r>
          </a:p>
          <a:p>
            <a:pPr marL="332"/>
            <a:endParaRPr lang="en-US" dirty="0"/>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B2D3-92A7-9CDF-1984-501A4F941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D685F-C5A6-C76F-E631-FC5ABFB06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2E2E38-7FC5-CCA8-9084-88D6BEED6A57}"/>
              </a:ext>
            </a:extLst>
          </p:cNvPr>
          <p:cNvSpPr>
            <a:spLocks noGrp="1"/>
          </p:cNvSpPr>
          <p:nvPr>
            <p:ph type="body" idx="1"/>
          </p:nvPr>
        </p:nvSpPr>
        <p:spPr/>
        <p:txBody>
          <a:bodyPr>
            <a:normAutofit fontScale="55000" lnSpcReduction="20000"/>
          </a:bodyPr>
          <a:lstStyle/>
          <a:p>
            <a:r>
              <a:rPr lang="en-US" sz="1400" b="1" dirty="0"/>
              <a:t>God’s Character Revealed in Jesus</a:t>
            </a:r>
            <a:r>
              <a:rPr lang="en-US" sz="1400" dirty="0"/>
              <a:t> </a:t>
            </a:r>
          </a:p>
          <a:p>
            <a:endParaRPr lang="en-US" sz="1400" b="1" dirty="0"/>
          </a:p>
          <a:p>
            <a:r>
              <a:rPr lang="en-US" sz="1400" b="1" dirty="0"/>
              <a:t>Teaching Point:</a:t>
            </a:r>
            <a:r>
              <a:rPr lang="en-US" sz="1400" dirty="0"/>
              <a:t> Jesus is the perfect revelation of God’s character;  faithful, true, compassionate, just, and merciful.</a:t>
            </a:r>
          </a:p>
          <a:p>
            <a:r>
              <a:rPr lang="en-US" sz="1400" dirty="0"/>
              <a:t> </a:t>
            </a:r>
          </a:p>
          <a:p>
            <a:pPr rtl="0" fontAlgn="ctr"/>
            <a:r>
              <a:rPr lang="en-US" sz="1400" b="1" dirty="0"/>
              <a:t>Truth and Grace Incarnate:</a:t>
            </a:r>
            <a:endParaRPr lang="en-US" sz="1400" dirty="0"/>
          </a:p>
          <a:p>
            <a:pPr marL="469133" lvl="1" defTabSz="938266" fontAlgn="ctr"/>
            <a:r>
              <a:rPr lang="en-US" sz="1400" b="1" dirty="0"/>
              <a:t>Joh 1:14  </a:t>
            </a:r>
            <a:r>
              <a:rPr lang="en-US" sz="1400" dirty="0"/>
              <a:t>Now the Word became flesh and took up residence among us. We saw his glory – the glory of the one and only, full of grace and truth, who came from the Father.</a:t>
            </a:r>
          </a:p>
          <a:p>
            <a:pPr lvl="1" rtl="0" fontAlgn="ctr"/>
            <a:endParaRPr lang="en-US" sz="1400" dirty="0"/>
          </a:p>
          <a:p>
            <a:pPr marL="469133" lvl="1" defTabSz="938266" fontAlgn="ctr"/>
            <a:r>
              <a:rPr lang="en-US" sz="1400" b="1" dirty="0"/>
              <a:t>John 14:9  </a:t>
            </a:r>
            <a:r>
              <a:rPr lang="en-US" sz="1400" dirty="0"/>
              <a:t>Jesus replied, “Have I been with you for so long, and you have not known me, Philip? The person who has seen me has seen the Father! How can you say, ‘Show us the Father’?</a:t>
            </a:r>
          </a:p>
          <a:p>
            <a:pPr lvl="1" rtl="0" fontAlgn="ctr"/>
            <a:endParaRPr lang="en-US" sz="1400" dirty="0"/>
          </a:p>
          <a:p>
            <a:pPr rtl="0" fontAlgn="ctr"/>
            <a:r>
              <a:rPr lang="en-US" sz="1400" b="1" dirty="0"/>
              <a:t>Faithful to the End:</a:t>
            </a:r>
            <a:endParaRPr lang="en-US" sz="1400" dirty="0"/>
          </a:p>
          <a:p>
            <a:pPr marL="469133" lvl="1" defTabSz="938266" fontAlgn="ctr"/>
            <a:r>
              <a:rPr lang="en-US" sz="1400" b="1" dirty="0" err="1"/>
              <a:t>Php</a:t>
            </a:r>
            <a:r>
              <a:rPr lang="en-US" sz="1400" b="1" dirty="0"/>
              <a:t> 2:8  </a:t>
            </a:r>
            <a:r>
              <a:rPr lang="en-US" sz="1400" dirty="0"/>
              <a:t>He humbled himself, by becoming obedient to the point of death – even death on a cross!</a:t>
            </a:r>
          </a:p>
          <a:p>
            <a:pPr lvl="1" rtl="0" fontAlgn="ctr"/>
            <a:endParaRPr lang="en-US" sz="1400" dirty="0"/>
          </a:p>
          <a:p>
            <a:pPr marL="469133" lvl="1" defTabSz="938266" fontAlgn="ctr"/>
            <a:r>
              <a:rPr lang="en-US" sz="1400" b="1" dirty="0"/>
              <a:t>2Co 1:20  </a:t>
            </a:r>
            <a:r>
              <a:rPr lang="en-US" sz="1400" dirty="0"/>
              <a:t>For every one of God’s promises are “Yes” in him; therefore also through him the “Amen” is spoken, to the glory we give to God.</a:t>
            </a:r>
          </a:p>
          <a:p>
            <a:pPr lvl="1" rtl="0" fontAlgn="ctr"/>
            <a:endParaRPr lang="en-US" sz="1400" dirty="0"/>
          </a:p>
          <a:p>
            <a:pPr rtl="0" fontAlgn="ctr"/>
            <a:r>
              <a:rPr lang="en-US" sz="1400" b="1" dirty="0"/>
              <a:t>Unchanging Compassion:</a:t>
            </a:r>
            <a:endParaRPr lang="en-US" sz="1400" dirty="0"/>
          </a:p>
          <a:p>
            <a:pPr lvl="1" rtl="0" fontAlgn="ctr"/>
            <a:r>
              <a:rPr lang="en-US" sz="1400" dirty="0"/>
              <a:t>Jesus consistently revealed God’s mercy; healing the sick, forgiving sinners, lifting the broken.</a:t>
            </a:r>
          </a:p>
          <a:p>
            <a:pPr lvl="1" rtl="0" fontAlgn="ctr"/>
            <a:endParaRPr lang="en-US" sz="1400" dirty="0"/>
          </a:p>
          <a:p>
            <a:pPr marL="469133" lvl="1" defTabSz="938266" fontAlgn="ctr"/>
            <a:r>
              <a:rPr lang="en-US" sz="1400" b="1" dirty="0"/>
              <a:t>Heb 4:15  </a:t>
            </a:r>
            <a:r>
              <a:rPr lang="en-US" sz="1400" dirty="0"/>
              <a:t>For we do not have a high priest incapable of sympathizing with our weaknesses, but one who has been tempted in every way just as we are, yet without sin.</a:t>
            </a:r>
          </a:p>
          <a:p>
            <a:endParaRPr lang="en-US" sz="1400" dirty="0"/>
          </a:p>
          <a:p>
            <a:r>
              <a:rPr lang="en-US" sz="1400" dirty="0"/>
              <a:t>In what ways does Jesus uniquely reveal the character of God?</a:t>
            </a:r>
          </a:p>
          <a:p>
            <a:endParaRPr lang="en-US" dirty="0"/>
          </a:p>
        </p:txBody>
      </p:sp>
      <p:sp>
        <p:nvSpPr>
          <p:cNvPr id="4" name="Slide Number Placeholder 3">
            <a:extLst>
              <a:ext uri="{FF2B5EF4-FFF2-40B4-BE49-F238E27FC236}">
                <a16:creationId xmlns:a16="http://schemas.microsoft.com/office/drawing/2014/main" id="{674C1806-F0F4-D575-BA60-115600A86D76}"/>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388430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E17A-EAB0-1E9E-F11D-2114A71D6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EC46A-1FD9-40C1-7EF3-61FBB5376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9766C-4496-9A07-9519-1511A891CF7F}"/>
              </a:ext>
            </a:extLst>
          </p:cNvPr>
          <p:cNvSpPr>
            <a:spLocks noGrp="1"/>
          </p:cNvSpPr>
          <p:nvPr>
            <p:ph type="body" idx="1"/>
          </p:nvPr>
        </p:nvSpPr>
        <p:spPr/>
        <p:txBody>
          <a:bodyPr>
            <a:normAutofit fontScale="47500" lnSpcReduction="20000"/>
          </a:bodyPr>
          <a:lstStyle/>
          <a:p>
            <a:r>
              <a:rPr lang="en-US" sz="1400" b="1" dirty="0"/>
              <a:t>God’s Invitation to Know Him (i.e. His Character)</a:t>
            </a:r>
          </a:p>
          <a:p>
            <a:pPr defTabSz="938266"/>
            <a:r>
              <a:rPr lang="en-US" sz="1400" b="1" dirty="0"/>
              <a:t>Teaching Point:</a:t>
            </a:r>
            <a:r>
              <a:rPr lang="en-US" sz="1400" dirty="0"/>
              <a:t> God does not hide His character; He calls us to see, trust, and know Him personally.</a:t>
            </a:r>
          </a:p>
          <a:p>
            <a:endParaRPr lang="en-US" sz="1400" dirty="0"/>
          </a:p>
          <a:p>
            <a:pPr rtl="0" fontAlgn="ctr"/>
            <a:r>
              <a:rPr lang="en-US" sz="1400" b="1" dirty="0"/>
              <a:t>Through His Word:</a:t>
            </a:r>
            <a:endParaRPr lang="en-US" sz="1400" dirty="0"/>
          </a:p>
          <a:p>
            <a:pPr marL="469133" lvl="1" defTabSz="938266" fontAlgn="ctr"/>
            <a:r>
              <a:rPr lang="en-US" sz="1400" b="1" dirty="0"/>
              <a:t>Psalm 19:7-9  </a:t>
            </a:r>
            <a:r>
              <a:rPr lang="en-US" sz="1400" dirty="0"/>
              <a:t>The law of the LORD is perfect and preserves one’s life. The rules set down by the LORD are reliable and impart wisdom to the inexperienced.  (8)  The LORD’s precepts are fair and make one joyful. The LORD’s commands are pure and give insight for life.  (9)  The commands to fear the LORD are right and endure forever. The judgments given by the LORD are trustworthy and absolutely just.</a:t>
            </a:r>
          </a:p>
          <a:p>
            <a:pPr lvl="1" rtl="0" fontAlgn="ctr"/>
            <a:endParaRPr lang="en-US" sz="1400" dirty="0"/>
          </a:p>
          <a:p>
            <a:pPr rtl="0" fontAlgn="ctr"/>
            <a:r>
              <a:rPr lang="en-US" sz="1400" b="1" dirty="0"/>
              <a:t>Through His Works:</a:t>
            </a:r>
            <a:endParaRPr lang="en-US" sz="1400" dirty="0"/>
          </a:p>
          <a:p>
            <a:pPr lvl="1" rtl="0" fontAlgn="ctr"/>
            <a:r>
              <a:rPr lang="en-US" sz="1400" b="1" dirty="0"/>
              <a:t>Psalm 105:1-5  </a:t>
            </a:r>
            <a:r>
              <a:rPr lang="en-US" sz="1400" dirty="0"/>
              <a:t>Give thanks to the LORD! Call on his name! Make known his accomplishments among the nations!  (2)  Sing to him! Make music to him! Tell about all his miraculous deeds!  (3)  Boast about his holy name! Let the hearts of those who seek the LORD rejoice!  (4)  Seek the LORD and the strength he gives! Seek his presence continually!  (5)  Recall the miraculous deeds he performed, his mighty acts and the judgments he decreed,</a:t>
            </a:r>
          </a:p>
          <a:p>
            <a:pPr lvl="1" rtl="0" fontAlgn="ctr"/>
            <a:endParaRPr lang="en-US" sz="1400" dirty="0"/>
          </a:p>
          <a:p>
            <a:pPr rtl="0" fontAlgn="ctr"/>
            <a:r>
              <a:rPr lang="en-US" sz="1400" b="1" dirty="0"/>
              <a:t>Through His Son:</a:t>
            </a:r>
            <a:endParaRPr lang="en-US" sz="1400" dirty="0"/>
          </a:p>
          <a:p>
            <a:pPr marL="469133" lvl="1" defTabSz="938266" fontAlgn="ctr"/>
            <a:r>
              <a:rPr lang="en-US" sz="1400" b="1" dirty="0"/>
              <a:t>Hebrews 1:1-3  </a:t>
            </a:r>
            <a:r>
              <a:rPr lang="en-US" sz="1400" dirty="0"/>
              <a:t>After God spoke long ago in various portions and in various ways to our ancestors through the prophets,  (2)  in these last days he has spoken to us in a son, whom he appointed heir of all things, and through whom he created the world.  (3)  The Son is the radiance of his glory and the representation of his essence, and he sustains all things by his powerful word, and so when he had accomplished cleansing for sins, </a:t>
            </a:r>
            <a:r>
              <a:rPr lang="en-US" sz="1400" i="1" dirty="0"/>
              <a:t>he sat down at the right hand of the Majesty on high</a:t>
            </a:r>
            <a:r>
              <a:rPr lang="en-US" sz="1400" dirty="0"/>
              <a:t>.</a:t>
            </a:r>
          </a:p>
          <a:p>
            <a:pPr lvl="1" rtl="0" fontAlgn="ctr"/>
            <a:endParaRPr lang="en-US" sz="1400" dirty="0"/>
          </a:p>
          <a:p>
            <a:pPr rtl="0" fontAlgn="ctr"/>
            <a:r>
              <a:rPr lang="en-US" sz="1400" b="1" dirty="0"/>
              <a:t>Through Covenant Relationship:</a:t>
            </a:r>
            <a:endParaRPr lang="en-US" sz="1400" dirty="0"/>
          </a:p>
          <a:p>
            <a:pPr marL="469133" lvl="1" defTabSz="938266" fontAlgn="ctr"/>
            <a:r>
              <a:rPr lang="en-US" sz="1400" b="1" dirty="0"/>
              <a:t>Jeremiah 9:23-24  </a:t>
            </a:r>
            <a:r>
              <a:rPr lang="en-US" sz="1400" dirty="0"/>
              <a:t>The LORD says, “Wise people should not boast that they are wise. Powerful people should not boast that they are powerful. Rich people should not boast that they are rich.  (24)  If people want to boast, they should boast about this: They should boast that they understand and know me. They should boast that they know and understand that I, the LORD, act out of faithfulness, fairness, and justice in the earth and that I desire people to do these things,” says the LORD.</a:t>
            </a:r>
          </a:p>
          <a:p>
            <a:pPr lvl="1" rtl="0" fontAlgn="ctr"/>
            <a:endParaRPr lang="en-US" sz="1400" dirty="0"/>
          </a:p>
          <a:p>
            <a:pPr defTabSz="938266"/>
            <a:r>
              <a:rPr lang="en-US" sz="1400" dirty="0"/>
              <a:t>            </a:t>
            </a:r>
            <a:r>
              <a:rPr lang="en-US" sz="1400" b="1" dirty="0"/>
              <a:t>John 17:3  </a:t>
            </a:r>
            <a:r>
              <a:rPr lang="en-US" sz="1400" dirty="0"/>
              <a:t>Now this is eternal life – that they know you, the only true God, and Jesus Christ, whom you sent.</a:t>
            </a:r>
          </a:p>
          <a:p>
            <a:endParaRPr lang="en-US" sz="1400" dirty="0"/>
          </a:p>
          <a:p>
            <a:pPr marL="469133" lvl="1" defTabSz="938266"/>
            <a:r>
              <a:rPr lang="en-US" sz="1400" b="1" dirty="0">
                <a:cs typeface="ＭＳ Ｐゴシック" pitchFamily="-106" charset="-128"/>
              </a:rPr>
              <a:t>Jeremiah</a:t>
            </a:r>
            <a:r>
              <a:rPr lang="en-US" sz="1400" dirty="0">
                <a:cs typeface="ＭＳ Ｐゴシック" pitchFamily="-106" charset="-128"/>
              </a:rPr>
              <a:t> </a:t>
            </a:r>
            <a:r>
              <a:rPr lang="en-US" sz="1400" b="1" dirty="0">
                <a:cs typeface="ＭＳ Ｐゴシック" pitchFamily="-106" charset="-128"/>
              </a:rPr>
              <a:t>31:34</a:t>
            </a:r>
            <a:r>
              <a:rPr lang="en-US" sz="1400" dirty="0">
                <a:cs typeface="ＭＳ Ｐゴシック" pitchFamily="-106" charset="-128"/>
              </a:rPr>
              <a:t>  “People will no longer need to teach their neighbors and relatives to know me. For all of them, from the least important to the most important, will know me,” says the LORD. “For I will forgive their sin and will no longer call to mind the wrong they have done.”</a:t>
            </a:r>
          </a:p>
          <a:p>
            <a:endParaRPr lang="en-US" sz="1400" dirty="0"/>
          </a:p>
          <a:p>
            <a:pPr marL="469133" lvl="1" defTabSz="938266"/>
            <a:r>
              <a:rPr lang="en-US" sz="1400" b="1" dirty="0">
                <a:cs typeface="ＭＳ Ｐゴシック" pitchFamily="-106" charset="-128"/>
              </a:rPr>
              <a:t>Romans 6:4-11  </a:t>
            </a:r>
            <a:r>
              <a:rPr lang="en-US" sz="1400" dirty="0">
                <a:cs typeface="ＭＳ Ｐゴシック" pitchFamily="-106" charset="-128"/>
              </a:rPr>
              <a:t>Therefore we have been buried with him through baptism into death, in order that just as Christ was raised from the dead through the glory of the Father, so we too may live a new life.  (5)  For if we have become united with him in the likeness of his death, we will certainly also be united in the likeness of his resurrection.  (6)  We know that our old man was crucified with him so that the body of sin would no longer dominate us, so that we would no longer be enslaved to sin.  (7)  (For someone who has died has been freed from sin.)  (8)  Now if we died with Christ, we believe that we will also live with him.  (9)  We know that since Christ has been raised from the dead, he is never going to die again; death no longer has mastery over him.  (10)  For the death he died, he died to sin once for all, but the life he lives, he lives to God.  (11)  So you too consider yourselves dead to sin, but alive to God in Christ Jesus.</a:t>
            </a:r>
          </a:p>
          <a:p>
            <a:endParaRPr lang="en-US" sz="1400" dirty="0"/>
          </a:p>
          <a:p>
            <a:r>
              <a:rPr lang="en-US" sz="1400" dirty="0"/>
              <a:t>How has God invited you personally to know Him and trust His promises?</a:t>
            </a:r>
          </a:p>
        </p:txBody>
      </p:sp>
      <p:sp>
        <p:nvSpPr>
          <p:cNvPr id="4" name="Slide Number Placeholder 3">
            <a:extLst>
              <a:ext uri="{FF2B5EF4-FFF2-40B4-BE49-F238E27FC236}">
                <a16:creationId xmlns:a16="http://schemas.microsoft.com/office/drawing/2014/main" id="{DA174B97-1F0B-A6D1-F7E7-F823B6E54668}"/>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733385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55000" lnSpcReduction="20000"/>
          </a:bodyPr>
          <a:lstStyle/>
          <a:p>
            <a:pPr defTabSz="938266"/>
            <a:r>
              <a:rPr lang="en-US" sz="1400" b="1" dirty="0"/>
              <a:t>The Law of Non-Contradiction and the Nature of God</a:t>
            </a:r>
            <a:endParaRPr lang="en-US" sz="1400" dirty="0"/>
          </a:p>
          <a:p>
            <a:endParaRPr lang="en-US" sz="1400" dirty="0"/>
          </a:p>
          <a:p>
            <a:pPr defTabSz="938266"/>
            <a:r>
              <a:rPr lang="en-US" sz="1400" dirty="0"/>
              <a:t>This law is not invented by humans; it is </a:t>
            </a:r>
            <a:r>
              <a:rPr lang="en-US" sz="1400" b="1" dirty="0"/>
              <a:t>discovered, </a:t>
            </a:r>
            <a:r>
              <a:rPr lang="en-US" sz="1400" dirty="0"/>
              <a:t>it reflects the way reality itself is structured.</a:t>
            </a:r>
          </a:p>
          <a:p>
            <a:endParaRPr lang="en-US" sz="1400" dirty="0"/>
          </a:p>
          <a:p>
            <a:r>
              <a:rPr lang="en-US" sz="1400" b="1" dirty="0"/>
              <a:t>Theological Foundation</a:t>
            </a:r>
            <a:endParaRPr lang="en-US" sz="1400" dirty="0"/>
          </a:p>
          <a:p>
            <a:r>
              <a:rPr lang="en-US" sz="1400" dirty="0"/>
              <a:t>The Law of Non-Contradiction flows from </a:t>
            </a:r>
            <a:r>
              <a:rPr lang="en-US" sz="1400" b="1" dirty="0"/>
              <a:t>the very nature of God</a:t>
            </a:r>
            <a:r>
              <a:rPr lang="en-US" sz="1400" dirty="0"/>
              <a:t>, who is truth and cannot deny Himself.</a:t>
            </a:r>
          </a:p>
          <a:p>
            <a:pPr lvl="1" rtl="0" fontAlgn="ctr"/>
            <a:r>
              <a:rPr lang="en-US" sz="1400" b="1" dirty="0">
                <a:cs typeface="ＭＳ Ｐゴシック" pitchFamily="-106" charset="-128"/>
              </a:rPr>
              <a:t>Scriptural Basis:</a:t>
            </a:r>
            <a:endParaRPr lang="en-US" sz="1400" dirty="0">
              <a:cs typeface="ＭＳ Ｐゴシック" pitchFamily="-106" charset="-128"/>
            </a:endParaRPr>
          </a:p>
          <a:p>
            <a:pPr lvl="2" rtl="0" fontAlgn="ctr"/>
            <a:r>
              <a:rPr lang="en-US" sz="1400" i="1" dirty="0"/>
              <a:t>Numbers 23:19</a:t>
            </a:r>
            <a:r>
              <a:rPr lang="en-US" sz="1400" dirty="0"/>
              <a:t> — “God is not man, that He should lie.”</a:t>
            </a:r>
          </a:p>
          <a:p>
            <a:pPr lvl="2" rtl="0" fontAlgn="ctr"/>
            <a:r>
              <a:rPr lang="en-US" sz="1400" i="1" dirty="0"/>
              <a:t>2 Timothy 2:13</a:t>
            </a:r>
            <a:r>
              <a:rPr lang="en-US" sz="1400" dirty="0"/>
              <a:t> — “He cannot deny Himself.”</a:t>
            </a:r>
          </a:p>
          <a:p>
            <a:pPr lvl="2" rtl="0" fontAlgn="ctr"/>
            <a:r>
              <a:rPr lang="en-US" sz="1400" i="1" dirty="0"/>
              <a:t>Titus 1:2</a:t>
            </a:r>
            <a:r>
              <a:rPr lang="en-US" sz="1400" dirty="0"/>
              <a:t> — “God, who never lies…”</a:t>
            </a:r>
          </a:p>
          <a:p>
            <a:pPr lvl="2" rtl="0" fontAlgn="ctr"/>
            <a:r>
              <a:rPr lang="en-US" sz="1400" i="1" dirty="0"/>
              <a:t>John 14:6</a:t>
            </a:r>
            <a:r>
              <a:rPr lang="en-US" sz="1400" dirty="0"/>
              <a:t> — Jesus said, “I am the way, the truth, and the life.”</a:t>
            </a:r>
          </a:p>
          <a:p>
            <a:r>
              <a:rPr lang="en-US" sz="1400" dirty="0"/>
              <a:t>Because God is truth, reality is consistent and coherent. Logic, reason, and the reliability of truth are grounded in His character. If God could contradict Himself, truth would collapse and promises would be meaningless.</a:t>
            </a:r>
          </a:p>
          <a:p>
            <a:endParaRPr lang="en-US" sz="1400" dirty="0"/>
          </a:p>
          <a:p>
            <a:r>
              <a:rPr lang="en-US" sz="1400" b="1" dirty="0"/>
              <a:t>Relationship Between God and Logic</a:t>
            </a:r>
            <a:endParaRPr lang="en-US" sz="1400" dirty="0"/>
          </a:p>
          <a:p>
            <a:pPr rtl="0" fontAlgn="ctr"/>
            <a:r>
              <a:rPr lang="en-US" sz="1400" b="1" dirty="0"/>
              <a:t>God is not subject to logic</a:t>
            </a:r>
            <a:r>
              <a:rPr lang="en-US" sz="1400" dirty="0"/>
              <a:t> as if logic were a power above Him; rather, logic reflects His </a:t>
            </a:r>
            <a:r>
              <a:rPr lang="en-US" sz="1400" b="1" dirty="0"/>
              <a:t>unchanging nature</a:t>
            </a:r>
            <a:r>
              <a:rPr lang="en-US" sz="1400" dirty="0"/>
              <a:t>.</a:t>
            </a:r>
          </a:p>
          <a:p>
            <a:pPr rtl="0" fontAlgn="ctr"/>
            <a:r>
              <a:rPr lang="en-US" sz="1400" dirty="0"/>
              <a:t>The consistency of logic and reason exists because God is consistent.</a:t>
            </a:r>
          </a:p>
          <a:p>
            <a:pPr rtl="0" fontAlgn="ctr"/>
            <a:r>
              <a:rPr lang="en-US" sz="1400" dirty="0"/>
              <a:t>When we reason logically, we think </a:t>
            </a:r>
            <a:r>
              <a:rPr lang="en-US" sz="1400" i="1" dirty="0"/>
              <a:t>after</a:t>
            </a:r>
            <a:r>
              <a:rPr lang="en-US" sz="1400" dirty="0"/>
              <a:t> God, reflecting His rational, truthful character (Genesis 1:26–27; Isaiah 1:18).</a:t>
            </a:r>
          </a:p>
          <a:p>
            <a:endParaRPr lang="en-US" sz="1400" dirty="0"/>
          </a:p>
          <a:p>
            <a:r>
              <a:rPr lang="en-US" sz="1400" u="sng" dirty="0"/>
              <a:t>Logic is not a human construct, it is a divine attribute reflected in human reasoning.</a:t>
            </a:r>
          </a:p>
          <a:p>
            <a:endParaRPr lang="en-US" sz="1400" dirty="0"/>
          </a:p>
          <a:p>
            <a:pPr defTabSz="938266"/>
            <a:r>
              <a:rPr lang="en-US" sz="1400" b="1" dirty="0"/>
              <a:t>Gen 1:26-27</a:t>
            </a:r>
            <a:r>
              <a:rPr lang="en-US" sz="1400" dirty="0"/>
              <a:t>  Then God said, “Let us make humankind in our image, after our likeness, so they may rule over the fish of the sea and the birds of the air, over the cattle, and over all the earth, and over all the creatures that move on the earth.”  (27)  God created humankind in his own image, in the image of God he created them, male and female he created them.</a:t>
            </a:r>
          </a:p>
          <a:p>
            <a:pPr defTabSz="938266"/>
            <a:endParaRPr lang="en-US" sz="1400" dirty="0"/>
          </a:p>
          <a:p>
            <a:pPr defTabSz="938266"/>
            <a:r>
              <a:rPr lang="en-US" sz="1400" b="1" dirty="0"/>
              <a:t>Isa 1:17-18  </a:t>
            </a:r>
            <a:r>
              <a:rPr lang="en-US" sz="1400" dirty="0"/>
              <a:t>Learn to do what is right! Promote justice! Give the oppressed reason to celebrate! Take up the cause of the orphan! Defend the rights of the widow!  (18)  Come, let’s consider your options,” says the LORD. “Though your sins have stained you like the color red, you can become white like snow; though they are as easy to see as the color scarlet, you can become white like wool.</a:t>
            </a:r>
          </a:p>
          <a:p>
            <a:pPr defTabSz="938266"/>
            <a:endParaRPr lang="en-US" sz="1400" dirty="0"/>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4CDF-3D6A-DA5F-019C-7037DE3F3C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3A78DA-C638-63D0-3F5F-E05C9CF40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5EDF42-F42B-02D6-AC53-A93C72F0153D}"/>
              </a:ext>
            </a:extLst>
          </p:cNvPr>
          <p:cNvSpPr>
            <a:spLocks noGrp="1"/>
          </p:cNvSpPr>
          <p:nvPr>
            <p:ph type="body" idx="1"/>
          </p:nvPr>
        </p:nvSpPr>
        <p:spPr/>
        <p:txBody>
          <a:bodyPr>
            <a:normAutofit fontScale="62500" lnSpcReduction="20000"/>
          </a:bodyPr>
          <a:lstStyle/>
          <a:p>
            <a:pPr defTabSz="938266"/>
            <a:r>
              <a:rPr lang="en-US" sz="1400" b="1" dirty="0"/>
              <a:t>The Law of Non-Contradiction and the Nature of God</a:t>
            </a:r>
            <a:endParaRPr lang="en-US" sz="1400" dirty="0"/>
          </a:p>
          <a:p>
            <a:endParaRPr lang="en-US" sz="1400" dirty="0"/>
          </a:p>
          <a:p>
            <a:r>
              <a:rPr lang="en-US" sz="1400" b="1" dirty="0"/>
              <a:t>Implications for Faith and Promises</a:t>
            </a:r>
            <a:endParaRPr lang="en-US" sz="1400" dirty="0"/>
          </a:p>
          <a:p>
            <a:pPr rtl="0" fontAlgn="ctr"/>
            <a:r>
              <a:rPr lang="en-US" sz="1400" b="1" dirty="0"/>
              <a:t>Reliability:</a:t>
            </a:r>
            <a:r>
              <a:rPr lang="en-US" sz="1400" dirty="0"/>
              <a:t> God’s promises are trustworthy because He cannot affirm and deny the same truth.</a:t>
            </a:r>
          </a:p>
          <a:p>
            <a:pPr rtl="0" fontAlgn="ctr"/>
            <a:r>
              <a:rPr lang="en-US" sz="1400" b="1" dirty="0"/>
              <a:t>Faith and Reason:</a:t>
            </a:r>
            <a:r>
              <a:rPr lang="en-US" sz="1400" dirty="0"/>
              <a:t> Biblical faith is not “belief without reason,” but </a:t>
            </a:r>
            <a:r>
              <a:rPr lang="en-US" sz="1400" b="1" dirty="0"/>
              <a:t>trust in a God who is rational, coherent, and faithful</a:t>
            </a:r>
            <a:r>
              <a:rPr lang="en-US" sz="1400" dirty="0"/>
              <a:t>.</a:t>
            </a:r>
          </a:p>
          <a:p>
            <a:pPr rtl="0" fontAlgn="ctr"/>
            <a:r>
              <a:rPr lang="en-US" sz="1400" b="1" dirty="0"/>
              <a:t>Scriptural Consistency:</a:t>
            </a:r>
            <a:r>
              <a:rPr lang="en-US" sz="1400" dirty="0"/>
              <a:t> The unity of Scripture across centuries shows that divine revelation never contradicts itself.</a:t>
            </a:r>
          </a:p>
          <a:p>
            <a:pPr rtl="0" fontAlgn="ctr"/>
            <a:r>
              <a:rPr lang="en-US" sz="1400" b="1" dirty="0"/>
              <a:t>Moral Stability:</a:t>
            </a:r>
            <a:r>
              <a:rPr lang="en-US" sz="1400" dirty="0"/>
              <a:t> God’s commands and promises do not change with culture or emotion—they flow from His eternal, logical, truthful nature.</a:t>
            </a:r>
          </a:p>
          <a:p>
            <a:endParaRPr lang="en-US" sz="1400" dirty="0"/>
          </a:p>
          <a:p>
            <a:r>
              <a:rPr lang="en-US" sz="1400" b="1" dirty="0"/>
              <a:t>Application</a:t>
            </a:r>
            <a:endParaRPr lang="en-US" sz="1400" dirty="0"/>
          </a:p>
          <a:p>
            <a:pPr rtl="0" fontAlgn="ctr"/>
            <a:r>
              <a:rPr lang="en-US" sz="1400" b="1" dirty="0"/>
              <a:t>Think Logically About Faith:</a:t>
            </a:r>
            <a:r>
              <a:rPr lang="en-US" sz="1400" dirty="0"/>
              <a:t> Study God’s Word knowing that it reflects divine reason and harmony.</a:t>
            </a:r>
            <a:endParaRPr lang="en-US" sz="1400" b="1" dirty="0"/>
          </a:p>
          <a:p>
            <a:pPr rtl="0" fontAlgn="ctr"/>
            <a:r>
              <a:rPr lang="en-US" sz="1400" b="1" dirty="0"/>
              <a:t>Defend Truth Confidently:</a:t>
            </a:r>
            <a:r>
              <a:rPr lang="en-US" sz="1400" dirty="0"/>
              <a:t> In a world of relativism, affirm that contradictions cannot both be true, truth remains anchored in God.</a:t>
            </a:r>
            <a:endParaRPr lang="en-US" sz="1400" b="1" dirty="0"/>
          </a:p>
          <a:p>
            <a:pPr rtl="0" fontAlgn="ctr"/>
            <a:r>
              <a:rPr lang="en-US" sz="1400" b="1" dirty="0"/>
              <a:t>Trust Deeply:</a:t>
            </a:r>
            <a:r>
              <a:rPr lang="en-US" sz="1400" dirty="0"/>
              <a:t> When doubt arises, recall that God cannot contradict His promises; His Word and nature are one.</a:t>
            </a:r>
            <a:endParaRPr lang="en-US" sz="1400" b="1" dirty="0"/>
          </a:p>
          <a:p>
            <a:pPr rtl="0" fontAlgn="ctr"/>
            <a:r>
              <a:rPr lang="en-US" sz="1400" b="1" dirty="0"/>
              <a:t>Live Consistently:</a:t>
            </a:r>
            <a:r>
              <a:rPr lang="en-US" sz="1400" dirty="0"/>
              <a:t> Seek to align beliefs, words, and actions with God’s coherent truth—avoiding hypocrisy and double-mindedness (James 1:8).</a:t>
            </a:r>
            <a:endParaRPr lang="en-US" sz="1400" b="1" dirty="0"/>
          </a:p>
          <a:p>
            <a:endParaRPr lang="en-US" sz="1400" dirty="0"/>
          </a:p>
          <a:p>
            <a:r>
              <a:rPr lang="en-US" sz="1400" b="1" dirty="0"/>
              <a:t>Summary Statement</a:t>
            </a:r>
            <a:endParaRPr lang="en-US" sz="1400" dirty="0"/>
          </a:p>
          <a:p>
            <a:r>
              <a:rPr lang="en-US" sz="1400" dirty="0"/>
              <a:t>The Law of Non-Contradiction finds its ultimate grounding in the unchanging, truthful nature of God. Because God cannot lie or act contrary to His being, reality and reason are coherent. Every divine promise rests securely upon this logical and moral consistency, making faith in God not only a spiritual act but a rational one.</a:t>
            </a:r>
          </a:p>
          <a:p>
            <a:endParaRPr lang="en-US" sz="1400" dirty="0"/>
          </a:p>
          <a:p>
            <a:pPr defTabSz="938266"/>
            <a:r>
              <a:rPr lang="en-US" sz="1400" b="1" dirty="0"/>
              <a:t>Jas 1:2-8  </a:t>
            </a:r>
            <a:r>
              <a:rPr lang="en-US" sz="1400" dirty="0"/>
              <a:t>My brothers and sisters, consider it nothing but joy when you fall into all sorts of trials,  (3)  because you know that the testing of your faith produces endurance.  (4)  And let endurance have its perfect effect, so that you will be perfect and complete, not deficient in anything.  (5)  But if anyone is deficient in wisdom, he should ask God, who gives to all generously and without reprimand, and it will be given to him.  (6)  But he must ask in faith without doubting, for the one who doubts is like a wave of the sea, blown and tossed around by the wind.  (7)  For that person must not suppose that he will receive anything from the Lord,  (8)  since he is a double-minded individual, unstable in all his ways.</a:t>
            </a:r>
          </a:p>
          <a:p>
            <a:endParaRPr lang="en-US" dirty="0"/>
          </a:p>
        </p:txBody>
      </p:sp>
      <p:sp>
        <p:nvSpPr>
          <p:cNvPr id="4" name="Slide Number Placeholder 3">
            <a:extLst>
              <a:ext uri="{FF2B5EF4-FFF2-40B4-BE49-F238E27FC236}">
                <a16:creationId xmlns:a16="http://schemas.microsoft.com/office/drawing/2014/main" id="{2B51D220-E129-8E89-3EBB-B7D76071AC33}"/>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40381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sz="3600" dirty="0">
                <a:solidFill>
                  <a:schemeClr val="accent1">
                    <a:lumMod val="50000"/>
                  </a:schemeClr>
                </a:solidFill>
              </a:rPr>
              <a:t>God’s Nature as the Promise-Maker</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God is not a man, that he should lie, nor a human being, that he should change his mind. Has he said, and will he not do it? Or has he spoken, and will he not make it happen?</a:t>
            </a:r>
          </a:p>
          <a:p>
            <a:r>
              <a:rPr lang="en-US" b="0" dirty="0"/>
              <a:t>(Numbers 23:19)</a:t>
            </a: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in Scripture</a:t>
            </a:r>
            <a:br>
              <a:rPr lang="en-US" dirty="0"/>
            </a:br>
            <a:r>
              <a:rPr lang="en-US" sz="2400" dirty="0">
                <a:solidFill>
                  <a:schemeClr val="tx2">
                    <a:lumMod val="60000"/>
                    <a:lumOff val="40000"/>
                  </a:schemeClr>
                </a:solidFill>
              </a:rPr>
              <a:t>The Nature of God – Foundations for His Promises</a:t>
            </a:r>
          </a:p>
        </p:txBody>
      </p:sp>
      <p:sp>
        <p:nvSpPr>
          <p:cNvPr id="6" name="TextBox 5"/>
          <p:cNvSpPr txBox="1"/>
          <p:nvPr/>
        </p:nvSpPr>
        <p:spPr>
          <a:xfrm>
            <a:off x="381000" y="1143000"/>
            <a:ext cx="8442960" cy="1231106"/>
          </a:xfrm>
          <a:prstGeom prst="rect">
            <a:avLst/>
          </a:prstGeom>
          <a:noFill/>
        </p:spPr>
        <p:txBody>
          <a:bodyPr wrap="square" rtlCol="0">
            <a:spAutoFit/>
          </a:bodyPr>
          <a:lstStyle/>
          <a:p>
            <a:r>
              <a:rPr lang="en-US" sz="2000" b="1" i="1" u="sng" dirty="0">
                <a:solidFill>
                  <a:schemeClr val="accent1"/>
                </a:solidFill>
              </a:rPr>
              <a:t>Unchanging Faithfulness</a:t>
            </a:r>
          </a:p>
          <a:p>
            <a:pPr marL="342900" indent="-342900">
              <a:buFont typeface="Arial" pitchFamily="34" charset="0"/>
              <a:buChar char="•"/>
            </a:pPr>
            <a:r>
              <a:rPr lang="en-US" b="1" dirty="0"/>
              <a:t>Malachi 3:6  </a:t>
            </a:r>
            <a:r>
              <a:rPr lang="en-US" i="1" dirty="0"/>
              <a:t>Since, </a:t>
            </a:r>
            <a:r>
              <a:rPr lang="en-US" i="1" u="sng" dirty="0"/>
              <a:t>I, the LORD, do not go back on my promises</a:t>
            </a:r>
            <a:r>
              <a:rPr lang="en-US" i="1" dirty="0"/>
              <a:t>, you, sons of Jacob, have not perished.</a:t>
            </a:r>
          </a:p>
          <a:p>
            <a:pPr marL="342900" indent="-342900">
              <a:buFont typeface="Arial" pitchFamily="34" charset="0"/>
              <a:buChar char="•"/>
            </a:pPr>
            <a:r>
              <a:rPr lang="en-US" b="1" dirty="0"/>
              <a:t>Hebrews 13:8  </a:t>
            </a:r>
            <a:r>
              <a:rPr lang="en-US" i="1" dirty="0"/>
              <a:t>Jesus Christ is the </a:t>
            </a:r>
            <a:r>
              <a:rPr lang="en-US" i="1" u="sng" dirty="0"/>
              <a:t>same yesterday and today and forever!</a:t>
            </a:r>
          </a:p>
        </p:txBody>
      </p:sp>
      <p:sp>
        <p:nvSpPr>
          <p:cNvPr id="7" name="TextBox 6"/>
          <p:cNvSpPr txBox="1"/>
          <p:nvPr/>
        </p:nvSpPr>
        <p:spPr>
          <a:xfrm>
            <a:off x="381000" y="2387970"/>
            <a:ext cx="8458200" cy="2339102"/>
          </a:xfrm>
          <a:prstGeom prst="rect">
            <a:avLst/>
          </a:prstGeom>
          <a:noFill/>
        </p:spPr>
        <p:txBody>
          <a:bodyPr wrap="square" rtlCol="0">
            <a:spAutoFit/>
          </a:bodyPr>
          <a:lstStyle/>
          <a:p>
            <a:r>
              <a:rPr lang="en-US" sz="2000" b="1" i="1" u="sng" dirty="0">
                <a:solidFill>
                  <a:schemeClr val="accent1"/>
                </a:solidFill>
              </a:rPr>
              <a:t>Truthfulness</a:t>
            </a:r>
          </a:p>
          <a:p>
            <a:pPr marL="285750" indent="-285750">
              <a:buFont typeface="Arial" panose="020B0604020202020204" pitchFamily="34" charset="0"/>
              <a:buChar char="•"/>
            </a:pPr>
            <a:r>
              <a:rPr lang="en-US" b="1" dirty="0"/>
              <a:t>Titus 1:1-2  </a:t>
            </a:r>
            <a:r>
              <a:rPr lang="en-US" i="1" dirty="0"/>
              <a:t>From Paul […] to further the faith of God’s chosen ones and the knowledge of the truth that is in keeping with godliness, in hope of eternal life, which </a:t>
            </a:r>
            <a:r>
              <a:rPr lang="en-US" i="1" u="sng" dirty="0"/>
              <a:t>God, who does not lie, promised before time began</a:t>
            </a:r>
            <a:r>
              <a:rPr lang="en-US" i="1" dirty="0"/>
              <a:t>.</a:t>
            </a:r>
          </a:p>
          <a:p>
            <a:pPr marL="285750" indent="-285750">
              <a:buFont typeface="Arial" panose="020B0604020202020204" pitchFamily="34" charset="0"/>
              <a:buChar char="•"/>
            </a:pPr>
            <a:r>
              <a:rPr lang="en-US" b="1" dirty="0"/>
              <a:t>John 17:16-19  </a:t>
            </a:r>
            <a:r>
              <a:rPr lang="en-US" i="1" dirty="0"/>
              <a:t>They do not belong to the world just as I do not belong to the world. </a:t>
            </a:r>
            <a:r>
              <a:rPr lang="en-US" i="1" u="sng" dirty="0"/>
              <a:t>Set them apart in the truth; your word is truth. </a:t>
            </a:r>
            <a:r>
              <a:rPr lang="en-US" i="1" dirty="0"/>
              <a:t>Just as you sent me into the world, so I sent them into the world. And I set myself apart on their behalf, so that they too may be truly set apart.</a:t>
            </a:r>
          </a:p>
        </p:txBody>
      </p:sp>
      <p:sp>
        <p:nvSpPr>
          <p:cNvPr id="8" name="TextBox 7"/>
          <p:cNvSpPr txBox="1"/>
          <p:nvPr/>
        </p:nvSpPr>
        <p:spPr>
          <a:xfrm>
            <a:off x="381000" y="4740936"/>
            <a:ext cx="8001000" cy="1785104"/>
          </a:xfrm>
          <a:prstGeom prst="rect">
            <a:avLst/>
          </a:prstGeom>
          <a:noFill/>
        </p:spPr>
        <p:txBody>
          <a:bodyPr wrap="square" rtlCol="0">
            <a:spAutoFit/>
          </a:bodyPr>
          <a:lstStyle/>
          <a:p>
            <a:r>
              <a:rPr lang="en-US" sz="2000" b="1" i="1" u="sng" dirty="0">
                <a:solidFill>
                  <a:schemeClr val="accent1"/>
                </a:solidFill>
              </a:rPr>
              <a:t>Faithfulness</a:t>
            </a:r>
          </a:p>
          <a:p>
            <a:pPr marL="342900" indent="-342900">
              <a:buFont typeface="Arial" pitchFamily="34" charset="0"/>
              <a:buChar char="•"/>
            </a:pPr>
            <a:r>
              <a:rPr lang="en-US" b="1" i="1" dirty="0"/>
              <a:t>Deuteronomy 7:9  </a:t>
            </a:r>
            <a:r>
              <a:rPr lang="en-US" i="1" dirty="0"/>
              <a:t>So realize that the LORD your God is the true God, </a:t>
            </a:r>
            <a:r>
              <a:rPr lang="en-US" i="1" u="sng" dirty="0"/>
              <a:t>the faithful God who keeps covenant faithfully </a:t>
            </a:r>
            <a:r>
              <a:rPr lang="en-US" i="1" dirty="0"/>
              <a:t>with those who love him and keep his commandments, to a thousand generations…</a:t>
            </a:r>
          </a:p>
          <a:p>
            <a:pPr marL="342900" indent="-342900">
              <a:buFont typeface="Arial" pitchFamily="34" charset="0"/>
              <a:buChar char="•"/>
            </a:pPr>
            <a:r>
              <a:rPr lang="en-US" b="1" dirty="0"/>
              <a:t>Lam 3:22-24  </a:t>
            </a:r>
            <a:r>
              <a:rPr lang="en-US" u="sng" dirty="0"/>
              <a:t>The LORD’s loyal kindness never ceases</a:t>
            </a:r>
            <a:r>
              <a:rPr lang="en-US" dirty="0"/>
              <a:t>; his compassions never end.  They are fresh every morning; </a:t>
            </a:r>
            <a:r>
              <a:rPr lang="en-US" u="sng" dirty="0"/>
              <a:t>your faithfulness is abundant</a:t>
            </a:r>
            <a:r>
              <a:rPr lang="en-US" dirty="0"/>
              <a:t>!  </a:t>
            </a:r>
            <a:endParaRPr lang="en-US" i="1" dirty="0"/>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in History</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1143000"/>
            <a:ext cx="8442960" cy="954107"/>
          </a:xfrm>
          <a:prstGeom prst="rect">
            <a:avLst/>
          </a:prstGeom>
          <a:noFill/>
        </p:spPr>
        <p:txBody>
          <a:bodyPr wrap="square" rtlCol="0">
            <a:spAutoFit/>
          </a:bodyPr>
          <a:lstStyle/>
          <a:p>
            <a:r>
              <a:rPr lang="en-US" sz="2000" b="1" i="1" u="sng" dirty="0">
                <a:solidFill>
                  <a:schemeClr val="accent1"/>
                </a:solidFill>
              </a:rPr>
              <a:t>Creation</a:t>
            </a:r>
          </a:p>
          <a:p>
            <a:pPr marL="342900" indent="-342900">
              <a:buFont typeface="Arial" pitchFamily="34" charset="0"/>
              <a:buChar char="•"/>
            </a:pPr>
            <a:r>
              <a:rPr lang="en-US" dirty="0">
                <a:ea typeface="ＭＳ Ｐゴシック" pitchFamily="-106" charset="-128"/>
                <a:cs typeface="ＭＳ Ｐゴシック" pitchFamily="-106" charset="-128"/>
              </a:rPr>
              <a:t>God’s word brought all things into existence (Genesis 1). What He says happens.</a:t>
            </a:r>
            <a:r>
              <a:rPr lang="en-US" b="1" dirty="0"/>
              <a:t> </a:t>
            </a:r>
            <a:endParaRPr lang="en-US" i="1" u="sng" dirty="0"/>
          </a:p>
        </p:txBody>
      </p:sp>
      <p:sp>
        <p:nvSpPr>
          <p:cNvPr id="7" name="TextBox 6">
            <a:extLst>
              <a:ext uri="{FF2B5EF4-FFF2-40B4-BE49-F238E27FC236}">
                <a16:creationId xmlns:a16="http://schemas.microsoft.com/office/drawing/2014/main" id="{EC1599C2-97F1-9DB3-605F-0762C21AD21E}"/>
              </a:ext>
            </a:extLst>
          </p:cNvPr>
          <p:cNvSpPr txBox="1"/>
          <p:nvPr/>
        </p:nvSpPr>
        <p:spPr>
          <a:xfrm>
            <a:off x="381000" y="2116723"/>
            <a:ext cx="8458200" cy="954107"/>
          </a:xfrm>
          <a:prstGeom prst="rect">
            <a:avLst/>
          </a:prstGeom>
          <a:noFill/>
        </p:spPr>
        <p:txBody>
          <a:bodyPr wrap="square" rtlCol="0">
            <a:spAutoFit/>
          </a:bodyPr>
          <a:lstStyle/>
          <a:p>
            <a:r>
              <a:rPr lang="en-US" sz="2000" b="1" i="1" u="sng" dirty="0">
                <a:solidFill>
                  <a:schemeClr val="accent1"/>
                </a:solidFill>
              </a:rPr>
              <a:t>Patriarchs</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God kept His promises to Abraham, Isaac, and Jacob despite human weakness.</a:t>
            </a:r>
          </a:p>
        </p:txBody>
      </p:sp>
      <p:sp>
        <p:nvSpPr>
          <p:cNvPr id="8" name="TextBox 7">
            <a:extLst>
              <a:ext uri="{FF2B5EF4-FFF2-40B4-BE49-F238E27FC236}">
                <a16:creationId xmlns:a16="http://schemas.microsoft.com/office/drawing/2014/main" id="{77B1B47B-B715-1B41-4FAC-6AE207A24C08}"/>
              </a:ext>
            </a:extLst>
          </p:cNvPr>
          <p:cNvSpPr txBox="1"/>
          <p:nvPr/>
        </p:nvSpPr>
        <p:spPr>
          <a:xfrm>
            <a:off x="381000" y="3090446"/>
            <a:ext cx="8001000" cy="954107"/>
          </a:xfrm>
          <a:prstGeom prst="rect">
            <a:avLst/>
          </a:prstGeom>
          <a:noFill/>
        </p:spPr>
        <p:txBody>
          <a:bodyPr wrap="square" rtlCol="0">
            <a:spAutoFit/>
          </a:bodyPr>
          <a:lstStyle/>
          <a:p>
            <a:r>
              <a:rPr lang="en-US" sz="2000" b="1" i="1" u="sng" dirty="0">
                <a:solidFill>
                  <a:schemeClr val="accent1"/>
                </a:solidFill>
              </a:rPr>
              <a:t>Israel’s Deliverance</a:t>
            </a:r>
          </a:p>
          <a:p>
            <a:pPr marL="342900" indent="-342900">
              <a:buFont typeface="Arial" pitchFamily="34" charset="0"/>
              <a:buChar char="•"/>
            </a:pPr>
            <a:r>
              <a:rPr lang="en-US" dirty="0">
                <a:ea typeface="ＭＳ Ｐゴシック" pitchFamily="-106" charset="-128"/>
                <a:cs typeface="ＭＳ Ｐゴシック" pitchFamily="-106" charset="-128"/>
              </a:rPr>
              <a:t>In Exodus, God proved His power and faithfulness by redeeming Israel from Egypt and fulfilling His word to Abraham (Genesis 15:13–14).</a:t>
            </a:r>
          </a:p>
        </p:txBody>
      </p:sp>
      <p:sp>
        <p:nvSpPr>
          <p:cNvPr id="2" name="TextBox 1">
            <a:extLst>
              <a:ext uri="{FF2B5EF4-FFF2-40B4-BE49-F238E27FC236}">
                <a16:creationId xmlns:a16="http://schemas.microsoft.com/office/drawing/2014/main" id="{87A874A8-37AA-1D98-9F5E-8D0E0B919C64}"/>
              </a:ext>
            </a:extLst>
          </p:cNvPr>
          <p:cNvSpPr txBox="1"/>
          <p:nvPr/>
        </p:nvSpPr>
        <p:spPr>
          <a:xfrm>
            <a:off x="381000" y="4064169"/>
            <a:ext cx="8001000" cy="954107"/>
          </a:xfrm>
          <a:prstGeom prst="rect">
            <a:avLst/>
          </a:prstGeom>
          <a:noFill/>
        </p:spPr>
        <p:txBody>
          <a:bodyPr wrap="square" rtlCol="0">
            <a:spAutoFit/>
          </a:bodyPr>
          <a:lstStyle/>
          <a:p>
            <a:r>
              <a:rPr lang="en-US" sz="2000" b="1" i="1" u="sng" dirty="0">
                <a:solidFill>
                  <a:schemeClr val="accent1"/>
                </a:solidFill>
              </a:rPr>
              <a:t>Exile and Return</a:t>
            </a:r>
          </a:p>
          <a:p>
            <a:pPr marL="342900" indent="-342900">
              <a:buFont typeface="Arial" pitchFamily="34" charset="0"/>
              <a:buChar char="•"/>
            </a:pPr>
            <a:r>
              <a:rPr lang="en-US" dirty="0">
                <a:ea typeface="ＭＳ Ｐゴシック" pitchFamily="-106" charset="-128"/>
                <a:cs typeface="ＭＳ Ｐゴシック" pitchFamily="-106" charset="-128"/>
              </a:rPr>
              <a:t>Even in judgment, God promised restoration (Jeremiah 29:10–14), and He did bring His people back.</a:t>
            </a:r>
            <a:r>
              <a:rPr lang="en-US" b="1" i="1" dirty="0"/>
              <a:t> </a:t>
            </a:r>
            <a:endParaRPr lang="en-US" i="1" dirty="0"/>
          </a:p>
        </p:txBody>
      </p:sp>
      <p:sp>
        <p:nvSpPr>
          <p:cNvPr id="3" name="TextBox 2">
            <a:extLst>
              <a:ext uri="{FF2B5EF4-FFF2-40B4-BE49-F238E27FC236}">
                <a16:creationId xmlns:a16="http://schemas.microsoft.com/office/drawing/2014/main" id="{694CF220-4D00-C1C3-8B39-3054889E4CC6}"/>
              </a:ext>
            </a:extLst>
          </p:cNvPr>
          <p:cNvSpPr txBox="1"/>
          <p:nvPr/>
        </p:nvSpPr>
        <p:spPr>
          <a:xfrm>
            <a:off x="381000" y="5037892"/>
            <a:ext cx="8001000" cy="954107"/>
          </a:xfrm>
          <a:prstGeom prst="rect">
            <a:avLst/>
          </a:prstGeom>
          <a:noFill/>
        </p:spPr>
        <p:txBody>
          <a:bodyPr wrap="square" rtlCol="0">
            <a:spAutoFit/>
          </a:bodyPr>
          <a:lstStyle/>
          <a:p>
            <a:r>
              <a:rPr lang="en-US" sz="2000" b="1" i="1" u="sng" dirty="0">
                <a:solidFill>
                  <a:schemeClr val="accent1"/>
                </a:solidFill>
              </a:rPr>
              <a:t>Church Age</a:t>
            </a:r>
          </a:p>
          <a:p>
            <a:pPr marL="342900" indent="-342900">
              <a:buFont typeface="Arial" pitchFamily="34" charset="0"/>
              <a:buChar char="•"/>
            </a:pPr>
            <a:r>
              <a:rPr lang="en-US" dirty="0">
                <a:ea typeface="ＭＳ Ｐゴシック" pitchFamily="-106" charset="-128"/>
                <a:cs typeface="ＭＳ Ｐゴシック" pitchFamily="-106" charset="-128"/>
              </a:rPr>
              <a:t>Jesus’ promise to build His church (Matthew 16:18) has held true through centuries of history; persecution, revival, and global expansion.</a:t>
            </a:r>
            <a:r>
              <a:rPr lang="en-US" b="1" i="1" dirty="0"/>
              <a:t> </a:t>
            </a:r>
            <a:endParaRPr lang="en-US" i="1" dirty="0"/>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A0A04-9765-41F5-8F5C-29CCCE2F87D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7A95EA-8598-8A4F-D8C2-B4CAB4067D2A}"/>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 in Jesus</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0120B2DF-8B8B-A782-E6DF-D81F3D2239F9}"/>
              </a:ext>
            </a:extLst>
          </p:cNvPr>
          <p:cNvSpPr txBox="1"/>
          <p:nvPr/>
        </p:nvSpPr>
        <p:spPr>
          <a:xfrm>
            <a:off x="381000" y="1143000"/>
            <a:ext cx="8442960" cy="954107"/>
          </a:xfrm>
          <a:prstGeom prst="rect">
            <a:avLst/>
          </a:prstGeom>
          <a:noFill/>
        </p:spPr>
        <p:txBody>
          <a:bodyPr wrap="square" rtlCol="0">
            <a:spAutoFit/>
          </a:bodyPr>
          <a:lstStyle/>
          <a:p>
            <a:r>
              <a:rPr lang="en-US" sz="2000" b="1" i="1" u="sng" dirty="0">
                <a:solidFill>
                  <a:schemeClr val="accent1"/>
                </a:solidFill>
              </a:rPr>
              <a:t>Truth and Grace Incarnate</a:t>
            </a:r>
          </a:p>
          <a:p>
            <a:pPr marL="285750" lvl="1" indent="-285750">
              <a:buFont typeface="Arial" panose="020B0604020202020204" pitchFamily="34" charset="0"/>
              <a:buChar char="•"/>
            </a:pPr>
            <a:r>
              <a:rPr lang="en-US" b="1" i="1" dirty="0"/>
              <a:t>John 1:14  </a:t>
            </a:r>
            <a:r>
              <a:rPr lang="en-US" i="1" dirty="0"/>
              <a:t>The Word became flesh… full of grace and truth.</a:t>
            </a:r>
          </a:p>
          <a:p>
            <a:pPr marL="285750" lvl="1" indent="-285750">
              <a:buFont typeface="Arial" panose="020B0604020202020204" pitchFamily="34" charset="0"/>
              <a:buChar char="•"/>
            </a:pPr>
            <a:r>
              <a:rPr lang="en-US" b="1" dirty="0">
                <a:ea typeface="ＭＳ Ｐゴシック" pitchFamily="-106" charset="-128"/>
              </a:rPr>
              <a:t>John 14:9 </a:t>
            </a:r>
            <a:r>
              <a:rPr lang="en-US" dirty="0">
                <a:ea typeface="ＭＳ Ｐゴシック" pitchFamily="-106" charset="-128"/>
              </a:rPr>
              <a:t> </a:t>
            </a:r>
            <a:r>
              <a:rPr lang="en-US" i="1" dirty="0">
                <a:ea typeface="ＭＳ Ｐゴシック" pitchFamily="-106" charset="-128"/>
              </a:rPr>
              <a:t>“Whoever has seen me has seen the Father.”</a:t>
            </a:r>
          </a:p>
        </p:txBody>
      </p:sp>
      <p:sp>
        <p:nvSpPr>
          <p:cNvPr id="7" name="TextBox 6">
            <a:extLst>
              <a:ext uri="{FF2B5EF4-FFF2-40B4-BE49-F238E27FC236}">
                <a16:creationId xmlns:a16="http://schemas.microsoft.com/office/drawing/2014/main" id="{A72111AE-1843-9AB9-7417-26A694D00086}"/>
              </a:ext>
            </a:extLst>
          </p:cNvPr>
          <p:cNvSpPr txBox="1"/>
          <p:nvPr/>
        </p:nvSpPr>
        <p:spPr>
          <a:xfrm>
            <a:off x="434788" y="2308412"/>
            <a:ext cx="8458200" cy="954107"/>
          </a:xfrm>
          <a:prstGeom prst="rect">
            <a:avLst/>
          </a:prstGeom>
          <a:noFill/>
        </p:spPr>
        <p:txBody>
          <a:bodyPr wrap="square" rtlCol="0">
            <a:spAutoFit/>
          </a:bodyPr>
          <a:lstStyle/>
          <a:p>
            <a:r>
              <a:rPr lang="en-US" sz="2000" b="1" i="1" u="sng" dirty="0">
                <a:solidFill>
                  <a:schemeClr val="accent1"/>
                </a:solidFill>
              </a:rPr>
              <a:t>Faithful to the End</a:t>
            </a:r>
          </a:p>
          <a:p>
            <a:pPr marL="285750" indent="-285750">
              <a:buFont typeface="Arial" panose="020B0604020202020204" pitchFamily="34" charset="0"/>
              <a:buChar char="•"/>
            </a:pPr>
            <a:r>
              <a:rPr lang="en-US" b="1" i="1" dirty="0">
                <a:ea typeface="ＭＳ Ｐゴシック" pitchFamily="-106" charset="-128"/>
              </a:rPr>
              <a:t>Philippians 2:8</a:t>
            </a:r>
            <a:r>
              <a:rPr lang="en-US" b="1" dirty="0">
                <a:ea typeface="ＭＳ Ｐゴシック" pitchFamily="-106" charset="-128"/>
              </a:rPr>
              <a:t>  </a:t>
            </a:r>
            <a:r>
              <a:rPr lang="en-US" dirty="0">
                <a:ea typeface="ＭＳ Ｐゴシック" pitchFamily="-106" charset="-128"/>
              </a:rPr>
              <a:t>Jesus was obedient unto death.</a:t>
            </a:r>
          </a:p>
          <a:p>
            <a:pPr marL="285750" indent="-285750">
              <a:buFont typeface="Arial" panose="020B0604020202020204" pitchFamily="34" charset="0"/>
              <a:buChar char="•"/>
            </a:pPr>
            <a:r>
              <a:rPr lang="en-US" b="1" i="1" dirty="0">
                <a:ea typeface="ＭＳ Ｐゴシック" pitchFamily="-106" charset="-128"/>
              </a:rPr>
              <a:t>2 Corinthians 1:20</a:t>
            </a:r>
            <a:r>
              <a:rPr lang="en-US" b="1" dirty="0">
                <a:ea typeface="ＭＳ Ｐゴシック" pitchFamily="-106" charset="-128"/>
              </a:rPr>
              <a:t>  </a:t>
            </a:r>
            <a:r>
              <a:rPr lang="en-US" dirty="0">
                <a:ea typeface="ＭＳ Ｐゴシック" pitchFamily="-106" charset="-128"/>
              </a:rPr>
              <a:t>In Jesus, every promise of God finds its “Yes.”</a:t>
            </a:r>
            <a:r>
              <a:rPr lang="en-US" b="1" dirty="0"/>
              <a:t> </a:t>
            </a:r>
            <a:endParaRPr lang="en-US" i="1" dirty="0"/>
          </a:p>
        </p:txBody>
      </p:sp>
      <p:sp>
        <p:nvSpPr>
          <p:cNvPr id="8" name="TextBox 7">
            <a:extLst>
              <a:ext uri="{FF2B5EF4-FFF2-40B4-BE49-F238E27FC236}">
                <a16:creationId xmlns:a16="http://schemas.microsoft.com/office/drawing/2014/main" id="{55E837E3-F4CF-0369-24B2-B323BA51C139}"/>
              </a:ext>
            </a:extLst>
          </p:cNvPr>
          <p:cNvSpPr txBox="1"/>
          <p:nvPr/>
        </p:nvSpPr>
        <p:spPr>
          <a:xfrm>
            <a:off x="412376" y="3473824"/>
            <a:ext cx="8001000" cy="1508105"/>
          </a:xfrm>
          <a:prstGeom prst="rect">
            <a:avLst/>
          </a:prstGeom>
          <a:noFill/>
        </p:spPr>
        <p:txBody>
          <a:bodyPr wrap="square" rtlCol="0">
            <a:spAutoFit/>
          </a:bodyPr>
          <a:lstStyle/>
          <a:p>
            <a:r>
              <a:rPr lang="en-US" sz="2000" b="1" i="1" u="sng" dirty="0">
                <a:solidFill>
                  <a:schemeClr val="accent1"/>
                </a:solidFill>
              </a:rPr>
              <a:t>Unchanging Compassion</a:t>
            </a:r>
          </a:p>
          <a:p>
            <a:pPr marL="342900" indent="-342900">
              <a:buFont typeface="Arial" pitchFamily="34" charset="0"/>
              <a:buChar char="•"/>
            </a:pPr>
            <a:r>
              <a:rPr lang="en-US" dirty="0">
                <a:ea typeface="ＭＳ Ｐゴシック" pitchFamily="-106" charset="-128"/>
              </a:rPr>
              <a:t>Jesus consistently revealed God’s mercy; healing the sick, forgiving sinners, lifting the broken.</a:t>
            </a:r>
          </a:p>
          <a:p>
            <a:pPr marL="342900" indent="-342900">
              <a:buFont typeface="Arial" pitchFamily="34" charset="0"/>
              <a:buChar char="•"/>
            </a:pPr>
            <a:r>
              <a:rPr lang="en-US" b="1" i="1" dirty="0">
                <a:ea typeface="ＭＳ Ｐゴシック" pitchFamily="-106" charset="-128"/>
              </a:rPr>
              <a:t>Hebrews 4:15 </a:t>
            </a:r>
            <a:r>
              <a:rPr lang="en-US" i="1" dirty="0">
                <a:ea typeface="ＭＳ Ｐゴシック" pitchFamily="-106" charset="-128"/>
              </a:rPr>
              <a:t> </a:t>
            </a:r>
            <a:r>
              <a:rPr lang="en-US" dirty="0">
                <a:ea typeface="ＭＳ Ｐゴシック" pitchFamily="-106" charset="-128"/>
              </a:rPr>
              <a:t>He is a faithful high priest, able to sympathize with our weakness.</a:t>
            </a:r>
          </a:p>
        </p:txBody>
      </p:sp>
    </p:spTree>
    <p:extLst>
      <p:ext uri="{BB962C8B-B14F-4D97-AF65-F5344CB8AC3E}">
        <p14:creationId xmlns:p14="http://schemas.microsoft.com/office/powerpoint/2010/main" val="45032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B0F3E-BE6D-48BA-D57D-DC1A5379A80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8F1FB1B-0EE9-8711-CE3E-0D982B69DB2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Invitation to Know Him</a:t>
            </a:r>
            <a:br>
              <a:rPr lang="en-US" dirty="0"/>
            </a:br>
            <a:r>
              <a:rPr lang="en-US" sz="2400" dirty="0">
                <a:solidFill>
                  <a:schemeClr val="tx2">
                    <a:lumMod val="60000"/>
                    <a:lumOff val="40000"/>
                  </a:schemeClr>
                </a:solidFill>
              </a:rPr>
              <a:t>The Nature of God – Foundations for His Promises</a:t>
            </a:r>
          </a:p>
        </p:txBody>
      </p:sp>
      <p:sp>
        <p:nvSpPr>
          <p:cNvPr id="6" name="TextBox 5">
            <a:extLst>
              <a:ext uri="{FF2B5EF4-FFF2-40B4-BE49-F238E27FC236}">
                <a16:creationId xmlns:a16="http://schemas.microsoft.com/office/drawing/2014/main" id="{5D94D32E-E228-3626-EC0F-2FBAEF50E224}"/>
              </a:ext>
            </a:extLst>
          </p:cNvPr>
          <p:cNvSpPr txBox="1"/>
          <p:nvPr/>
        </p:nvSpPr>
        <p:spPr>
          <a:xfrm>
            <a:off x="340659" y="1143000"/>
            <a:ext cx="8442960" cy="677108"/>
          </a:xfrm>
          <a:prstGeom prst="rect">
            <a:avLst/>
          </a:prstGeom>
          <a:noFill/>
        </p:spPr>
        <p:txBody>
          <a:bodyPr wrap="square" rtlCol="0">
            <a:spAutoFit/>
          </a:bodyPr>
          <a:lstStyle/>
          <a:p>
            <a:r>
              <a:rPr lang="en-US" sz="2000" b="1" i="1" u="sng" dirty="0">
                <a:solidFill>
                  <a:schemeClr val="accent1"/>
                </a:solidFill>
              </a:rPr>
              <a:t>Through His Word</a:t>
            </a:r>
          </a:p>
          <a:p>
            <a:pPr marL="342900" indent="-342900">
              <a:buFont typeface="Arial" pitchFamily="34" charset="0"/>
              <a:buChar char="•"/>
            </a:pPr>
            <a:r>
              <a:rPr lang="en-US" b="1" i="1" dirty="0">
                <a:ea typeface="ＭＳ Ｐゴシック" pitchFamily="-106" charset="-128"/>
              </a:rPr>
              <a:t>Psalm 19:7-9</a:t>
            </a:r>
            <a:r>
              <a:rPr lang="en-US" b="1" dirty="0">
                <a:ea typeface="ＭＳ Ｐゴシック" pitchFamily="-106" charset="-128"/>
              </a:rPr>
              <a:t>  </a:t>
            </a:r>
            <a:r>
              <a:rPr lang="en-US" dirty="0">
                <a:ea typeface="ＭＳ Ｐゴシック" pitchFamily="-106" charset="-128"/>
              </a:rPr>
              <a:t>God’s Word reveals His nature and ways.</a:t>
            </a:r>
          </a:p>
        </p:txBody>
      </p:sp>
      <p:sp>
        <p:nvSpPr>
          <p:cNvPr id="7" name="TextBox 6">
            <a:extLst>
              <a:ext uri="{FF2B5EF4-FFF2-40B4-BE49-F238E27FC236}">
                <a16:creationId xmlns:a16="http://schemas.microsoft.com/office/drawing/2014/main" id="{A40B0351-A4E8-E9A5-DC56-96A502C86D45}"/>
              </a:ext>
            </a:extLst>
          </p:cNvPr>
          <p:cNvSpPr txBox="1"/>
          <p:nvPr/>
        </p:nvSpPr>
        <p:spPr>
          <a:xfrm>
            <a:off x="340659" y="1926613"/>
            <a:ext cx="8458200" cy="677108"/>
          </a:xfrm>
          <a:prstGeom prst="rect">
            <a:avLst/>
          </a:prstGeom>
          <a:noFill/>
        </p:spPr>
        <p:txBody>
          <a:bodyPr wrap="square" rtlCol="0">
            <a:spAutoFit/>
          </a:bodyPr>
          <a:lstStyle/>
          <a:p>
            <a:r>
              <a:rPr lang="en-US" sz="2000" b="1" i="1" u="sng" dirty="0">
                <a:solidFill>
                  <a:schemeClr val="accent1"/>
                </a:solidFill>
              </a:rPr>
              <a:t>Through His Works</a:t>
            </a:r>
          </a:p>
          <a:p>
            <a:pPr marL="285750" indent="-285750">
              <a:buFont typeface="Arial" panose="020B0604020202020204" pitchFamily="34" charset="0"/>
              <a:buChar char="•"/>
            </a:pPr>
            <a:r>
              <a:rPr lang="en-US" b="1" i="1" dirty="0">
                <a:ea typeface="ＭＳ Ｐゴシック" pitchFamily="-106" charset="-128"/>
              </a:rPr>
              <a:t>Psalm 105:1-5</a:t>
            </a:r>
            <a:r>
              <a:rPr lang="en-US" b="1" dirty="0">
                <a:ea typeface="ＭＳ Ｐゴシック" pitchFamily="-106" charset="-128"/>
              </a:rPr>
              <a:t>  </a:t>
            </a:r>
            <a:r>
              <a:rPr lang="en-US" dirty="0">
                <a:ea typeface="ＭＳ Ｐゴシック" pitchFamily="-106" charset="-128"/>
              </a:rPr>
              <a:t>Remember His mighty deeds as witness to His faithfulness.</a:t>
            </a:r>
          </a:p>
        </p:txBody>
      </p:sp>
      <p:sp>
        <p:nvSpPr>
          <p:cNvPr id="8" name="TextBox 7">
            <a:extLst>
              <a:ext uri="{FF2B5EF4-FFF2-40B4-BE49-F238E27FC236}">
                <a16:creationId xmlns:a16="http://schemas.microsoft.com/office/drawing/2014/main" id="{525ECC1D-615A-131E-34AE-DC13A9CFABE8}"/>
              </a:ext>
            </a:extLst>
          </p:cNvPr>
          <p:cNvSpPr txBox="1"/>
          <p:nvPr/>
        </p:nvSpPr>
        <p:spPr>
          <a:xfrm>
            <a:off x="340659" y="2710226"/>
            <a:ext cx="8001000" cy="677108"/>
          </a:xfrm>
          <a:prstGeom prst="rect">
            <a:avLst/>
          </a:prstGeom>
          <a:noFill/>
        </p:spPr>
        <p:txBody>
          <a:bodyPr wrap="square" rtlCol="0">
            <a:spAutoFit/>
          </a:bodyPr>
          <a:lstStyle/>
          <a:p>
            <a:r>
              <a:rPr lang="en-US" sz="2000" b="1" i="1" u="sng" dirty="0">
                <a:solidFill>
                  <a:schemeClr val="accent1"/>
                </a:solidFill>
              </a:rPr>
              <a:t>Through His Son</a:t>
            </a:r>
          </a:p>
          <a:p>
            <a:pPr marL="342900" indent="-342900">
              <a:buFont typeface="Arial" pitchFamily="34" charset="0"/>
              <a:buChar char="•"/>
            </a:pPr>
            <a:r>
              <a:rPr lang="en-US" b="1" i="1" dirty="0">
                <a:ea typeface="ＭＳ Ｐゴシック" pitchFamily="-106" charset="-128"/>
              </a:rPr>
              <a:t>Hebrews 1:1-3</a:t>
            </a:r>
            <a:r>
              <a:rPr lang="en-US" b="1" dirty="0">
                <a:ea typeface="ＭＳ Ｐゴシック" pitchFamily="-106" charset="-128"/>
              </a:rPr>
              <a:t>  </a:t>
            </a:r>
            <a:r>
              <a:rPr lang="en-US" dirty="0">
                <a:ea typeface="ＭＳ Ｐゴシック" pitchFamily="-106" charset="-128"/>
              </a:rPr>
              <a:t>God has spoken most clearly in His Son.</a:t>
            </a:r>
            <a:r>
              <a:rPr lang="en-US" b="1" i="1" dirty="0"/>
              <a:t> </a:t>
            </a:r>
            <a:endParaRPr lang="en-US" i="1" dirty="0"/>
          </a:p>
        </p:txBody>
      </p:sp>
      <p:sp>
        <p:nvSpPr>
          <p:cNvPr id="2" name="TextBox 1">
            <a:extLst>
              <a:ext uri="{FF2B5EF4-FFF2-40B4-BE49-F238E27FC236}">
                <a16:creationId xmlns:a16="http://schemas.microsoft.com/office/drawing/2014/main" id="{B5EB1607-C46F-1819-365E-A0FEE9099A28}"/>
              </a:ext>
            </a:extLst>
          </p:cNvPr>
          <p:cNvSpPr txBox="1"/>
          <p:nvPr/>
        </p:nvSpPr>
        <p:spPr>
          <a:xfrm>
            <a:off x="340659" y="3493840"/>
            <a:ext cx="8489576" cy="1785104"/>
          </a:xfrm>
          <a:prstGeom prst="rect">
            <a:avLst/>
          </a:prstGeom>
          <a:noFill/>
        </p:spPr>
        <p:txBody>
          <a:bodyPr wrap="square" rtlCol="0">
            <a:spAutoFit/>
          </a:bodyPr>
          <a:lstStyle/>
          <a:p>
            <a:r>
              <a:rPr lang="en-US" sz="2000" b="1" i="1" u="sng" dirty="0">
                <a:solidFill>
                  <a:schemeClr val="accent1"/>
                </a:solidFill>
              </a:rPr>
              <a:t>Through Covenant Relationship</a:t>
            </a:r>
          </a:p>
          <a:p>
            <a:pPr marL="342900" indent="-342900">
              <a:buFont typeface="Arial" pitchFamily="34" charset="0"/>
              <a:buChar char="•"/>
            </a:pPr>
            <a:r>
              <a:rPr lang="en-US" b="1" i="1" dirty="0">
                <a:ea typeface="ＭＳ Ｐゴシック" pitchFamily="-106" charset="-128"/>
              </a:rPr>
              <a:t>Jeremiah 9:23-24</a:t>
            </a:r>
            <a:r>
              <a:rPr lang="en-US" b="1" dirty="0">
                <a:ea typeface="ＭＳ Ｐゴシック" pitchFamily="-106" charset="-128"/>
              </a:rPr>
              <a:t>  </a:t>
            </a:r>
            <a:r>
              <a:rPr lang="en-US" dirty="0">
                <a:ea typeface="ＭＳ Ｐゴシック" pitchFamily="-106" charset="-128"/>
              </a:rPr>
              <a:t>Let the one who boasts boast in this: that he knows Me.</a:t>
            </a:r>
          </a:p>
          <a:p>
            <a:pPr marL="342900" indent="-342900">
              <a:buFont typeface="Arial" pitchFamily="34" charset="0"/>
              <a:buChar char="•"/>
            </a:pPr>
            <a:r>
              <a:rPr lang="en-US" b="1" i="1" dirty="0">
                <a:ea typeface="ＭＳ Ｐゴシック" pitchFamily="-106" charset="-128"/>
              </a:rPr>
              <a:t>Jeremiah 31:34  </a:t>
            </a:r>
            <a:r>
              <a:rPr lang="en-US" dirty="0">
                <a:ea typeface="ＭＳ Ｐゴシック" pitchFamily="-106" charset="-128"/>
              </a:rPr>
              <a:t>For all of them will know Me.</a:t>
            </a:r>
          </a:p>
          <a:p>
            <a:pPr marL="342900" indent="-342900">
              <a:buFont typeface="Arial" pitchFamily="34" charset="0"/>
              <a:buChar char="•"/>
            </a:pPr>
            <a:r>
              <a:rPr lang="en-US" b="1" i="1" dirty="0">
                <a:ea typeface="ＭＳ Ｐゴシック" pitchFamily="-106" charset="-128"/>
              </a:rPr>
              <a:t>John 17:3 </a:t>
            </a:r>
            <a:r>
              <a:rPr lang="en-US" b="1" dirty="0">
                <a:ea typeface="ＭＳ Ｐゴシック" pitchFamily="-106" charset="-128"/>
              </a:rPr>
              <a:t> </a:t>
            </a:r>
            <a:r>
              <a:rPr lang="en-US" dirty="0">
                <a:ea typeface="ＭＳ Ｐゴシック" pitchFamily="-106" charset="-128"/>
              </a:rPr>
              <a:t>Eternal life is knowing the Father and the Son.</a:t>
            </a:r>
          </a:p>
          <a:p>
            <a:pPr marL="342900" indent="-342900">
              <a:buFont typeface="Arial" pitchFamily="34" charset="0"/>
              <a:buChar char="•"/>
            </a:pPr>
            <a:r>
              <a:rPr lang="en-US" b="1" i="1" dirty="0">
                <a:ea typeface="ＭＳ Ｐゴシック" pitchFamily="-106" charset="-128"/>
              </a:rPr>
              <a:t>Romans 6:4-11  </a:t>
            </a:r>
            <a:r>
              <a:rPr lang="en-US" dirty="0">
                <a:ea typeface="ＭＳ Ｐゴシック" pitchFamily="-106" charset="-128"/>
              </a:rPr>
              <a:t>You too consider yourselves dead to sin, but alive to God in Christ Jesus.</a:t>
            </a:r>
          </a:p>
        </p:txBody>
      </p:sp>
    </p:spTree>
    <p:extLst>
      <p:ext uri="{BB962C8B-B14F-4D97-AF65-F5344CB8AC3E}">
        <p14:creationId xmlns:p14="http://schemas.microsoft.com/office/powerpoint/2010/main" val="24959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Law of Non-</a:t>
            </a:r>
            <a:r>
              <a:rPr lang="en-US" dirty="0" err="1"/>
              <a:t>Contradication</a:t>
            </a:r>
            <a:r>
              <a:rPr lang="en-US" dirty="0"/>
              <a:t> (1)</a:t>
            </a:r>
            <a:br>
              <a:rPr lang="en-US" dirty="0"/>
            </a:br>
            <a:r>
              <a:rPr lang="en-US" sz="2400" dirty="0">
                <a:solidFill>
                  <a:schemeClr val="tx2">
                    <a:lumMod val="60000"/>
                    <a:lumOff val="40000"/>
                  </a:schemeClr>
                </a:solidFill>
              </a:rPr>
              <a:t>A Foundational Law of Logic</a:t>
            </a:r>
          </a:p>
        </p:txBody>
      </p:sp>
      <p:sp>
        <p:nvSpPr>
          <p:cNvPr id="6" name="TextBox 5">
            <a:extLst>
              <a:ext uri="{FF2B5EF4-FFF2-40B4-BE49-F238E27FC236}">
                <a16:creationId xmlns:a16="http://schemas.microsoft.com/office/drawing/2014/main" id="{46D1D4A2-6472-81AE-12AF-29BCAA4F8655}"/>
              </a:ext>
            </a:extLst>
          </p:cNvPr>
          <p:cNvSpPr txBox="1"/>
          <p:nvPr/>
        </p:nvSpPr>
        <p:spPr>
          <a:xfrm>
            <a:off x="381000" y="1143000"/>
            <a:ext cx="8534400" cy="1200329"/>
          </a:xfrm>
          <a:prstGeom prst="rect">
            <a:avLst/>
          </a:prstGeom>
          <a:noFill/>
        </p:spPr>
        <p:txBody>
          <a:bodyPr wrap="square" rtlCol="0">
            <a:spAutoFit/>
          </a:bodyPr>
          <a:lstStyle/>
          <a:p>
            <a:r>
              <a:rPr lang="en-US" b="1" i="1" u="sng" dirty="0"/>
              <a:t>A thing cannot be both A and not-A in the same sense and at the same time.</a:t>
            </a:r>
          </a:p>
          <a:p>
            <a:r>
              <a:rPr lang="en-US" dirty="0"/>
              <a:t>In simple terms: a statement and its direct negation cannot both be true simultaneously. For example, “God is faithful” and “God is not faithful” cannot both be true about the same God at the same time and in the same way.</a:t>
            </a:r>
          </a:p>
        </p:txBody>
      </p:sp>
      <p:sp>
        <p:nvSpPr>
          <p:cNvPr id="2" name="TextBox 1">
            <a:extLst>
              <a:ext uri="{FF2B5EF4-FFF2-40B4-BE49-F238E27FC236}">
                <a16:creationId xmlns:a16="http://schemas.microsoft.com/office/drawing/2014/main" id="{AD8CC4CF-8546-6963-D7A8-B061E402048E}"/>
              </a:ext>
            </a:extLst>
          </p:cNvPr>
          <p:cNvSpPr txBox="1"/>
          <p:nvPr/>
        </p:nvSpPr>
        <p:spPr>
          <a:xfrm>
            <a:off x="381000" y="2438400"/>
            <a:ext cx="8534400" cy="1785104"/>
          </a:xfrm>
          <a:prstGeom prst="rect">
            <a:avLst/>
          </a:prstGeom>
          <a:noFill/>
        </p:spPr>
        <p:txBody>
          <a:bodyPr wrap="square" rtlCol="0">
            <a:spAutoFit/>
          </a:bodyPr>
          <a:lstStyle/>
          <a:p>
            <a:r>
              <a:rPr lang="en-US" sz="2000" b="1" i="1" u="sng" dirty="0">
                <a:solidFill>
                  <a:schemeClr val="accent1"/>
                </a:solidFill>
              </a:rPr>
              <a:t>Theological Foundation</a:t>
            </a:r>
          </a:p>
          <a:p>
            <a:r>
              <a:rPr lang="en-US" dirty="0">
                <a:ea typeface="ＭＳ Ｐゴシック" pitchFamily="-106" charset="-128"/>
                <a:cs typeface="ＭＳ Ｐゴシック" pitchFamily="-106" charset="-128"/>
              </a:rPr>
              <a:t>The Law of Non-Contradiction flows from </a:t>
            </a:r>
            <a:r>
              <a:rPr lang="en-US" b="1" dirty="0">
                <a:ea typeface="ＭＳ Ｐゴシック" pitchFamily="-106" charset="-128"/>
                <a:cs typeface="ＭＳ Ｐゴシック" pitchFamily="-106" charset="-128"/>
              </a:rPr>
              <a:t>the very nature of God</a:t>
            </a:r>
            <a:r>
              <a:rPr lang="en-US" dirty="0">
                <a:ea typeface="ＭＳ Ｐゴシック" pitchFamily="-106" charset="-128"/>
                <a:cs typeface="ＭＳ Ｐゴシック" pitchFamily="-106" charset="-128"/>
              </a:rPr>
              <a:t>, who is truth and cannot deny Himself. Because God is truth (John 14:6), reality is consistent and coherent. Logic, reason, and the reliability of truth are grounded in His character. </a:t>
            </a:r>
            <a:r>
              <a:rPr lang="en-US" u="sng" dirty="0">
                <a:ea typeface="ＭＳ Ｐゴシック" pitchFamily="-106" charset="-128"/>
                <a:cs typeface="ＭＳ Ｐゴシック" pitchFamily="-106" charset="-128"/>
              </a:rPr>
              <a:t>If God could contradict Himself, truth would collapse and promises would be meaningless</a:t>
            </a:r>
            <a:r>
              <a:rPr lang="en-US" dirty="0">
                <a:ea typeface="ＭＳ Ｐゴシック" pitchFamily="-106" charset="-128"/>
                <a:cs typeface="ＭＳ Ｐゴシック" pitchFamily="-106" charset="-128"/>
              </a:rPr>
              <a:t>.  </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4292279"/>
            <a:ext cx="8534400" cy="2062103"/>
          </a:xfrm>
          <a:prstGeom prst="rect">
            <a:avLst/>
          </a:prstGeom>
          <a:noFill/>
        </p:spPr>
        <p:txBody>
          <a:bodyPr wrap="square" rtlCol="0">
            <a:spAutoFit/>
          </a:bodyPr>
          <a:lstStyle/>
          <a:p>
            <a:r>
              <a:rPr lang="en-US" sz="2000" b="1" i="1" u="sng" dirty="0">
                <a:solidFill>
                  <a:schemeClr val="accent1"/>
                </a:solidFill>
              </a:rPr>
              <a:t>Relationship Between God and Logic</a:t>
            </a:r>
          </a:p>
          <a:p>
            <a:pPr fontAlgn="ctr"/>
            <a:r>
              <a:rPr lang="en-US" b="1" dirty="0">
                <a:ea typeface="ＭＳ Ｐゴシック" pitchFamily="-106" charset="-128"/>
                <a:cs typeface="ＭＳ Ｐゴシック" pitchFamily="-106" charset="-128"/>
              </a:rPr>
              <a:t>God is not subject to logic</a:t>
            </a:r>
            <a:r>
              <a:rPr lang="en-US" dirty="0">
                <a:ea typeface="ＭＳ Ｐゴシック" pitchFamily="-106" charset="-128"/>
                <a:cs typeface="ＭＳ Ｐゴシック" pitchFamily="-106" charset="-128"/>
              </a:rPr>
              <a:t> as if logic were a power above Him; rather, logic reflects His </a:t>
            </a:r>
            <a:r>
              <a:rPr lang="en-US" b="1" dirty="0">
                <a:ea typeface="ＭＳ Ｐゴシック" pitchFamily="-106" charset="-128"/>
                <a:cs typeface="ＭＳ Ｐゴシック" pitchFamily="-106" charset="-128"/>
              </a:rPr>
              <a:t>unchanging nature</a:t>
            </a:r>
            <a:r>
              <a:rPr lang="en-US" dirty="0">
                <a:ea typeface="ＭＳ Ｐゴシック" pitchFamily="-106" charset="-128"/>
                <a:cs typeface="ＭＳ Ｐゴシック" pitchFamily="-106" charset="-128"/>
              </a:rPr>
              <a:t>. The consistency of logic and reason exists because God is consistent. When we reason logically, we think </a:t>
            </a:r>
            <a:r>
              <a:rPr lang="en-US" i="1" dirty="0">
                <a:ea typeface="ＭＳ Ｐゴシック" pitchFamily="-106" charset="-128"/>
                <a:cs typeface="ＭＳ Ｐゴシック" pitchFamily="-106" charset="-128"/>
              </a:rPr>
              <a:t>after</a:t>
            </a:r>
            <a:r>
              <a:rPr lang="en-US" dirty="0">
                <a:ea typeface="ＭＳ Ｐゴシック" pitchFamily="-106" charset="-128"/>
                <a:cs typeface="ＭＳ Ｐゴシック" pitchFamily="-106" charset="-128"/>
              </a:rPr>
              <a:t> God, reflecting His rational, truthful character (Genesis 1:26-27; Isaiah 1:17-18).</a:t>
            </a:r>
          </a:p>
          <a:p>
            <a:r>
              <a:rPr lang="en-US" u="sng" dirty="0">
                <a:ea typeface="ＭＳ Ｐゴシック" pitchFamily="-106" charset="-128"/>
                <a:cs typeface="ＭＳ Ｐゴシック" pitchFamily="-106" charset="-128"/>
              </a:rPr>
              <a:t>Logic is not a human construct; it is a divine attribute reflected in human reasoning.</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FE39D-B40F-DD6A-F72B-E4E98BD9DA0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7FABE4A-183C-2842-0194-0951055BC7F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Law of Non-</a:t>
            </a:r>
            <a:r>
              <a:rPr lang="en-US" dirty="0" err="1"/>
              <a:t>Contradication</a:t>
            </a:r>
            <a:r>
              <a:rPr lang="en-US" dirty="0"/>
              <a:t> (2)</a:t>
            </a:r>
            <a:br>
              <a:rPr lang="en-US" dirty="0"/>
            </a:br>
            <a:r>
              <a:rPr lang="en-US" sz="2400" dirty="0">
                <a:solidFill>
                  <a:schemeClr val="tx2">
                    <a:lumMod val="60000"/>
                    <a:lumOff val="40000"/>
                  </a:schemeClr>
                </a:solidFill>
              </a:rPr>
              <a:t>A Foundational Law of Logic</a:t>
            </a:r>
          </a:p>
        </p:txBody>
      </p:sp>
      <p:sp>
        <p:nvSpPr>
          <p:cNvPr id="6" name="TextBox 5">
            <a:extLst>
              <a:ext uri="{FF2B5EF4-FFF2-40B4-BE49-F238E27FC236}">
                <a16:creationId xmlns:a16="http://schemas.microsoft.com/office/drawing/2014/main" id="{E893875E-BFD9-3DE0-8EB4-7D18C7B75BFC}"/>
              </a:ext>
            </a:extLst>
          </p:cNvPr>
          <p:cNvSpPr txBox="1"/>
          <p:nvPr/>
        </p:nvSpPr>
        <p:spPr>
          <a:xfrm>
            <a:off x="381000" y="1143000"/>
            <a:ext cx="8534400" cy="2616101"/>
          </a:xfrm>
          <a:prstGeom prst="rect">
            <a:avLst/>
          </a:prstGeom>
          <a:noFill/>
        </p:spPr>
        <p:txBody>
          <a:bodyPr wrap="square" rtlCol="0">
            <a:spAutoFit/>
          </a:bodyPr>
          <a:lstStyle/>
          <a:p>
            <a:r>
              <a:rPr lang="en-US" sz="2000" b="1" i="1" u="sng" dirty="0">
                <a:solidFill>
                  <a:schemeClr val="accent1"/>
                </a:solidFill>
              </a:rPr>
              <a:t>Implications for Faith and Promises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Reliability:</a:t>
            </a:r>
            <a:r>
              <a:rPr lang="en-US" dirty="0">
                <a:ea typeface="ＭＳ Ｐゴシック" pitchFamily="-106" charset="-128"/>
                <a:cs typeface="ＭＳ Ｐゴシック" pitchFamily="-106" charset="-128"/>
              </a:rPr>
              <a:t> God’s promises are trustworthy because He cannot affirm and deny the same truth.</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Faith and Reason:</a:t>
            </a:r>
            <a:r>
              <a:rPr lang="en-US" dirty="0">
                <a:ea typeface="ＭＳ Ｐゴシック" pitchFamily="-106" charset="-128"/>
                <a:cs typeface="ＭＳ Ｐゴシック" pitchFamily="-106" charset="-128"/>
              </a:rPr>
              <a:t> Biblical faith is not “belief without reason,” but </a:t>
            </a:r>
            <a:r>
              <a:rPr lang="en-US" b="1" dirty="0">
                <a:ea typeface="ＭＳ Ｐゴシック" pitchFamily="-106" charset="-128"/>
                <a:cs typeface="ＭＳ Ｐゴシック" pitchFamily="-106" charset="-128"/>
              </a:rPr>
              <a:t>trust in a God who is rational, coherent, and faithful</a:t>
            </a:r>
            <a:r>
              <a:rPr lang="en-US"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Scriptural Consistency:</a:t>
            </a:r>
            <a:r>
              <a:rPr lang="en-US" dirty="0">
                <a:ea typeface="ＭＳ Ｐゴシック" pitchFamily="-106" charset="-128"/>
                <a:cs typeface="ＭＳ Ｐゴシック" pitchFamily="-106" charset="-128"/>
              </a:rPr>
              <a:t> The unity of Scripture across centuries shows that divine revelation never contradicts itself.</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Moral Stability:</a:t>
            </a:r>
            <a:r>
              <a:rPr lang="en-US" dirty="0">
                <a:ea typeface="ＭＳ Ｐゴシック" pitchFamily="-106" charset="-128"/>
                <a:cs typeface="ＭＳ Ｐゴシック" pitchFamily="-106" charset="-128"/>
              </a:rPr>
              <a:t> God’s commands and promises do not change with culture or emotion; they flow from His eternal, logical, truthful nature.</a:t>
            </a:r>
          </a:p>
        </p:txBody>
      </p:sp>
      <p:sp>
        <p:nvSpPr>
          <p:cNvPr id="2" name="TextBox 1">
            <a:extLst>
              <a:ext uri="{FF2B5EF4-FFF2-40B4-BE49-F238E27FC236}">
                <a16:creationId xmlns:a16="http://schemas.microsoft.com/office/drawing/2014/main" id="{2F6A8989-4636-2498-994C-72F358FC04BF}"/>
              </a:ext>
            </a:extLst>
          </p:cNvPr>
          <p:cNvSpPr txBox="1"/>
          <p:nvPr/>
        </p:nvSpPr>
        <p:spPr>
          <a:xfrm>
            <a:off x="381000" y="3746252"/>
            <a:ext cx="8534400" cy="2616101"/>
          </a:xfrm>
          <a:prstGeom prst="rect">
            <a:avLst/>
          </a:prstGeom>
          <a:noFill/>
        </p:spPr>
        <p:txBody>
          <a:bodyPr wrap="square" rtlCol="0">
            <a:spAutoFit/>
          </a:bodyPr>
          <a:lstStyle/>
          <a:p>
            <a:r>
              <a:rPr lang="en-US" sz="2000" b="1" i="1" u="sng" dirty="0">
                <a:solidFill>
                  <a:schemeClr val="accent1"/>
                </a:solidFill>
              </a:rPr>
              <a:t>Application</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Think Logically About Faith:</a:t>
            </a:r>
            <a:r>
              <a:rPr lang="en-US" dirty="0">
                <a:ea typeface="ＭＳ Ｐゴシック" pitchFamily="-106" charset="-128"/>
                <a:cs typeface="ＭＳ Ｐゴシック" pitchFamily="-106" charset="-128"/>
              </a:rPr>
              <a:t> Study God’s Word knowing that it reflects divine reason and harmony.</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Defend Truth Confidently:</a:t>
            </a:r>
            <a:r>
              <a:rPr lang="en-US" dirty="0">
                <a:ea typeface="ＭＳ Ｐゴシック" pitchFamily="-106" charset="-128"/>
                <a:cs typeface="ＭＳ Ｐゴシック" pitchFamily="-106" charset="-128"/>
              </a:rPr>
              <a:t> In a world of relativism, affirm that contradictions cannot both be true, truth remains anchored in God.</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Trust Deeply:</a:t>
            </a:r>
            <a:r>
              <a:rPr lang="en-US" dirty="0">
                <a:ea typeface="ＭＳ Ｐゴシック" pitchFamily="-106" charset="-128"/>
                <a:cs typeface="ＭＳ Ｐゴシック" pitchFamily="-106" charset="-128"/>
              </a:rPr>
              <a:t> When doubt arises, recall that God cannot contradict His promises; His Word and nature are one.</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Live Consistently:</a:t>
            </a:r>
            <a:r>
              <a:rPr lang="en-US" dirty="0">
                <a:ea typeface="ＭＳ Ｐゴシック" pitchFamily="-106" charset="-128"/>
                <a:cs typeface="ＭＳ Ｐゴシック" pitchFamily="-106" charset="-128"/>
              </a:rPr>
              <a:t> Seek to align beliefs, words, and actions with God’s coherent truth; avoiding hypocrisy and double-mindedness (James 1:2-8).</a:t>
            </a:r>
            <a:endParaRPr lang="en-US" b="1"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11629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28308</TotalTime>
  <Words>3651</Words>
  <Application>Microsoft Office PowerPoint</Application>
  <PresentationFormat>On-screen Show (4:3)</PresentationFormat>
  <Paragraphs>205</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1217</cp:revision>
  <cp:lastPrinted>2025-09-28T01:31:55Z</cp:lastPrinted>
  <dcterms:created xsi:type="dcterms:W3CDTF">2010-06-16T02:58:04Z</dcterms:created>
  <dcterms:modified xsi:type="dcterms:W3CDTF">2025-10-04T19:53:05Z</dcterms:modified>
</cp:coreProperties>
</file>