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560" r:id="rId3"/>
    <p:sldId id="576" r:id="rId4"/>
    <p:sldId id="578" r:id="rId5"/>
    <p:sldId id="566" r:id="rId6"/>
    <p:sldId id="572" r:id="rId7"/>
    <p:sldId id="573" r:id="rId8"/>
    <p:sldId id="574" r:id="rId9"/>
    <p:sldId id="575" r:id="rId10"/>
    <p:sldId id="569" r:id="rId11"/>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60583" autoAdjust="0"/>
  </p:normalViewPr>
  <p:slideViewPr>
    <p:cSldViewPr>
      <p:cViewPr varScale="1">
        <p:scale>
          <a:sx n="95" d="100"/>
          <a:sy n="95" d="100"/>
        </p:scale>
        <p:origin x="1842"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92500" lnSpcReduction="20000"/>
          </a:bodyPr>
          <a:lstStyle/>
          <a:p>
            <a:r>
              <a:rPr lang="en-US" sz="1400" b="1" dirty="0"/>
              <a:t>Every Member a Minister </a:t>
            </a:r>
          </a:p>
          <a:p>
            <a:r>
              <a:rPr lang="en-US" sz="1400" dirty="0"/>
              <a:t>Text: </a:t>
            </a:r>
            <a:r>
              <a:rPr lang="en-US" sz="1400" i="1" dirty="0"/>
              <a:t>Ephesians 4:11–16 </a:t>
            </a:r>
          </a:p>
          <a:p>
            <a:r>
              <a:rPr lang="en-US" sz="1400" dirty="0"/>
              <a:t>Objective: Ministry is the shared responsibility of all. </a:t>
            </a:r>
          </a:p>
          <a:p>
            <a:r>
              <a:rPr lang="en-US" sz="1400" dirty="0"/>
              <a:t>Key Themes: Growth, maturity, mutual edification. </a:t>
            </a:r>
          </a:p>
          <a:p>
            <a:r>
              <a:rPr lang="en-US" sz="1400" dirty="0"/>
              <a:t>Discussion: </a:t>
            </a:r>
          </a:p>
          <a:p>
            <a:pPr marL="285750" indent="-285750">
              <a:buFont typeface="Arial" panose="020B0604020202020204" pitchFamily="34" charset="0"/>
              <a:buChar char="•"/>
            </a:pPr>
            <a:r>
              <a:rPr lang="en-US" sz="1400" dirty="0"/>
              <a:t>What gifts are present in your church? </a:t>
            </a:r>
          </a:p>
          <a:p>
            <a:pPr marL="285750" indent="-285750">
              <a:buFont typeface="Arial" panose="020B0604020202020204" pitchFamily="34" charset="0"/>
              <a:buChar char="•"/>
            </a:pPr>
            <a:r>
              <a:rPr lang="en-US" sz="1400" dirty="0"/>
              <a:t>How can they be better mobilized? </a:t>
            </a:r>
          </a:p>
          <a:p>
            <a:r>
              <a:rPr lang="en-US" sz="1400" dirty="0"/>
              <a:t>Application: Take ownership of your ministry contribution.</a:t>
            </a:r>
          </a:p>
          <a:p>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Overview (Ephesians 4:11–16)</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Christ gives the people</a:t>
            </a:r>
            <a:r>
              <a:rPr lang="en-US" sz="1200" kern="1200" dirty="0">
                <a:solidFill>
                  <a:schemeClr val="tx1"/>
                </a:solidFill>
                <a:effectLst/>
                <a:latin typeface="+mn-lt"/>
                <a:ea typeface="ＭＳ Ｐゴシック" pitchFamily="-106" charset="-128"/>
                <a:cs typeface="ＭＳ Ｐゴシック" pitchFamily="-106" charset="-128"/>
              </a:rPr>
              <a:t>: “apostles, prophets, evangelists, shepherds and teachers” </a:t>
            </a:r>
            <a:r>
              <a:rPr lang="en-US" sz="1200" b="1" kern="1200" dirty="0">
                <a:solidFill>
                  <a:schemeClr val="tx1"/>
                </a:solidFill>
                <a:effectLst/>
                <a:latin typeface="+mn-lt"/>
                <a:ea typeface="ＭＳ Ｐゴシック" pitchFamily="-106" charset="-128"/>
                <a:cs typeface="ＭＳ Ｐゴシック" pitchFamily="-106" charset="-128"/>
              </a:rPr>
              <a:t>to equip the saints</a:t>
            </a:r>
            <a:r>
              <a:rPr lang="en-US" sz="1200" kern="1200" dirty="0">
                <a:solidFill>
                  <a:schemeClr val="tx1"/>
                </a:solidFill>
                <a:effectLst/>
                <a:latin typeface="+mn-lt"/>
                <a:ea typeface="ＭＳ Ｐゴシック" pitchFamily="-106" charset="-128"/>
                <a:cs typeface="ＭＳ Ｐゴシック" pitchFamily="-106" charset="-128"/>
              </a:rPr>
              <a:t> (not to do all the ministry themselves) </a:t>
            </a:r>
            <a:r>
              <a:rPr lang="en-US" sz="1200" b="1" kern="1200" dirty="0">
                <a:solidFill>
                  <a:schemeClr val="tx1"/>
                </a:solidFill>
                <a:effectLst/>
                <a:latin typeface="+mn-lt"/>
                <a:ea typeface="ＭＳ Ｐゴシック" pitchFamily="-106" charset="-128"/>
                <a:cs typeface="ＭＳ Ｐゴシック" pitchFamily="-106" charset="-128"/>
              </a:rPr>
              <a:t>for the work of ministry</a:t>
            </a:r>
            <a:r>
              <a:rPr lang="en-US" sz="1200" kern="1200" dirty="0">
                <a:solidFill>
                  <a:schemeClr val="tx1"/>
                </a:solidFill>
                <a:effectLst/>
                <a:latin typeface="+mn-lt"/>
                <a:ea typeface="ＭＳ Ｐゴシック" pitchFamily="-106" charset="-128"/>
                <a:cs typeface="ＭＳ Ｐゴシック" pitchFamily="-106" charset="-128"/>
              </a:rPr>
              <a:t> and the </a:t>
            </a:r>
            <a:r>
              <a:rPr lang="en-US" sz="1200" b="1" kern="1200" dirty="0">
                <a:solidFill>
                  <a:schemeClr val="tx1"/>
                </a:solidFill>
                <a:effectLst/>
                <a:latin typeface="+mn-lt"/>
                <a:ea typeface="ＭＳ Ｐゴシック" pitchFamily="-106" charset="-128"/>
                <a:cs typeface="ＭＳ Ｐゴシック" pitchFamily="-106" charset="-128"/>
              </a:rPr>
              <a:t>building up</a:t>
            </a:r>
            <a:r>
              <a:rPr lang="en-US" sz="1200" kern="1200" dirty="0">
                <a:solidFill>
                  <a:schemeClr val="tx1"/>
                </a:solidFill>
                <a:effectLst/>
                <a:latin typeface="+mn-lt"/>
                <a:ea typeface="ＭＳ Ｐゴシック" pitchFamily="-106" charset="-128"/>
                <a:cs typeface="ＭＳ Ｐゴシック" pitchFamily="-106" charset="-128"/>
              </a:rPr>
              <a:t> of the body (vv. 11–12).</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The goal is </a:t>
            </a:r>
            <a:r>
              <a:rPr lang="en-US" sz="1200" b="1" kern="1200" dirty="0">
                <a:solidFill>
                  <a:schemeClr val="tx1"/>
                </a:solidFill>
                <a:effectLst/>
                <a:latin typeface="+mn-lt"/>
                <a:ea typeface="ＭＳ Ｐゴシック" pitchFamily="-106" charset="-128"/>
                <a:cs typeface="ＭＳ Ｐゴシック" pitchFamily="-106" charset="-128"/>
              </a:rPr>
              <a:t>unity of the faith</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knowledge of the Son</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b="1" kern="1200" dirty="0">
                <a:solidFill>
                  <a:schemeClr val="tx1"/>
                </a:solidFill>
                <a:effectLst/>
                <a:latin typeface="+mn-lt"/>
                <a:ea typeface="ＭＳ Ｐゴシック" pitchFamily="-106" charset="-128"/>
                <a:cs typeface="ＭＳ Ｐゴシック" pitchFamily="-106" charset="-128"/>
              </a:rPr>
              <a:t>maturity - </a:t>
            </a:r>
            <a:r>
              <a:rPr lang="en-US" sz="1200" kern="1200" dirty="0">
                <a:solidFill>
                  <a:schemeClr val="tx1"/>
                </a:solidFill>
                <a:effectLst/>
                <a:latin typeface="+mn-lt"/>
                <a:ea typeface="ＭＳ Ｐゴシック" pitchFamily="-106" charset="-128"/>
                <a:cs typeface="ＭＳ Ｐゴシック" pitchFamily="-106" charset="-128"/>
              </a:rPr>
              <a:t>measured against “the measure of the stature of the fullness of Christ” (v. 13).</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Result: </a:t>
            </a:r>
            <a:r>
              <a:rPr lang="en-US" sz="1200" b="1" kern="1200" dirty="0">
                <a:solidFill>
                  <a:schemeClr val="tx1"/>
                </a:solidFill>
                <a:effectLst/>
                <a:latin typeface="+mn-lt"/>
                <a:ea typeface="ＭＳ Ｐゴシック" pitchFamily="-106" charset="-128"/>
                <a:cs typeface="ＭＳ Ｐゴシック" pitchFamily="-106" charset="-128"/>
              </a:rPr>
              <a:t>stability - </a:t>
            </a:r>
            <a:r>
              <a:rPr lang="en-US" sz="1200" kern="1200" dirty="0">
                <a:solidFill>
                  <a:schemeClr val="tx1"/>
                </a:solidFill>
                <a:effectLst/>
                <a:latin typeface="+mn-lt"/>
                <a:ea typeface="ＭＳ Ｐゴシック" pitchFamily="-106" charset="-128"/>
                <a:cs typeface="ＭＳ Ｐゴシック" pitchFamily="-106" charset="-128"/>
              </a:rPr>
              <a:t>not “children, tossed to and </a:t>
            </a:r>
            <a:r>
              <a:rPr lang="en-US" sz="1200" kern="1200" dirty="0" err="1">
                <a:solidFill>
                  <a:schemeClr val="tx1"/>
                </a:solidFill>
                <a:effectLst/>
                <a:latin typeface="+mn-lt"/>
                <a:ea typeface="ＭＳ Ｐゴシック" pitchFamily="-106" charset="-128"/>
                <a:cs typeface="ＭＳ Ｐゴシック" pitchFamily="-106" charset="-128"/>
              </a:rPr>
              <a:t>fro</a:t>
            </a:r>
            <a:r>
              <a:rPr lang="en-US" sz="1200" kern="1200" dirty="0">
                <a:solidFill>
                  <a:schemeClr val="tx1"/>
                </a:solidFill>
                <a:effectLst/>
                <a:latin typeface="+mn-lt"/>
                <a:ea typeface="ＭＳ Ｐゴシック" pitchFamily="-106" charset="-128"/>
                <a:cs typeface="ＭＳ Ｐゴシック" pitchFamily="-106" charset="-128"/>
              </a:rPr>
              <a:t>… by human cunning” (v. 14).</a:t>
            </a: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Method: </a:t>
            </a:r>
            <a:r>
              <a:rPr lang="en-US" sz="1200" b="1" kern="1200" dirty="0">
                <a:solidFill>
                  <a:schemeClr val="tx1"/>
                </a:solidFill>
                <a:effectLst/>
                <a:latin typeface="+mn-lt"/>
                <a:ea typeface="ＭＳ Ｐゴシック" pitchFamily="-106" charset="-128"/>
                <a:cs typeface="ＭＳ Ｐゴシック" pitchFamily="-106" charset="-128"/>
              </a:rPr>
              <a:t>“speaking the truth in love,”</a:t>
            </a:r>
            <a:r>
              <a:rPr lang="en-US" sz="1200" kern="1200" dirty="0">
                <a:solidFill>
                  <a:schemeClr val="tx1"/>
                </a:solidFill>
                <a:effectLst/>
                <a:latin typeface="+mn-lt"/>
                <a:ea typeface="ＭＳ Ｐゴシック" pitchFamily="-106" charset="-128"/>
                <a:cs typeface="ＭＳ Ｐゴシック" pitchFamily="-106" charset="-128"/>
              </a:rPr>
              <a:t> we </a:t>
            </a:r>
            <a:r>
              <a:rPr lang="en-US" sz="1200" b="1" kern="1200" dirty="0">
                <a:solidFill>
                  <a:schemeClr val="tx1"/>
                </a:solidFill>
                <a:effectLst/>
                <a:latin typeface="+mn-lt"/>
                <a:ea typeface="ＭＳ Ｐゴシック" pitchFamily="-106" charset="-128"/>
                <a:cs typeface="ＭＳ Ｐゴシック" pitchFamily="-106" charset="-128"/>
              </a:rPr>
              <a:t>grow up into Christ</a:t>
            </a:r>
            <a:r>
              <a:rPr lang="en-US" sz="1200" kern="1200" dirty="0">
                <a:solidFill>
                  <a:schemeClr val="tx1"/>
                </a:solidFill>
                <a:effectLst/>
                <a:latin typeface="+mn-lt"/>
                <a:ea typeface="ＭＳ Ｐゴシック" pitchFamily="-106" charset="-128"/>
                <a:cs typeface="ＭＳ Ｐゴシック" pitchFamily="-106" charset="-128"/>
              </a:rPr>
              <a:t> the Head; </a:t>
            </a:r>
            <a:r>
              <a:rPr lang="en-US" sz="1200" b="1" kern="1200" dirty="0">
                <a:solidFill>
                  <a:schemeClr val="tx1"/>
                </a:solidFill>
                <a:effectLst/>
                <a:latin typeface="+mn-lt"/>
                <a:ea typeface="ＭＳ Ｐゴシック" pitchFamily="-106" charset="-128"/>
                <a:cs typeface="ＭＳ Ｐゴシック" pitchFamily="-106" charset="-128"/>
              </a:rPr>
              <a:t>from Him</a:t>
            </a:r>
            <a:r>
              <a:rPr lang="en-US" sz="1200" kern="1200" dirty="0">
                <a:solidFill>
                  <a:schemeClr val="tx1"/>
                </a:solidFill>
                <a:effectLst/>
                <a:latin typeface="+mn-lt"/>
                <a:ea typeface="ＭＳ Ｐゴシック" pitchFamily="-106" charset="-128"/>
                <a:cs typeface="ＭＳ Ｐゴシック" pitchFamily="-106" charset="-128"/>
              </a:rPr>
              <a:t> the whole body, </a:t>
            </a:r>
            <a:r>
              <a:rPr lang="en-US" sz="1200" b="1" kern="1200" dirty="0">
                <a:solidFill>
                  <a:schemeClr val="tx1"/>
                </a:solidFill>
                <a:effectLst/>
                <a:latin typeface="+mn-lt"/>
                <a:ea typeface="ＭＳ Ｐゴシック" pitchFamily="-106" charset="-128"/>
                <a:cs typeface="ＭＳ Ｐゴシック" pitchFamily="-106" charset="-128"/>
              </a:rPr>
              <a:t>joined and held together by every joint</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when each part is working properly</a:t>
            </a:r>
            <a:r>
              <a:rPr lang="en-US" sz="120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makes the body grow</a:t>
            </a:r>
            <a:r>
              <a:rPr lang="en-US" sz="1200" kern="1200" dirty="0">
                <a:solidFill>
                  <a:schemeClr val="tx1"/>
                </a:solidFill>
                <a:effectLst/>
                <a:latin typeface="+mn-lt"/>
                <a:ea typeface="ＭＳ Ｐゴシック" pitchFamily="-106" charset="-128"/>
                <a:cs typeface="ＭＳ Ｐゴシック" pitchFamily="-106" charset="-128"/>
              </a:rPr>
              <a:t> (vv. 15–16).</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Core conviction:</a:t>
            </a:r>
            <a:r>
              <a:rPr lang="en-US" sz="1200" kern="1200" dirty="0">
                <a:solidFill>
                  <a:schemeClr val="tx1"/>
                </a:solidFill>
                <a:effectLst/>
                <a:latin typeface="+mn-lt"/>
                <a:ea typeface="ＭＳ Ｐゴシック" pitchFamily="-106" charset="-128"/>
                <a:cs typeface="ＭＳ Ｐゴシック" pitchFamily="-106" charset="-128"/>
              </a:rPr>
              <a:t> Leaders are equippers; the people are ministers; Jesus is the source; love-saturated truth is the way; the whole body grows when </a:t>
            </a:r>
            <a:r>
              <a:rPr lang="en-US" sz="1200" b="1" kern="1200" dirty="0">
                <a:solidFill>
                  <a:schemeClr val="tx1"/>
                </a:solidFill>
                <a:effectLst/>
                <a:latin typeface="+mn-lt"/>
                <a:ea typeface="ＭＳ Ｐゴシック" pitchFamily="-106" charset="-128"/>
                <a:cs typeface="ＭＳ Ｐゴシック" pitchFamily="-106" charset="-128"/>
              </a:rPr>
              <a:t>each</a:t>
            </a:r>
            <a:r>
              <a:rPr lang="en-US" sz="1200" kern="1200" dirty="0">
                <a:solidFill>
                  <a:schemeClr val="tx1"/>
                </a:solidFill>
                <a:effectLst/>
                <a:latin typeface="+mn-lt"/>
                <a:ea typeface="ＭＳ Ｐゴシック" pitchFamily="-106" charset="-128"/>
                <a:cs typeface="ＭＳ Ｐゴシック" pitchFamily="-106" charset="-128"/>
              </a:rPr>
              <a:t> part works.</a:t>
            </a:r>
          </a:p>
          <a:p>
            <a:endParaRPr lang="en-US" sz="1400" dirty="0"/>
          </a:p>
          <a:p>
            <a:pPr marL="0" lvl="0" indent="0">
              <a:buNone/>
            </a:pPr>
            <a:endParaRPr lang="en-US" sz="1400" dirty="0"/>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FDA1E-507D-A050-8A92-F0862BB39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AEDF2-A391-100B-B464-28C65EE08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2E41A9-4A00-D162-B00E-BF2888E2FC5E}"/>
              </a:ext>
            </a:extLst>
          </p:cNvPr>
          <p:cNvSpPr>
            <a:spLocks noGrp="1"/>
          </p:cNvSpPr>
          <p:nvPr>
            <p:ph type="body" idx="1"/>
          </p:nvPr>
        </p:nvSpPr>
        <p:spPr/>
        <p:txBody>
          <a:bodyPr>
            <a:normAutofit/>
          </a:bodyPr>
          <a:lstStyle/>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Christ at center</a:t>
            </a:r>
            <a:r>
              <a:rPr lang="en-US" sz="1200" kern="1200" dirty="0">
                <a:solidFill>
                  <a:schemeClr val="tx1"/>
                </a:solidFill>
                <a:effectLst/>
                <a:latin typeface="+mn-lt"/>
                <a:ea typeface="ＭＳ Ｐゴシック" pitchFamily="-106" charset="-128"/>
                <a:cs typeface="ＭＳ Ｐゴシック" pitchFamily="-106" charset="-128"/>
              </a:rPr>
              <a:t> (Eph 2:14–16): ministry flows from reconciliation in Christ, not ego or platform.</a:t>
            </a:r>
          </a:p>
          <a:p>
            <a:pPr marL="0" marR="0" lvl="0" indent="0" algn="l" defTabSz="914400" rtl="0" eaLnBrk="0" fontAlgn="ctr"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Doctrinal stability</a:t>
            </a:r>
            <a:r>
              <a:rPr lang="en-US" sz="1200" kern="1200" dirty="0">
                <a:solidFill>
                  <a:schemeClr val="tx1"/>
                </a:solidFill>
                <a:effectLst/>
                <a:latin typeface="+mn-lt"/>
                <a:ea typeface="ＭＳ Ｐゴシック" pitchFamily="-106" charset="-128"/>
                <a:cs typeface="ＭＳ Ｐゴシック" pitchFamily="-106" charset="-128"/>
              </a:rPr>
              <a:t> (Eph 4:14): gospel centrality, guard against fads.</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Truth + Love</a:t>
            </a:r>
            <a:r>
              <a:rPr lang="en-US" sz="1200" kern="1200" dirty="0">
                <a:solidFill>
                  <a:schemeClr val="tx1"/>
                </a:solidFill>
                <a:effectLst/>
                <a:latin typeface="+mn-lt"/>
                <a:ea typeface="ＭＳ Ｐゴシック" pitchFamily="-106" charset="-128"/>
                <a:cs typeface="ＭＳ Ｐゴシック" pitchFamily="-106" charset="-128"/>
              </a:rPr>
              <a:t> (Eph 4:15): correct gently; never weaponize truth or sentimentalize love.</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Character over charisma</a:t>
            </a:r>
            <a:r>
              <a:rPr lang="en-US" sz="1200" kern="1200" dirty="0">
                <a:solidFill>
                  <a:schemeClr val="tx1"/>
                </a:solidFill>
                <a:effectLst/>
                <a:latin typeface="+mn-lt"/>
                <a:ea typeface="ＭＳ Ｐゴシック" pitchFamily="-106" charset="-128"/>
                <a:cs typeface="ＭＳ Ｐゴシック" pitchFamily="-106" charset="-128"/>
              </a:rPr>
              <a:t> (1 Tim 3; Titus 1): competence matters, </a:t>
            </a:r>
            <a:r>
              <a:rPr lang="en-US" sz="1200" b="1" kern="1200" dirty="0">
                <a:solidFill>
                  <a:schemeClr val="tx1"/>
                </a:solidFill>
                <a:effectLst/>
                <a:latin typeface="+mn-lt"/>
                <a:ea typeface="ＭＳ Ｐゴシック" pitchFamily="-106" charset="-128"/>
                <a:cs typeface="ＭＳ Ｐゴシック" pitchFamily="-106" charset="-128"/>
              </a:rPr>
              <a:t>character rules</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34D4B5A3-68DE-17E9-716A-D533A11D8A01}"/>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169516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23581-141C-D037-00D0-681B790B02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210DD-FAF0-550B-D9A8-8C7BBCE476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DBA290-F224-1543-3BA0-ECCCA792FA54}"/>
              </a:ext>
            </a:extLst>
          </p:cNvPr>
          <p:cNvSpPr>
            <a:spLocks noGrp="1"/>
          </p:cNvSpPr>
          <p:nvPr>
            <p:ph type="body" idx="1"/>
          </p:nvPr>
        </p:nvSpPr>
        <p:spPr/>
        <p:txBody>
          <a:bodyPr>
            <a:normAutofit/>
          </a:bodyPr>
          <a:lstStyle/>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Christ at center</a:t>
            </a:r>
            <a:r>
              <a:rPr lang="en-US" sz="1200" kern="1200" dirty="0">
                <a:solidFill>
                  <a:schemeClr val="tx1"/>
                </a:solidFill>
                <a:effectLst/>
                <a:latin typeface="+mn-lt"/>
                <a:ea typeface="ＭＳ Ｐゴシック" pitchFamily="-106" charset="-128"/>
                <a:cs typeface="ＭＳ Ｐゴシック" pitchFamily="-106" charset="-128"/>
              </a:rPr>
              <a:t> (Eph 2:14–16): ministry flows from reconciliation in Christ, not ego or platform.</a:t>
            </a:r>
          </a:p>
          <a:p>
            <a:pPr marL="0" marR="0" lvl="0" indent="0" algn="l" defTabSz="914400" rtl="0" eaLnBrk="0" fontAlgn="ctr" latinLnBrk="0" hangingPunct="0">
              <a:lnSpc>
                <a:spcPct val="100000"/>
              </a:lnSpc>
              <a:spcBef>
                <a:spcPct val="30000"/>
              </a:spcBef>
              <a:spcAft>
                <a:spcPct val="0"/>
              </a:spcAft>
              <a:buClrTx/>
              <a:buSzTx/>
              <a:buFontTx/>
              <a:buNone/>
              <a:tabLst/>
              <a:defRPr/>
            </a:pPr>
            <a:endParaRPr lang="en-US" sz="1200" b="1"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ctr" latinLnBrk="0" hangingPunct="0">
              <a:lnSpc>
                <a:spcPct val="100000"/>
              </a:lnSpc>
              <a:spcBef>
                <a:spcPct val="30000"/>
              </a:spcBef>
              <a:spcAft>
                <a:spcPct val="0"/>
              </a:spcAft>
              <a:buClrTx/>
              <a:buSzTx/>
              <a:buFontTx/>
              <a:buNone/>
              <a:tabLst/>
              <a:defRPr/>
            </a:pPr>
            <a:r>
              <a:rPr lang="en-US" sz="1200" b="1" kern="1200" dirty="0">
                <a:solidFill>
                  <a:schemeClr val="tx1"/>
                </a:solidFill>
                <a:effectLst/>
                <a:latin typeface="+mn-lt"/>
                <a:ea typeface="ＭＳ Ｐゴシック" pitchFamily="-106" charset="-128"/>
                <a:cs typeface="ＭＳ Ｐゴシック" pitchFamily="-106" charset="-128"/>
              </a:rPr>
              <a:t>Doctrinal stability</a:t>
            </a:r>
            <a:r>
              <a:rPr lang="en-US" sz="1200" kern="1200" dirty="0">
                <a:solidFill>
                  <a:schemeClr val="tx1"/>
                </a:solidFill>
                <a:effectLst/>
                <a:latin typeface="+mn-lt"/>
                <a:ea typeface="ＭＳ Ｐゴシック" pitchFamily="-106" charset="-128"/>
                <a:cs typeface="ＭＳ Ｐゴシック" pitchFamily="-106" charset="-128"/>
              </a:rPr>
              <a:t> (Eph 4:14): gospel centrality, guard against fads.</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Truth + Love</a:t>
            </a:r>
            <a:r>
              <a:rPr lang="en-US" sz="1200" kern="1200" dirty="0">
                <a:solidFill>
                  <a:schemeClr val="tx1"/>
                </a:solidFill>
                <a:effectLst/>
                <a:latin typeface="+mn-lt"/>
                <a:ea typeface="ＭＳ Ｐゴシック" pitchFamily="-106" charset="-128"/>
                <a:cs typeface="ＭＳ Ｐゴシック" pitchFamily="-106" charset="-128"/>
              </a:rPr>
              <a:t> (Eph 4:15): correct gently; never weaponize truth or sentimentalize love.</a:t>
            </a:r>
          </a:p>
          <a:p>
            <a:pPr rtl="0" fontAlgn="ctr"/>
            <a:endParaRPr lang="en-US" sz="1200" b="1"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Character over charisma</a:t>
            </a:r>
            <a:r>
              <a:rPr lang="en-US" sz="1200" kern="1200" dirty="0">
                <a:solidFill>
                  <a:schemeClr val="tx1"/>
                </a:solidFill>
                <a:effectLst/>
                <a:latin typeface="+mn-lt"/>
                <a:ea typeface="ＭＳ Ｐゴシック" pitchFamily="-106" charset="-128"/>
                <a:cs typeface="ＭＳ Ｐゴシック" pitchFamily="-106" charset="-128"/>
              </a:rPr>
              <a:t> (1 Tim 3; Titus 1): competence matters, </a:t>
            </a:r>
            <a:r>
              <a:rPr lang="en-US" sz="1200" b="1" kern="1200" dirty="0">
                <a:solidFill>
                  <a:schemeClr val="tx1"/>
                </a:solidFill>
                <a:effectLst/>
                <a:latin typeface="+mn-lt"/>
                <a:ea typeface="ＭＳ Ｐゴシック" pitchFamily="-106" charset="-128"/>
                <a:cs typeface="ＭＳ Ｐゴシック" pitchFamily="-106" charset="-128"/>
              </a:rPr>
              <a:t>character rules</a:t>
            </a:r>
            <a:r>
              <a:rPr lang="en-US" sz="12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D175D24A-C16C-E7AE-B051-04003C27217C}"/>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515325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3B944-0F1E-0A70-EAA1-436F8591D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82D7D-147E-C222-B953-C878E03B0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9A59C-FFF7-4A03-697B-F46F49A1C224}"/>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The Jerusalem Church (Acts 2:42–47; Acts 4:32–37)</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Devoted to teaching, fellowship, breaking of bread, and prayer.</a:t>
            </a:r>
          </a:p>
          <a:p>
            <a:pPr rtl="0" fontAlgn="ctr"/>
            <a:r>
              <a:rPr lang="en-US" sz="1200" kern="1200" dirty="0">
                <a:solidFill>
                  <a:schemeClr val="tx1"/>
                </a:solidFill>
                <a:effectLst/>
                <a:latin typeface="+mn-lt"/>
                <a:ea typeface="ＭＳ Ｐゴシック" pitchFamily="-106" charset="-128"/>
                <a:cs typeface="ＭＳ Ｐゴシック" pitchFamily="-106" charset="-128"/>
              </a:rPr>
              <a:t>Shared possessions generously, meeting needs without compulsion.</a:t>
            </a:r>
          </a:p>
          <a:p>
            <a:pPr rtl="0" fontAlgn="ctr"/>
            <a:r>
              <a:rPr lang="en-US" sz="1200" kern="1200" dirty="0">
                <a:solidFill>
                  <a:schemeClr val="tx1"/>
                </a:solidFill>
                <a:effectLst/>
                <a:latin typeface="+mn-lt"/>
                <a:ea typeface="ＭＳ Ｐゴシック" pitchFamily="-106" charset="-128"/>
                <a:cs typeface="ＭＳ Ｐゴシック" pitchFamily="-106" charset="-128"/>
              </a:rPr>
              <a:t>Worshiped together and in homes with glad and sincere hearts.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Love</a:t>
            </a:r>
            <a:r>
              <a:rPr lang="en-US" sz="1200" kern="1200" dirty="0">
                <a:solidFill>
                  <a:schemeClr val="tx1"/>
                </a:solidFill>
                <a:effectLst/>
                <a:latin typeface="+mn-lt"/>
                <a:ea typeface="ＭＳ Ｐゴシック" pitchFamily="-106" charset="-128"/>
                <a:cs typeface="ＭＳ Ｐゴシック" pitchFamily="-106" charset="-128"/>
              </a:rPr>
              <a:t> – sacrificial care for one another’s needs.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Joy</a:t>
            </a:r>
            <a:r>
              <a:rPr lang="en-US" sz="1200" kern="1200" dirty="0">
                <a:solidFill>
                  <a:schemeClr val="tx1"/>
                </a:solidFill>
                <a:effectLst/>
                <a:latin typeface="+mn-lt"/>
                <a:ea typeface="ＭＳ Ｐゴシック" pitchFamily="-106" charset="-128"/>
                <a:cs typeface="ＭＳ Ｐゴシック" pitchFamily="-106" charset="-128"/>
              </a:rPr>
              <a:t> – gladness in worship and shared meals.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Peace</a:t>
            </a:r>
            <a:r>
              <a:rPr lang="en-US" sz="1200" kern="1200" dirty="0">
                <a:solidFill>
                  <a:schemeClr val="tx1"/>
                </a:solidFill>
                <a:effectLst/>
                <a:latin typeface="+mn-lt"/>
                <a:ea typeface="ＭＳ Ｐゴシック" pitchFamily="-106" charset="-128"/>
                <a:cs typeface="ＭＳ Ｐゴシック" pitchFamily="-106" charset="-128"/>
              </a:rPr>
              <a:t> – unity of heart and mind.</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Goodness</a:t>
            </a:r>
            <a:r>
              <a:rPr lang="en-US" sz="1200" kern="1200" dirty="0">
                <a:solidFill>
                  <a:schemeClr val="tx1"/>
                </a:solidFill>
                <a:effectLst/>
                <a:latin typeface="+mn-lt"/>
                <a:ea typeface="ＭＳ Ｐゴシック" pitchFamily="-106" charset="-128"/>
                <a:cs typeface="ＭＳ Ｐゴシック" pitchFamily="-106" charset="-128"/>
              </a:rPr>
              <a:t> – generosity toward those in need.</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They prioritized </a:t>
            </a:r>
            <a:r>
              <a:rPr lang="en-US" sz="1200" i="1" kern="1200" dirty="0">
                <a:solidFill>
                  <a:schemeClr val="tx1"/>
                </a:solidFill>
                <a:effectLst/>
                <a:latin typeface="+mn-lt"/>
                <a:ea typeface="ＭＳ Ｐゴシック" pitchFamily="-106" charset="-128"/>
                <a:cs typeface="ＭＳ Ｐゴシック" pitchFamily="-106" charset="-128"/>
              </a:rPr>
              <a:t>people over possessions</a:t>
            </a:r>
            <a:r>
              <a:rPr lang="en-US" sz="1200" kern="1200" dirty="0">
                <a:solidFill>
                  <a:schemeClr val="tx1"/>
                </a:solidFill>
                <a:effectLst/>
                <a:latin typeface="+mn-lt"/>
                <a:ea typeface="ＭＳ Ｐゴシック" pitchFamily="-106" charset="-128"/>
                <a:cs typeface="ＭＳ Ｐゴシック" pitchFamily="-106" charset="-128"/>
              </a:rPr>
              <a:t> and kept gospel proclamation central.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2:42-47  They were devoting themselves to the apostles’ teaching and to fellowship, to the breaking of bread and to prayer.  (43)  Reverential awe came over everyone, and many wonders and miraculous signs came about by the apostles.  (44)  All who believed were together and held everything in common,  (45)  and they began selling their property and possessions and distributing the proceeds to everyone, as anyone had need.  (46)  Every day they continued to gather together by common consent in the temple courts, breaking bread from house to house, sharing their food with glad and humble hearts,  (47)  praising God and having the good will of all the people. And the Lord was adding to their number every day those who were being saved.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4:32-37  The group of those who believed were of one heart and mind, and no one said that any of his possessions was his own, but everything was held in common.  (33)  With great power the apostles were giving testimony to the resurrection of the Lord Jesus, and great grace was on them all.  (34)  For there was no one needy among them, because those who were owners of land or houses were selling them and bringing the proceeds from the sales  (35)  and placing them at the apostles’ feet. The proceeds were distributed to each, as anyone had need.  (36)  So Joseph, a Levite who was a native of Cyprus, called by the apostles Barnabas (which is translated “son of encouragement”),  (37)  sold a field that belonged to him and brought the money and placed it at the apostles’ feet.</a:t>
            </a:r>
          </a:p>
          <a:p>
            <a:endParaRPr lang="en-US" dirty="0"/>
          </a:p>
        </p:txBody>
      </p:sp>
      <p:sp>
        <p:nvSpPr>
          <p:cNvPr id="4" name="Slide Number Placeholder 3">
            <a:extLst>
              <a:ext uri="{FF2B5EF4-FFF2-40B4-BE49-F238E27FC236}">
                <a16:creationId xmlns:a16="http://schemas.microsoft.com/office/drawing/2014/main" id="{5B1B52B3-CD3C-E491-C52F-D1DABB9887D4}"/>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935393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13E09-14A4-51BE-A9D2-D4A0EFD8E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F869E4-D785-E507-B5DE-691D734EE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8594E4-5A27-8B10-4CAD-7B3943376BB9}"/>
              </a:ext>
            </a:extLst>
          </p:cNvPr>
          <p:cNvSpPr>
            <a:spLocks noGrp="1"/>
          </p:cNvSpPr>
          <p:nvPr>
            <p:ph type="body" idx="1"/>
          </p:nvPr>
        </p:nvSpPr>
        <p:spPr/>
        <p:txBody>
          <a:bodyPr>
            <a:normAutofit fontScale="77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The Antioch Church (Acts 11:19–26; 13:1–3)</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Multi-ethnic leadership team (Barnabas, Simeon, Lucius, Manaen, Saul).</a:t>
            </a:r>
          </a:p>
          <a:p>
            <a:pPr rtl="0" fontAlgn="ctr"/>
            <a:r>
              <a:rPr lang="en-US" sz="1200" kern="1200" dirty="0">
                <a:solidFill>
                  <a:schemeClr val="tx1"/>
                </a:solidFill>
                <a:effectLst/>
                <a:latin typeface="+mn-lt"/>
                <a:ea typeface="ＭＳ Ｐゴシック" pitchFamily="-106" charset="-128"/>
                <a:cs typeface="ＭＳ Ｐゴシック" pitchFamily="-106" charset="-128"/>
              </a:rPr>
              <a:t>Intentional discipleship-Barnabas encouraged, Saul taught.</a:t>
            </a:r>
          </a:p>
          <a:p>
            <a:pPr rtl="0" fontAlgn="ctr"/>
            <a:r>
              <a:rPr lang="en-US" sz="1200" kern="1200" dirty="0">
                <a:solidFill>
                  <a:schemeClr val="tx1"/>
                </a:solidFill>
                <a:effectLst/>
                <a:latin typeface="+mn-lt"/>
                <a:ea typeface="ＭＳ Ｐゴシック" pitchFamily="-106" charset="-128"/>
                <a:cs typeface="ＭＳ Ｐゴシック" pitchFamily="-106" charset="-128"/>
              </a:rPr>
              <a:t>Spirit-led sending of missionaries (Paul &amp; Barnabas).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consistent teaching and disciple-making.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Gentleness</a:t>
            </a:r>
            <a:r>
              <a:rPr lang="en-US" sz="1200" kern="1200" dirty="0">
                <a:solidFill>
                  <a:schemeClr val="tx1"/>
                </a:solidFill>
                <a:effectLst/>
                <a:latin typeface="+mn-lt"/>
                <a:ea typeface="ＭＳ Ｐゴシック" pitchFamily="-106" charset="-128"/>
                <a:cs typeface="ＭＳ Ｐゴシック" pitchFamily="-106" charset="-128"/>
              </a:rPr>
              <a:t> – Barnabas’s encouragement to new believers.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Self-control</a:t>
            </a:r>
            <a:r>
              <a:rPr lang="en-US" sz="1200" kern="1200" dirty="0">
                <a:solidFill>
                  <a:schemeClr val="tx1"/>
                </a:solidFill>
                <a:effectLst/>
                <a:latin typeface="+mn-lt"/>
                <a:ea typeface="ＭＳ Ｐゴシック" pitchFamily="-106" charset="-128"/>
                <a:cs typeface="ＭＳ Ｐゴシック" pitchFamily="-106" charset="-128"/>
              </a:rPr>
              <a:t> – Fasting and prayer before making major decisions.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Willingness to send their best leaders for mission rather than keep them for local benefit.</a:t>
            </a:r>
          </a:p>
          <a:p>
            <a:endParaRPr lang="en-US" dirty="0"/>
          </a:p>
          <a:p>
            <a:r>
              <a:rPr lang="en-US" dirty="0"/>
              <a:t>Act 11:19-26  Now those who had been scattered because of the persecution that took place over Stephen went as far as Phoenicia, Cyprus, and Antioch, speaking the message to no one but Jews.  (20)  But there were some men from Cyprus and Cyrene among them who came to Antioch and began to speak to the Greeks too, proclaiming the good news of the Lord Jesus.  (21)  The hand of the Lord was with them, and a great number who believed turned to the Lord.  (22)  A report about them came to the attention of the church in Jerusalem, and they sent Barnabas to Antioch.  (23)  When he came and saw the grace of God, he rejoiced and encouraged them all to remain true to the Lord with devoted hearts,  (24)  because he was a good man, full of the Holy Spirit and of faith, and a significant number of people were brought to the Lord.  (25)  Then Barnabas departed for Tarsus to look for Saul,  (26)  and when he found him, he brought him to Antioch. So for a whole year Barnabas and Saul met with the church and taught a significant number of people. Now it was in Antioch that the disciples were first called Christians.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 13:1-3  Now there were these prophets and teachers in the church at Antioch: Barnabas, Simeon called Niger, Lucius the </a:t>
            </a:r>
            <a:r>
              <a:rPr lang="en-US" sz="1200" b="0" i="0" u="none" strike="noStrike" kern="1200" baseline="0" dirty="0" err="1">
                <a:solidFill>
                  <a:schemeClr val="tx1"/>
                </a:solidFill>
                <a:latin typeface="+mn-lt"/>
                <a:ea typeface="ＭＳ Ｐゴシック" pitchFamily="-106" charset="-128"/>
                <a:cs typeface="ＭＳ Ｐゴシック" pitchFamily="-106" charset="-128"/>
              </a:rPr>
              <a:t>Cyrenian</a:t>
            </a:r>
            <a:r>
              <a:rPr lang="en-US" sz="1200" b="0" i="0" u="none" strike="noStrike" kern="1200" baseline="0" dirty="0">
                <a:solidFill>
                  <a:schemeClr val="tx1"/>
                </a:solidFill>
                <a:latin typeface="+mn-lt"/>
                <a:ea typeface="ＭＳ Ｐゴシック" pitchFamily="-106" charset="-128"/>
                <a:cs typeface="ＭＳ Ｐゴシック" pitchFamily="-106" charset="-128"/>
              </a:rPr>
              <a:t>, Manaen (a close friend of Herod the tetrarch from childhood) and Saul.  (2)  While they were serving the Lord and fasting, the Holy Spirit said, “Set apart for me Barnabas and Saul for the work to which I have called them.”  (3)  Then, after they had fasted and prayed and placed their hands on them, they sent them off.</a:t>
            </a:r>
          </a:p>
          <a:p>
            <a:endParaRPr lang="en-US" dirty="0"/>
          </a:p>
        </p:txBody>
      </p:sp>
      <p:sp>
        <p:nvSpPr>
          <p:cNvPr id="4" name="Slide Number Placeholder 3">
            <a:extLst>
              <a:ext uri="{FF2B5EF4-FFF2-40B4-BE49-F238E27FC236}">
                <a16:creationId xmlns:a16="http://schemas.microsoft.com/office/drawing/2014/main" id="{EDF5CF7F-96F1-A4C0-79EC-9B228A5BFB2C}"/>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899053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168CD-C740-D2C8-A8C5-9CAC16CC8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5CCBF7-9B6A-1D4A-9BB8-F5D7F13CE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0DC84-8F5D-C646-568E-E0F84641755F}"/>
              </a:ext>
            </a:extLst>
          </p:cNvPr>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Paul’s Mentorship of Timothy (2 Timothy 1:3–7; Philippians 2:19–22)</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Encouragement to use spiritual gifts boldly.</a:t>
            </a:r>
          </a:p>
          <a:p>
            <a:pPr rtl="0" fontAlgn="ctr"/>
            <a:r>
              <a:rPr lang="en-US" sz="1200" kern="1200" dirty="0">
                <a:solidFill>
                  <a:schemeClr val="tx1"/>
                </a:solidFill>
                <a:effectLst/>
                <a:latin typeface="+mn-lt"/>
                <a:ea typeface="ＭＳ Ｐゴシック" pitchFamily="-106" charset="-128"/>
                <a:cs typeface="ＭＳ Ｐゴシック" pitchFamily="-106" charset="-128"/>
              </a:rPr>
              <a:t>Modeling faith, perseverance, and doctrinal integrity.</a:t>
            </a:r>
          </a:p>
          <a:p>
            <a:pPr rtl="0" fontAlgn="ctr"/>
            <a:r>
              <a:rPr lang="en-US" sz="1200" kern="1200" dirty="0">
                <a:solidFill>
                  <a:schemeClr val="tx1"/>
                </a:solidFill>
                <a:effectLst/>
                <a:latin typeface="+mn-lt"/>
                <a:ea typeface="ＭＳ Ｐゴシック" pitchFamily="-106" charset="-128"/>
                <a:cs typeface="ＭＳ Ｐゴシック" pitchFamily="-106" charset="-128"/>
              </a:rPr>
              <a:t>Passing on responsibility and leadership.</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Patience</a:t>
            </a:r>
            <a:r>
              <a:rPr lang="en-US" sz="1200" kern="1200" dirty="0">
                <a:solidFill>
                  <a:schemeClr val="tx1"/>
                </a:solidFill>
                <a:effectLst/>
                <a:latin typeface="+mn-lt"/>
                <a:ea typeface="ＭＳ Ｐゴシック" pitchFamily="-106" charset="-128"/>
                <a:cs typeface="ＭＳ Ｐゴシック" pitchFamily="-106" charset="-128"/>
              </a:rPr>
              <a:t> – in developing a young leader over years.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Kindness</a:t>
            </a:r>
            <a:r>
              <a:rPr lang="en-US" sz="1200" kern="1200" dirty="0">
                <a:solidFill>
                  <a:schemeClr val="tx1"/>
                </a:solidFill>
                <a:effectLst/>
                <a:latin typeface="+mn-lt"/>
                <a:ea typeface="ＭＳ Ｐゴシック" pitchFamily="-106" charset="-128"/>
                <a:cs typeface="ＭＳ Ｐゴシック" pitchFamily="-106" charset="-128"/>
              </a:rPr>
              <a:t> – gentle encouragement instead of harsh rebuke.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entrusting ministry to a trustworthy co-worker.</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Long-term investment in leadership reproduction.</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 Tim 1:3-7  I am thankful to God, whom I have served with a clear conscience as my ancestors did, when I remember you in my prayers as I do constantly night and day.  (4)  As I remember your tears, I long to see you, so that I may be filled with joy.  (5)  I recall your sincere faith that was alive first in your grandmother Lois and in your mother Eunice, and I am sure is in you.  (6)  Because of this I remind you to rekindle God’s gift that you possess through the laying on of my hands.  (7)  For God did not give us a Spirit of fear but of power and love and self-control.</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Phil 2:19-22  Now I hope in the Lord Jesus to send Timothy to you soon, so that I too may be encouraged by hearing news about you.  (20)  For there is no one here like him who will readily demonstrate his deep concern for you.  (21)  Others are busy with their own concerns, not those of Jesus Christ.  (22)  But you know his qualifications, that like a son working with his father, he served with me in advancing the gospel.</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8188FCA7-6AD6-0C12-3F0D-4E8B0FFBA277}"/>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3062059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E756-B22D-A101-007B-05D89F68C7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BC6D3-C97A-567A-E703-ECA795264F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F9401-E381-07E9-4DE9-171FB1B156EB}"/>
              </a:ext>
            </a:extLst>
          </p:cNvPr>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Macedonian Churches (2 Corinthians 8:1–5; Philippians 4:15–18)</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Gave generously despite extreme poverty.</a:t>
            </a:r>
          </a:p>
          <a:p>
            <a:pPr rtl="0" fontAlgn="ctr"/>
            <a:r>
              <a:rPr lang="en-US" sz="1200" kern="1200" dirty="0">
                <a:solidFill>
                  <a:schemeClr val="tx1"/>
                </a:solidFill>
                <a:effectLst/>
                <a:latin typeface="+mn-lt"/>
                <a:ea typeface="ＭＳ Ｐゴシック" pitchFamily="-106" charset="-128"/>
                <a:cs typeface="ＭＳ Ｐゴシック" pitchFamily="-106" charset="-128"/>
              </a:rPr>
              <a:t>Viewed giving as a privilege and fellowship in the gospel.</a:t>
            </a:r>
          </a:p>
          <a:p>
            <a:pPr rtl="0" fontAlgn="ctr"/>
            <a:r>
              <a:rPr lang="en-US" sz="1200" kern="1200" dirty="0">
                <a:solidFill>
                  <a:schemeClr val="tx1"/>
                </a:solidFill>
                <a:effectLst/>
                <a:latin typeface="+mn-lt"/>
                <a:ea typeface="ＭＳ Ｐゴシック" pitchFamily="-106" charset="-128"/>
                <a:cs typeface="ＭＳ Ｐゴシック" pitchFamily="-106" charset="-128"/>
              </a:rPr>
              <a:t>Partnered with Paul in ongoing mission support.</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Joy</a:t>
            </a:r>
            <a:r>
              <a:rPr lang="en-US" sz="1200" kern="1200" dirty="0">
                <a:solidFill>
                  <a:schemeClr val="tx1"/>
                </a:solidFill>
                <a:effectLst/>
                <a:latin typeface="+mn-lt"/>
                <a:ea typeface="ＭＳ Ｐゴシック" pitchFamily="-106" charset="-128"/>
                <a:cs typeface="ＭＳ Ｐゴシック" pitchFamily="-106" charset="-128"/>
              </a:rPr>
              <a:t> – generosity flowed from joy in God, not abundance.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Goodness</a:t>
            </a:r>
            <a:r>
              <a:rPr lang="en-US" sz="1200" kern="1200" dirty="0">
                <a:solidFill>
                  <a:schemeClr val="tx1"/>
                </a:solidFill>
                <a:effectLst/>
                <a:latin typeface="+mn-lt"/>
                <a:ea typeface="ＭＳ Ｐゴシック" pitchFamily="-106" charset="-128"/>
                <a:cs typeface="ＭＳ Ｐゴシック" pitchFamily="-106" charset="-128"/>
              </a:rPr>
              <a:t> – sacrificial giving for the benefit of others.</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 – consistent partnership in mission.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Prioritized gospel work over personal comfort.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2 Cor 8:1-5  Now we make known to you, brothers and sisters, the grace of God given to the churches of Macedonia,  (2)  that during a severe ordeal of suffering, their abundant joy and their extreme poverty have overflowed in the wealth of their generosity.  (3)  For I testify, they gave according to their means and beyond their means. They did so voluntarily,  (4)  begging us with great earnestness for the blessing and fellowship of helping the saints.  (5)  And they did this not just as we had hoped, but they gave themselves first to the Lord and to us by the will of God.</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Phil 4:15-18  And as you Philippians know, at the beginning of my gospel ministry, when I left Macedonia, no church shared with me in this matter of giving and receiving except you alone.  (16)  For even in Thessalonica on more than one occasion you sent something for my need.  (17)  I do not say this because I am seeking a gift. Rather, I seek the credit that abounds to your account.  (18)  For I have received everything, and I have plenty. I have all I need because I received from Epaphroditus what you sent – a fragrant offering, an acceptable sacrifice, very pleasing to God.</a:t>
            </a:r>
          </a:p>
          <a:p>
            <a:endParaRPr lang="en-US" dirty="0"/>
          </a:p>
        </p:txBody>
      </p:sp>
      <p:sp>
        <p:nvSpPr>
          <p:cNvPr id="4" name="Slide Number Placeholder 3">
            <a:extLst>
              <a:ext uri="{FF2B5EF4-FFF2-40B4-BE49-F238E27FC236}">
                <a16:creationId xmlns:a16="http://schemas.microsoft.com/office/drawing/2014/main" id="{72B1E9FB-D173-AA3F-6B7D-261F4832F672}"/>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3524175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77AAF-7C78-9E4C-440B-CE26138747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3809F8-443E-1359-6794-1B80AA6C8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90A4C-547D-BDED-C7E7-0217656EC7A9}"/>
              </a:ext>
            </a:extLst>
          </p:cNvPr>
          <p:cNvSpPr>
            <a:spLocks noGrp="1"/>
          </p:cNvSpPr>
          <p:nvPr>
            <p:ph type="body" idx="1"/>
          </p:nvPr>
        </p:nvSpPr>
        <p:spPr/>
        <p:txBody>
          <a:bodyPr>
            <a:normAutofit fontScale="925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Priscilla &amp; Aquila’s Ministry (Acts 18:24–28; Romans 16:3–5)</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Pattern: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Corrected Apollos’s understanding privately and humbly.</a:t>
            </a:r>
          </a:p>
          <a:p>
            <a:pPr rtl="0" fontAlgn="ctr"/>
            <a:r>
              <a:rPr lang="en-US" sz="1200" kern="1200" dirty="0">
                <a:solidFill>
                  <a:schemeClr val="tx1"/>
                </a:solidFill>
                <a:effectLst/>
                <a:latin typeface="+mn-lt"/>
                <a:ea typeface="ＭＳ Ｐゴシック" pitchFamily="-106" charset="-128"/>
                <a:cs typeface="ＭＳ Ｐゴシック" pitchFamily="-106" charset="-128"/>
              </a:rPr>
              <a:t>Hosted and supported churches in their home.</a:t>
            </a:r>
          </a:p>
          <a:p>
            <a:pPr rtl="0" fontAlgn="ctr"/>
            <a:r>
              <a:rPr lang="en-US" sz="1200" kern="1200" dirty="0">
                <a:solidFill>
                  <a:schemeClr val="tx1"/>
                </a:solidFill>
                <a:effectLst/>
                <a:latin typeface="+mn-lt"/>
                <a:ea typeface="ＭＳ Ｐゴシック" pitchFamily="-106" charset="-128"/>
                <a:cs typeface="ＭＳ Ｐゴシック" pitchFamily="-106" charset="-128"/>
              </a:rPr>
              <a:t>Traveled with Paul to strengthen churches.</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Fruits Demonstrated:</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Gentleness</a:t>
            </a:r>
            <a:r>
              <a:rPr lang="en-US" sz="1200" kern="1200" dirty="0">
                <a:solidFill>
                  <a:schemeClr val="tx1"/>
                </a:solidFill>
                <a:effectLst/>
                <a:latin typeface="+mn-lt"/>
                <a:ea typeface="ＭＳ Ｐゴシック" pitchFamily="-106" charset="-128"/>
                <a:cs typeface="ＭＳ Ｐゴシック" pitchFamily="-106" charset="-128"/>
              </a:rPr>
              <a:t> – correcting in a way that built up, not tore down.</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Peace</a:t>
            </a:r>
            <a:r>
              <a:rPr lang="en-US" sz="1200" kern="1200" dirty="0">
                <a:solidFill>
                  <a:schemeClr val="tx1"/>
                </a:solidFill>
                <a:effectLst/>
                <a:latin typeface="+mn-lt"/>
                <a:ea typeface="ＭＳ Ｐゴシック" pitchFamily="-106" charset="-128"/>
                <a:cs typeface="ＭＳ Ｐゴシック" pitchFamily="-106" charset="-128"/>
              </a:rPr>
              <a:t> – fostering unity through clear teaching.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Love</a:t>
            </a:r>
            <a:r>
              <a:rPr lang="en-US" sz="1200" kern="1200" dirty="0">
                <a:solidFill>
                  <a:schemeClr val="tx1"/>
                </a:solidFill>
                <a:effectLst/>
                <a:latin typeface="+mn-lt"/>
                <a:ea typeface="ＭＳ Ｐゴシック" pitchFamily="-106" charset="-128"/>
                <a:cs typeface="ＭＳ Ｐゴシック" pitchFamily="-106" charset="-128"/>
              </a:rPr>
              <a:t> – sacrificial hospitality.</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Maturity Marker:</a:t>
            </a:r>
            <a:r>
              <a:rPr lang="en-US" sz="1200" kern="1200" dirty="0">
                <a:solidFill>
                  <a:schemeClr val="tx1"/>
                </a:solidFill>
                <a:effectLst/>
                <a:latin typeface="+mn-lt"/>
                <a:ea typeface="ＭＳ Ｐゴシック" pitchFamily="-106" charset="-128"/>
                <a:cs typeface="ＭＳ Ｐゴシック" pitchFamily="-106" charset="-128"/>
              </a:rPr>
              <a:t> Using personal resources (home, skills) for gospel advancement.</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Acts 18:24-28  Now a Jew named Apollos, a native of Alexandria, arrived in Ephesus. He was an eloquent speaker, well-versed in the scriptures.  (25)  He had been instructed in the way of the Lord, and with great enthusiasm he spoke and taught accurately the facts about Jesus, although he knew only the baptism of John.  (26)  He began to speak out fearlessly in the synagogue, but when Priscilla and Aquila heard him, they took him aside and explained the way of God to him more accurately.  (27)  When Apollos wanted to cross over to Achaia, the brothers encouraged him and wrote to the disciples to welcome him. When he arrived, he assisted greatly those who had believed by grace,  (28)  for he refuted the Jews vigorously in public debate, demonstrating from the scriptures that the Christ was Jesus.</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Rom 16:3-5  Greet Prisca and Aquila, my fellow workers in Christ Jesus,  (4)  who risked their own necks for my life. Not only I, but all the churches of the Gentiles are grateful to them.  (5)  Also greet the church in their house. Greet my dear friend Epenetus, who was the first convert to Christ in the province of Asia.</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7DF8D9E-6537-8CAE-2039-AC8FD3419A79}"/>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4199646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85000" lnSpcReduction="20000"/>
          </a:bodyPr>
          <a:lstStyle/>
          <a:p>
            <a:endParaRPr lang="en-US" dirty="0"/>
          </a:p>
          <a:p>
            <a:r>
              <a:rPr lang="en-US" sz="1200" b="1" kern="1200" dirty="0">
                <a:solidFill>
                  <a:schemeClr val="tx1"/>
                </a:solidFill>
                <a:effectLst/>
                <a:latin typeface="+mn-lt"/>
                <a:ea typeface="ＭＳ Ｐゴシック" pitchFamily="-106" charset="-128"/>
                <a:cs typeface="ＭＳ Ｐゴシック" pitchFamily="-106" charset="-128"/>
              </a:rPr>
              <a:t>Biblical Framework </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Romans 12:3–8</a:t>
            </a:r>
            <a:r>
              <a:rPr lang="en-US" sz="1200" kern="1200" dirty="0">
                <a:solidFill>
                  <a:schemeClr val="tx1"/>
                </a:solidFill>
                <a:effectLst/>
                <a:latin typeface="+mn-lt"/>
                <a:ea typeface="ＭＳ Ｐゴシック" pitchFamily="-106" charset="-128"/>
                <a:cs typeface="ＭＳ Ｐゴシック" pitchFamily="-106" charset="-128"/>
              </a:rPr>
              <a:t> - Diverse gifts in one body; sober self-assessment; use your gift.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Corinthians 12:4–27</a:t>
            </a:r>
            <a:r>
              <a:rPr lang="en-US" sz="1200" kern="1200" dirty="0">
                <a:solidFill>
                  <a:schemeClr val="tx1"/>
                </a:solidFill>
                <a:effectLst/>
                <a:latin typeface="+mn-lt"/>
                <a:ea typeface="ＭＳ Ｐゴシック" pitchFamily="-106" charset="-128"/>
                <a:cs typeface="ＭＳ Ｐゴシック" pitchFamily="-106" charset="-128"/>
              </a:rPr>
              <a:t> - One Spirit, many gifts; no “useless” parts; interdependence.</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1 Peter 4:10–11</a:t>
            </a:r>
            <a:r>
              <a:rPr lang="en-US" sz="1200" kern="1200" dirty="0">
                <a:solidFill>
                  <a:schemeClr val="tx1"/>
                </a:solidFill>
                <a:effectLst/>
                <a:latin typeface="+mn-lt"/>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Galatians 5:13</a:t>
            </a:r>
            <a:r>
              <a:rPr lang="en-US" sz="1200" kern="1200" dirty="0">
                <a:solidFill>
                  <a:schemeClr val="tx1"/>
                </a:solidFill>
                <a:effectLst/>
                <a:latin typeface="+mn-lt"/>
                <a:ea typeface="ＭＳ Ｐゴシック" pitchFamily="-106" charset="-128"/>
                <a:cs typeface="ＭＳ Ｐゴシック" pitchFamily="-106" charset="-128"/>
              </a:rPr>
              <a:t> - Freedom expresses itself in </a:t>
            </a:r>
            <a:r>
              <a:rPr lang="en-US" sz="1200" b="1" kern="1200" dirty="0">
                <a:solidFill>
                  <a:schemeClr val="tx1"/>
                </a:solidFill>
                <a:effectLst/>
                <a:latin typeface="+mn-lt"/>
                <a:ea typeface="ＭＳ Ｐゴシック" pitchFamily="-106" charset="-128"/>
                <a:cs typeface="ＭＳ Ｐゴシック" pitchFamily="-106" charset="-128"/>
              </a:rPr>
              <a:t>serving one another through love</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Hebrews 10:24–25</a:t>
            </a:r>
            <a:r>
              <a:rPr lang="en-US" sz="1200" kern="1200" dirty="0">
                <a:solidFill>
                  <a:schemeClr val="tx1"/>
                </a:solidFill>
                <a:effectLst/>
                <a:latin typeface="+mn-lt"/>
                <a:ea typeface="ＭＳ Ｐゴシック" pitchFamily="-106" charset="-128"/>
                <a:cs typeface="ＭＳ Ｐゴシック" pitchFamily="-106" charset="-128"/>
              </a:rPr>
              <a:t> - Mutual stimulation to love and good works; gather to encourage.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Diagnosing the Blockers</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Consumer Christianity:</a:t>
            </a:r>
            <a:r>
              <a:rPr lang="en-US" sz="1200" kern="1200" dirty="0">
                <a:solidFill>
                  <a:schemeClr val="tx1"/>
                </a:solidFill>
                <a:effectLst/>
                <a:latin typeface="+mn-lt"/>
                <a:ea typeface="ＭＳ Ｐゴシック" pitchFamily="-106" charset="-128"/>
                <a:cs typeface="ＭＳ Ｐゴシック" pitchFamily="-106" charset="-128"/>
              </a:rPr>
              <a:t> spectators, not servants (cf. Eph 4:12).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Gift-envy / gift-pride:</a:t>
            </a:r>
            <a:r>
              <a:rPr lang="en-US" sz="1200" kern="1200" dirty="0">
                <a:solidFill>
                  <a:schemeClr val="tx1"/>
                </a:solidFill>
                <a:effectLst/>
                <a:latin typeface="+mn-lt"/>
                <a:ea typeface="ＭＳ Ｐゴシック" pitchFamily="-106" charset="-128"/>
                <a:cs typeface="ＭＳ Ｐゴシック" pitchFamily="-106" charset="-128"/>
              </a:rPr>
              <a:t> comparing parts of the body (1 Cor 12).</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Bottlenecked leadership:</a:t>
            </a:r>
            <a:r>
              <a:rPr lang="en-US" sz="1200" kern="1200" dirty="0">
                <a:solidFill>
                  <a:schemeClr val="tx1"/>
                </a:solidFill>
                <a:effectLst/>
                <a:latin typeface="+mn-lt"/>
                <a:ea typeface="ＭＳ Ｐゴシック" pitchFamily="-106" charset="-128"/>
                <a:cs typeface="ＭＳ Ｐゴシック" pitchFamily="-106" charset="-128"/>
              </a:rPr>
              <a:t> staff “doers” rather than </a:t>
            </a:r>
            <a:r>
              <a:rPr lang="en-US" sz="1200" b="1" kern="1200" dirty="0">
                <a:solidFill>
                  <a:schemeClr val="tx1"/>
                </a:solidFill>
                <a:effectLst/>
                <a:latin typeface="+mn-lt"/>
                <a:ea typeface="ＭＳ Ｐゴシック" pitchFamily="-106" charset="-128"/>
                <a:cs typeface="ＭＳ Ｐゴシック" pitchFamily="-106" charset="-128"/>
              </a:rPr>
              <a:t>equippers</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Fear &amp; perfectionism:</a:t>
            </a:r>
            <a:r>
              <a:rPr lang="en-US" sz="1200" kern="1200" dirty="0">
                <a:solidFill>
                  <a:schemeClr val="tx1"/>
                </a:solidFill>
                <a:effectLst/>
                <a:latin typeface="+mn-lt"/>
                <a:ea typeface="ＭＳ Ｐゴシック" pitchFamily="-106" charset="-128"/>
                <a:cs typeface="ＭＳ Ｐゴシック" pitchFamily="-106" charset="-128"/>
              </a:rPr>
              <a:t> waiting to be “ready” before serving.</a:t>
            </a:r>
          </a:p>
          <a:p>
            <a:pPr marL="171450" indent="-171450" rtl="0" fontAlgn="ctr">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Burnout:</a:t>
            </a:r>
            <a:r>
              <a:rPr lang="en-US" sz="1200" kern="1200" dirty="0">
                <a:solidFill>
                  <a:schemeClr val="tx1"/>
                </a:solidFill>
                <a:effectLst/>
                <a:latin typeface="+mn-lt"/>
                <a:ea typeface="ＭＳ Ｐゴシック" pitchFamily="-106" charset="-128"/>
                <a:cs typeface="ＭＳ Ｐゴシック" pitchFamily="-106" charset="-128"/>
              </a:rPr>
              <a:t> serving without shared loads, rhythms, or rest (Mark 6:31 principle).</a:t>
            </a:r>
          </a:p>
          <a:p>
            <a:endParaRPr lang="en-US" dirty="0"/>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Scripture References for Teaching &amp; Discussion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b="1" kern="1200" dirty="0">
                <a:solidFill>
                  <a:schemeClr val="tx1"/>
                </a:solidFill>
                <a:effectLst/>
                <a:latin typeface="+mn-lt"/>
                <a:ea typeface="ＭＳ Ｐゴシック" pitchFamily="-106" charset="-128"/>
                <a:cs typeface="ＭＳ Ｐゴシック" pitchFamily="-106" charset="-128"/>
              </a:rPr>
              <a:t>Core:</a:t>
            </a:r>
            <a:r>
              <a:rPr lang="en-US" sz="1200" kern="1200" dirty="0">
                <a:solidFill>
                  <a:schemeClr val="tx1"/>
                </a:solidFill>
                <a:effectLst/>
                <a:latin typeface="+mn-lt"/>
                <a:ea typeface="ＭＳ Ｐゴシック" pitchFamily="-106" charset="-128"/>
                <a:cs typeface="ＭＳ Ｐゴシック" pitchFamily="-106" charset="-128"/>
              </a:rPr>
              <a:t> Ephesians 4:11–16.</a:t>
            </a:r>
          </a:p>
          <a:p>
            <a:pPr rtl="0" fontAlgn="ctr"/>
            <a:r>
              <a:rPr lang="en-US" sz="1200" b="1" kern="1200" dirty="0">
                <a:solidFill>
                  <a:schemeClr val="tx1"/>
                </a:solidFill>
                <a:effectLst/>
                <a:latin typeface="+mn-lt"/>
                <a:ea typeface="ＭＳ Ｐゴシック" pitchFamily="-106" charset="-128"/>
                <a:cs typeface="ＭＳ Ｐゴシック" pitchFamily="-106" charset="-128"/>
              </a:rPr>
              <a:t>Gift lists &amp; body life:</a:t>
            </a:r>
            <a:r>
              <a:rPr lang="en-US" sz="1200" kern="1200" dirty="0">
                <a:solidFill>
                  <a:schemeClr val="tx1"/>
                </a:solidFill>
                <a:effectLst/>
                <a:latin typeface="+mn-lt"/>
                <a:ea typeface="ＭＳ Ｐゴシック" pitchFamily="-106" charset="-128"/>
                <a:cs typeface="ＭＳ Ｐゴシック" pitchFamily="-106" charset="-128"/>
              </a:rPr>
              <a:t> Rom 12:3–8; 1 Cor 12:4–27; 1 Pet 4:10–11.</a:t>
            </a:r>
          </a:p>
          <a:p>
            <a:pPr rtl="0" fontAlgn="ctr"/>
            <a:r>
              <a:rPr lang="en-US" sz="1200" b="1" kern="1200" dirty="0">
                <a:solidFill>
                  <a:schemeClr val="tx1"/>
                </a:solidFill>
                <a:effectLst/>
                <a:latin typeface="+mn-lt"/>
                <a:ea typeface="ＭＳ Ｐゴシック" pitchFamily="-106" charset="-128"/>
                <a:cs typeface="ＭＳ Ｐゴシック" pitchFamily="-106" charset="-128"/>
              </a:rPr>
              <a:t>Serving through love:</a:t>
            </a:r>
            <a:r>
              <a:rPr lang="en-US" sz="1200" kern="1200" dirty="0">
                <a:solidFill>
                  <a:schemeClr val="tx1"/>
                </a:solidFill>
                <a:effectLst/>
                <a:latin typeface="+mn-lt"/>
                <a:ea typeface="ＭＳ Ｐゴシック" pitchFamily="-106" charset="-128"/>
                <a:cs typeface="ＭＳ Ｐゴシック" pitchFamily="-106" charset="-128"/>
              </a:rPr>
              <a:t> Gal 5:13; Heb 10:24–25.</a:t>
            </a:r>
          </a:p>
          <a:p>
            <a:pPr rtl="0" fontAlgn="ctr"/>
            <a:r>
              <a:rPr lang="en-US" sz="1200" b="1" kern="1200" dirty="0">
                <a:solidFill>
                  <a:schemeClr val="tx1"/>
                </a:solidFill>
                <a:effectLst/>
                <a:latin typeface="+mn-lt"/>
                <a:ea typeface="ＭＳ Ｐゴシック" pitchFamily="-106" charset="-128"/>
                <a:cs typeface="ＭＳ Ｐゴシック" pitchFamily="-106" charset="-128"/>
              </a:rPr>
              <a:t>Leadership as equipping/guarding:</a:t>
            </a:r>
            <a:r>
              <a:rPr lang="en-US" sz="1200" kern="1200" dirty="0">
                <a:solidFill>
                  <a:schemeClr val="tx1"/>
                </a:solidFill>
                <a:effectLst/>
                <a:latin typeface="+mn-lt"/>
                <a:ea typeface="ＭＳ Ｐゴシック" pitchFamily="-106" charset="-128"/>
                <a:cs typeface="ＭＳ Ｐゴシック" pitchFamily="-106" charset="-128"/>
              </a:rPr>
              <a:t> Acts 20:28; 1 Tim 3; Titus 1.</a:t>
            </a:r>
          </a:p>
          <a:p>
            <a:pPr rtl="0" fontAlgn="ctr"/>
            <a:r>
              <a:rPr lang="en-US" sz="1200" b="1" kern="1200" dirty="0">
                <a:solidFill>
                  <a:schemeClr val="tx1"/>
                </a:solidFill>
                <a:effectLst/>
                <a:latin typeface="+mn-lt"/>
                <a:ea typeface="ＭＳ Ｐゴシック" pitchFamily="-106" charset="-128"/>
                <a:cs typeface="ＭＳ Ｐゴシック" pitchFamily="-106" charset="-128"/>
              </a:rPr>
              <a:t>Truth in love / speech ethics:</a:t>
            </a:r>
            <a:r>
              <a:rPr lang="en-US" sz="1200" kern="1200" dirty="0">
                <a:solidFill>
                  <a:schemeClr val="tx1"/>
                </a:solidFill>
                <a:effectLst/>
                <a:latin typeface="+mn-lt"/>
                <a:ea typeface="ＭＳ Ｐゴシック" pitchFamily="-106" charset="-128"/>
                <a:cs typeface="ＭＳ Ｐゴシック" pitchFamily="-106" charset="-128"/>
              </a:rPr>
              <a:t> Eph 4:15, 25–32; Col 4:6.</a:t>
            </a:r>
          </a:p>
          <a:p>
            <a:pPr rtl="0" fontAlgn="ctr"/>
            <a:r>
              <a:rPr lang="en-US" sz="1200" b="1" kern="1200" dirty="0">
                <a:solidFill>
                  <a:schemeClr val="tx1"/>
                </a:solidFill>
                <a:effectLst/>
                <a:latin typeface="+mn-lt"/>
                <a:ea typeface="ＭＳ Ｐゴシック" pitchFamily="-106" charset="-128"/>
                <a:cs typeface="ＭＳ Ｐゴシック" pitchFamily="-106" charset="-128"/>
              </a:rPr>
              <a:t>Humility &amp; unity posture:</a:t>
            </a:r>
            <a:r>
              <a:rPr lang="en-US" sz="1200" kern="1200" dirty="0">
                <a:solidFill>
                  <a:schemeClr val="tx1"/>
                </a:solidFill>
                <a:effectLst/>
                <a:latin typeface="+mn-lt"/>
                <a:ea typeface="ＭＳ Ｐゴシック" pitchFamily="-106" charset="-128"/>
                <a:cs typeface="ＭＳ Ｐゴシック" pitchFamily="-106" charset="-128"/>
              </a:rPr>
              <a:t> Phil 2:1–5.</a:t>
            </a:r>
          </a:p>
          <a:p>
            <a:endParaRPr lang="en-US" dirty="0"/>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mn-lt"/>
                <a:ea typeface="ＭＳ Ｐゴシック" pitchFamily="-106" charset="-128"/>
                <a:cs typeface="ＭＳ Ｐゴシック" pitchFamily="-106" charset="-128"/>
              </a:rPr>
              <a:t>Mark 6:31  He said to them, “Come with me privately to an isolated place and rest a while” (for many were coming and going, and there was no time to eat).</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33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800" dirty="0"/>
              <a:t>Every Member a Minister</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Growth, Maturity, Mutual Edification</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Ministry is the Shared Responsibility of All</a:t>
            </a:r>
          </a:p>
          <a:p>
            <a:endParaRPr lang="en-US" sz="2400" dirty="0"/>
          </a:p>
          <a:p>
            <a:r>
              <a:rPr lang="en-US" b="0" dirty="0"/>
              <a:t>And He Himself gave some as apostles, some as prophets, some as evangelists, and some as pastors and teachers, to equip the saints for the </a:t>
            </a:r>
            <a:r>
              <a:rPr lang="en-US" b="0" u="sng" dirty="0"/>
              <a:t>work of ministry</a:t>
            </a:r>
            <a:r>
              <a:rPr lang="en-US" b="0" dirty="0"/>
              <a:t>, that is, </a:t>
            </a:r>
            <a:r>
              <a:rPr lang="en-US" b="0" u="sng" dirty="0"/>
              <a:t>to build up the body of Christ</a:t>
            </a:r>
            <a:r>
              <a:rPr lang="en-US" b="0" dirty="0"/>
              <a:t>, until </a:t>
            </a:r>
            <a:r>
              <a:rPr lang="en-US" b="0" u="sng" dirty="0"/>
              <a:t>we all attain to the unity of the faith and of the knowledge of the Son of God</a:t>
            </a:r>
            <a:r>
              <a:rPr lang="en-US" b="0" dirty="0"/>
              <a:t> – a mature person, attaining to the measure of Christ’s full stature. So we are no longer to be children, tossed back and forth by waves and carried about by every wind of teaching by the trickery of people who craftily carry out their deceitful schemes. But </a:t>
            </a:r>
            <a:r>
              <a:rPr lang="en-US" b="0" u="sng" dirty="0"/>
              <a:t>practicing the truth in love</a:t>
            </a:r>
            <a:r>
              <a:rPr lang="en-US" b="0" dirty="0"/>
              <a:t>, we will in all things grow up into Christ, who is the head. From him the whole body grows, fitted and held together through every supporting ligament. As each one does its part, the body builds itself up in love.</a:t>
            </a:r>
          </a:p>
          <a:p>
            <a:r>
              <a:rPr lang="en-US" b="0" dirty="0"/>
              <a:t>(Ephesians 4:11-16)</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0C7E0-8C5F-0AD7-8254-2DC713AB0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716A13-2A6B-0C52-DFE9-2E98A48C47D8}"/>
              </a:ext>
            </a:extLst>
          </p:cNvPr>
          <p:cNvSpPr>
            <a:spLocks noGrp="1"/>
          </p:cNvSpPr>
          <p:nvPr>
            <p:ph type="title"/>
          </p:nvPr>
        </p:nvSpPr>
        <p:spPr>
          <a:xfrm>
            <a:off x="304800" y="9427"/>
            <a:ext cx="8229600" cy="990600"/>
          </a:xfrm>
        </p:spPr>
        <p:txBody>
          <a:bodyPr>
            <a:normAutofit fontScale="90000"/>
          </a:bodyPr>
          <a:lstStyle/>
          <a:p>
            <a:pPr algn="l"/>
            <a:r>
              <a:rPr lang="en-US" dirty="0"/>
              <a:t>Guardrails that Preserve Unity       (1)</a:t>
            </a:r>
            <a:br>
              <a:rPr lang="en-US" dirty="0"/>
            </a:br>
            <a:r>
              <a:rPr lang="en-US" sz="2400" dirty="0">
                <a:solidFill>
                  <a:schemeClr val="tx2">
                    <a:lumMod val="60000"/>
                    <a:lumOff val="40000"/>
                  </a:schemeClr>
                </a:solidFill>
              </a:rPr>
              <a:t>Until we all attain the unity of the faith…</a:t>
            </a:r>
          </a:p>
        </p:txBody>
      </p:sp>
      <p:sp>
        <p:nvSpPr>
          <p:cNvPr id="3" name="TextBox 2">
            <a:extLst>
              <a:ext uri="{FF2B5EF4-FFF2-40B4-BE49-F238E27FC236}">
                <a16:creationId xmlns:a16="http://schemas.microsoft.com/office/drawing/2014/main" id="{8966FC09-4E74-C010-ABCF-587E9089FDB8}"/>
              </a:ext>
            </a:extLst>
          </p:cNvPr>
          <p:cNvSpPr txBox="1"/>
          <p:nvPr/>
        </p:nvSpPr>
        <p:spPr>
          <a:xfrm>
            <a:off x="328245" y="3962400"/>
            <a:ext cx="8514761" cy="1200329"/>
          </a:xfrm>
          <a:prstGeom prst="rect">
            <a:avLst/>
          </a:prstGeom>
          <a:noFill/>
        </p:spPr>
        <p:txBody>
          <a:bodyPr wrap="square" rtlCol="0">
            <a:spAutoFit/>
          </a:bodyPr>
          <a:lstStyle/>
          <a:p>
            <a:pPr fontAlgn="ctr"/>
            <a:r>
              <a:rPr lang="en-US" b="1" i="1" u="sng" dirty="0"/>
              <a:t>Eph 4:14</a:t>
            </a:r>
            <a:r>
              <a:rPr lang="en-US" b="1" i="1" dirty="0"/>
              <a:t>  So we are no longer to be children, tossed back and forth by waves and carried about by every wind of teaching by the trickery of people who craftily carry out their deceitful schemes.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Doctrinal stability</a:t>
            </a:r>
            <a:r>
              <a:rPr lang="en-US" dirty="0">
                <a:ea typeface="ＭＳ Ｐゴシック" pitchFamily="-106" charset="-128"/>
                <a:cs typeface="ＭＳ Ｐゴシック" pitchFamily="-106" charset="-128"/>
              </a:rPr>
              <a:t> - gospel centrality, guard against fads.</a:t>
            </a:r>
          </a:p>
        </p:txBody>
      </p:sp>
      <p:sp>
        <p:nvSpPr>
          <p:cNvPr id="5" name="TextBox 4">
            <a:extLst>
              <a:ext uri="{FF2B5EF4-FFF2-40B4-BE49-F238E27FC236}">
                <a16:creationId xmlns:a16="http://schemas.microsoft.com/office/drawing/2014/main" id="{3AA5ECCE-9CD2-0B6A-7D3A-81EDEA0529F4}"/>
              </a:ext>
            </a:extLst>
          </p:cNvPr>
          <p:cNvSpPr txBox="1"/>
          <p:nvPr/>
        </p:nvSpPr>
        <p:spPr>
          <a:xfrm>
            <a:off x="328245" y="1256881"/>
            <a:ext cx="8514761" cy="2308324"/>
          </a:xfrm>
          <a:prstGeom prst="rect">
            <a:avLst/>
          </a:prstGeom>
          <a:noFill/>
        </p:spPr>
        <p:txBody>
          <a:bodyPr wrap="square" rtlCol="0">
            <a:spAutoFit/>
          </a:bodyPr>
          <a:lstStyle/>
          <a:p>
            <a:r>
              <a:rPr lang="en-US" b="1" i="1" u="sng" dirty="0"/>
              <a:t>Eph 2:14-16</a:t>
            </a:r>
            <a:r>
              <a:rPr lang="en-US" b="1" i="1" dirty="0"/>
              <a:t>  For he is our peace, the one who made both groups into one and who destroyed the middle wall of partition, the hostility,  when he nullified in his flesh the law of commandments in decrees. He did this to create in himself one new man out of two, thus making peace,  and to reconcile them both in one body to God through the cross, by which the hostility has been killed.</a:t>
            </a:r>
          </a:p>
          <a:p>
            <a:pPr marL="285750" indent="-285750">
              <a:buFont typeface="Arial" panose="020B0604020202020204" pitchFamily="34" charset="0"/>
              <a:buChar char="•"/>
            </a:pPr>
            <a:r>
              <a:rPr lang="en-US" b="1" dirty="0">
                <a:ea typeface="ＭＳ Ｐゴシック" pitchFamily="-106" charset="-128"/>
                <a:cs typeface="ＭＳ Ｐゴシック" pitchFamily="-106" charset="-128"/>
              </a:rPr>
              <a:t>Christ at center</a:t>
            </a:r>
            <a:r>
              <a:rPr lang="en-US" dirty="0">
                <a:ea typeface="ＭＳ Ｐゴシック" pitchFamily="-106" charset="-128"/>
                <a:cs typeface="ＭＳ Ｐゴシック" pitchFamily="-106" charset="-128"/>
              </a:rPr>
              <a:t> - ministry flows from reconciliation in Christ, not ego or platform.</a:t>
            </a:r>
          </a:p>
        </p:txBody>
      </p:sp>
    </p:spTree>
    <p:extLst>
      <p:ext uri="{BB962C8B-B14F-4D97-AF65-F5344CB8AC3E}">
        <p14:creationId xmlns:p14="http://schemas.microsoft.com/office/powerpoint/2010/main" val="30112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56545-E0ED-6DB7-F7E7-1104ED5A8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B402C3-A06F-B1D7-8B54-5809652A45B1}"/>
              </a:ext>
            </a:extLst>
          </p:cNvPr>
          <p:cNvSpPr>
            <a:spLocks noGrp="1"/>
          </p:cNvSpPr>
          <p:nvPr>
            <p:ph type="title"/>
          </p:nvPr>
        </p:nvSpPr>
        <p:spPr>
          <a:xfrm>
            <a:off x="304800" y="9427"/>
            <a:ext cx="8229600" cy="990600"/>
          </a:xfrm>
        </p:spPr>
        <p:txBody>
          <a:bodyPr>
            <a:normAutofit fontScale="90000"/>
          </a:bodyPr>
          <a:lstStyle/>
          <a:p>
            <a:pPr algn="l"/>
            <a:r>
              <a:rPr lang="en-US" dirty="0"/>
              <a:t>Guardrails that Preserve Unity       (2)</a:t>
            </a:r>
            <a:br>
              <a:rPr lang="en-US" dirty="0"/>
            </a:br>
            <a:r>
              <a:rPr lang="en-US" sz="2400" dirty="0">
                <a:solidFill>
                  <a:schemeClr val="tx2">
                    <a:lumMod val="60000"/>
                    <a:lumOff val="40000"/>
                  </a:schemeClr>
                </a:solidFill>
              </a:rPr>
              <a:t>Until we all attain the unity of the faith…</a:t>
            </a:r>
          </a:p>
        </p:txBody>
      </p:sp>
      <p:sp>
        <p:nvSpPr>
          <p:cNvPr id="4" name="TextBox 3">
            <a:extLst>
              <a:ext uri="{FF2B5EF4-FFF2-40B4-BE49-F238E27FC236}">
                <a16:creationId xmlns:a16="http://schemas.microsoft.com/office/drawing/2014/main" id="{1F8F8C6D-AAEA-12AE-D43B-6005524986DF}"/>
              </a:ext>
            </a:extLst>
          </p:cNvPr>
          <p:cNvSpPr txBox="1"/>
          <p:nvPr/>
        </p:nvSpPr>
        <p:spPr>
          <a:xfrm>
            <a:off x="314619" y="2895600"/>
            <a:ext cx="8514761" cy="2585323"/>
          </a:xfrm>
          <a:prstGeom prst="rect">
            <a:avLst/>
          </a:prstGeom>
          <a:noFill/>
        </p:spPr>
        <p:txBody>
          <a:bodyPr wrap="square" rtlCol="0">
            <a:spAutoFit/>
          </a:bodyPr>
          <a:lstStyle/>
          <a:p>
            <a:pPr fontAlgn="ctr"/>
            <a:r>
              <a:rPr lang="en-US" b="1" i="1" u="sng" dirty="0"/>
              <a:t>1 Tim 3; Titus 1</a:t>
            </a:r>
            <a:r>
              <a:rPr lang="en-US" b="1" i="1" dirty="0"/>
              <a:t>  Qualifications for Overseers; Qualifications for Deacons; Mystery of Godliness</a:t>
            </a:r>
          </a:p>
          <a:p>
            <a:pPr marL="285750" indent="-285750" fontAlgn="ctr">
              <a:buFont typeface="Arial" panose="020B0604020202020204" pitchFamily="34" charset="0"/>
              <a:buChar char="•"/>
            </a:pPr>
            <a:r>
              <a:rPr lang="en-US" i="1" dirty="0"/>
              <a:t>1Ti 3:16  And we all agree, our religion contains amazing revelation: He was revealed in the flesh, vindicated by the Spirit, seen by angels, proclaimed among Gentiles, believed on in the world, taken up in glory.</a:t>
            </a:r>
          </a:p>
          <a:p>
            <a:pPr marL="285750" indent="-285750" fontAlgn="ctr">
              <a:buFont typeface="Arial" panose="020B0604020202020204" pitchFamily="34" charset="0"/>
              <a:buChar char="•"/>
            </a:pPr>
            <a:r>
              <a:rPr lang="en-US" i="1" dirty="0"/>
              <a:t>Titus 1:9  He must hold firmly to the faithful message as it has been taught, so that he will be able to give exhortation in such healthy teaching and correct those who speak against it. </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Character over charisma</a:t>
            </a:r>
            <a:r>
              <a:rPr lang="en-US" dirty="0">
                <a:ea typeface="ＭＳ Ｐゴシック" pitchFamily="-106" charset="-128"/>
                <a:cs typeface="ＭＳ Ｐゴシック" pitchFamily="-106" charset="-128"/>
              </a:rPr>
              <a:t> - competence matters, </a:t>
            </a:r>
            <a:r>
              <a:rPr lang="en-US" b="1" dirty="0">
                <a:ea typeface="ＭＳ Ｐゴシック" pitchFamily="-106" charset="-128"/>
                <a:cs typeface="ＭＳ Ｐゴシック" pitchFamily="-106" charset="-128"/>
              </a:rPr>
              <a:t>character rules</a:t>
            </a:r>
            <a:r>
              <a:rPr lang="en-US" dirty="0">
                <a:ea typeface="ＭＳ Ｐゴシック" pitchFamily="-106" charset="-128"/>
                <a:cs typeface="ＭＳ Ｐゴシック" pitchFamily="-106" charset="-128"/>
              </a:rPr>
              <a:t>.</a:t>
            </a:r>
          </a:p>
        </p:txBody>
      </p:sp>
      <p:sp>
        <p:nvSpPr>
          <p:cNvPr id="7" name="TextBox 6">
            <a:extLst>
              <a:ext uri="{FF2B5EF4-FFF2-40B4-BE49-F238E27FC236}">
                <a16:creationId xmlns:a16="http://schemas.microsoft.com/office/drawing/2014/main" id="{59B42264-6E72-9B56-46E7-5F166C74F614}"/>
              </a:ext>
            </a:extLst>
          </p:cNvPr>
          <p:cNvSpPr txBox="1"/>
          <p:nvPr/>
        </p:nvSpPr>
        <p:spPr>
          <a:xfrm>
            <a:off x="314619" y="1447800"/>
            <a:ext cx="8514761" cy="923330"/>
          </a:xfrm>
          <a:prstGeom prst="rect">
            <a:avLst/>
          </a:prstGeom>
          <a:noFill/>
        </p:spPr>
        <p:txBody>
          <a:bodyPr wrap="square" rtlCol="0">
            <a:spAutoFit/>
          </a:bodyPr>
          <a:lstStyle/>
          <a:p>
            <a:pPr fontAlgn="ctr"/>
            <a:r>
              <a:rPr lang="en-US" b="1" i="1" u="sng" dirty="0"/>
              <a:t>Eph 4:15</a:t>
            </a:r>
            <a:r>
              <a:rPr lang="en-US" b="1" i="1" dirty="0"/>
              <a:t>  But practicing the truth in love, we will in all things grow up into Christ, who is the head.</a:t>
            </a:r>
            <a:endParaRPr lang="en-US" b="1"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Truth + Love</a:t>
            </a:r>
            <a:r>
              <a:rPr lang="en-US" dirty="0">
                <a:ea typeface="ＭＳ Ｐゴシック" pitchFamily="-106" charset="-128"/>
                <a:cs typeface="ＭＳ Ｐゴシック" pitchFamily="-106" charset="-128"/>
              </a:rPr>
              <a:t> - correct gently; never weaponize truth or sentimentalize love.</a:t>
            </a:r>
          </a:p>
        </p:txBody>
      </p:sp>
    </p:spTree>
    <p:extLst>
      <p:ext uri="{BB962C8B-B14F-4D97-AF65-F5344CB8AC3E}">
        <p14:creationId xmlns:p14="http://schemas.microsoft.com/office/powerpoint/2010/main" val="1467131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23AAB-6B4D-3A9C-1B40-06EA97DB9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77F8C-3767-2009-D834-BBDFEEF04852}"/>
              </a:ext>
            </a:extLst>
          </p:cNvPr>
          <p:cNvSpPr>
            <a:spLocks noGrp="1"/>
          </p:cNvSpPr>
          <p:nvPr>
            <p:ph type="title"/>
          </p:nvPr>
        </p:nvSpPr>
        <p:spPr>
          <a:xfrm>
            <a:off x="304800" y="9427"/>
            <a:ext cx="8229600" cy="990600"/>
          </a:xfrm>
        </p:spPr>
        <p:txBody>
          <a:bodyPr>
            <a:normAutofit fontScale="90000"/>
          </a:bodyPr>
          <a:lstStyle/>
          <a:p>
            <a:pPr algn="l"/>
            <a:r>
              <a:rPr lang="en-US" dirty="0"/>
              <a:t>The Jerusalem Church</a:t>
            </a:r>
            <a:br>
              <a:rPr lang="en-US" dirty="0"/>
            </a:br>
            <a:r>
              <a:rPr lang="en-US" sz="2400" dirty="0">
                <a:solidFill>
                  <a:schemeClr val="tx2">
                    <a:lumMod val="60000"/>
                    <a:lumOff val="40000"/>
                  </a:schemeClr>
                </a:solidFill>
              </a:rPr>
              <a:t>Acts 2:42; Acts 4:32-37</a:t>
            </a:r>
          </a:p>
        </p:txBody>
      </p:sp>
      <p:sp>
        <p:nvSpPr>
          <p:cNvPr id="6" name="TextBox 5">
            <a:extLst>
              <a:ext uri="{FF2B5EF4-FFF2-40B4-BE49-F238E27FC236}">
                <a16:creationId xmlns:a16="http://schemas.microsoft.com/office/drawing/2014/main" id="{D80CD27B-301F-415E-EDDB-3EAA9C13279A}"/>
              </a:ext>
            </a:extLst>
          </p:cNvPr>
          <p:cNvSpPr txBox="1"/>
          <p:nvPr/>
        </p:nvSpPr>
        <p:spPr>
          <a:xfrm>
            <a:off x="314619" y="1295400"/>
            <a:ext cx="8514761" cy="3416320"/>
          </a:xfrm>
          <a:prstGeom prst="rect">
            <a:avLst/>
          </a:prstGeom>
          <a:noFill/>
        </p:spPr>
        <p:txBody>
          <a:bodyPr wrap="square" rtlCol="0">
            <a:spAutoFit/>
          </a:bodyPr>
          <a:lstStyle/>
          <a:p>
            <a:r>
              <a:rPr lang="en-US" b="1" dirty="0"/>
              <a:t>Pattern:</a:t>
            </a:r>
            <a:r>
              <a:rPr lang="en-US" dirty="0"/>
              <a:t> Devoted to teaching, fellowship, breaking of bread, and prayer.</a:t>
            </a:r>
          </a:p>
          <a:p>
            <a:pPr fontAlgn="ctr"/>
            <a:r>
              <a:rPr lang="en-US" dirty="0"/>
              <a:t>Shared possessions generously, meeting needs without compulsion.</a:t>
            </a:r>
          </a:p>
          <a:p>
            <a:pPr fontAlgn="ctr"/>
            <a:r>
              <a:rPr lang="en-US" dirty="0"/>
              <a:t>Worshiped together and in homes with glad and sincere hearts.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Love</a:t>
            </a:r>
            <a:r>
              <a:rPr lang="en-US" dirty="0"/>
              <a:t> – sacrificial care for one another’s needs.</a:t>
            </a:r>
          </a:p>
          <a:p>
            <a:pPr marL="285750" indent="-285750" fontAlgn="ctr">
              <a:buFont typeface="Arial" panose="020B0604020202020204" pitchFamily="34" charset="0"/>
              <a:buChar char="•"/>
            </a:pPr>
            <a:r>
              <a:rPr lang="en-US" b="1" dirty="0"/>
              <a:t>Joy</a:t>
            </a:r>
            <a:r>
              <a:rPr lang="en-US" dirty="0"/>
              <a:t> – gladness in worship and shared meals.</a:t>
            </a:r>
          </a:p>
          <a:p>
            <a:pPr marL="285750" indent="-285750" fontAlgn="ctr">
              <a:buFont typeface="Arial" panose="020B0604020202020204" pitchFamily="34" charset="0"/>
              <a:buChar char="•"/>
            </a:pPr>
            <a:r>
              <a:rPr lang="en-US" b="1" dirty="0"/>
              <a:t>Peace</a:t>
            </a:r>
            <a:r>
              <a:rPr lang="en-US" dirty="0"/>
              <a:t> – unity of heart and mind.</a:t>
            </a:r>
          </a:p>
          <a:p>
            <a:pPr marL="285750" indent="-285750" fontAlgn="ctr">
              <a:buFont typeface="Arial" panose="020B0604020202020204" pitchFamily="34" charset="0"/>
              <a:buChar char="•"/>
            </a:pPr>
            <a:r>
              <a:rPr lang="en-US" b="1" dirty="0"/>
              <a:t>Goodness</a:t>
            </a:r>
            <a:r>
              <a:rPr lang="en-US" dirty="0"/>
              <a:t> – generosity toward those in need.</a:t>
            </a:r>
          </a:p>
          <a:p>
            <a:endParaRPr lang="en-US" b="1" dirty="0"/>
          </a:p>
          <a:p>
            <a:r>
              <a:rPr lang="en-US" b="1" dirty="0"/>
              <a:t>Maturity Marker:</a:t>
            </a:r>
            <a:r>
              <a:rPr lang="en-US" dirty="0"/>
              <a:t> They prioritized </a:t>
            </a:r>
            <a:r>
              <a:rPr lang="en-US" i="1" dirty="0"/>
              <a:t>people over possessions</a:t>
            </a:r>
            <a:r>
              <a:rPr lang="en-US" dirty="0"/>
              <a:t> and kept gospel proclamation central.</a:t>
            </a:r>
          </a:p>
        </p:txBody>
      </p:sp>
    </p:spTree>
    <p:extLst>
      <p:ext uri="{BB962C8B-B14F-4D97-AF65-F5344CB8AC3E}">
        <p14:creationId xmlns:p14="http://schemas.microsoft.com/office/powerpoint/2010/main" val="121044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B402B-036F-8ABB-CB8F-0FB75F57A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192288-B9EE-9F17-9416-930AEFB00DC1}"/>
              </a:ext>
            </a:extLst>
          </p:cNvPr>
          <p:cNvSpPr>
            <a:spLocks noGrp="1"/>
          </p:cNvSpPr>
          <p:nvPr>
            <p:ph type="title"/>
          </p:nvPr>
        </p:nvSpPr>
        <p:spPr>
          <a:xfrm>
            <a:off x="304800" y="9427"/>
            <a:ext cx="8229600" cy="990600"/>
          </a:xfrm>
        </p:spPr>
        <p:txBody>
          <a:bodyPr>
            <a:normAutofit fontScale="90000"/>
          </a:bodyPr>
          <a:lstStyle/>
          <a:p>
            <a:pPr algn="l"/>
            <a:r>
              <a:rPr lang="en-US" dirty="0"/>
              <a:t>The Antioch Church</a:t>
            </a:r>
            <a:br>
              <a:rPr lang="en-US" dirty="0"/>
            </a:br>
            <a:r>
              <a:rPr lang="en-US" sz="2400" dirty="0">
                <a:solidFill>
                  <a:schemeClr val="tx2">
                    <a:lumMod val="60000"/>
                    <a:lumOff val="40000"/>
                  </a:schemeClr>
                </a:solidFill>
              </a:rPr>
              <a:t>Acts 11:19-26; Acts 13:1-3</a:t>
            </a:r>
          </a:p>
        </p:txBody>
      </p:sp>
      <p:sp>
        <p:nvSpPr>
          <p:cNvPr id="6" name="TextBox 5">
            <a:extLst>
              <a:ext uri="{FF2B5EF4-FFF2-40B4-BE49-F238E27FC236}">
                <a16:creationId xmlns:a16="http://schemas.microsoft.com/office/drawing/2014/main" id="{3059031C-30AF-353B-F0CB-20C3BFE77F87}"/>
              </a:ext>
            </a:extLst>
          </p:cNvPr>
          <p:cNvSpPr txBox="1"/>
          <p:nvPr/>
        </p:nvSpPr>
        <p:spPr>
          <a:xfrm>
            <a:off x="314619" y="1295400"/>
            <a:ext cx="8514761" cy="3139321"/>
          </a:xfrm>
          <a:prstGeom prst="rect">
            <a:avLst/>
          </a:prstGeom>
          <a:noFill/>
        </p:spPr>
        <p:txBody>
          <a:bodyPr wrap="square" rtlCol="0">
            <a:spAutoFit/>
          </a:bodyPr>
          <a:lstStyle/>
          <a:p>
            <a:r>
              <a:rPr lang="en-US" b="1" dirty="0"/>
              <a:t>Pattern:</a:t>
            </a:r>
            <a:r>
              <a:rPr lang="en-US" dirty="0"/>
              <a:t> Multi-ethnic leadership team (Barnabas, Simeon, Lucius, Manaen, Saul).</a:t>
            </a:r>
          </a:p>
          <a:p>
            <a:pPr fontAlgn="ctr"/>
            <a:r>
              <a:rPr lang="en-US" dirty="0"/>
              <a:t>Intentional discipleship - Barnabas encouraged, Saul taught. Spirit-led sending of missionaries (Paul &amp; Barnabas).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Faithfulness</a:t>
            </a:r>
            <a:r>
              <a:rPr lang="en-US" dirty="0"/>
              <a:t> – consistent teaching and disciple-making.</a:t>
            </a:r>
          </a:p>
          <a:p>
            <a:pPr marL="285750" indent="-285750" fontAlgn="ctr">
              <a:buFont typeface="Arial" panose="020B0604020202020204" pitchFamily="34" charset="0"/>
              <a:buChar char="•"/>
            </a:pPr>
            <a:r>
              <a:rPr lang="en-US" b="1" dirty="0"/>
              <a:t>Gentleness</a:t>
            </a:r>
            <a:r>
              <a:rPr lang="en-US" dirty="0"/>
              <a:t> – Barnabas’s encouragement to new believers.</a:t>
            </a:r>
          </a:p>
          <a:p>
            <a:pPr marL="285750" indent="-285750" fontAlgn="ctr">
              <a:buFont typeface="Arial" panose="020B0604020202020204" pitchFamily="34" charset="0"/>
              <a:buChar char="•"/>
            </a:pPr>
            <a:r>
              <a:rPr lang="en-US" b="1" dirty="0"/>
              <a:t>Self-control</a:t>
            </a:r>
            <a:r>
              <a:rPr lang="en-US" dirty="0"/>
              <a:t> – Fasting and prayer before making major decisions.</a:t>
            </a:r>
          </a:p>
          <a:p>
            <a:endParaRPr lang="en-US" b="1" dirty="0"/>
          </a:p>
          <a:p>
            <a:r>
              <a:rPr lang="en-US" b="1" dirty="0"/>
              <a:t>Maturity Marker:</a:t>
            </a:r>
            <a:r>
              <a:rPr lang="en-US" dirty="0"/>
              <a:t> Willingness to send their best leaders for mission rather than keep them for local benefit.</a:t>
            </a:r>
          </a:p>
        </p:txBody>
      </p:sp>
    </p:spTree>
    <p:extLst>
      <p:ext uri="{BB962C8B-B14F-4D97-AF65-F5344CB8AC3E}">
        <p14:creationId xmlns:p14="http://schemas.microsoft.com/office/powerpoint/2010/main" val="12581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1B8E4-EDB9-244F-83BB-F3441BE59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B5926-9A72-4ECD-B50C-5BF1B69D0CEA}"/>
              </a:ext>
            </a:extLst>
          </p:cNvPr>
          <p:cNvSpPr>
            <a:spLocks noGrp="1"/>
          </p:cNvSpPr>
          <p:nvPr>
            <p:ph type="title"/>
          </p:nvPr>
        </p:nvSpPr>
        <p:spPr>
          <a:xfrm>
            <a:off x="304800" y="9427"/>
            <a:ext cx="8229600" cy="990600"/>
          </a:xfrm>
        </p:spPr>
        <p:txBody>
          <a:bodyPr>
            <a:normAutofit fontScale="90000"/>
          </a:bodyPr>
          <a:lstStyle/>
          <a:p>
            <a:pPr algn="l"/>
            <a:r>
              <a:rPr lang="en-US" dirty="0"/>
              <a:t>Paul’s Mentorship of Timothy</a:t>
            </a:r>
            <a:br>
              <a:rPr lang="en-US" dirty="0"/>
            </a:br>
            <a:r>
              <a:rPr lang="en-US" sz="2400" dirty="0">
                <a:solidFill>
                  <a:schemeClr val="tx2">
                    <a:lumMod val="60000"/>
                    <a:lumOff val="40000"/>
                  </a:schemeClr>
                </a:solidFill>
              </a:rPr>
              <a:t>2 Timothy 1:3-7; Philippians 2:19-22</a:t>
            </a:r>
          </a:p>
        </p:txBody>
      </p:sp>
      <p:sp>
        <p:nvSpPr>
          <p:cNvPr id="6" name="TextBox 5">
            <a:extLst>
              <a:ext uri="{FF2B5EF4-FFF2-40B4-BE49-F238E27FC236}">
                <a16:creationId xmlns:a16="http://schemas.microsoft.com/office/drawing/2014/main" id="{0718DD98-A38D-9455-17C3-03D4682C1164}"/>
              </a:ext>
            </a:extLst>
          </p:cNvPr>
          <p:cNvSpPr txBox="1"/>
          <p:nvPr/>
        </p:nvSpPr>
        <p:spPr>
          <a:xfrm>
            <a:off x="314619" y="1295400"/>
            <a:ext cx="8514761" cy="2585323"/>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Pattern:</a:t>
            </a:r>
            <a:r>
              <a:rPr lang="en-US" dirty="0">
                <a:ea typeface="ＭＳ Ｐゴシック" pitchFamily="-106" charset="-128"/>
                <a:cs typeface="ＭＳ Ｐゴシック" pitchFamily="-106" charset="-128"/>
              </a:rPr>
              <a:t> Encouragement to use spiritual gifts boldly. Modeling faith, perseverance, and doctrinal integrity. Passing on responsibility and leadership.</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Fruits Demonstrated:</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Patience</a:t>
            </a:r>
            <a:r>
              <a:rPr lang="en-US" dirty="0">
                <a:ea typeface="ＭＳ Ｐゴシック" pitchFamily="-106" charset="-128"/>
                <a:cs typeface="ＭＳ Ｐゴシック" pitchFamily="-106" charset="-128"/>
              </a:rPr>
              <a:t> – in developing a young leader over years.</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Kindness</a:t>
            </a:r>
            <a:r>
              <a:rPr lang="en-US" dirty="0">
                <a:ea typeface="ＭＳ Ｐゴシック" pitchFamily="-106" charset="-128"/>
                <a:cs typeface="ＭＳ Ｐゴシック" pitchFamily="-106" charset="-128"/>
              </a:rPr>
              <a:t> – gentle encouragement instead of harsh rebuke.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Faithfulness</a:t>
            </a:r>
            <a:r>
              <a:rPr lang="en-US" dirty="0">
                <a:ea typeface="ＭＳ Ｐゴシック" pitchFamily="-106" charset="-128"/>
                <a:cs typeface="ＭＳ Ｐゴシック" pitchFamily="-106" charset="-128"/>
              </a:rPr>
              <a:t> – entrusting ministry to a trustworthy co-worker.</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Maturity Marker:</a:t>
            </a:r>
            <a:r>
              <a:rPr lang="en-US" dirty="0">
                <a:ea typeface="ＭＳ Ｐゴシック" pitchFamily="-106" charset="-128"/>
                <a:cs typeface="ＭＳ Ｐゴシック" pitchFamily="-106" charset="-128"/>
              </a:rPr>
              <a:t> Long-term investment in leadership reproduction.</a:t>
            </a:r>
          </a:p>
        </p:txBody>
      </p:sp>
    </p:spTree>
    <p:extLst>
      <p:ext uri="{BB962C8B-B14F-4D97-AF65-F5344CB8AC3E}">
        <p14:creationId xmlns:p14="http://schemas.microsoft.com/office/powerpoint/2010/main" val="3503711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D0EA0-6A2D-D3F5-DC45-23836D1FD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93D17-30B2-2F29-2C08-E4299AE10B6D}"/>
              </a:ext>
            </a:extLst>
          </p:cNvPr>
          <p:cNvSpPr>
            <a:spLocks noGrp="1"/>
          </p:cNvSpPr>
          <p:nvPr>
            <p:ph type="title"/>
          </p:nvPr>
        </p:nvSpPr>
        <p:spPr>
          <a:xfrm>
            <a:off x="304800" y="9427"/>
            <a:ext cx="8229600" cy="990600"/>
          </a:xfrm>
        </p:spPr>
        <p:txBody>
          <a:bodyPr>
            <a:normAutofit fontScale="90000"/>
          </a:bodyPr>
          <a:lstStyle/>
          <a:p>
            <a:pPr algn="l"/>
            <a:r>
              <a:rPr lang="en-US" dirty="0"/>
              <a:t>The Macedonian Churches</a:t>
            </a:r>
            <a:br>
              <a:rPr lang="en-US" dirty="0"/>
            </a:br>
            <a:r>
              <a:rPr lang="en-US" sz="2400" dirty="0">
                <a:solidFill>
                  <a:schemeClr val="tx2">
                    <a:lumMod val="60000"/>
                    <a:lumOff val="40000"/>
                  </a:schemeClr>
                </a:solidFill>
              </a:rPr>
              <a:t>2 Corinthians 8:1-5; Philippians 4:15-18</a:t>
            </a:r>
          </a:p>
        </p:txBody>
      </p:sp>
      <p:sp>
        <p:nvSpPr>
          <p:cNvPr id="6" name="TextBox 5">
            <a:extLst>
              <a:ext uri="{FF2B5EF4-FFF2-40B4-BE49-F238E27FC236}">
                <a16:creationId xmlns:a16="http://schemas.microsoft.com/office/drawing/2014/main" id="{567A3DC9-E45B-F95E-81BF-CDA87C9605D1}"/>
              </a:ext>
            </a:extLst>
          </p:cNvPr>
          <p:cNvSpPr txBox="1"/>
          <p:nvPr/>
        </p:nvSpPr>
        <p:spPr>
          <a:xfrm>
            <a:off x="314619" y="1295400"/>
            <a:ext cx="8514761" cy="2585323"/>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Pattern:</a:t>
            </a:r>
            <a:r>
              <a:rPr lang="en-US" dirty="0">
                <a:ea typeface="ＭＳ Ｐゴシック" pitchFamily="-106" charset="-128"/>
                <a:cs typeface="ＭＳ Ｐゴシック" pitchFamily="-106" charset="-128"/>
              </a:rPr>
              <a:t> Gave generously despite extreme poverty. Viewed giving as a privilege and fellowship in the gospel. Partnered with Paul in ongoing mission support.</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Fruits Demonstrated:</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Joy</a:t>
            </a:r>
            <a:r>
              <a:rPr lang="en-US" dirty="0">
                <a:ea typeface="ＭＳ Ｐゴシック" pitchFamily="-106" charset="-128"/>
                <a:cs typeface="ＭＳ Ｐゴシック" pitchFamily="-106" charset="-128"/>
              </a:rPr>
              <a:t> – generosity flowed from joy in God, not abundance.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Goodness</a:t>
            </a:r>
            <a:r>
              <a:rPr lang="en-US" dirty="0">
                <a:ea typeface="ＭＳ Ｐゴシック" pitchFamily="-106" charset="-128"/>
                <a:cs typeface="ＭＳ Ｐゴシック" pitchFamily="-106" charset="-128"/>
              </a:rPr>
              <a:t> – sacrificial giving for the benefit of others.</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Faithfulness</a:t>
            </a:r>
            <a:r>
              <a:rPr lang="en-US" dirty="0">
                <a:ea typeface="ＭＳ Ｐゴシック" pitchFamily="-106" charset="-128"/>
                <a:cs typeface="ＭＳ Ｐゴシック" pitchFamily="-106" charset="-128"/>
              </a:rPr>
              <a:t> – consistent partnership in mission.</a:t>
            </a:r>
          </a:p>
          <a:p>
            <a:endParaRPr lang="en-US" b="1" dirty="0">
              <a:ea typeface="ＭＳ Ｐゴシック" pitchFamily="-106" charset="-128"/>
              <a:cs typeface="ＭＳ Ｐゴシック" pitchFamily="-106" charset="-128"/>
            </a:endParaRPr>
          </a:p>
          <a:p>
            <a:r>
              <a:rPr lang="en-US" b="1" dirty="0">
                <a:ea typeface="ＭＳ Ｐゴシック" pitchFamily="-106" charset="-128"/>
                <a:cs typeface="ＭＳ Ｐゴシック" pitchFamily="-106" charset="-128"/>
              </a:rPr>
              <a:t>Maturity Marker:</a:t>
            </a:r>
            <a:r>
              <a:rPr lang="en-US" dirty="0">
                <a:ea typeface="ＭＳ Ｐゴシック" pitchFamily="-106" charset="-128"/>
                <a:cs typeface="ＭＳ Ｐゴシック" pitchFamily="-106" charset="-128"/>
              </a:rPr>
              <a:t> Prioritized gospel work over personal comfort.</a:t>
            </a:r>
          </a:p>
        </p:txBody>
      </p:sp>
    </p:spTree>
    <p:extLst>
      <p:ext uri="{BB962C8B-B14F-4D97-AF65-F5344CB8AC3E}">
        <p14:creationId xmlns:p14="http://schemas.microsoft.com/office/powerpoint/2010/main" val="290612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51BB9-EED2-F86E-9843-7713C4A55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BDD4C-24E5-D896-1615-80C8E8862B6B}"/>
              </a:ext>
            </a:extLst>
          </p:cNvPr>
          <p:cNvSpPr>
            <a:spLocks noGrp="1"/>
          </p:cNvSpPr>
          <p:nvPr>
            <p:ph type="title"/>
          </p:nvPr>
        </p:nvSpPr>
        <p:spPr>
          <a:xfrm>
            <a:off x="304800" y="9427"/>
            <a:ext cx="8229600" cy="990600"/>
          </a:xfrm>
        </p:spPr>
        <p:txBody>
          <a:bodyPr>
            <a:normAutofit fontScale="90000"/>
          </a:bodyPr>
          <a:lstStyle/>
          <a:p>
            <a:pPr algn="l"/>
            <a:r>
              <a:rPr lang="en-US" dirty="0"/>
              <a:t>Priscilla &amp; Aquila</a:t>
            </a:r>
            <a:br>
              <a:rPr lang="en-US" dirty="0"/>
            </a:br>
            <a:r>
              <a:rPr lang="en-US" sz="2400" dirty="0">
                <a:solidFill>
                  <a:schemeClr val="tx2">
                    <a:lumMod val="60000"/>
                    <a:lumOff val="40000"/>
                  </a:schemeClr>
                </a:solidFill>
              </a:rPr>
              <a:t>Acts 18:24-28; Romans 16:3-5</a:t>
            </a:r>
          </a:p>
        </p:txBody>
      </p:sp>
      <p:sp>
        <p:nvSpPr>
          <p:cNvPr id="6" name="TextBox 5">
            <a:extLst>
              <a:ext uri="{FF2B5EF4-FFF2-40B4-BE49-F238E27FC236}">
                <a16:creationId xmlns:a16="http://schemas.microsoft.com/office/drawing/2014/main" id="{E462ED0D-38E8-67DA-DF1C-5F8BB91D6EF0}"/>
              </a:ext>
            </a:extLst>
          </p:cNvPr>
          <p:cNvSpPr txBox="1"/>
          <p:nvPr/>
        </p:nvSpPr>
        <p:spPr>
          <a:xfrm>
            <a:off x="314619" y="1295400"/>
            <a:ext cx="8514761" cy="2862322"/>
          </a:xfrm>
          <a:prstGeom prst="rect">
            <a:avLst/>
          </a:prstGeom>
          <a:noFill/>
        </p:spPr>
        <p:txBody>
          <a:bodyPr wrap="square" rtlCol="0">
            <a:spAutoFit/>
          </a:bodyPr>
          <a:lstStyle/>
          <a:p>
            <a:r>
              <a:rPr lang="en-US" b="1" dirty="0"/>
              <a:t>Pattern:</a:t>
            </a:r>
            <a:r>
              <a:rPr lang="en-US" dirty="0"/>
              <a:t> Corrected Apollos’s understanding privately and humbly. Hosted and supported churches in their home. Traveled with Paul to strengthen churches.</a:t>
            </a:r>
          </a:p>
          <a:p>
            <a:endParaRPr lang="en-US" b="1" dirty="0"/>
          </a:p>
          <a:p>
            <a:r>
              <a:rPr lang="en-US" b="1" dirty="0"/>
              <a:t>Fruits Demonstrated:</a:t>
            </a:r>
            <a:endParaRPr lang="en-US" dirty="0"/>
          </a:p>
          <a:p>
            <a:pPr marL="285750" indent="-285750" fontAlgn="ctr">
              <a:buFont typeface="Arial" panose="020B0604020202020204" pitchFamily="34" charset="0"/>
              <a:buChar char="•"/>
            </a:pPr>
            <a:r>
              <a:rPr lang="en-US" b="1" dirty="0"/>
              <a:t>Gentleness</a:t>
            </a:r>
            <a:r>
              <a:rPr lang="en-US" dirty="0"/>
              <a:t> – correcting in a way that built up, not tore down.</a:t>
            </a:r>
          </a:p>
          <a:p>
            <a:pPr marL="285750" indent="-285750" fontAlgn="ctr">
              <a:buFont typeface="Arial" panose="020B0604020202020204" pitchFamily="34" charset="0"/>
              <a:buChar char="•"/>
            </a:pPr>
            <a:r>
              <a:rPr lang="en-US" b="1" dirty="0"/>
              <a:t>Peace</a:t>
            </a:r>
            <a:r>
              <a:rPr lang="en-US" dirty="0"/>
              <a:t> – fostering unity through clear teaching.</a:t>
            </a:r>
          </a:p>
          <a:p>
            <a:pPr marL="285750" indent="-285750" fontAlgn="ctr">
              <a:buFont typeface="Arial" panose="020B0604020202020204" pitchFamily="34" charset="0"/>
              <a:buChar char="•"/>
            </a:pPr>
            <a:r>
              <a:rPr lang="en-US" b="1" dirty="0"/>
              <a:t>Love</a:t>
            </a:r>
            <a:r>
              <a:rPr lang="en-US" dirty="0"/>
              <a:t> – sacrificial hospitality.</a:t>
            </a:r>
          </a:p>
          <a:p>
            <a:endParaRPr lang="en-US" b="1" dirty="0"/>
          </a:p>
          <a:p>
            <a:r>
              <a:rPr lang="en-US" b="1" dirty="0"/>
              <a:t>Maturity Marker:</a:t>
            </a:r>
            <a:r>
              <a:rPr lang="en-US" dirty="0"/>
              <a:t> Using personal resources (home, skills) for gospel advancement.</a:t>
            </a:r>
          </a:p>
        </p:txBody>
      </p:sp>
    </p:spTree>
    <p:extLst>
      <p:ext uri="{BB962C8B-B14F-4D97-AF65-F5344CB8AC3E}">
        <p14:creationId xmlns:p14="http://schemas.microsoft.com/office/powerpoint/2010/main" val="2559917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990600"/>
          </a:xfrm>
        </p:spPr>
        <p:txBody>
          <a:bodyPr>
            <a:normAutofit/>
          </a:bodyPr>
          <a:lstStyle/>
          <a:p>
            <a:r>
              <a:rPr lang="en-US" sz="3600" dirty="0"/>
              <a:t>Gifted People for a Gifted Body</a:t>
            </a:r>
            <a:br>
              <a:rPr lang="en-US" dirty="0"/>
            </a:br>
            <a:r>
              <a:rPr lang="en-US" sz="2000" dirty="0">
                <a:solidFill>
                  <a:schemeClr val="tx2">
                    <a:lumMod val="60000"/>
                    <a:lumOff val="40000"/>
                  </a:schemeClr>
                </a:solidFill>
              </a:rPr>
              <a:t>A Framework for Effective Talent</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324439" y="1084587"/>
            <a:ext cx="8514761" cy="3139321"/>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Biblical Framework </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Romans 12:3–8</a:t>
            </a:r>
            <a:r>
              <a:rPr lang="en-US" dirty="0">
                <a:ea typeface="ＭＳ Ｐゴシック" pitchFamily="-106" charset="-128"/>
                <a:cs typeface="ＭＳ Ｐゴシック" pitchFamily="-106" charset="-128"/>
              </a:rPr>
              <a:t> - Diverse gifts in one body; sober self-assessment; use your gift.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Corinthians 12:4–27</a:t>
            </a:r>
            <a:r>
              <a:rPr lang="en-US" dirty="0">
                <a:ea typeface="ＭＳ Ｐゴシック" pitchFamily="-106" charset="-128"/>
                <a:cs typeface="ＭＳ Ｐゴシック" pitchFamily="-106" charset="-128"/>
              </a:rPr>
              <a:t> - One Spirit, many gifts; no “useless” parts; interdependence.</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1 Peter 4:10–11</a:t>
            </a:r>
            <a:r>
              <a:rPr lang="en-US" dirty="0">
                <a:ea typeface="ＭＳ Ｐゴシック" pitchFamily="-106" charset="-128"/>
                <a:cs typeface="ＭＳ Ｐゴシック" pitchFamily="-106" charset="-128"/>
              </a:rPr>
              <a:t> - “As each has received a gift, use it to serve one another… in order that in everything God may be glorified through Jesus Christ.”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Galatians 5:13</a:t>
            </a:r>
            <a:r>
              <a:rPr lang="en-US" dirty="0">
                <a:ea typeface="ＭＳ Ｐゴシック" pitchFamily="-106" charset="-128"/>
                <a:cs typeface="ＭＳ Ｐゴシック" pitchFamily="-106" charset="-128"/>
              </a:rPr>
              <a:t> - Freedom expresses itself in </a:t>
            </a:r>
            <a:r>
              <a:rPr lang="en-US" b="1" dirty="0">
                <a:ea typeface="ＭＳ Ｐゴシック" pitchFamily="-106" charset="-128"/>
                <a:cs typeface="ＭＳ Ｐゴシック" pitchFamily="-106" charset="-128"/>
              </a:rPr>
              <a:t>serving one another through love</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Hebrews 10:24–25</a:t>
            </a:r>
            <a:r>
              <a:rPr lang="en-US" dirty="0">
                <a:ea typeface="ＭＳ Ｐゴシック" pitchFamily="-106" charset="-128"/>
                <a:cs typeface="ＭＳ Ｐゴシック" pitchFamily="-106" charset="-128"/>
              </a:rPr>
              <a:t> - Mutual admonition to love and good works; gather to encourage.</a:t>
            </a:r>
          </a:p>
        </p:txBody>
      </p:sp>
      <p:sp>
        <p:nvSpPr>
          <p:cNvPr id="7" name="TextBox 6">
            <a:extLst>
              <a:ext uri="{FF2B5EF4-FFF2-40B4-BE49-F238E27FC236}">
                <a16:creationId xmlns:a16="http://schemas.microsoft.com/office/drawing/2014/main" id="{7DF4A401-1F27-2C82-5681-F1108350B1FD}"/>
              </a:ext>
            </a:extLst>
          </p:cNvPr>
          <p:cNvSpPr txBox="1"/>
          <p:nvPr/>
        </p:nvSpPr>
        <p:spPr>
          <a:xfrm>
            <a:off x="314619" y="4419600"/>
            <a:ext cx="8514761" cy="1754326"/>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Diagnosing the Blockers</a:t>
            </a:r>
            <a:endParaRPr lang="en-US" dirty="0">
              <a:ea typeface="ＭＳ Ｐゴシック" pitchFamily="-106" charset="-128"/>
              <a:cs typeface="ＭＳ Ｐゴシック" pitchFamily="-106" charset="-128"/>
            </a:endParaRP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Consumer Christianity:</a:t>
            </a:r>
            <a:r>
              <a:rPr lang="en-US" dirty="0">
                <a:ea typeface="ＭＳ Ｐゴシック" pitchFamily="-106" charset="-128"/>
                <a:cs typeface="ＭＳ Ｐゴシック" pitchFamily="-106" charset="-128"/>
              </a:rPr>
              <a:t> spectators, not servants (Eph 4:12).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Gift-Envy / Gift-Pride:</a:t>
            </a:r>
            <a:r>
              <a:rPr lang="en-US" dirty="0">
                <a:ea typeface="ＭＳ Ｐゴシック" pitchFamily="-106" charset="-128"/>
                <a:cs typeface="ＭＳ Ｐゴシック" pitchFamily="-106" charset="-128"/>
              </a:rPr>
              <a:t> comparing parts of the body (1 Cor 12).</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Bottlenecked leadership:</a:t>
            </a:r>
            <a:r>
              <a:rPr lang="en-US" dirty="0">
                <a:ea typeface="ＭＳ Ｐゴシック" pitchFamily="-106" charset="-128"/>
                <a:cs typeface="ＭＳ Ｐゴシック" pitchFamily="-106" charset="-128"/>
              </a:rPr>
              <a:t> staff “doers” rather than </a:t>
            </a:r>
            <a:r>
              <a:rPr lang="en-US" b="1" dirty="0">
                <a:ea typeface="ＭＳ Ｐゴシック" pitchFamily="-106" charset="-128"/>
                <a:cs typeface="ＭＳ Ｐゴシック" pitchFamily="-106" charset="-128"/>
              </a:rPr>
              <a:t>equippers</a:t>
            </a:r>
            <a:r>
              <a:rPr lang="en-US" dirty="0">
                <a:ea typeface="ＭＳ Ｐゴシック" pitchFamily="-106" charset="-128"/>
                <a:cs typeface="ＭＳ Ｐゴシック" pitchFamily="-106" charset="-128"/>
              </a:rPr>
              <a:t>.</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Fear &amp; Perfectionism:</a:t>
            </a:r>
            <a:r>
              <a:rPr lang="en-US" dirty="0">
                <a:ea typeface="ＭＳ Ｐゴシック" pitchFamily="-106" charset="-128"/>
                <a:cs typeface="ＭＳ Ｐゴシック" pitchFamily="-106" charset="-128"/>
              </a:rPr>
              <a:t> waiting to be “ready” before serving.</a:t>
            </a:r>
          </a:p>
          <a:p>
            <a:pPr marL="171450" indent="-171450" fontAlgn="ctr">
              <a:buFont typeface="Arial" panose="020B0604020202020204" pitchFamily="34" charset="0"/>
              <a:buChar char="•"/>
            </a:pPr>
            <a:r>
              <a:rPr lang="en-US" b="1" dirty="0">
                <a:ea typeface="ＭＳ Ｐゴシック" pitchFamily="-106" charset="-128"/>
                <a:cs typeface="ＭＳ Ｐゴシック" pitchFamily="-106" charset="-128"/>
              </a:rPr>
              <a:t>Burnout:</a:t>
            </a:r>
            <a:r>
              <a:rPr lang="en-US" dirty="0">
                <a:ea typeface="ＭＳ Ｐゴシック" pitchFamily="-106" charset="-128"/>
                <a:cs typeface="ＭＳ Ｐゴシック" pitchFamily="-106" charset="-128"/>
              </a:rPr>
              <a:t> serving without shared loads, rhythms, or rest (Mark 6:31 principle).</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43893</TotalTime>
  <Words>3569</Words>
  <Application>Microsoft Office PowerPoint</Application>
  <PresentationFormat>On-screen Show (4:3)</PresentationFormat>
  <Paragraphs>244</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Guardrails that Preserve Unity       (1) Until we all attain the unity of the faith…</vt:lpstr>
      <vt:lpstr>Guardrails that Preserve Unity       (2) Until we all attain the unity of the faith…</vt:lpstr>
      <vt:lpstr>The Jerusalem Church Acts 2:42; Acts 4:32-37</vt:lpstr>
      <vt:lpstr>The Antioch Church Acts 11:19-26; Acts 13:1-3</vt:lpstr>
      <vt:lpstr>Paul’s Mentorship of Timothy 2 Timothy 1:3-7; Philippians 2:19-22</vt:lpstr>
      <vt:lpstr>The Macedonian Churches 2 Corinthians 8:1-5; Philippians 4:15-18</vt:lpstr>
      <vt:lpstr>Priscilla &amp; Aquila Acts 18:24-28; Romans 16:3-5</vt:lpstr>
      <vt:lpstr>Gifted People for a Gifted Body A Framework for Effective Talent</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1572</cp:revision>
  <cp:lastPrinted>2025-08-02T17:14:28Z</cp:lastPrinted>
  <dcterms:created xsi:type="dcterms:W3CDTF">2010-06-16T02:58:04Z</dcterms:created>
  <dcterms:modified xsi:type="dcterms:W3CDTF">2025-08-09T14:11:40Z</dcterms:modified>
</cp:coreProperties>
</file>