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6"/>
  </p:notesMasterIdLst>
  <p:sldIdLst>
    <p:sldId id="570" r:id="rId3"/>
    <p:sldId id="567" r:id="rId4"/>
    <p:sldId id="568" r:id="rId5"/>
    <p:sldId id="569" r:id="rId6"/>
    <p:sldId id="560" r:id="rId7"/>
    <p:sldId id="571" r:id="rId8"/>
    <p:sldId id="572" r:id="rId9"/>
    <p:sldId id="442" r:id="rId10"/>
    <p:sldId id="393" r:id="rId11"/>
    <p:sldId id="398" r:id="rId12"/>
    <p:sldId id="425" r:id="rId13"/>
    <p:sldId id="404" r:id="rId14"/>
    <p:sldId id="553" r:id="rId15"/>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2579" autoAdjust="0"/>
  </p:normalViewPr>
  <p:slideViewPr>
    <p:cSldViewPr>
      <p:cViewPr varScale="1">
        <p:scale>
          <a:sx n="113" d="100"/>
          <a:sy n="113" d="100"/>
        </p:scale>
        <p:origin x="792" y="13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7/12/2025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8C9BB-C2BF-E75D-A8F7-8C3A26970B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5080C0-3382-6120-2BB5-C0BD10B5A5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39460-4690-DF2D-DE56-717DE9809399}"/>
              </a:ext>
            </a:extLst>
          </p:cNvPr>
          <p:cNvSpPr>
            <a:spLocks noGrp="1"/>
          </p:cNvSpPr>
          <p:nvPr>
            <p:ph type="body" idx="1"/>
          </p:nvPr>
        </p:nvSpPr>
        <p:spPr/>
        <p:txBody>
          <a:bodyPr>
            <a:normAutofit fontScale="625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a:t>
            </a:r>
          </a:p>
          <a:p>
            <a:endParaRPr lang="en-US" dirty="0"/>
          </a:p>
        </p:txBody>
      </p:sp>
      <p:sp>
        <p:nvSpPr>
          <p:cNvPr id="4" name="Slide Number Placeholder 3">
            <a:extLst>
              <a:ext uri="{FF2B5EF4-FFF2-40B4-BE49-F238E27FC236}">
                <a16:creationId xmlns:a16="http://schemas.microsoft.com/office/drawing/2014/main" id="{47072135-CAF1-32CB-94CE-D10F17175949}"/>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19851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DAA79-7123-BE7E-1F94-D02D472A6D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9AAEB0-AF7B-2964-726C-A2E5FE78FA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57E55E-3A41-4F4A-54A6-6164691D4F06}"/>
              </a:ext>
            </a:extLst>
          </p:cNvPr>
          <p:cNvSpPr>
            <a:spLocks noGrp="1"/>
          </p:cNvSpPr>
          <p:nvPr>
            <p:ph type="body" idx="1"/>
          </p:nvPr>
        </p:nvSpPr>
        <p:spPr/>
        <p:txBody>
          <a:bodyPr>
            <a:normAutofit/>
          </a:bodyPr>
          <a:lstStyle/>
          <a:p>
            <a:r>
              <a:rPr lang="en-US" dirty="0"/>
              <a:t>Job’s friends—Eliphaz, Bildad, Zophar, and Elihu—offer insight into how </a:t>
            </a:r>
            <a:r>
              <a:rPr lang="en-US"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Delegated Accusers.</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21B74122-3CDE-756F-9F31-513EBDD17517}"/>
              </a:ext>
            </a:extLst>
          </p:cNvPr>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24851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E91F1-D13A-0740-A26E-B952469DBF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F0B7EF-9D5B-84A8-673C-3EDB59085A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4EEB2-8EB1-12F7-600F-DD8B38979CA9}"/>
              </a:ext>
            </a:extLst>
          </p:cNvPr>
          <p:cNvSpPr>
            <a:spLocks noGrp="1"/>
          </p:cNvSpPr>
          <p:nvPr>
            <p:ph type="body" idx="1"/>
          </p:nvPr>
        </p:nvSpPr>
        <p:spPr/>
        <p:txBody>
          <a:bodyPr>
            <a:normAutofit fontScale="70000" lnSpcReduction="20000"/>
          </a:bodyPr>
          <a:lstStyle/>
          <a:p>
            <a:r>
              <a:rPr lang="en-US" sz="1400" dirty="0"/>
              <a:t>All four speakers </a:t>
            </a:r>
            <a:r>
              <a:rPr lang="en-US" sz="1400" b="1" dirty="0"/>
              <a:t>operate from flawed presuppositions</a:t>
            </a:r>
            <a:r>
              <a:rPr lang="en-US" sz="1400" dirty="0"/>
              <a:t>: that Job’s suffering must be deserved. They demonstrate how </a:t>
            </a:r>
            <a:r>
              <a:rPr lang="en-US" sz="1400" b="1" dirty="0"/>
              <a:t>misapplication of truth</a:t>
            </a:r>
            <a:r>
              <a:rPr lang="en-US" sz="1400" dirty="0"/>
              <a:t>, even when well-intended, leads to </a:t>
            </a:r>
            <a:r>
              <a:rPr lang="en-US" sz="1400" b="1" dirty="0"/>
              <a:t>false counsel and further division</a:t>
            </a:r>
            <a:r>
              <a:rPr lang="en-US" sz="1400" dirty="0"/>
              <a:t>. Their failure underscores the need for </a:t>
            </a:r>
            <a:r>
              <a:rPr lang="en-US" sz="1400" b="1" dirty="0"/>
              <a:t>humility, context, and compassion</a:t>
            </a:r>
            <a:r>
              <a:rPr lang="en-US" sz="1400" dirty="0"/>
              <a:t> in theological dialogue—directly applicable to preserving unity in the church.</a:t>
            </a:r>
          </a:p>
          <a:p>
            <a:endParaRPr lang="en-US" sz="1400" dirty="0"/>
          </a:p>
          <a:p>
            <a:endParaRPr lang="en-US" sz="1400" b="1" dirty="0"/>
          </a:p>
          <a:p>
            <a:r>
              <a:rPr lang="en-US" sz="1400" b="1" dirty="0"/>
              <a:t>What Is Presuppositional Thinking?</a:t>
            </a:r>
          </a:p>
          <a:p>
            <a:r>
              <a:rPr lang="en-US" sz="1400" dirty="0"/>
              <a:t>Presuppositional thinking involves </a:t>
            </a:r>
            <a:r>
              <a:rPr lang="en-US" sz="1400" b="1" dirty="0"/>
              <a:t>starting with assumptions</a:t>
            </a:r>
            <a:r>
              <a:rPr lang="en-US" sz="1400" dirty="0"/>
              <a:t> that shape how we interpret reality, truth, and Scripture. These assumptions are often </a:t>
            </a:r>
            <a:r>
              <a:rPr lang="en-US" sz="1400" b="1" dirty="0"/>
              <a:t>unexamined</a:t>
            </a:r>
            <a:r>
              <a:rPr lang="en-US" sz="1400" dirty="0"/>
              <a:t> but deeply rooted in our worldview—our overarching framework for making sense of life, meaning, morality, and destiny.</a:t>
            </a:r>
          </a:p>
          <a:p>
            <a:endParaRPr lang="en-US" sz="1400" dirty="0"/>
          </a:p>
          <a:p>
            <a:r>
              <a:rPr lang="en-US" sz="1400" dirty="0"/>
              <a:t>Example:</a:t>
            </a:r>
            <a:br>
              <a:rPr lang="en-US" sz="1400" dirty="0"/>
            </a:br>
            <a:r>
              <a:rPr lang="en-US" sz="1400" dirty="0"/>
              <a:t>If someone presupposes that "truth is relative," they will interpret Scripture selectively, potentially dismissing clear biblical commands as "contextual" or outdated.</a:t>
            </a:r>
          </a:p>
          <a:p>
            <a:endParaRPr lang="en-US" sz="1400" b="1" dirty="0"/>
          </a:p>
          <a:p>
            <a:endParaRPr lang="en-US" sz="1400" b="1" dirty="0"/>
          </a:p>
          <a:p>
            <a:r>
              <a:rPr lang="en-US" sz="1400" b="1" dirty="0"/>
              <a:t>How It Leads to Incorrect Assumptions</a:t>
            </a:r>
          </a:p>
          <a:p>
            <a:endParaRPr lang="en-US" sz="1400" b="1" dirty="0"/>
          </a:p>
          <a:p>
            <a:r>
              <a:rPr lang="en-US" sz="1400" b="1" dirty="0"/>
              <a:t>Confirmation Bias</a:t>
            </a:r>
            <a:r>
              <a:rPr lang="en-US" sz="1400" dirty="0"/>
              <a:t>: We only accept interpretations that match what we already believe.</a:t>
            </a:r>
          </a:p>
          <a:p>
            <a:r>
              <a:rPr lang="en-US" sz="1400" b="1" dirty="0"/>
              <a:t>Cultural Filtering</a:t>
            </a:r>
            <a:r>
              <a:rPr lang="en-US" sz="1400" dirty="0"/>
              <a:t>: We interpret eternal truths through the lens of modern trends or preferences (e.g. self-image or influencer dogmas).</a:t>
            </a:r>
          </a:p>
          <a:p>
            <a:r>
              <a:rPr lang="en-US" sz="1400" b="1" dirty="0"/>
              <a:t>Doctrinal Rigidity</a:t>
            </a:r>
            <a:r>
              <a:rPr lang="en-US" sz="1400" dirty="0"/>
              <a:t>: We assume our denominational position is the only legitimate one without examining Scripture afresh.</a:t>
            </a:r>
          </a:p>
          <a:p>
            <a:endParaRPr lang="en-US" sz="1400" dirty="0"/>
          </a:p>
          <a:p>
            <a:r>
              <a:rPr lang="en-US" sz="1400" dirty="0"/>
              <a:t>These errors contribute to </a:t>
            </a:r>
            <a:r>
              <a:rPr lang="en-US" sz="1400" b="1" dirty="0"/>
              <a:t>theological division, moral confusion</a:t>
            </a:r>
            <a:r>
              <a:rPr lang="en-US" sz="1400" dirty="0"/>
              <a:t>, and </a:t>
            </a:r>
            <a:r>
              <a:rPr lang="en-US" sz="1400" b="1" dirty="0"/>
              <a:t>church disunity</a:t>
            </a:r>
            <a:r>
              <a:rPr lang="en-US" sz="1400" dirty="0"/>
              <a:t>—precisely the issues your course aims to resolve.</a:t>
            </a:r>
          </a:p>
          <a:p>
            <a:endParaRPr lang="en-US" dirty="0"/>
          </a:p>
        </p:txBody>
      </p:sp>
      <p:sp>
        <p:nvSpPr>
          <p:cNvPr id="4" name="Slide Number Placeholder 3">
            <a:extLst>
              <a:ext uri="{FF2B5EF4-FFF2-40B4-BE49-F238E27FC236}">
                <a16:creationId xmlns:a16="http://schemas.microsoft.com/office/drawing/2014/main" id="{D75C401C-B5F6-44B0-63E9-802EAD066FB2}"/>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20950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7C16D-67C0-6EC8-5499-C4BA98872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F9786C-6255-21D3-3B73-E4E7880DB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B4A7F2-D3C8-2F2D-9822-BBDDC2BE88AA}"/>
              </a:ext>
            </a:extLst>
          </p:cNvPr>
          <p:cNvSpPr>
            <a:spLocks noGrp="1"/>
          </p:cNvSpPr>
          <p:nvPr>
            <p:ph type="body" idx="1"/>
          </p:nvPr>
        </p:nvSpPr>
        <p:spPr/>
        <p:txBody>
          <a:bodyPr>
            <a:normAutofit fontScale="92500" lnSpcReduction="20000"/>
          </a:bodyPr>
          <a:lstStyle/>
          <a:p>
            <a:r>
              <a:rPr lang="en-US" b="1" dirty="0"/>
              <a:t>Discernment via Truth Tests</a:t>
            </a:r>
          </a:p>
          <a:p>
            <a:endParaRPr lang="en-US" b="1" dirty="0"/>
          </a:p>
          <a:p>
            <a:r>
              <a:rPr lang="en-US" b="1" dirty="0"/>
              <a:t>1. Correspondence Test</a:t>
            </a:r>
          </a:p>
          <a:p>
            <a:pPr lvl="1"/>
            <a:r>
              <a:rPr lang="en-US" b="1" dirty="0"/>
              <a:t>Truth must correspond to reality.</a:t>
            </a:r>
            <a:endParaRPr lang="en-US" dirty="0"/>
          </a:p>
          <a:p>
            <a:pPr lvl="1"/>
            <a:r>
              <a:rPr lang="en-US" i="1" dirty="0"/>
              <a:t>Example</a:t>
            </a:r>
            <a:r>
              <a:rPr lang="en-US" dirty="0"/>
              <a:t>: If we say “God is love” (1 John 4:8), then our actions and church culture should reflect this.</a:t>
            </a:r>
          </a:p>
          <a:p>
            <a:pPr lvl="1"/>
            <a:r>
              <a:rPr lang="en-US" b="1" dirty="0"/>
              <a:t>Application</a:t>
            </a:r>
            <a:r>
              <a:rPr lang="en-US" dirty="0"/>
              <a:t>: Church unity must correspond to the visible fruit of love, peace, and mutual care—not just doctrinal statements.</a:t>
            </a:r>
          </a:p>
          <a:p>
            <a:r>
              <a:rPr lang="en-US" b="1" dirty="0"/>
              <a:t>2. Correlation Test</a:t>
            </a:r>
          </a:p>
          <a:p>
            <a:pPr lvl="1"/>
            <a:r>
              <a:rPr lang="en-US" b="1" dirty="0"/>
              <a:t>Truth must cohere with other known truths.</a:t>
            </a:r>
            <a:endParaRPr lang="en-US" dirty="0"/>
          </a:p>
          <a:p>
            <a:pPr lvl="1"/>
            <a:r>
              <a:rPr lang="en-US" i="1" dirty="0"/>
              <a:t>Example</a:t>
            </a:r>
            <a:r>
              <a:rPr lang="en-US" dirty="0"/>
              <a:t>: “Grace saves” and “Faith without works is dead” must correlate (Ephesians 2:8–10 + James 2:17).</a:t>
            </a:r>
          </a:p>
          <a:p>
            <a:pPr lvl="1"/>
            <a:r>
              <a:rPr lang="en-US" b="1" dirty="0"/>
              <a:t>Application</a:t>
            </a:r>
            <a:r>
              <a:rPr lang="en-US" dirty="0"/>
              <a:t>: Interpret Scripture in context of the whole Bible to avoid false dichotomies (e.g., truth vs. love, grace vs. accountability).</a:t>
            </a:r>
          </a:p>
          <a:p>
            <a:endParaRPr lang="en-US" dirty="0"/>
          </a:p>
          <a:p>
            <a:endParaRPr lang="en-US" dirty="0"/>
          </a:p>
          <a:p>
            <a:r>
              <a:rPr lang="en-US" dirty="0"/>
              <a:t>When divisions arise in the church—doctrinal, relational, or practical—they often spring from </a:t>
            </a:r>
            <a:r>
              <a:rPr lang="en-US" b="1" dirty="0"/>
              <a:t>presuppositions</a:t>
            </a:r>
            <a:r>
              <a:rPr lang="en-US" dirty="0"/>
              <a:t> that </a:t>
            </a:r>
            <a:r>
              <a:rPr lang="en-US" i="1" u="sng" dirty="0"/>
              <a:t>haven’t</a:t>
            </a:r>
            <a:r>
              <a:rPr lang="en-US" dirty="0"/>
              <a:t> been tested against </a:t>
            </a:r>
            <a:r>
              <a:rPr lang="en-US" b="1" dirty="0"/>
              <a:t>objective truth</a:t>
            </a:r>
            <a:r>
              <a:rPr lang="en-US" dirty="0"/>
              <a:t>.</a:t>
            </a:r>
          </a:p>
          <a:p>
            <a:endParaRPr lang="en-US" dirty="0"/>
          </a:p>
          <a:p>
            <a:r>
              <a:rPr lang="en-US" dirty="0"/>
              <a:t>Teaching mature Christians to:</a:t>
            </a:r>
          </a:p>
          <a:p>
            <a:r>
              <a:rPr lang="en-US" b="1" dirty="0"/>
              <a:t>Recognize their assumptions</a:t>
            </a:r>
            <a:r>
              <a:rPr lang="en-US" dirty="0"/>
              <a:t>,</a:t>
            </a:r>
          </a:p>
          <a:p>
            <a:r>
              <a:rPr lang="en-US" b="1" dirty="0"/>
              <a:t>Test ideas against Scripture and observable fruit</a:t>
            </a:r>
            <a:r>
              <a:rPr lang="en-US" dirty="0"/>
              <a:t>, and</a:t>
            </a:r>
          </a:p>
          <a:p>
            <a:r>
              <a:rPr lang="en-US" b="1" dirty="0"/>
              <a:t>Ensure coherence within the whole counsel of God </a:t>
            </a:r>
            <a:r>
              <a:rPr lang="en-US" dirty="0"/>
              <a:t>can help </a:t>
            </a:r>
            <a:r>
              <a:rPr lang="en-US" b="1" dirty="0"/>
              <a:t>resolve disagreements</a:t>
            </a:r>
            <a:r>
              <a:rPr lang="en-US" dirty="0"/>
              <a:t>, </a:t>
            </a:r>
            <a:r>
              <a:rPr lang="en-US" b="1" dirty="0"/>
              <a:t>strengthen unity</a:t>
            </a:r>
            <a:r>
              <a:rPr lang="en-US" dirty="0"/>
              <a:t>, and promote </a:t>
            </a:r>
            <a:r>
              <a:rPr lang="en-US" b="1" dirty="0"/>
              <a:t>humble discernment</a:t>
            </a:r>
            <a:r>
              <a:rPr lang="en-US" dirty="0"/>
              <a:t>.</a:t>
            </a:r>
          </a:p>
          <a:p>
            <a:endParaRPr lang="en-US" dirty="0"/>
          </a:p>
        </p:txBody>
      </p:sp>
      <p:sp>
        <p:nvSpPr>
          <p:cNvPr id="4" name="Slide Number Placeholder 3">
            <a:extLst>
              <a:ext uri="{FF2B5EF4-FFF2-40B4-BE49-F238E27FC236}">
                <a16:creationId xmlns:a16="http://schemas.microsoft.com/office/drawing/2014/main" id="{B8DAAF04-49BD-2821-D628-65322ABFE0FC}"/>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07608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0" lvl="0" indent="0">
              <a:buNone/>
            </a:pPr>
            <a:r>
              <a:rPr lang="en-US" sz="1400" dirty="0"/>
              <a:t>“I am not praying only on their behalf, but also on behalf of those who believe in me through their testimony, that they will all be one, just as you, Father, are in me and I am in you.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pPr marL="457200" lvl="1" indent="0">
              <a:buNone/>
            </a:pPr>
            <a:endParaRPr lang="en-US" sz="1400" dirty="0"/>
          </a:p>
          <a:p>
            <a:pPr marL="457200" lvl="1" indent="0">
              <a:buNone/>
            </a:pPr>
            <a:endParaRPr lang="en-US" sz="1400" dirty="0"/>
          </a:p>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17</a:t>
            </a:r>
          </a:p>
          <a:p>
            <a:endParaRPr lang="en-US" dirty="0"/>
          </a:p>
          <a:p>
            <a:r>
              <a:rPr lang="en-US" sz="1200" b="1" i="0" u="none" strike="noStrike" kern="1200" baseline="0" dirty="0">
                <a:solidFill>
                  <a:schemeClr val="tx1"/>
                </a:solidFill>
                <a:latin typeface="+mn-lt"/>
                <a:ea typeface="ＭＳ Ｐゴシック" pitchFamily="-106" charset="-128"/>
                <a:cs typeface="ＭＳ Ｐゴシック" pitchFamily="-106" charset="-128"/>
              </a:rPr>
              <a:t>17:16</a:t>
            </a:r>
            <a:r>
              <a:rPr lang="en-US" sz="1200" b="0" i="0" u="none" strike="noStrike" kern="1200" baseline="0" dirty="0">
                <a:solidFill>
                  <a:schemeClr val="tx1"/>
                </a:solidFill>
                <a:latin typeface="+mn-lt"/>
                <a:ea typeface="ＭＳ Ｐゴシック" pitchFamily="-106" charset="-128"/>
                <a:cs typeface="ＭＳ Ｐゴシック" pitchFamily="-106" charset="-128"/>
              </a:rPr>
              <a:t> Christians </a:t>
            </a:r>
            <a:r>
              <a:rPr lang="en-US" sz="1200" b="1" i="0" u="none" strike="noStrike" kern="1200" baseline="0" dirty="0">
                <a:solidFill>
                  <a:schemeClr val="tx1"/>
                </a:solidFill>
                <a:latin typeface="+mn-lt"/>
                <a:ea typeface="ＭＳ Ｐゴシック" pitchFamily="-106" charset="-128"/>
                <a:cs typeface="ＭＳ Ｐゴシック" pitchFamily="-106" charset="-128"/>
              </a:rPr>
              <a:t>are not of the world, just as</a:t>
            </a:r>
            <a:r>
              <a:rPr lang="en-US" sz="1200" b="0" i="0" u="none" strike="noStrike" kern="1200" baseline="0" dirty="0">
                <a:solidFill>
                  <a:schemeClr val="tx1"/>
                </a:solidFill>
                <a:latin typeface="+mn-lt"/>
                <a:ea typeface="ＭＳ Ｐゴシック" pitchFamily="-106" charset="-128"/>
                <a:cs typeface="ＭＳ Ｐゴシック" pitchFamily="-106" charset="-128"/>
              </a:rPr>
              <a:t> Christ was </a:t>
            </a:r>
            <a:r>
              <a:rPr lang="en-US" sz="1200" b="1" i="0" u="none" strike="noStrike" kern="1200" baseline="0" dirty="0">
                <a:solidFill>
                  <a:schemeClr val="tx1"/>
                </a:solidFill>
                <a:latin typeface="+mn-lt"/>
                <a:ea typeface="ＭＳ Ｐゴシック" pitchFamily="-106" charset="-128"/>
                <a:cs typeface="ＭＳ Ｐゴシック" pitchFamily="-106" charset="-128"/>
              </a:rPr>
              <a:t>not of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 We should remember this when tempted to engage in some worldly pastime or enter into worldly associations where the name of Jesus is unwelcome.</a:t>
            </a:r>
          </a:p>
          <a:p>
            <a:endParaRPr lang="en-US" sz="1200" b="0" i="0" u="none" strike="noStrike" kern="1200" baseline="0" dirty="0">
              <a:solidFill>
                <a:schemeClr val="tx1"/>
              </a:solidFill>
              <a:latin typeface="+mn-lt"/>
              <a:ea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17:17</a:t>
            </a:r>
            <a:r>
              <a:rPr lang="en-US" sz="1200" b="0" i="0" u="none" strike="noStrike" kern="1200" baseline="0" dirty="0">
                <a:solidFill>
                  <a:schemeClr val="tx1"/>
                </a:solidFill>
                <a:latin typeface="+mn-lt"/>
                <a:ea typeface="ＭＳ Ｐゴシック" pitchFamily="-106" charset="-128"/>
                <a:cs typeface="ＭＳ Ｐゴシック" pitchFamily="-106" charset="-128"/>
              </a:rPr>
              <a:t> To </a:t>
            </a:r>
            <a:r>
              <a:rPr lang="en-US" sz="1200" b="1" i="0" u="none" strike="noStrike" kern="1200" baseline="0" dirty="0">
                <a:solidFill>
                  <a:schemeClr val="tx1"/>
                </a:solidFill>
                <a:latin typeface="+mn-lt"/>
                <a:ea typeface="ＭＳ Ｐゴシック" pitchFamily="-106" charset="-128"/>
                <a:cs typeface="ＭＳ Ｐゴシック" pitchFamily="-106" charset="-128"/>
              </a:rPr>
              <a:t>sanctify</a:t>
            </a:r>
            <a:r>
              <a:rPr lang="en-US" sz="1200" b="0" i="0" u="none" strike="noStrike" kern="1200" baseline="0" dirty="0">
                <a:solidFill>
                  <a:schemeClr val="tx1"/>
                </a:solidFill>
                <a:latin typeface="+mn-lt"/>
                <a:ea typeface="ＭＳ Ｐゴシック" pitchFamily="-106" charset="-128"/>
                <a:cs typeface="ＭＳ Ｐゴシック" pitchFamily="-106" charset="-128"/>
              </a:rPr>
              <a:t> means to set apart. The Word of God has a sanctifying effect on believers. As they read it and obey it, they are set apart as vessels suitable for the Master's use. That is exactly what the Lord Jesus was praying for here. He wanted a people who were set apart to God from the world, and usable by God. </a:t>
            </a:r>
            <a:r>
              <a:rPr lang="en-US" sz="1200" b="1" i="0" u="none" strike="noStrike" kern="1200" baseline="0" dirty="0">
                <a:solidFill>
                  <a:schemeClr val="tx1"/>
                </a:solidFill>
                <a:latin typeface="+mn-lt"/>
                <a:ea typeface="ＭＳ Ｐゴシック" pitchFamily="-106" charset="-128"/>
                <a:cs typeface="ＭＳ Ｐゴシック" pitchFamily="-106" charset="-128"/>
              </a:rPr>
              <a:t>“Your word is truth,”</a:t>
            </a:r>
            <a:r>
              <a:rPr lang="en-US" sz="1200" b="0" i="0" u="none" strike="noStrike" kern="1200" baseline="0" dirty="0">
                <a:solidFill>
                  <a:schemeClr val="tx1"/>
                </a:solidFill>
                <a:latin typeface="+mn-lt"/>
                <a:ea typeface="ＭＳ Ｐゴシック" pitchFamily="-106" charset="-128"/>
                <a:cs typeface="ＭＳ Ｐゴシック" pitchFamily="-106" charset="-128"/>
              </a:rPr>
              <a:t> Jesus said. He did not say, as so many do today, “Your word </a:t>
            </a:r>
            <a:r>
              <a:rPr lang="en-US" sz="1200" b="0" i="1" u="none" strike="noStrike" kern="1200" baseline="0" dirty="0">
                <a:solidFill>
                  <a:schemeClr val="tx1"/>
                </a:solidFill>
                <a:latin typeface="+mn-lt"/>
                <a:ea typeface="ＭＳ Ｐゴシック" pitchFamily="-106" charset="-128"/>
                <a:cs typeface="ＭＳ Ｐゴシック" pitchFamily="-106" charset="-128"/>
              </a:rPr>
              <a:t>contains</a:t>
            </a:r>
            <a:r>
              <a:rPr lang="en-US" sz="1200" b="0" i="0" u="none" strike="noStrike" kern="1200" baseline="0" dirty="0">
                <a:solidFill>
                  <a:schemeClr val="tx1"/>
                </a:solidFill>
                <a:latin typeface="+mn-lt"/>
                <a:ea typeface="ＭＳ Ｐゴシック" pitchFamily="-106" charset="-128"/>
                <a:cs typeface="ＭＳ Ｐゴシック" pitchFamily="-106" charset="-128"/>
              </a:rPr>
              <a:t> truth,” but </a:t>
            </a:r>
            <a:r>
              <a:rPr lang="en-US" sz="1200" b="1" i="0" u="none" strike="noStrike" kern="1200" baseline="0" dirty="0">
                <a:solidFill>
                  <a:schemeClr val="tx1"/>
                </a:solidFill>
                <a:latin typeface="+mn-lt"/>
                <a:ea typeface="ＭＳ Ｐゴシック" pitchFamily="-106" charset="-128"/>
                <a:cs typeface="ＭＳ Ｐゴシック" pitchFamily="-106" charset="-128"/>
              </a:rPr>
              <a:t>“Your word IS truth.”</a:t>
            </a:r>
          </a:p>
          <a:p>
            <a:pPr rtl="0"/>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17:18</a:t>
            </a:r>
            <a:r>
              <a:rPr lang="en-US" sz="1200" b="0" i="0" u="none" strike="noStrike" kern="1200" baseline="0" dirty="0">
                <a:solidFill>
                  <a:schemeClr val="tx1"/>
                </a:solidFill>
                <a:latin typeface="+mn-lt"/>
                <a:ea typeface="ＭＳ Ｐゴシック" pitchFamily="-106" charset="-128"/>
                <a:cs typeface="ＭＳ Ｐゴシック" pitchFamily="-106" charset="-128"/>
              </a:rPr>
              <a:t> The Father </a:t>
            </a:r>
            <a:r>
              <a:rPr lang="en-US" sz="1200" b="1" i="0" u="none" strike="noStrike" kern="1200" baseline="0" dirty="0">
                <a:solidFill>
                  <a:schemeClr val="tx1"/>
                </a:solidFill>
                <a:latin typeface="+mn-lt"/>
                <a:ea typeface="ＭＳ Ｐゴシック" pitchFamily="-106" charset="-128"/>
                <a:cs typeface="ＭＳ Ｐゴシック" pitchFamily="-106" charset="-128"/>
              </a:rPr>
              <a:t>sent</a:t>
            </a:r>
            <a:r>
              <a:rPr lang="en-US" sz="1200" b="0" i="0" u="none" strike="noStrike" kern="1200" baseline="0" dirty="0">
                <a:solidFill>
                  <a:schemeClr val="tx1"/>
                </a:solidFill>
                <a:latin typeface="+mn-lt"/>
                <a:ea typeface="ＭＳ Ｐゴシック" pitchFamily="-106" charset="-128"/>
                <a:cs typeface="ＭＳ Ｐゴシック" pitchFamily="-106" charset="-128"/>
              </a:rPr>
              <a:t> the Lord Jesus </a:t>
            </a:r>
            <a:r>
              <a:rPr lang="en-US" sz="1200" b="1" i="0" u="none" strike="noStrike" kern="1200" baseline="0" dirty="0">
                <a:solidFill>
                  <a:schemeClr val="tx1"/>
                </a:solidFill>
                <a:latin typeface="+mn-lt"/>
                <a:ea typeface="ＭＳ Ｐゴシック" pitchFamily="-106" charset="-128"/>
                <a:cs typeface="ＭＳ Ｐゴシック" pitchFamily="-106" charset="-128"/>
              </a:rPr>
              <a:t>into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 to reveal the character of God to men. As the Lord prayed, He realized that He would soon be going back to heaven. But future generations would still need some witness concerning God. This work must be done by believers, through the power of the Holy Spirit. Of course, Christians can never represent God as perfectly as Christ did because they can never be equal with God. But believers are here just the same to represent God to the world. It is for this reason Jesus </a:t>
            </a:r>
            <a:r>
              <a:rPr lang="en-US" sz="1200" b="1" i="0" u="none" strike="noStrike" kern="1200" baseline="0" dirty="0">
                <a:solidFill>
                  <a:schemeClr val="tx1"/>
                </a:solidFill>
                <a:latin typeface="+mn-lt"/>
                <a:ea typeface="ＭＳ Ｐゴシック" pitchFamily="-106" charset="-128"/>
                <a:cs typeface="ＭＳ Ｐゴシック" pitchFamily="-106" charset="-128"/>
              </a:rPr>
              <a:t>sent them into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a:t>
            </a: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64843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F8491-D000-CEC2-BD3A-4924B803A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29E3B-2056-0E29-15EF-18D69F979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FBFCA-5B64-C0CD-516C-6E60D5528974}"/>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A156ADE-19FD-D02F-8817-9A0903FD0484}"/>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39763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400" baseline="0" dirty="0"/>
          </a:p>
          <a:p>
            <a:endParaRPr lang="en-US" sz="1400" baseline="0" dirty="0"/>
          </a:p>
          <a:p>
            <a:pPr algn="ctr"/>
            <a:r>
              <a:rPr lang="en-US" sz="1400" b="1" i="1" dirty="0"/>
              <a:t>The Father, The Son, The Holy Spirit</a:t>
            </a:r>
          </a:p>
          <a:p>
            <a:endParaRPr lang="en-US" sz="1400" b="1" i="1" dirty="0"/>
          </a:p>
          <a:p>
            <a:r>
              <a:rPr lang="en-US" sz="1400" b="1" i="1" dirty="0"/>
              <a:t>“Therefore go and make disciples of all nations, baptizing them in the name of the </a:t>
            </a:r>
            <a:r>
              <a:rPr lang="en-US" sz="1400" b="1" i="1" u="sng" dirty="0"/>
              <a:t>Father and the Son and the Holy Spirit</a:t>
            </a:r>
            <a:r>
              <a:rPr lang="en-US" sz="1400" b="1" i="1" dirty="0"/>
              <a:t>, teaching them to obey everything I have commanded you.  And remember, I am with you always, to the end of the age.” </a:t>
            </a:r>
          </a:p>
          <a:p>
            <a:r>
              <a:rPr lang="en-US" sz="1400" b="1" i="1" dirty="0"/>
              <a:t> </a:t>
            </a:r>
          </a:p>
          <a:p>
            <a:r>
              <a:rPr lang="en-US" sz="1400" b="1" i="1" dirty="0"/>
              <a:t>Matthew 28:19</a:t>
            </a:r>
          </a:p>
          <a:p>
            <a:endParaRPr lang="en-US" sz="1400" baseline="0" dirty="0"/>
          </a:p>
          <a:p>
            <a:pPr algn="ctr"/>
            <a:r>
              <a:rPr lang="en-US" sz="1400" b="1" i="1" dirty="0"/>
              <a:t>The Father with the Holy Spirit</a:t>
            </a:r>
          </a:p>
          <a:p>
            <a:endParaRPr lang="en-US" sz="1400" b="1" i="1" dirty="0"/>
          </a:p>
          <a:p>
            <a:r>
              <a:rPr lang="en-US" sz="1400" b="1" i="1" dirty="0"/>
              <a:t>“But the Advocate, the Holy Spirit, whom the Father will send in my name, will teach you everything and will cause you to remember everything I said to you.” </a:t>
            </a:r>
          </a:p>
          <a:p>
            <a:r>
              <a:rPr lang="en-US" sz="1400" b="1" i="1" dirty="0"/>
              <a:t> </a:t>
            </a:r>
          </a:p>
          <a:p>
            <a:r>
              <a:rPr lang="en-US" sz="1400" b="1" i="1" dirty="0"/>
              <a:t>John 14:26</a:t>
            </a:r>
          </a:p>
          <a:p>
            <a:endParaRPr lang="en-US" sz="1400" baseline="0" dirty="0"/>
          </a:p>
          <a:p>
            <a:endParaRPr lang="en-US" sz="1400" dirty="0"/>
          </a:p>
          <a:p>
            <a:pPr algn="ctr"/>
            <a:r>
              <a:rPr lang="en-US" sz="1400" b="1" i="1" dirty="0"/>
              <a:t>The Father with the Son</a:t>
            </a:r>
          </a:p>
          <a:p>
            <a:endParaRPr lang="en-US" sz="1400" b="1" i="1" dirty="0"/>
          </a:p>
          <a:p>
            <a:r>
              <a:rPr lang="en-US" sz="1400" b="1" i="1" dirty="0"/>
              <a:t>“The Father and I are one.”   John 10:30</a:t>
            </a:r>
          </a:p>
          <a:p>
            <a:endParaRPr lang="en-US" sz="1400" b="1" i="1" dirty="0"/>
          </a:p>
          <a:p>
            <a:r>
              <a:rPr lang="en-US" sz="1400" b="1" i="1" dirty="0"/>
              <a:t>“So Jesus said to them again, ‘Peace be with you. Just as the Father has sent me, I also send you.’”   John 20:21</a:t>
            </a:r>
          </a:p>
          <a:p>
            <a:endParaRPr lang="en-US" sz="1400" dirty="0"/>
          </a:p>
          <a:p>
            <a:endParaRPr lang="en-US" sz="1400" dirty="0"/>
          </a:p>
          <a:p>
            <a:endParaRPr lang="en-US" sz="1400" dirty="0"/>
          </a:p>
          <a:p>
            <a:pPr algn="ctr"/>
            <a:r>
              <a:rPr lang="en-US" sz="1400" b="1" i="1" dirty="0"/>
              <a:t>The Son with the Holy Spirit</a:t>
            </a:r>
          </a:p>
          <a:p>
            <a:endParaRPr lang="en-US" sz="1400" b="1" i="1" dirty="0"/>
          </a:p>
          <a:p>
            <a:r>
              <a:rPr lang="en-US" sz="1400"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sz="1400" b="1" i="1" dirty="0"/>
              <a:t> </a:t>
            </a:r>
          </a:p>
          <a:p>
            <a:r>
              <a:rPr lang="en-US" sz="1400" b="1" i="1" dirty="0"/>
              <a:t>John 16:7-8</a:t>
            </a:r>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dirty="0"/>
          </a:p>
        </p:txBody>
      </p:sp>
    </p:spTree>
    <p:extLst>
      <p:ext uri="{BB962C8B-B14F-4D97-AF65-F5344CB8AC3E}">
        <p14:creationId xmlns:p14="http://schemas.microsoft.com/office/powerpoint/2010/main" val="234409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106" charset="-128"/>
                <a:cs typeface="ＭＳ Ｐゴシック" pitchFamily="-106" charset="-128"/>
              </a:rPr>
              <a:t>The Trinity as a Model</a:t>
            </a:r>
          </a:p>
          <a:p>
            <a:pPr lvl="0"/>
            <a:endParaRPr lang="en-US" sz="1200" b="1"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Unity and Diversity</a:t>
            </a:r>
            <a:r>
              <a:rPr lang="en-US" sz="1200" kern="1200" dirty="0">
                <a:solidFill>
                  <a:schemeClr val="tx1"/>
                </a:solidFill>
                <a:effectLst/>
                <a:latin typeface="+mn-lt"/>
                <a:ea typeface="ＭＳ Ｐゴシック" pitchFamily="-106" charset="-128"/>
                <a:cs typeface="ＭＳ Ｐゴシック" pitchFamily="-106" charset="-128"/>
              </a:rPr>
              <a:t>: The Father, Son, and Holy Spirit are distinct, yet fully one. This divine relationship is the pattern for all social and institutional life.</a:t>
            </a:r>
          </a:p>
          <a:p>
            <a:pPr lvl="0"/>
            <a:r>
              <a:rPr lang="en-US" sz="1200" b="1" kern="1200" dirty="0">
                <a:solidFill>
                  <a:schemeClr val="tx1"/>
                </a:solidFill>
                <a:effectLst/>
                <a:latin typeface="+mn-lt"/>
                <a:ea typeface="ＭＳ Ｐゴシック" pitchFamily="-106" charset="-128"/>
                <a:cs typeface="ＭＳ Ｐゴシック" pitchFamily="-106" charset="-128"/>
              </a:rPr>
              <a:t>God’s Sovereignty</a:t>
            </a:r>
            <a:r>
              <a:rPr lang="en-US" sz="1200" kern="1200" dirty="0">
                <a:solidFill>
                  <a:schemeClr val="tx1"/>
                </a:solidFill>
                <a:effectLst/>
                <a:latin typeface="+mn-lt"/>
                <a:ea typeface="ＭＳ Ｐゴシック" pitchFamily="-106" charset="-128"/>
                <a:cs typeface="ＭＳ Ｐゴシック" pitchFamily="-106" charset="-128"/>
              </a:rPr>
              <a:t>: All spheres of life derive their structure and authority from God’s design, not from human invention.</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r>
              <a:rPr lang="en-US" sz="1200" b="1" kern="1200" dirty="0">
                <a:solidFill>
                  <a:schemeClr val="tx1"/>
                </a:solidFill>
                <a:effectLst/>
                <a:latin typeface="+mn-lt"/>
                <a:ea typeface="ＭＳ Ｐゴシック" pitchFamily="-106" charset="-128"/>
                <a:cs typeface="ＭＳ Ｐゴシック" pitchFamily="-106" charset="-128"/>
              </a:rPr>
              <a:t>The Six Spheres of Dominion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These represent domains where God’s authority is displayed and delegated to humans:</a:t>
            </a:r>
          </a:p>
          <a:p>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Family</a:t>
            </a:r>
            <a:r>
              <a:rPr lang="en-US" sz="1200" kern="1200" dirty="0">
                <a:solidFill>
                  <a:schemeClr val="tx1"/>
                </a:solidFill>
                <a:effectLst/>
                <a:latin typeface="+mn-lt"/>
                <a:ea typeface="ＭＳ Ｐゴシック" pitchFamily="-106" charset="-128"/>
                <a:cs typeface="ＭＳ Ｐゴシック" pitchFamily="-106" charset="-128"/>
              </a:rPr>
              <a:t> – Reflects intimacy and generational legacy.</a:t>
            </a:r>
          </a:p>
          <a:p>
            <a:pPr lvl="0"/>
            <a:r>
              <a:rPr lang="en-US" sz="1200" b="1" kern="1200" dirty="0">
                <a:solidFill>
                  <a:schemeClr val="tx1"/>
                </a:solidFill>
                <a:effectLst/>
                <a:latin typeface="+mn-lt"/>
                <a:ea typeface="ＭＳ Ｐゴシック" pitchFamily="-106" charset="-128"/>
                <a:cs typeface="ＭＳ Ｐゴシック" pitchFamily="-106" charset="-128"/>
              </a:rPr>
              <a:t>Labor/Work</a:t>
            </a:r>
            <a:r>
              <a:rPr lang="en-US" sz="1200" kern="1200" dirty="0">
                <a:solidFill>
                  <a:schemeClr val="tx1"/>
                </a:solidFill>
                <a:effectLst/>
                <a:latin typeface="+mn-lt"/>
                <a:ea typeface="ＭＳ Ｐゴシック" pitchFamily="-106" charset="-128"/>
                <a:cs typeface="ＭＳ Ｐゴシック" pitchFamily="-106" charset="-128"/>
              </a:rPr>
              <a:t> – Stewardship of creation and productivity.</a:t>
            </a:r>
          </a:p>
          <a:p>
            <a:pPr lvl="0"/>
            <a:r>
              <a:rPr lang="en-US" sz="1200" b="1" kern="1200" dirty="0">
                <a:solidFill>
                  <a:schemeClr val="tx1"/>
                </a:solidFill>
                <a:effectLst/>
                <a:latin typeface="+mn-lt"/>
                <a:ea typeface="ＭＳ Ｐゴシック" pitchFamily="-106" charset="-128"/>
                <a:cs typeface="ＭＳ Ｐゴシック" pitchFamily="-106" charset="-128"/>
              </a:rPr>
              <a:t>Church</a:t>
            </a:r>
            <a:r>
              <a:rPr lang="en-US" sz="1200" kern="1200" dirty="0">
                <a:solidFill>
                  <a:schemeClr val="tx1"/>
                </a:solidFill>
                <a:effectLst/>
                <a:latin typeface="+mn-lt"/>
                <a:ea typeface="ＭＳ Ｐゴシック" pitchFamily="-106" charset="-128"/>
                <a:cs typeface="ＭＳ Ｐゴシック" pitchFamily="-106" charset="-128"/>
              </a:rPr>
              <a:t> – Spiritual care and moral leadership.</a:t>
            </a:r>
          </a:p>
          <a:p>
            <a:pPr lvl="0"/>
            <a:r>
              <a:rPr lang="en-US" sz="1200" b="1" kern="1200" dirty="0">
                <a:solidFill>
                  <a:schemeClr val="tx1"/>
                </a:solidFill>
                <a:effectLst/>
                <a:latin typeface="+mn-lt"/>
                <a:ea typeface="ＭＳ Ｐゴシック" pitchFamily="-106" charset="-128"/>
                <a:cs typeface="ＭＳ Ｐゴシック" pitchFamily="-106" charset="-128"/>
              </a:rPr>
              <a:t>State</a:t>
            </a:r>
            <a:r>
              <a:rPr lang="en-US" sz="1200" kern="1200" dirty="0">
                <a:solidFill>
                  <a:schemeClr val="tx1"/>
                </a:solidFill>
                <a:effectLst/>
                <a:latin typeface="+mn-lt"/>
                <a:ea typeface="ＭＳ Ｐゴシック" pitchFamily="-106" charset="-128"/>
                <a:cs typeface="ＭＳ Ｐゴシック" pitchFamily="-106" charset="-128"/>
              </a:rPr>
              <a:t> – Civil justice and protection of the innocent.</a:t>
            </a:r>
          </a:p>
          <a:p>
            <a:pPr lvl="0"/>
            <a:r>
              <a:rPr lang="en-US" sz="1200" b="1" kern="1200" dirty="0">
                <a:solidFill>
                  <a:schemeClr val="tx1"/>
                </a:solidFill>
                <a:effectLst/>
                <a:latin typeface="+mn-lt"/>
                <a:ea typeface="ＭＳ Ｐゴシック" pitchFamily="-106" charset="-128"/>
                <a:cs typeface="ＭＳ Ｐゴシック" pitchFamily="-106" charset="-128"/>
              </a:rPr>
              <a:t>Community</a:t>
            </a:r>
            <a:r>
              <a:rPr lang="en-US" sz="1200" kern="1200" dirty="0">
                <a:solidFill>
                  <a:schemeClr val="tx1"/>
                </a:solidFill>
                <a:effectLst/>
                <a:latin typeface="+mn-lt"/>
                <a:ea typeface="ＭＳ Ｐゴシック" pitchFamily="-106" charset="-128"/>
                <a:cs typeface="ＭＳ Ｐゴシック" pitchFamily="-106" charset="-128"/>
              </a:rPr>
              <a:t> – Social interaction, culture, and charity.</a:t>
            </a:r>
          </a:p>
          <a:p>
            <a:pPr lvl="0"/>
            <a:r>
              <a:rPr lang="en-US" sz="1200" b="1" kern="1200" dirty="0">
                <a:solidFill>
                  <a:schemeClr val="tx1"/>
                </a:solidFill>
                <a:effectLst/>
                <a:latin typeface="+mn-lt"/>
                <a:ea typeface="ＭＳ Ｐゴシック" pitchFamily="-106" charset="-128"/>
                <a:cs typeface="ＭＳ Ｐゴシック" pitchFamily="-106" charset="-128"/>
              </a:rPr>
              <a:t>God-Man Relationship</a:t>
            </a:r>
            <a:r>
              <a:rPr lang="en-US" sz="1200" kern="1200" dirty="0">
                <a:solidFill>
                  <a:schemeClr val="tx1"/>
                </a:solidFill>
                <a:effectLst/>
                <a:latin typeface="+mn-lt"/>
                <a:ea typeface="ＭＳ Ｐゴシック" pitchFamily="-106" charset="-128"/>
                <a:cs typeface="ＭＳ Ｐゴシック" pitchFamily="-106" charset="-128"/>
              </a:rPr>
              <a:t> – The heart of worship and truth.</a:t>
            </a:r>
          </a:p>
          <a:p>
            <a:pPr lvl="0"/>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Each of these should remain in their </a:t>
            </a:r>
            <a:r>
              <a:rPr lang="en-US" sz="1200" b="1" kern="1200" dirty="0">
                <a:solidFill>
                  <a:schemeClr val="tx1"/>
                </a:solidFill>
                <a:effectLst/>
                <a:latin typeface="+mn-lt"/>
                <a:ea typeface="ＭＳ Ｐゴシック" pitchFamily="-106" charset="-128"/>
                <a:cs typeface="ＭＳ Ｐゴシック" pitchFamily="-106" charset="-128"/>
              </a:rPr>
              <a:t>proper boundaries</a:t>
            </a:r>
            <a:r>
              <a:rPr lang="en-US" sz="1200" kern="1200" dirty="0">
                <a:solidFill>
                  <a:schemeClr val="tx1"/>
                </a:solidFill>
                <a:effectLst/>
                <a:latin typeface="+mn-lt"/>
                <a:ea typeface="ＭＳ Ｐゴシック" pitchFamily="-106" charset="-128"/>
                <a:cs typeface="ＭＳ Ｐゴシック" pitchFamily="-106" charset="-128"/>
              </a:rPr>
              <a:t> while working harmoniously—like the unity within the Trinity.</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156271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3A4E6-16B8-E411-C9BF-F957F76E1C9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5673B2D-5751-32BA-A3A4-3E806CDBB5AC}"/>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A240CADF-698F-EFD3-555B-45890CAB6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2697473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Mind of Christ…</a:t>
            </a:r>
            <a:br>
              <a:rPr lang="en-US" dirty="0"/>
            </a:br>
            <a:r>
              <a:rPr lang="en-US" sz="2400" dirty="0">
                <a:solidFill>
                  <a:schemeClr val="tx2">
                    <a:lumMod val="60000"/>
                    <a:lumOff val="40000"/>
                  </a:schemeClr>
                </a:solidFill>
              </a:rPr>
              <a:t>What is True Religion?</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a:t>
            </a:r>
            <a:r>
              <a:rPr lang="en-US" sz="2400" u="sng" dirty="0">
                <a:solidFill>
                  <a:schemeClr val="tx2">
                    <a:lumMod val="60000"/>
                    <a:lumOff val="40000"/>
                  </a:schemeClr>
                </a:solidFill>
              </a:rPr>
              <a:t>pattern</a:t>
            </a:r>
            <a:r>
              <a:rPr lang="en-US" sz="2400" dirty="0">
                <a:solidFill>
                  <a:schemeClr val="tx2">
                    <a:lumMod val="60000"/>
                    <a:lumOff val="40000"/>
                  </a:schemeClr>
                </a:solidFill>
              </a:rPr>
              <a:t>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28600" y="1143000"/>
            <a:ext cx="8610600"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A1C43-EA30-2D27-A5C7-ABCC5B56932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C4AF170-8E54-6F60-06FE-315146124582}"/>
              </a:ext>
            </a:extLst>
          </p:cNvPr>
          <p:cNvSpPr>
            <a:spLocks noGrp="1"/>
          </p:cNvSpPr>
          <p:nvPr>
            <p:ph type="title"/>
          </p:nvPr>
        </p:nvSpPr>
        <p:spPr>
          <a:xfrm>
            <a:off x="76200" y="7088"/>
            <a:ext cx="89916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5D70AB3C-2ED0-765F-6EAB-53026ED9F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30309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DFFA6-25D6-2B46-2FAD-9184ABA715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02CC6FE-02FE-1552-A286-41ED17E9991D}"/>
              </a:ext>
            </a:extLst>
          </p:cNvPr>
          <p:cNvSpPr>
            <a:spLocks noGrp="1"/>
          </p:cNvSpPr>
          <p:nvPr>
            <p:ph type="title"/>
          </p:nvPr>
        </p:nvSpPr>
        <p:spPr>
          <a:xfrm>
            <a:off x="76200" y="7088"/>
            <a:ext cx="8991600" cy="754912"/>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0B83FAD5-1BB2-63B0-1EA8-5AE4D2800D75}"/>
              </a:ext>
            </a:extLst>
          </p:cNvPr>
          <p:cNvSpPr txBox="1"/>
          <p:nvPr/>
        </p:nvSpPr>
        <p:spPr>
          <a:xfrm>
            <a:off x="76201" y="762000"/>
            <a:ext cx="8991599" cy="6186309"/>
          </a:xfrm>
          <a:prstGeom prst="rect">
            <a:avLst/>
          </a:prstGeom>
          <a:noFill/>
        </p:spPr>
        <p:txBody>
          <a:bodyPr wrap="square">
            <a:spAutoFit/>
          </a:bodyPr>
          <a:lstStyle/>
          <a:p>
            <a:r>
              <a:rPr lang="en-US" b="1" dirty="0"/>
              <a:t>Suffering is always the result of sin</a:t>
            </a:r>
            <a:br>
              <a:rPr lang="en-US" dirty="0"/>
            </a:br>
            <a:r>
              <a:rPr lang="en-US" dirty="0"/>
              <a:t>Assuming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Assuming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Assuming an understanding of God’s ways through tradition or reason.</a:t>
            </a:r>
          </a:p>
          <a:p>
            <a:r>
              <a:rPr lang="en-US" i="1" dirty="0"/>
              <a:t>“Are God’s consolations not enough for you…?” </a:t>
            </a:r>
            <a:r>
              <a:rPr lang="en-US" dirty="0"/>
              <a:t>– Eliphaz (Job 15:11)</a:t>
            </a:r>
          </a:p>
          <a:p>
            <a:endParaRPr lang="en-US" dirty="0"/>
          </a:p>
          <a:p>
            <a:r>
              <a:rPr lang="en-US" b="1" dirty="0"/>
              <a:t>Suffering may be preventative or instructive, not always punitive</a:t>
            </a:r>
            <a:br>
              <a:rPr lang="en-US" dirty="0"/>
            </a:br>
            <a:r>
              <a:rPr lang="en-US" dirty="0"/>
              <a:t>Presuming to speak with divine authority.  </a:t>
            </a:r>
          </a:p>
          <a:p>
            <a:r>
              <a:rPr lang="en-US" i="1" dirty="0"/>
              <a:t>God does all these things to a person… to turn them back from the pit.” </a:t>
            </a:r>
            <a:r>
              <a:rPr lang="en-US" dirty="0"/>
              <a:t>– Elihu (Job 33:29-30)</a:t>
            </a:r>
          </a:p>
          <a:p>
            <a:endParaRPr lang="en-US" dirty="0"/>
          </a:p>
          <a:p>
            <a:r>
              <a:rPr lang="en-US" b="1" dirty="0"/>
              <a:t>Confession and repentance will instantly fix the problem</a:t>
            </a:r>
            <a:br>
              <a:rPr lang="en-US" dirty="0"/>
            </a:br>
            <a:r>
              <a:rPr lang="en-US" dirty="0"/>
              <a:t>Assuming that doing so will immediately restore his fortunes.</a:t>
            </a:r>
          </a:p>
          <a:p>
            <a:r>
              <a:rPr lang="en-US" i="1" dirty="0"/>
              <a:t>“If you put away the sin that is in your hand… then you will lift up your face without shame.”</a:t>
            </a:r>
            <a:r>
              <a:rPr lang="en-US" dirty="0"/>
              <a:t> – Zophar (Job 11:14–15)</a:t>
            </a:r>
          </a:p>
        </p:txBody>
      </p:sp>
    </p:spTree>
    <p:extLst>
      <p:ext uri="{BB962C8B-B14F-4D97-AF65-F5344CB8AC3E}">
        <p14:creationId xmlns:p14="http://schemas.microsoft.com/office/powerpoint/2010/main" val="22998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B7AC3-07EB-8431-42CD-63E57C23004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4EE10B6-4F9C-0058-404C-19C9B3A480DF}"/>
              </a:ext>
            </a:extLst>
          </p:cNvPr>
          <p:cNvSpPr>
            <a:spLocks noGrp="1"/>
          </p:cNvSpPr>
          <p:nvPr>
            <p:ph type="title"/>
          </p:nvPr>
        </p:nvSpPr>
        <p:spPr>
          <a:xfrm>
            <a:off x="76200" y="7088"/>
            <a:ext cx="89916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8652ADB2-044A-9CDF-19DC-9EF8959C4108}"/>
              </a:ext>
            </a:extLst>
          </p:cNvPr>
          <p:cNvSpPr txBox="1"/>
          <p:nvPr/>
        </p:nvSpPr>
        <p:spPr>
          <a:xfrm>
            <a:off x="76201" y="921488"/>
            <a:ext cx="8991599" cy="5909310"/>
          </a:xfrm>
          <a:prstGeom prst="rect">
            <a:avLst/>
          </a:prstGeom>
          <a:noFill/>
        </p:spPr>
        <p:txBody>
          <a:bodyPr wrap="square">
            <a:spAutoFit/>
          </a:bodyPr>
          <a:lstStyle/>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never curses God, he does accuse God of injustice, and this presumption is what God corrects. Job’s error is not moral failure, but </a:t>
            </a:r>
            <a:r>
              <a:rPr lang="en-US" b="1" dirty="0"/>
              <a:t>intellectual and theological presumption</a:t>
            </a:r>
            <a:r>
              <a:rPr lang="en-US" dirty="0"/>
              <a:t>; assuming that God must explain Himself.</a:t>
            </a:r>
          </a:p>
          <a:p>
            <a:r>
              <a:rPr lang="en-US" i="1" dirty="0"/>
              <a:t>“Surely I spoke of things I did not understand, things too wonderful for me to know.” – Job (Job 42:3)</a:t>
            </a:r>
          </a:p>
          <a:p>
            <a:endParaRPr lang="en-US" b="1" dirty="0"/>
          </a:p>
          <a:p>
            <a:r>
              <a:rPr lang="en-US" b="1" dirty="0"/>
              <a:t>Insights:</a:t>
            </a:r>
            <a:r>
              <a:rPr lang="en-US" dirty="0"/>
              <a:t> Even the righteous can err in trying to defend themselves or interpret God's will. The Friend’s assumptions demonstrate how sincere but shallow theology can lead to misjudgment and further pain. The story of Job reminds us to approach others with humility, listen well, and trust God’s sovereignty even when His purposes are hidden. We must practice </a:t>
            </a:r>
            <a:r>
              <a:rPr lang="en-US" b="1" dirty="0"/>
              <a:t>discernment</a:t>
            </a:r>
            <a:r>
              <a:rPr lang="en-US" dirty="0"/>
              <a:t> to avoid becoming </a:t>
            </a:r>
            <a:r>
              <a:rPr lang="en-US" b="1" u="sng" dirty="0"/>
              <a:t>delegated accusers</a:t>
            </a:r>
            <a:r>
              <a:rPr lang="en-US" dirty="0"/>
              <a:t> like Job’s Friends. The pathway to restored understanding and unity is </a:t>
            </a:r>
            <a:r>
              <a:rPr lang="en-US" b="1" dirty="0"/>
              <a:t>humble submission to divine wisdom</a:t>
            </a:r>
            <a:r>
              <a:rPr lang="en-US" dirty="0"/>
              <a:t>.</a:t>
            </a:r>
            <a:endParaRPr lang="en-US" b="1" dirty="0"/>
          </a:p>
        </p:txBody>
      </p:sp>
    </p:spTree>
    <p:extLst>
      <p:ext uri="{BB962C8B-B14F-4D97-AF65-F5344CB8AC3E}">
        <p14:creationId xmlns:p14="http://schemas.microsoft.com/office/powerpoint/2010/main" val="399049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Source of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Unity as Divine Witness</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Oneness in the Trinity Teach Us?</a:t>
            </a:r>
          </a:p>
          <a:p>
            <a:endParaRPr lang="en-US" sz="2400" dirty="0"/>
          </a:p>
          <a:p>
            <a:r>
              <a:rPr lang="en-US" sz="2200" dirty="0"/>
              <a:t>“I am not praying only on their behalf, but also on behalf of those who believe in me through their testimony, </a:t>
            </a:r>
            <a:r>
              <a:rPr lang="en-US" sz="2200" i="1" dirty="0"/>
              <a:t>that they will all be one, just as you, Father, are in me and I am in you</a:t>
            </a:r>
            <a:r>
              <a:rPr lang="en-US" sz="2200" dirty="0"/>
              <a:t>.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ainting of a person and person&#10;&#10;AI-generated content may be incorrect.">
            <a:extLst>
              <a:ext uri="{FF2B5EF4-FFF2-40B4-BE49-F238E27FC236}">
                <a16:creationId xmlns:a16="http://schemas.microsoft.com/office/drawing/2014/main" id="{11F414CC-1756-AEB6-DEB3-C68A6D860350}"/>
              </a:ext>
            </a:extLst>
          </p:cNvPr>
          <p:cNvPicPr>
            <a:picLocks noChangeAspect="1"/>
          </p:cNvPicPr>
          <p:nvPr/>
        </p:nvPicPr>
        <p:blipFill>
          <a:blip r:embed="rId3">
            <a:extLst>
              <a:ext uri="{28A0092B-C50C-407E-A947-70E740481C1C}">
                <a14:useLocalDpi xmlns:a14="http://schemas.microsoft.com/office/drawing/2010/main" val="0"/>
              </a:ext>
            </a:extLst>
          </a:blip>
          <a:srcRect t="19614" r="1" b="6520"/>
          <a:stretch>
            <a:fillRect/>
          </a:stretch>
        </p:blipFill>
        <p:spPr>
          <a:xfrm>
            <a:off x="90488" y="68263"/>
            <a:ext cx="8963025" cy="6721475"/>
          </a:xfrm>
          <a:prstGeom prst="rect">
            <a:avLst/>
          </a:prstGeom>
          <a:noFill/>
        </p:spPr>
      </p:pic>
    </p:spTree>
    <p:extLst>
      <p:ext uri="{BB962C8B-B14F-4D97-AF65-F5344CB8AC3E}">
        <p14:creationId xmlns:p14="http://schemas.microsoft.com/office/powerpoint/2010/main" val="124889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C480C-FAAB-32BB-2382-F8C36F4BB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4D5DE-D7CE-56D3-A7E7-ABFC33563E68}"/>
              </a:ext>
            </a:extLst>
          </p:cNvPr>
          <p:cNvSpPr>
            <a:spLocks noGrp="1"/>
          </p:cNvSpPr>
          <p:nvPr>
            <p:ph type="title"/>
          </p:nvPr>
        </p:nvSpPr>
        <p:spPr/>
        <p:txBody>
          <a:bodyPr>
            <a:normAutofit fontScale="90000"/>
          </a:bodyPr>
          <a:lstStyle/>
          <a:p>
            <a:pPr algn="l"/>
            <a:r>
              <a:rPr lang="en-US" dirty="0"/>
              <a:t>Knowing God via the Social Order</a:t>
            </a:r>
            <a:br>
              <a:rPr lang="en-US" dirty="0"/>
            </a:br>
            <a:r>
              <a:rPr lang="en-US" sz="2400" dirty="0">
                <a:solidFill>
                  <a:schemeClr val="tx2">
                    <a:lumMod val="60000"/>
                    <a:lumOff val="40000"/>
                  </a:schemeClr>
                </a:solidFill>
              </a:rPr>
              <a:t>Relationships reflect His Character – “By Design”</a:t>
            </a:r>
          </a:p>
        </p:txBody>
      </p:sp>
      <p:sp>
        <p:nvSpPr>
          <p:cNvPr id="6" name="TextBox 5">
            <a:extLst>
              <a:ext uri="{FF2B5EF4-FFF2-40B4-BE49-F238E27FC236}">
                <a16:creationId xmlns:a16="http://schemas.microsoft.com/office/drawing/2014/main" id="{AD37D4B4-48C6-89D1-E6FE-F82D5A0631FD}"/>
              </a:ext>
            </a:extLst>
          </p:cNvPr>
          <p:cNvSpPr txBox="1"/>
          <p:nvPr/>
        </p:nvSpPr>
        <p:spPr>
          <a:xfrm>
            <a:off x="457200" y="4122075"/>
            <a:ext cx="8001000" cy="2246769"/>
          </a:xfrm>
          <a:prstGeom prst="rect">
            <a:avLst/>
          </a:prstGeom>
          <a:noFill/>
        </p:spPr>
        <p:txBody>
          <a:bodyPr wrap="square" rtlCol="0">
            <a:spAutoFit/>
          </a:bodyPr>
          <a:lstStyle/>
          <a:p>
            <a:r>
              <a:rPr lang="en-US" sz="2000" i="1" dirty="0"/>
              <a:t>Aloneness is bad in an </a:t>
            </a:r>
            <a:r>
              <a:rPr lang="en-US" sz="2000" b="1" i="1" dirty="0"/>
              <a:t>ethical</a:t>
            </a:r>
            <a:r>
              <a:rPr lang="en-US" sz="2000" i="1" dirty="0"/>
              <a:t> sense because it </a:t>
            </a:r>
            <a:r>
              <a:rPr lang="en-US" sz="2000" b="1" i="1" dirty="0"/>
              <a:t>contradicts the nature of God</a:t>
            </a:r>
            <a:r>
              <a:rPr lang="en-US" sz="2000" i="1" dirty="0"/>
              <a:t>, who is three-in-one: </a:t>
            </a:r>
            <a:r>
              <a:rPr lang="en-US" sz="2000" i="1" u="sng" dirty="0"/>
              <a:t>God Himself exists in community and relationship</a:t>
            </a:r>
            <a:r>
              <a:rPr lang="en-US" sz="2000" i="1" dirty="0"/>
              <a:t>; man, who is made in His image, is supposed to do the same. This concept forms the basis of a true, God-centered understanding of the social order. </a:t>
            </a:r>
          </a:p>
          <a:p>
            <a:endParaRPr lang="en-US" sz="2000" i="1" dirty="0"/>
          </a:p>
          <a:p>
            <a:r>
              <a:rPr lang="en-US" sz="2000" b="1" i="1" dirty="0"/>
              <a:t>To go against </a:t>
            </a:r>
            <a:r>
              <a:rPr lang="en-US" sz="2000" b="1" i="1" u="sng" dirty="0"/>
              <a:t>God’s design</a:t>
            </a:r>
            <a:r>
              <a:rPr lang="en-US" sz="2000" b="1" i="1" dirty="0"/>
              <a:t> is to deny </a:t>
            </a:r>
            <a:r>
              <a:rPr lang="en-US" sz="2000" b="1" i="1" u="sng" dirty="0"/>
              <a:t>His character</a:t>
            </a:r>
            <a:r>
              <a:rPr lang="en-US" sz="2000" i="1" dirty="0"/>
              <a:t>.</a:t>
            </a:r>
          </a:p>
        </p:txBody>
      </p:sp>
      <p:sp>
        <p:nvSpPr>
          <p:cNvPr id="8" name="TextBox 7">
            <a:extLst>
              <a:ext uri="{FF2B5EF4-FFF2-40B4-BE49-F238E27FC236}">
                <a16:creationId xmlns:a16="http://schemas.microsoft.com/office/drawing/2014/main" id="{A2A08E15-7CC4-090D-0E86-79D53EEE0161}"/>
              </a:ext>
            </a:extLst>
          </p:cNvPr>
          <p:cNvSpPr txBox="1"/>
          <p:nvPr/>
        </p:nvSpPr>
        <p:spPr>
          <a:xfrm>
            <a:off x="457200" y="2155686"/>
            <a:ext cx="8001000" cy="400110"/>
          </a:xfrm>
          <a:prstGeom prst="rect">
            <a:avLst/>
          </a:prstGeom>
          <a:noFill/>
        </p:spPr>
        <p:txBody>
          <a:bodyPr wrap="square" rtlCol="0">
            <a:spAutoFit/>
          </a:bodyPr>
          <a:lstStyle/>
          <a:p>
            <a:r>
              <a:rPr lang="en-US" sz="2000" i="1" dirty="0"/>
              <a:t>Is this a </a:t>
            </a:r>
            <a:r>
              <a:rPr lang="en-US" sz="2000" b="1" i="1" dirty="0"/>
              <a:t>qualitative</a:t>
            </a:r>
            <a:r>
              <a:rPr lang="en-US" sz="2000" i="1" dirty="0"/>
              <a:t> statement?  (i.e. “could be better”)</a:t>
            </a:r>
          </a:p>
        </p:txBody>
      </p:sp>
      <p:sp>
        <p:nvSpPr>
          <p:cNvPr id="9" name="TextBox 8">
            <a:extLst>
              <a:ext uri="{FF2B5EF4-FFF2-40B4-BE49-F238E27FC236}">
                <a16:creationId xmlns:a16="http://schemas.microsoft.com/office/drawing/2014/main" id="{63E6AF06-C364-1E81-C27C-3A0667E8A8F7}"/>
              </a:ext>
            </a:extLst>
          </p:cNvPr>
          <p:cNvSpPr txBox="1"/>
          <p:nvPr/>
        </p:nvSpPr>
        <p:spPr>
          <a:xfrm>
            <a:off x="457200" y="1295400"/>
            <a:ext cx="8001000" cy="707886"/>
          </a:xfrm>
          <a:prstGeom prst="rect">
            <a:avLst/>
          </a:prstGeom>
          <a:noFill/>
        </p:spPr>
        <p:txBody>
          <a:bodyPr wrap="square" rtlCol="0">
            <a:spAutoFit/>
          </a:bodyPr>
          <a:lstStyle/>
          <a:p>
            <a:r>
              <a:rPr lang="en-US" sz="2000" i="1" dirty="0"/>
              <a:t>“The LORD God said, ‘It is </a:t>
            </a:r>
            <a:r>
              <a:rPr lang="en-US" sz="2000" b="1" i="1" u="sng" dirty="0"/>
              <a:t>not good </a:t>
            </a:r>
            <a:r>
              <a:rPr lang="en-US" sz="2000" i="1" dirty="0"/>
              <a:t>for the man to be alone.’”  Genesis 2:18</a:t>
            </a:r>
          </a:p>
        </p:txBody>
      </p:sp>
      <p:sp>
        <p:nvSpPr>
          <p:cNvPr id="7" name="TextBox 6">
            <a:extLst>
              <a:ext uri="{FF2B5EF4-FFF2-40B4-BE49-F238E27FC236}">
                <a16:creationId xmlns:a16="http://schemas.microsoft.com/office/drawing/2014/main" id="{BA971C10-5AA4-7622-E863-4E4D230CBC62}"/>
              </a:ext>
            </a:extLst>
          </p:cNvPr>
          <p:cNvSpPr txBox="1"/>
          <p:nvPr/>
        </p:nvSpPr>
        <p:spPr>
          <a:xfrm>
            <a:off x="457200" y="2708196"/>
            <a:ext cx="8001000" cy="400110"/>
          </a:xfrm>
          <a:prstGeom prst="rect">
            <a:avLst/>
          </a:prstGeom>
          <a:noFill/>
        </p:spPr>
        <p:txBody>
          <a:bodyPr wrap="square" rtlCol="0">
            <a:spAutoFit/>
          </a:bodyPr>
          <a:lstStyle/>
          <a:p>
            <a:r>
              <a:rPr lang="en-US" sz="2000" i="1" dirty="0"/>
              <a:t>Is this an </a:t>
            </a:r>
            <a:r>
              <a:rPr lang="en-US" sz="2000" b="1" i="1" dirty="0"/>
              <a:t>ethical</a:t>
            </a:r>
            <a:r>
              <a:rPr lang="en-US" sz="2000" i="1" dirty="0"/>
              <a:t> statement?  (i.e. “is not right; ought to be different”)</a:t>
            </a:r>
          </a:p>
        </p:txBody>
      </p:sp>
      <p:sp>
        <p:nvSpPr>
          <p:cNvPr id="10" name="TextBox 9">
            <a:extLst>
              <a:ext uri="{FF2B5EF4-FFF2-40B4-BE49-F238E27FC236}">
                <a16:creationId xmlns:a16="http://schemas.microsoft.com/office/drawing/2014/main" id="{0CCE5D3C-0646-FCFF-A291-46F653D733FD}"/>
              </a:ext>
            </a:extLst>
          </p:cNvPr>
          <p:cNvSpPr txBox="1"/>
          <p:nvPr/>
        </p:nvSpPr>
        <p:spPr>
          <a:xfrm>
            <a:off x="457200" y="3260706"/>
            <a:ext cx="8001000" cy="707886"/>
          </a:xfrm>
          <a:prstGeom prst="rect">
            <a:avLst/>
          </a:prstGeom>
          <a:noFill/>
        </p:spPr>
        <p:txBody>
          <a:bodyPr wrap="square" rtlCol="0">
            <a:spAutoFit/>
          </a:bodyPr>
          <a:lstStyle/>
          <a:p>
            <a:r>
              <a:rPr lang="en-US" sz="2000" i="1" dirty="0"/>
              <a:t>Against </a:t>
            </a:r>
            <a:r>
              <a:rPr lang="en-US" sz="2000" b="1" i="1" dirty="0"/>
              <a:t>what standard </a:t>
            </a:r>
            <a:r>
              <a:rPr lang="en-US" sz="2000" i="1" dirty="0"/>
              <a:t>does God refer to in the context of this statement?  </a:t>
            </a:r>
          </a:p>
        </p:txBody>
      </p:sp>
    </p:spTree>
    <p:extLst>
      <p:ext uri="{BB962C8B-B14F-4D97-AF65-F5344CB8AC3E}">
        <p14:creationId xmlns:p14="http://schemas.microsoft.com/office/powerpoint/2010/main" val="202685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Triune Nature of God</a:t>
            </a:r>
            <a:br>
              <a:rPr lang="en-US" dirty="0"/>
            </a:br>
            <a:r>
              <a:rPr lang="en-US" sz="2400" dirty="0">
                <a:solidFill>
                  <a:schemeClr val="tx2">
                    <a:lumMod val="60000"/>
                    <a:lumOff val="40000"/>
                  </a:schemeClr>
                </a:solidFill>
              </a:rPr>
              <a:t>Unity, Relationships, Roles, Equality, Authority, Submission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72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1" i="1" dirty="0"/>
          </a:p>
        </p:txBody>
      </p:sp>
      <p:sp>
        <p:nvSpPr>
          <p:cNvPr id="13" name="Scroll: Horizontal 12">
            <a:extLst>
              <a:ext uri="{FF2B5EF4-FFF2-40B4-BE49-F238E27FC236}">
                <a16:creationId xmlns:a16="http://schemas.microsoft.com/office/drawing/2014/main" id="{3896037D-8E31-4AD9-B14A-11A09CC8EC62}"/>
              </a:ext>
            </a:extLst>
          </p:cNvPr>
          <p:cNvSpPr/>
          <p:nvPr/>
        </p:nvSpPr>
        <p:spPr>
          <a:xfrm>
            <a:off x="448078" y="108449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1" i="1" dirty="0"/>
          </a:p>
        </p:txBody>
      </p:sp>
      <p:sp>
        <p:nvSpPr>
          <p:cNvPr id="14" name="Scroll: Horizontal 13">
            <a:extLst>
              <a:ext uri="{FF2B5EF4-FFF2-40B4-BE49-F238E27FC236}">
                <a16:creationId xmlns:a16="http://schemas.microsoft.com/office/drawing/2014/main" id="{62C0D6EE-2B19-4D6D-8D0A-073F838400F3}"/>
              </a:ext>
            </a:extLst>
          </p:cNvPr>
          <p:cNvSpPr/>
          <p:nvPr/>
        </p:nvSpPr>
        <p:spPr>
          <a:xfrm>
            <a:off x="457199" y="104910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b="1" i="1" dirty="0"/>
          </a:p>
        </p:txBody>
      </p:sp>
      <p:sp>
        <p:nvSpPr>
          <p:cNvPr id="15" name="Scroll: Horizontal 14">
            <a:extLst>
              <a:ext uri="{FF2B5EF4-FFF2-40B4-BE49-F238E27FC236}">
                <a16:creationId xmlns:a16="http://schemas.microsoft.com/office/drawing/2014/main" id="{43E2AB15-C215-4C50-8561-B27E5AF42819}"/>
              </a:ext>
            </a:extLst>
          </p:cNvPr>
          <p:cNvSpPr/>
          <p:nvPr/>
        </p:nvSpPr>
        <p:spPr>
          <a:xfrm>
            <a:off x="466321" y="1057952"/>
            <a:ext cx="8307977" cy="530735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b="1" i="1" dirty="0"/>
          </a:p>
        </p:txBody>
      </p:sp>
    </p:spTree>
    <p:extLst>
      <p:ext uri="{BB962C8B-B14F-4D97-AF65-F5344CB8AC3E}">
        <p14:creationId xmlns:p14="http://schemas.microsoft.com/office/powerpoint/2010/main" val="25675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Who is God? What does He want?</a:t>
            </a:r>
            <a:br>
              <a:rPr lang="en-US" dirty="0"/>
            </a:br>
            <a:r>
              <a:rPr lang="en-US" sz="2400" dirty="0">
                <a:solidFill>
                  <a:schemeClr val="tx2">
                    <a:lumMod val="60000"/>
                    <a:lumOff val="40000"/>
                  </a:schemeClr>
                </a:solidFill>
              </a:rPr>
              <a:t>The God of Order and Relationships</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“Dominion and awe belong to God; He establishes </a:t>
            </a:r>
            <a:r>
              <a:rPr lang="en-US" sz="2000" b="1" i="1" dirty="0"/>
              <a:t>order</a:t>
            </a:r>
            <a:r>
              <a:rPr lang="en-US" sz="2000" i="1" dirty="0"/>
              <a:t> in the heights of heaven.”  Job 25:2</a:t>
            </a:r>
          </a:p>
        </p:txBody>
      </p:sp>
      <p:sp>
        <p:nvSpPr>
          <p:cNvPr id="5" name="TextBox 4"/>
          <p:cNvSpPr txBox="1"/>
          <p:nvPr/>
        </p:nvSpPr>
        <p:spPr>
          <a:xfrm>
            <a:off x="457200" y="2188223"/>
            <a:ext cx="8001000" cy="400110"/>
          </a:xfrm>
          <a:prstGeom prst="rect">
            <a:avLst/>
          </a:prstGeom>
          <a:noFill/>
        </p:spPr>
        <p:txBody>
          <a:bodyPr wrap="square" rtlCol="0">
            <a:spAutoFit/>
          </a:bodyPr>
          <a:lstStyle/>
          <a:p>
            <a:r>
              <a:rPr lang="en-US" sz="2000" i="1" dirty="0"/>
              <a:t>“For God is </a:t>
            </a:r>
            <a:r>
              <a:rPr lang="en-US" sz="2000" b="1" i="1" dirty="0"/>
              <a:t>not</a:t>
            </a:r>
            <a:r>
              <a:rPr lang="en-US" sz="2000" i="1" dirty="0"/>
              <a:t> a God of </a:t>
            </a:r>
            <a:r>
              <a:rPr lang="en-US" sz="2000" b="1" i="1" dirty="0"/>
              <a:t>disorder</a:t>
            </a:r>
            <a:r>
              <a:rPr lang="en-US" sz="2000" i="1" dirty="0"/>
              <a:t>…”  1 Corinthians 14:33</a:t>
            </a:r>
          </a:p>
        </p:txBody>
      </p:sp>
      <p:sp>
        <p:nvSpPr>
          <p:cNvPr id="7" name="TextBox 6"/>
          <p:cNvSpPr txBox="1"/>
          <p:nvPr/>
        </p:nvSpPr>
        <p:spPr>
          <a:xfrm>
            <a:off x="456475" y="5475610"/>
            <a:ext cx="8001000" cy="1015663"/>
          </a:xfrm>
          <a:prstGeom prst="rect">
            <a:avLst/>
          </a:prstGeom>
          <a:noFill/>
        </p:spPr>
        <p:txBody>
          <a:bodyPr wrap="square" rtlCol="0">
            <a:spAutoFit/>
          </a:bodyPr>
          <a:lstStyle/>
          <a:p>
            <a:r>
              <a:rPr lang="en-US" sz="2000" b="1" i="1" u="sng" dirty="0"/>
              <a:t>Social Disorder is a Human Pathology…</a:t>
            </a:r>
            <a:endParaRPr lang="en-US" sz="2000" i="1" u="sng" dirty="0"/>
          </a:p>
          <a:p>
            <a:r>
              <a:rPr lang="en-US" sz="2000" i="1" dirty="0"/>
              <a:t>“For where you have envy and selfish ambition, there you find </a:t>
            </a:r>
            <a:r>
              <a:rPr lang="en-US" sz="2000" b="1" i="1" dirty="0"/>
              <a:t>disorder</a:t>
            </a:r>
            <a:r>
              <a:rPr lang="en-US" sz="2000" i="1" dirty="0"/>
              <a:t> and every evil practice.”   James 3:16</a:t>
            </a:r>
          </a:p>
        </p:txBody>
      </p:sp>
      <p:sp>
        <p:nvSpPr>
          <p:cNvPr id="8" name="TextBox 7">
            <a:extLst>
              <a:ext uri="{FF2B5EF4-FFF2-40B4-BE49-F238E27FC236}">
                <a16:creationId xmlns:a16="http://schemas.microsoft.com/office/drawing/2014/main" id="{B63F8F93-3898-4768-A7B0-EECD3262DFE0}"/>
              </a:ext>
            </a:extLst>
          </p:cNvPr>
          <p:cNvSpPr txBox="1"/>
          <p:nvPr/>
        </p:nvSpPr>
        <p:spPr>
          <a:xfrm>
            <a:off x="456475" y="2690564"/>
            <a:ext cx="8001000" cy="1015663"/>
          </a:xfrm>
          <a:prstGeom prst="rect">
            <a:avLst/>
          </a:prstGeom>
          <a:noFill/>
        </p:spPr>
        <p:txBody>
          <a:bodyPr wrap="square" rtlCol="0">
            <a:spAutoFit/>
          </a:bodyPr>
          <a:lstStyle/>
          <a:p>
            <a:r>
              <a:rPr lang="en-US" sz="2000" i="1" dirty="0"/>
              <a:t>“</a:t>
            </a:r>
            <a:r>
              <a:rPr lang="en-US" sz="2000" b="1" i="1" dirty="0"/>
              <a:t>He who has My commandments and keeps them</a:t>
            </a:r>
            <a:r>
              <a:rPr lang="en-US" sz="2000" i="1" dirty="0"/>
              <a:t>, it is he who loves Me. And he who loves Me will be loved by My Father, and I will love him and manifest Myself to him.”  John 14:21</a:t>
            </a:r>
          </a:p>
        </p:txBody>
      </p:sp>
      <p:sp>
        <p:nvSpPr>
          <p:cNvPr id="9" name="TextBox 8">
            <a:extLst>
              <a:ext uri="{FF2B5EF4-FFF2-40B4-BE49-F238E27FC236}">
                <a16:creationId xmlns:a16="http://schemas.microsoft.com/office/drawing/2014/main" id="{344C5C80-4B9B-4AC5-AFE3-3F5CEA5BAE7B}"/>
              </a:ext>
            </a:extLst>
          </p:cNvPr>
          <p:cNvSpPr txBox="1"/>
          <p:nvPr/>
        </p:nvSpPr>
        <p:spPr>
          <a:xfrm>
            <a:off x="440863" y="3838083"/>
            <a:ext cx="8001000" cy="707886"/>
          </a:xfrm>
          <a:prstGeom prst="rect">
            <a:avLst/>
          </a:prstGeom>
          <a:noFill/>
        </p:spPr>
        <p:txBody>
          <a:bodyPr wrap="square" rtlCol="0">
            <a:spAutoFit/>
          </a:bodyPr>
          <a:lstStyle/>
          <a:p>
            <a:r>
              <a:rPr lang="en-US" sz="2000" i="1" dirty="0"/>
              <a:t>“For </a:t>
            </a:r>
            <a:r>
              <a:rPr lang="en-US" sz="2000" b="1" i="1" dirty="0"/>
              <a:t>whoever does the will of God </a:t>
            </a:r>
            <a:r>
              <a:rPr lang="en-US" sz="2000" i="1" dirty="0"/>
              <a:t>is my brother and sister and mother.”  Mark 3:35</a:t>
            </a:r>
          </a:p>
        </p:txBody>
      </p:sp>
      <p:sp>
        <p:nvSpPr>
          <p:cNvPr id="4" name="TextBox 3">
            <a:extLst>
              <a:ext uri="{FF2B5EF4-FFF2-40B4-BE49-F238E27FC236}">
                <a16:creationId xmlns:a16="http://schemas.microsoft.com/office/drawing/2014/main" id="{B2EDE564-9B84-520B-D6AA-F39A1E18A05A}"/>
              </a:ext>
            </a:extLst>
          </p:cNvPr>
          <p:cNvSpPr txBox="1"/>
          <p:nvPr/>
        </p:nvSpPr>
        <p:spPr>
          <a:xfrm>
            <a:off x="456475" y="4656846"/>
            <a:ext cx="7925526" cy="707886"/>
          </a:xfrm>
          <a:prstGeom prst="rect">
            <a:avLst/>
          </a:prstGeom>
          <a:noFill/>
        </p:spPr>
        <p:txBody>
          <a:bodyPr wrap="square">
            <a:spAutoFit/>
          </a:bodyPr>
          <a:lstStyle/>
          <a:p>
            <a:r>
              <a:rPr lang="en-US" sz="2000" i="1" dirty="0"/>
              <a:t>“</a:t>
            </a:r>
            <a:r>
              <a:rPr lang="en-US" sz="2000" b="1" i="1" dirty="0"/>
              <a:t>Let this mind be in you </a:t>
            </a:r>
            <a:r>
              <a:rPr lang="en-US" sz="2000" i="1" dirty="0"/>
              <a:t>which was also in Christ Jesus…”  Philippians 2:5-11 </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P spid="4"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43086</TotalTime>
  <Words>4367</Words>
  <Application>Microsoft Office PowerPoint</Application>
  <PresentationFormat>On-screen Show (4:3)</PresentationFormat>
  <Paragraphs>265</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Arial Narrow</vt:lpstr>
      <vt:lpstr>Calibri</vt:lpstr>
      <vt:lpstr>Wingdings</vt:lpstr>
      <vt:lpstr>PPT_Template_2010SummerSchool</vt:lpstr>
      <vt:lpstr>1_UPCRC_Powerpoint_Template_with I-Mark</vt:lpstr>
      <vt:lpstr>The Call to a Unifying Truth A Call to which Cohort?  (John 18:37)</vt:lpstr>
      <vt:lpstr>Job’s Friends Practice Discernment</vt:lpstr>
      <vt:lpstr>Presuppositional Thinking Faulty presuppositions damage relationships and cloud theological truth</vt:lpstr>
      <vt:lpstr>Presuppositional Thinking Faulty presuppositions damage relationships and cloud theological truth</vt:lpstr>
      <vt:lpstr>PowerPoint Presentation</vt:lpstr>
      <vt:lpstr>PowerPoint Presentation</vt:lpstr>
      <vt:lpstr>Knowing God via the Social Order Relationships reflect His Character – “By Design”</vt:lpstr>
      <vt:lpstr>The Triune Nature of God Unity, Relationships, Roles, Equality, Authority, Submission</vt:lpstr>
      <vt:lpstr>Who is God? What does He want? The God of Order and Relationships</vt:lpstr>
      <vt:lpstr>PowerPoint Presentation</vt:lpstr>
      <vt:lpstr>PowerPoint Presentation</vt:lpstr>
      <vt:lpstr>How the Early Church Responded  A foundational pattern for every church.  Acts 2:40-47 </vt:lpstr>
      <vt:lpstr>The Heart of the Christian Gospel Restoration of a covenant relationship with God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1496</cp:revision>
  <cp:lastPrinted>2025-07-06T12:26:14Z</cp:lastPrinted>
  <dcterms:created xsi:type="dcterms:W3CDTF">2010-06-16T02:58:04Z</dcterms:created>
  <dcterms:modified xsi:type="dcterms:W3CDTF">2025-07-13T00:38:25Z</dcterms:modified>
</cp:coreProperties>
</file>