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336" r:id="rId4"/>
    <p:sldId id="569" r:id="rId5"/>
    <p:sldId id="572" r:id="rId6"/>
    <p:sldId id="573" r:id="rId7"/>
    <p:sldId id="571" r:id="rId8"/>
    <p:sldId id="558" r:id="rId9"/>
    <p:sldId id="574" r:id="rId10"/>
    <p:sldId id="575" r:id="rId11"/>
    <p:sldId id="576" r:id="rId12"/>
    <p:sldId id="577" r:id="rId1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autoAdjust="0"/>
    <p:restoredTop sz="66509" autoAdjust="0"/>
  </p:normalViewPr>
  <p:slideViewPr>
    <p:cSldViewPr>
      <p:cViewPr varScale="1">
        <p:scale>
          <a:sx n="104" d="100"/>
          <a:sy n="104" d="100"/>
        </p:scale>
        <p:origin x="110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10/23/2025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Promise to David: An Eternal Kingdom</a:t>
            </a:r>
          </a:p>
          <a:p>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Core Theme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God’s covenant with David promised an everlasting throne and a royal descendant whose kingdom would never end. This promise is fulfilled in Jesus Christ, the Son of David, whose eternal reign brings the Kingdom of God to every believer’s heart and to the ends of the earth.</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Key Verse:</a:t>
            </a:r>
            <a:r>
              <a:rPr lang="en-US" sz="1200" kern="1200" dirty="0">
                <a:solidFill>
                  <a:schemeClr val="tx1"/>
                </a:solidFill>
                <a:effectLst/>
                <a:latin typeface="+mn-lt"/>
                <a:ea typeface="ＭＳ Ｐゴシック" pitchFamily="-106" charset="-128"/>
                <a:cs typeface="ＭＳ Ｐゴシック" pitchFamily="-106" charset="-128"/>
              </a:rPr>
              <a:t> “Your house and your kingdom shall be made sure forever before me; your throne shall be established forever.” - </a:t>
            </a:r>
            <a:r>
              <a:rPr lang="en-US" sz="1200" i="1" kern="1200" dirty="0">
                <a:solidFill>
                  <a:schemeClr val="tx1"/>
                </a:solidFill>
                <a:effectLst/>
                <a:latin typeface="+mn-lt"/>
                <a:ea typeface="ＭＳ Ｐゴシック" pitchFamily="-106" charset="-128"/>
                <a:cs typeface="ＭＳ Ｐゴシック" pitchFamily="-106" charset="-128"/>
              </a:rPr>
              <a:t>2 Samuel 7:16 (ESV)</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24DC-7E79-F956-7E7A-9A91CF8102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290594-776B-4B1C-CB5D-578AEE388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81AF37-CC7E-26F1-1A98-CB676DE120E2}"/>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REVELATION REFERENCES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18. Revelation 3:7</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words of him who is holy and true, who holds the key of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Jesus holds </a:t>
            </a:r>
            <a:r>
              <a:rPr lang="en-US" sz="1400" b="1" kern="1200" dirty="0">
                <a:solidFill>
                  <a:schemeClr val="tx1"/>
                </a:solidFill>
                <a:effectLst/>
                <a:latin typeface="+mn-lt"/>
                <a:ea typeface="ＭＳ Ｐゴシック" pitchFamily="-106" charset="-128"/>
                <a:cs typeface="ＭＳ Ｐゴシック" pitchFamily="-106" charset="-128"/>
              </a:rPr>
              <a:t>the key of David</a:t>
            </a:r>
            <a:r>
              <a:rPr lang="en-US" sz="1400" kern="1200" dirty="0">
                <a:solidFill>
                  <a:schemeClr val="tx1"/>
                </a:solidFill>
                <a:effectLst/>
                <a:latin typeface="+mn-lt"/>
                <a:ea typeface="ＭＳ Ｐゴシック" pitchFamily="-106" charset="-128"/>
                <a:cs typeface="ＭＳ Ｐゴシック" pitchFamily="-106" charset="-128"/>
              </a:rPr>
              <a:t>, symbolizing ultimate royal and spiritual authority - fulfillment of </a:t>
            </a:r>
            <a:r>
              <a:rPr lang="en-US" sz="1400" b="1" kern="1200" dirty="0">
                <a:solidFill>
                  <a:schemeClr val="tx1"/>
                </a:solidFill>
                <a:effectLst/>
                <a:latin typeface="+mn-lt"/>
                <a:ea typeface="ＭＳ Ｐゴシック" pitchFamily="-106" charset="-128"/>
                <a:cs typeface="ＭＳ Ｐゴシック" pitchFamily="-106" charset="-128"/>
              </a:rPr>
              <a:t>Isaiah 22:22</a:t>
            </a:r>
            <a:r>
              <a:rPr lang="en-US" sz="1400" kern="1200" dirty="0">
                <a:solidFill>
                  <a:schemeClr val="tx1"/>
                </a:solidFill>
                <a:effectLst/>
                <a:latin typeface="+mn-lt"/>
                <a:ea typeface="ＭＳ Ｐゴシック" pitchFamily="-106" charset="-128"/>
                <a:cs typeface="ＭＳ Ｐゴシック" pitchFamily="-106" charset="-128"/>
              </a:rPr>
              <a:t> and the Davidic covenantal right to rule.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19. Revelation 5:5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“See, the Lion of the tribe of Judah, the Root of David, has triumphed.”</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Root of David</a:t>
            </a:r>
            <a:r>
              <a:rPr lang="en-US" sz="1400" kern="1200" dirty="0">
                <a:solidFill>
                  <a:schemeClr val="tx1"/>
                </a:solidFill>
                <a:effectLst/>
                <a:latin typeface="+mn-lt"/>
                <a:ea typeface="ＭＳ Ｐゴシック" pitchFamily="-106" charset="-128"/>
                <a:cs typeface="ＭＳ Ｐゴシック" pitchFamily="-106" charset="-128"/>
              </a:rPr>
              <a:t> title explicitly identifies Jesus as the </a:t>
            </a:r>
            <a:r>
              <a:rPr lang="en-US" sz="1400" b="1" kern="1200" dirty="0">
                <a:solidFill>
                  <a:schemeClr val="tx1"/>
                </a:solidFill>
                <a:effectLst/>
                <a:latin typeface="+mn-lt"/>
                <a:ea typeface="ＭＳ Ｐゴシック" pitchFamily="-106" charset="-128"/>
                <a:cs typeface="ＭＳ Ｐゴシック" pitchFamily="-106" charset="-128"/>
              </a:rPr>
              <a:t>Messianic King</a:t>
            </a:r>
            <a:r>
              <a:rPr lang="en-US" sz="1400" kern="1200" dirty="0">
                <a:solidFill>
                  <a:schemeClr val="tx1"/>
                </a:solidFill>
                <a:effectLst/>
                <a:latin typeface="+mn-lt"/>
                <a:ea typeface="ＭＳ Ｐゴシック" pitchFamily="-106" charset="-128"/>
                <a:cs typeface="ＭＳ Ｐゴシック" pitchFamily="-106" charset="-128"/>
              </a:rPr>
              <a:t> promised to David, now enthroned in heavenly glory.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20. Revelation 22:16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 Jesus… am the Root and the Offspring of David, the bright Morning Star.”</a:t>
            </a:r>
          </a:p>
          <a:p>
            <a:pPr rtl="0" fontAlgn="ctr"/>
            <a:r>
              <a:rPr lang="en-US" sz="1400" kern="1200" dirty="0">
                <a:solidFill>
                  <a:schemeClr val="tx1"/>
                </a:solidFill>
                <a:effectLst/>
                <a:latin typeface="+mn-lt"/>
                <a:ea typeface="ＭＳ Ｐゴシック" pitchFamily="-106" charset="-128"/>
                <a:cs typeface="ＭＳ Ｐゴシック" pitchFamily="-106" charset="-128"/>
              </a:rPr>
              <a:t>Jesus claims both </a:t>
            </a:r>
            <a:r>
              <a:rPr lang="en-US" sz="1400" b="1" kern="1200" dirty="0">
                <a:solidFill>
                  <a:schemeClr val="tx1"/>
                </a:solidFill>
                <a:effectLst/>
                <a:latin typeface="+mn-lt"/>
                <a:ea typeface="ＭＳ Ｐゴシック" pitchFamily="-106" charset="-128"/>
                <a:cs typeface="ＭＳ Ｐゴシック" pitchFamily="-106" charset="-128"/>
              </a:rPr>
              <a:t>preexistence (Root)</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fulfillment (Offspring)</a:t>
            </a:r>
            <a:r>
              <a:rPr lang="en-US" sz="1400" kern="1200" dirty="0">
                <a:solidFill>
                  <a:schemeClr val="tx1"/>
                </a:solidFill>
                <a:effectLst/>
                <a:latin typeface="+mn-lt"/>
                <a:ea typeface="ＭＳ Ｐゴシック" pitchFamily="-106" charset="-128"/>
                <a:cs typeface="ＭＳ Ｐゴシック" pitchFamily="-106" charset="-128"/>
              </a:rPr>
              <a:t> - the eternal Son and promised heir who reigns forever.</a:t>
            </a:r>
          </a:p>
          <a:p>
            <a:endParaRPr lang="en-US" dirty="0"/>
          </a:p>
        </p:txBody>
      </p:sp>
      <p:sp>
        <p:nvSpPr>
          <p:cNvPr id="4" name="Slide Number Placeholder 3">
            <a:extLst>
              <a:ext uri="{FF2B5EF4-FFF2-40B4-BE49-F238E27FC236}">
                <a16:creationId xmlns:a16="http://schemas.microsoft.com/office/drawing/2014/main" id="{2A2EFACF-5AF4-FBCF-C716-A7E106575171}"/>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8943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0A427-6557-E534-52C7-3D41176EA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6A0662-D143-3A3F-D7F4-E831CFB6A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9715D-2BD5-AC1B-AA1F-3E4ABBAA292F}"/>
              </a:ext>
            </a:extLst>
          </p:cNvPr>
          <p:cNvSpPr>
            <a:spLocks noGrp="1"/>
          </p:cNvSpPr>
          <p:nvPr>
            <p:ph type="body" idx="1"/>
          </p:nvPr>
        </p:nvSpPr>
        <p:spPr/>
        <p:txBody>
          <a:bodyPr>
            <a:normAutofit/>
          </a:bodyPr>
          <a:lstStyle/>
          <a:p>
            <a:r>
              <a:rPr lang="en-US" sz="1200" kern="1200" dirty="0">
                <a:solidFill>
                  <a:schemeClr val="tx1"/>
                </a:solidFill>
                <a:effectLst/>
                <a:latin typeface="+mn-lt"/>
                <a:ea typeface="ＭＳ Ｐゴシック" pitchFamily="-106" charset="-128"/>
                <a:cs typeface="ＭＳ Ｐゴシック" pitchFamily="-106" charset="-128"/>
              </a:rPr>
              <a:t>The </a:t>
            </a:r>
            <a:r>
              <a:rPr lang="en-US" sz="1200" b="1" kern="1200" dirty="0">
                <a:solidFill>
                  <a:schemeClr val="tx1"/>
                </a:solidFill>
                <a:effectLst/>
                <a:latin typeface="+mn-lt"/>
                <a:ea typeface="ＭＳ Ｐゴシック" pitchFamily="-106" charset="-128"/>
                <a:cs typeface="ＭＳ Ｐゴシック" pitchFamily="-106" charset="-128"/>
              </a:rPr>
              <a:t>New Testament repeatedly affirms</a:t>
            </a:r>
            <a:r>
              <a:rPr lang="en-US" sz="1200" kern="1200" dirty="0">
                <a:solidFill>
                  <a:schemeClr val="tx1"/>
                </a:solidFill>
                <a:effectLst/>
                <a:latin typeface="+mn-lt"/>
                <a:ea typeface="ＭＳ Ｐゴシック" pitchFamily="-106" charset="-128"/>
                <a:cs typeface="ＭＳ Ｐゴシック" pitchFamily="-106" charset="-128"/>
              </a:rPr>
              <a:t> that:</a:t>
            </a:r>
          </a:p>
          <a:p>
            <a:pPr marL="171450" indent="-171450" rtl="0" fontAlgn="ctr">
              <a:buFont typeface="Arial" panose="020B0604020202020204" pitchFamily="34" charset="0"/>
              <a:buChar char="•"/>
            </a:pPr>
            <a:r>
              <a:rPr lang="en-US" sz="1200" b="0" i="0" kern="1200" dirty="0">
                <a:solidFill>
                  <a:schemeClr val="tx1"/>
                </a:solidFill>
                <a:effectLst/>
                <a:latin typeface="+mn-lt"/>
                <a:ea typeface="ＭＳ Ｐゴシック" pitchFamily="-106" charset="-128"/>
                <a:cs typeface="ＭＳ Ｐゴシック" pitchFamily="-106" charset="-128"/>
              </a:rPr>
              <a:t>Jesus is </a:t>
            </a:r>
            <a:r>
              <a:rPr lang="en-US" sz="1200" b="1" i="0" kern="1200" dirty="0">
                <a:solidFill>
                  <a:schemeClr val="tx1"/>
                </a:solidFill>
                <a:effectLst/>
                <a:latin typeface="+mn-lt"/>
                <a:ea typeface="ＭＳ Ｐゴシック" pitchFamily="-106" charset="-128"/>
                <a:cs typeface="ＭＳ Ｐゴシック" pitchFamily="-106" charset="-128"/>
              </a:rPr>
              <a:t>descended from David</a:t>
            </a:r>
            <a:r>
              <a:rPr lang="en-US" sz="1200" b="0" i="0" kern="1200" dirty="0">
                <a:solidFill>
                  <a:schemeClr val="tx1"/>
                </a:solidFill>
                <a:effectLst/>
                <a:latin typeface="+mn-lt"/>
                <a:ea typeface="ＭＳ Ｐゴシック" pitchFamily="-106" charset="-128"/>
                <a:cs typeface="ＭＳ Ｐゴシック" pitchFamily="-106" charset="-128"/>
              </a:rPr>
              <a:t> according to the flesh (human lineage).</a:t>
            </a:r>
          </a:p>
          <a:p>
            <a:pPr marL="171450" indent="-171450" rtl="0" fontAlgn="ctr">
              <a:buFont typeface="Arial" panose="020B0604020202020204" pitchFamily="34" charset="0"/>
              <a:buChar char="•"/>
            </a:pPr>
            <a:r>
              <a:rPr lang="en-US" sz="1200" b="0" i="0" kern="1200" dirty="0">
                <a:solidFill>
                  <a:schemeClr val="tx1"/>
                </a:solidFill>
                <a:effectLst/>
                <a:latin typeface="+mn-lt"/>
                <a:ea typeface="ＭＳ Ｐゴシック" pitchFamily="-106" charset="-128"/>
                <a:cs typeface="ＭＳ Ｐゴシック" pitchFamily="-106" charset="-128"/>
              </a:rPr>
              <a:t>God </a:t>
            </a:r>
            <a:r>
              <a:rPr lang="en-US" sz="1200" b="1" i="0" kern="1200" dirty="0">
                <a:solidFill>
                  <a:schemeClr val="tx1"/>
                </a:solidFill>
                <a:effectLst/>
                <a:latin typeface="+mn-lt"/>
                <a:ea typeface="ＭＳ Ｐゴシック" pitchFamily="-106" charset="-128"/>
                <a:cs typeface="ＭＳ Ｐゴシック" pitchFamily="-106" charset="-128"/>
              </a:rPr>
              <a:t>confirmed His covenant</a:t>
            </a:r>
            <a:r>
              <a:rPr lang="en-US" sz="1200" b="0" i="0" kern="1200" dirty="0">
                <a:solidFill>
                  <a:schemeClr val="tx1"/>
                </a:solidFill>
                <a:effectLst/>
                <a:latin typeface="+mn-lt"/>
                <a:ea typeface="ＭＳ Ｐゴシック" pitchFamily="-106" charset="-128"/>
                <a:cs typeface="ＭＳ Ｐゴシック" pitchFamily="-106" charset="-128"/>
              </a:rPr>
              <a:t> with David through Jesus’ </a:t>
            </a:r>
            <a:r>
              <a:rPr lang="en-US" sz="1200" b="1" i="0" kern="1200" dirty="0">
                <a:solidFill>
                  <a:schemeClr val="tx1"/>
                </a:solidFill>
                <a:effectLst/>
                <a:latin typeface="+mn-lt"/>
                <a:ea typeface="ＭＳ Ｐゴシック" pitchFamily="-106" charset="-128"/>
                <a:cs typeface="ＭＳ Ｐゴシック" pitchFamily="-106" charset="-128"/>
              </a:rPr>
              <a:t>resurrection and exaltation</a:t>
            </a:r>
            <a:r>
              <a:rPr lang="en-US" sz="1200" b="0" i="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b="0" i="0" kern="1200" dirty="0">
                <a:solidFill>
                  <a:schemeClr val="tx1"/>
                </a:solidFill>
                <a:effectLst/>
                <a:latin typeface="+mn-lt"/>
                <a:ea typeface="ＭＳ Ｐゴシック" pitchFamily="-106" charset="-128"/>
                <a:cs typeface="ＭＳ Ｐゴシック" pitchFamily="-106" charset="-128"/>
              </a:rPr>
              <a:t>Christ now </a:t>
            </a:r>
            <a:r>
              <a:rPr lang="en-US" sz="1200" b="1" i="0" kern="1200" dirty="0">
                <a:solidFill>
                  <a:schemeClr val="tx1"/>
                </a:solidFill>
                <a:effectLst/>
                <a:latin typeface="+mn-lt"/>
                <a:ea typeface="ＭＳ Ｐゴシック" pitchFamily="-106" charset="-128"/>
                <a:cs typeface="ＭＳ Ｐゴシック" pitchFamily="-106" charset="-128"/>
              </a:rPr>
              <a:t>reigns forever</a:t>
            </a:r>
            <a:r>
              <a:rPr lang="en-US" sz="1200" b="0" i="0" kern="1200" dirty="0">
                <a:solidFill>
                  <a:schemeClr val="tx1"/>
                </a:solidFill>
                <a:effectLst/>
                <a:latin typeface="+mn-lt"/>
                <a:ea typeface="ＭＳ Ｐゴシック" pitchFamily="-106" charset="-128"/>
                <a:cs typeface="ＭＳ Ｐゴシック" pitchFamily="-106" charset="-128"/>
              </a:rPr>
              <a:t> as the eternal fulfillment of the promise that David’s throne would never end.</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Summary Verse: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“He will reign over the house of Jacob forever, and of His kingdom there will be no end.” - </a:t>
            </a:r>
            <a:r>
              <a:rPr lang="en-US" sz="1200" i="1" kern="1200" dirty="0">
                <a:solidFill>
                  <a:schemeClr val="tx1"/>
                </a:solidFill>
                <a:effectLst/>
                <a:latin typeface="+mn-lt"/>
                <a:ea typeface="ＭＳ Ｐゴシック" pitchFamily="-106" charset="-128"/>
                <a:cs typeface="ＭＳ Ｐゴシック" pitchFamily="-106" charset="-128"/>
              </a:rPr>
              <a:t>Luke 1:33</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3B81A30C-3A28-7BD6-F3B2-BD97849FA085}"/>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dirty="0"/>
          </a:p>
        </p:txBody>
      </p:sp>
    </p:spTree>
    <p:extLst>
      <p:ext uri="{BB962C8B-B14F-4D97-AF65-F5344CB8AC3E}">
        <p14:creationId xmlns:p14="http://schemas.microsoft.com/office/powerpoint/2010/main" val="131097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God’s Character in Scripture</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Scripture Focus: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2 Samuel 7:12-16; Psalm 89:3-4, 28-37; Psalm 132:11-12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In 2 Samuel 7, God covenants with David that his offspring will build a house for God’s name and that his throne will be established forever.</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God binds Himself by promise, revealing His </a:t>
            </a:r>
            <a:r>
              <a:rPr lang="en-US" sz="1200" i="1" kern="1200" dirty="0">
                <a:solidFill>
                  <a:schemeClr val="tx1"/>
                </a:solidFill>
                <a:effectLst/>
                <a:latin typeface="+mn-lt"/>
                <a:ea typeface="ＭＳ Ｐゴシック" pitchFamily="-106" charset="-128"/>
                <a:cs typeface="ＭＳ Ｐゴシック" pitchFamily="-106" charset="-128"/>
              </a:rPr>
              <a:t>steadfast love</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i="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Psalm 89 and Psalm 132 echo this covenant: God will not revoke His promise even when David’s descendants falter. His mercy upholds His covenant.</a:t>
            </a:r>
          </a:p>
          <a:p>
            <a:pPr marL="171450" indent="-171450">
              <a:buFont typeface="Arial" panose="020B0604020202020204" pitchFamily="34" charset="0"/>
              <a:buChar char="•"/>
            </a:pPr>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Revelation of God’s Character:</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God is faithful to His word even when human kings fail. He shows Himself as the </a:t>
            </a:r>
            <a:r>
              <a:rPr lang="en-US" sz="1200" b="1" kern="1200" dirty="0">
                <a:solidFill>
                  <a:schemeClr val="tx1"/>
                </a:solidFill>
                <a:effectLst/>
                <a:latin typeface="+mn-lt"/>
                <a:ea typeface="ＭＳ Ｐゴシック" pitchFamily="-106" charset="-128"/>
                <a:cs typeface="ＭＳ Ｐゴシック" pitchFamily="-106" charset="-128"/>
              </a:rPr>
              <a:t>Covenant Keeper</a:t>
            </a:r>
            <a:r>
              <a:rPr lang="en-US" sz="1200" kern="1200" dirty="0">
                <a:solidFill>
                  <a:schemeClr val="tx1"/>
                </a:solidFill>
                <a:effectLst/>
                <a:latin typeface="+mn-lt"/>
                <a:ea typeface="ＭＳ Ｐゴシック" pitchFamily="-106" charset="-128"/>
                <a:cs typeface="ＭＳ Ｐゴシック" pitchFamily="-106" charset="-128"/>
              </a:rPr>
              <a:t>, the </a:t>
            </a:r>
            <a:r>
              <a:rPr lang="en-US" sz="1200" b="1" kern="1200" dirty="0">
                <a:solidFill>
                  <a:schemeClr val="tx1"/>
                </a:solidFill>
                <a:effectLst/>
                <a:latin typeface="+mn-lt"/>
                <a:ea typeface="ＭＳ Ｐゴシック" pitchFamily="-106" charset="-128"/>
                <a:cs typeface="ＭＳ Ｐゴシック" pitchFamily="-106" charset="-128"/>
              </a:rPr>
              <a:t>Promise Sustainer</a:t>
            </a:r>
            <a:r>
              <a:rPr lang="en-US" sz="1200" kern="1200" dirty="0">
                <a:solidFill>
                  <a:schemeClr val="tx1"/>
                </a:solidFill>
                <a:effectLst/>
                <a:latin typeface="+mn-lt"/>
                <a:ea typeface="ＭＳ Ｐゴシック" pitchFamily="-106" charset="-128"/>
                <a:cs typeface="ＭＳ Ｐゴシック" pitchFamily="-106" charset="-128"/>
              </a:rPr>
              <a:t>, and the </a:t>
            </a:r>
            <a:r>
              <a:rPr lang="en-US" sz="1200" b="1" kern="1200" dirty="0">
                <a:solidFill>
                  <a:schemeClr val="tx1"/>
                </a:solidFill>
                <a:effectLst/>
                <a:latin typeface="+mn-lt"/>
                <a:ea typeface="ＭＳ Ｐゴシック" pitchFamily="-106" charset="-128"/>
                <a:cs typeface="ＭＳ Ｐゴシック" pitchFamily="-106" charset="-128"/>
              </a:rPr>
              <a:t>Faithful Kingmaker</a:t>
            </a:r>
            <a:r>
              <a:rPr lang="en-US" sz="1200" kern="1200" dirty="0">
                <a:solidFill>
                  <a:schemeClr val="tx1"/>
                </a:solidFill>
                <a:effectLst/>
                <a:latin typeface="+mn-lt"/>
                <a:ea typeface="ＭＳ Ｐゴシック" pitchFamily="-106" charset="-128"/>
                <a:cs typeface="ＭＳ Ｐゴシック" pitchFamily="-106" charset="-128"/>
              </a:rPr>
              <a:t>.</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2Sa 7:10-16  </a:t>
            </a:r>
            <a:r>
              <a:rPr lang="en-US" sz="1200" b="0" i="0" u="none" strike="noStrike" kern="1200" baseline="0" dirty="0">
                <a:solidFill>
                  <a:schemeClr val="tx1"/>
                </a:solidFill>
                <a:latin typeface="+mn-lt"/>
                <a:ea typeface="ＭＳ Ｐゴシック" pitchFamily="-106" charset="-128"/>
                <a:cs typeface="ＭＳ Ｐゴシック" pitchFamily="-106" charset="-128"/>
              </a:rPr>
              <a:t>I will establish a place for my people Israel and settle them there; they will live there and not be disturbed any more. Violent men will not oppress them again, as they did in the beginning  (11)  and during the time when I appointed judges to lead my people Israel. Instead, I will give you relief from all your enemies. The LORD declares to you that he himself will build a dynastic house for you.  (12)  When the time comes for you to die, I will raise up your descendant, one of your own sons, to succeed you, and I will establish his kingdom.  (13)  He will build a house for my name, and I will make his dynasty permanent.  (14)  I will become his father and he will become my son. When he sins, I will correct him with the rod of men and with wounds inflicted by human beings.  (15)  But my loyal love will not be removed from him as I removed it from Saul, whom I removed from before you.  (16)  Your house and your kingdom will stand before me permanently; your dynasty will be permanent.’”</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err="1">
                <a:solidFill>
                  <a:schemeClr val="tx1"/>
                </a:solidFill>
                <a:latin typeface="+mn-lt"/>
                <a:ea typeface="ＭＳ Ｐゴシック" pitchFamily="-106" charset="-128"/>
                <a:cs typeface="ＭＳ Ｐゴシック" pitchFamily="-106" charset="-128"/>
              </a:rPr>
              <a:t>Psa</a:t>
            </a:r>
            <a:r>
              <a:rPr lang="en-US" sz="1200" b="1" i="0" u="none" strike="noStrike" kern="1200" baseline="0" dirty="0">
                <a:solidFill>
                  <a:schemeClr val="tx1"/>
                </a:solidFill>
                <a:latin typeface="+mn-lt"/>
                <a:ea typeface="ＭＳ Ｐゴシック" pitchFamily="-106" charset="-128"/>
                <a:cs typeface="ＭＳ Ｐゴシック" pitchFamily="-106" charset="-128"/>
              </a:rPr>
              <a:t> 89:2-4  </a:t>
            </a:r>
            <a:r>
              <a:rPr lang="en-US" sz="1200" b="0" i="0" u="none" strike="noStrike" kern="1200" baseline="0" dirty="0">
                <a:solidFill>
                  <a:schemeClr val="tx1"/>
                </a:solidFill>
                <a:latin typeface="+mn-lt"/>
                <a:ea typeface="ＭＳ Ｐゴシック" pitchFamily="-106" charset="-128"/>
                <a:cs typeface="ＭＳ Ｐゴシック" pitchFamily="-106" charset="-128"/>
              </a:rPr>
              <a:t>For I say, “Loyal love is permanently established; in the skies you set up your faithfulness.”  (3)  The LORD said, “I have made a covenant with my chosen one; I have made a promise on oath to David, my servant:  (4)  ‘I will give you an eternal dynasty and establish your throne throughout future generations.’” (Selah)</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err="1">
                <a:solidFill>
                  <a:schemeClr val="tx1"/>
                </a:solidFill>
                <a:latin typeface="+mn-lt"/>
                <a:ea typeface="ＭＳ Ｐゴシック" pitchFamily="-106" charset="-128"/>
                <a:cs typeface="ＭＳ Ｐゴシック" pitchFamily="-106" charset="-128"/>
              </a:rPr>
              <a:t>Psa</a:t>
            </a:r>
            <a:r>
              <a:rPr lang="en-US" sz="1200" b="1" i="0" u="none" strike="noStrike" kern="1200" baseline="0" dirty="0">
                <a:solidFill>
                  <a:schemeClr val="tx1"/>
                </a:solidFill>
                <a:latin typeface="+mn-lt"/>
                <a:ea typeface="ＭＳ Ｐゴシック" pitchFamily="-106" charset="-128"/>
                <a:cs typeface="ＭＳ Ｐゴシック" pitchFamily="-106" charset="-128"/>
              </a:rPr>
              <a:t> 132:10-12  </a:t>
            </a:r>
            <a:r>
              <a:rPr lang="en-US" sz="1200" b="0" i="0" u="none" strike="noStrike" kern="1200" baseline="0" dirty="0">
                <a:solidFill>
                  <a:schemeClr val="tx1"/>
                </a:solidFill>
                <a:latin typeface="+mn-lt"/>
                <a:ea typeface="ＭＳ Ｐゴシック" pitchFamily="-106" charset="-128"/>
                <a:cs typeface="ＭＳ Ｐゴシック" pitchFamily="-106" charset="-128"/>
              </a:rPr>
              <a:t>For the sake of David, your servant, do not reject your chosen king!  (11)  The LORD made a reliable promise to David; he will not go back on his word. He said, “I will place one of your descendants on your throne.  (12)  If your sons keep my covenant and the rules I teach them, their sons will also sit on your throne forever.”</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E5B25-0D87-10F5-B89F-B3FAD1B0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9DEE9-3ECA-C9ED-3467-AD6AF8845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94C4E-FB6E-C8B2-EE8E-DB3A12AA557A}"/>
              </a:ext>
            </a:extLst>
          </p:cNvPr>
          <p:cNvSpPr>
            <a:spLocks noGrp="1"/>
          </p:cNvSpPr>
          <p:nvPr>
            <p:ph type="body" idx="1"/>
          </p:nvPr>
        </p:nvSpPr>
        <p:spPr/>
        <p:txBody>
          <a:bodyPr>
            <a:normAutofit/>
          </a:bodyPr>
          <a:lstStyle/>
          <a:p>
            <a:pPr marL="332"/>
            <a:endParaRPr lang="en-US" sz="1400" dirty="0"/>
          </a:p>
        </p:txBody>
      </p:sp>
      <p:sp>
        <p:nvSpPr>
          <p:cNvPr id="4" name="Slide Number Placeholder 3">
            <a:extLst>
              <a:ext uri="{FF2B5EF4-FFF2-40B4-BE49-F238E27FC236}">
                <a16:creationId xmlns:a16="http://schemas.microsoft.com/office/drawing/2014/main" id="{0FA1875F-5A5F-61B5-393B-C46E3DEAA5E9}"/>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5570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53614-C301-D3D3-0741-C0D57E1E2B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AD7627-E918-EECA-1F38-4E69A4DFF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633996-1AAE-FA3C-AAFA-0ACE0A32DE5A}"/>
              </a:ext>
            </a:extLst>
          </p:cNvPr>
          <p:cNvSpPr>
            <a:spLocks noGrp="1"/>
          </p:cNvSpPr>
          <p:nvPr>
            <p:ph type="body" idx="1"/>
          </p:nvPr>
        </p:nvSpPr>
        <p:spPr/>
        <p:txBody>
          <a:bodyPr>
            <a:normAutofit/>
          </a:bodyPr>
          <a:lstStyle/>
          <a:p>
            <a:pPr marL="332"/>
            <a:endParaRPr lang="en-US" sz="1400" dirty="0"/>
          </a:p>
        </p:txBody>
      </p:sp>
      <p:sp>
        <p:nvSpPr>
          <p:cNvPr id="4" name="Slide Number Placeholder 3">
            <a:extLst>
              <a:ext uri="{FF2B5EF4-FFF2-40B4-BE49-F238E27FC236}">
                <a16:creationId xmlns:a16="http://schemas.microsoft.com/office/drawing/2014/main" id="{2FA5A55B-AFD1-805E-2877-EDBCDD0FEA1C}"/>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72061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42F41-3A9D-FC31-44CB-5D4D263249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86D0E5-8ADA-A4F9-AD89-5A2941596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A7E349-DF78-87B6-067C-C64CC2FFBA03}"/>
              </a:ext>
            </a:extLst>
          </p:cNvPr>
          <p:cNvSpPr>
            <a:spLocks noGrp="1"/>
          </p:cNvSpPr>
          <p:nvPr>
            <p:ph type="body" idx="1"/>
          </p:nvPr>
        </p:nvSpPr>
        <p:spPr/>
        <p:txBody>
          <a:bodyPr>
            <a:normAutofit/>
          </a:bodyPr>
          <a:lstStyle/>
          <a:p>
            <a:pPr marL="332"/>
            <a:endParaRPr lang="en-US" sz="1400" dirty="0"/>
          </a:p>
        </p:txBody>
      </p:sp>
      <p:sp>
        <p:nvSpPr>
          <p:cNvPr id="4" name="Slide Number Placeholder 3">
            <a:extLst>
              <a:ext uri="{FF2B5EF4-FFF2-40B4-BE49-F238E27FC236}">
                <a16:creationId xmlns:a16="http://schemas.microsoft.com/office/drawing/2014/main" id="{8BC2AB4E-143C-006E-54E4-10B042628F71}"/>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229517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9992A-0505-1F1B-00BF-DD16DC993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8A706-95B1-23EA-0999-FE5CD32F8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11CA1-8D45-77D3-73B3-01621CC00AC5}"/>
              </a:ext>
            </a:extLst>
          </p:cNvPr>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God’s Character Revealed in Jesus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New Testament Fulfillment: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Prophecy / Promise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New Testament Fulfillment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Description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2 Samuel 7:12-16</a:t>
            </a:r>
          </a:p>
          <a:p>
            <a:pPr rtl="0" fontAlgn="t"/>
            <a:r>
              <a:rPr lang="en-US" sz="1200" b="1" kern="1200" dirty="0">
                <a:solidFill>
                  <a:schemeClr val="tx1"/>
                </a:solidFill>
                <a:effectLst/>
                <a:latin typeface="+mn-lt"/>
                <a:ea typeface="ＭＳ Ｐゴシック" pitchFamily="-106" charset="-128"/>
                <a:cs typeface="ＭＳ Ｐゴシック" pitchFamily="-106" charset="-128"/>
              </a:rPr>
              <a:t>Luke 1:32-33</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The angel declares Jesus will sit on “the throne of his father David” and reign forever.</a:t>
            </a:r>
          </a:p>
          <a:p>
            <a:pPr rtl="0" fontAlgn="t"/>
            <a:r>
              <a:rPr lang="en-US" sz="1200" kern="1200" dirty="0">
                <a:solidFill>
                  <a:schemeClr val="tx1"/>
                </a:solidFill>
                <a:effectLst/>
                <a:latin typeface="+mn-lt"/>
                <a:ea typeface="ＭＳ Ｐゴシック" pitchFamily="-106" charset="-128"/>
                <a:cs typeface="ＭＳ Ｐゴシック" pitchFamily="-106" charset="-128"/>
              </a:rPr>
              <a:t>Psalm 89:3-4</a:t>
            </a:r>
          </a:p>
          <a:p>
            <a:pPr rtl="0" fontAlgn="t"/>
            <a:r>
              <a:rPr lang="en-US" sz="1200" b="1" kern="1200" dirty="0">
                <a:solidFill>
                  <a:schemeClr val="tx1"/>
                </a:solidFill>
                <a:effectLst/>
                <a:latin typeface="+mn-lt"/>
                <a:ea typeface="ＭＳ Ｐゴシック" pitchFamily="-106" charset="-128"/>
                <a:cs typeface="ＭＳ Ｐゴシック" pitchFamily="-106" charset="-128"/>
              </a:rPr>
              <a:t>Acts 13:22-23</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Paul proclaims that from David’s line came the Savior, Jesus.</a:t>
            </a:r>
          </a:p>
          <a:p>
            <a:pPr rtl="0" fontAlgn="t"/>
            <a:r>
              <a:rPr lang="en-US" sz="1200" kern="1200" dirty="0">
                <a:solidFill>
                  <a:schemeClr val="tx1"/>
                </a:solidFill>
                <a:effectLst/>
                <a:latin typeface="+mn-lt"/>
                <a:ea typeface="ＭＳ Ｐゴシック" pitchFamily="-106" charset="-128"/>
                <a:cs typeface="ＭＳ Ｐゴシック" pitchFamily="-106" charset="-128"/>
              </a:rPr>
              <a:t>Psalm 2:6-9</a:t>
            </a:r>
          </a:p>
          <a:p>
            <a:pPr rtl="0" fontAlgn="t"/>
            <a:r>
              <a:rPr lang="en-US" sz="1200" b="1" kern="1200" dirty="0">
                <a:solidFill>
                  <a:schemeClr val="tx1"/>
                </a:solidFill>
                <a:effectLst/>
                <a:latin typeface="+mn-lt"/>
                <a:ea typeface="ＭＳ Ｐゴシック" pitchFamily="-106" charset="-128"/>
                <a:cs typeface="ＭＳ Ｐゴシック" pitchFamily="-106" charset="-128"/>
              </a:rPr>
              <a:t>Acts 13:33; Hebrews 1:5</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God’s declaration “You are my Son” identifies Jesus as the divine heir and King.</a:t>
            </a:r>
          </a:p>
          <a:p>
            <a:pPr rtl="0" fontAlgn="t"/>
            <a:r>
              <a:rPr lang="en-US" sz="1200" kern="1200" dirty="0">
                <a:solidFill>
                  <a:schemeClr val="tx1"/>
                </a:solidFill>
                <a:effectLst/>
                <a:latin typeface="+mn-lt"/>
                <a:ea typeface="ＭＳ Ｐゴシック" pitchFamily="-106" charset="-128"/>
                <a:cs typeface="ＭＳ Ｐゴシック" pitchFamily="-106" charset="-128"/>
              </a:rPr>
              <a:t>Psalm 110:1</a:t>
            </a:r>
          </a:p>
          <a:p>
            <a:pPr rtl="0" fontAlgn="t"/>
            <a:r>
              <a:rPr lang="en-US" sz="1200" b="1" kern="1200" dirty="0">
                <a:solidFill>
                  <a:schemeClr val="tx1"/>
                </a:solidFill>
                <a:effectLst/>
                <a:latin typeface="+mn-lt"/>
                <a:ea typeface="ＭＳ Ｐゴシック" pitchFamily="-106" charset="-128"/>
                <a:cs typeface="ＭＳ Ｐゴシック" pitchFamily="-106" charset="-128"/>
              </a:rPr>
              <a:t>Matthew 22:41-45; Acts 2:34-36</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Jesus is David’s Lord, exalted at God’s right hand.</a:t>
            </a:r>
          </a:p>
          <a:p>
            <a:pPr rtl="0" fontAlgn="t"/>
            <a:r>
              <a:rPr lang="en-US" sz="1200" kern="1200" dirty="0">
                <a:solidFill>
                  <a:schemeClr val="tx1"/>
                </a:solidFill>
                <a:effectLst/>
                <a:latin typeface="+mn-lt"/>
                <a:ea typeface="ＭＳ Ｐゴシック" pitchFamily="-106" charset="-128"/>
                <a:cs typeface="ＭＳ Ｐゴシック" pitchFamily="-106" charset="-128"/>
              </a:rPr>
              <a:t>Psalm 118:22-26</a:t>
            </a:r>
          </a:p>
          <a:p>
            <a:pPr rtl="0" fontAlgn="t"/>
            <a:r>
              <a:rPr lang="en-US" sz="1200" b="1" kern="1200" dirty="0">
                <a:solidFill>
                  <a:schemeClr val="tx1"/>
                </a:solidFill>
                <a:effectLst/>
                <a:latin typeface="+mn-lt"/>
                <a:ea typeface="ＭＳ Ｐゴシック" pitchFamily="-106" charset="-128"/>
                <a:cs typeface="ＭＳ Ｐゴシック" pitchFamily="-106" charset="-128"/>
              </a:rPr>
              <a:t>Matthew 21:9; Acts 4:11</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The rejected stone (Messiah) becomes the cornerstone.</a:t>
            </a:r>
          </a:p>
          <a:p>
            <a:pPr rtl="0" fontAlgn="t"/>
            <a:r>
              <a:rPr lang="en-US" sz="1200" kern="1200" dirty="0">
                <a:solidFill>
                  <a:schemeClr val="tx1"/>
                </a:solidFill>
                <a:effectLst/>
                <a:latin typeface="+mn-lt"/>
                <a:ea typeface="ＭＳ Ｐゴシック" pitchFamily="-106" charset="-128"/>
                <a:cs typeface="ＭＳ Ｐゴシック" pitchFamily="-106" charset="-128"/>
              </a:rPr>
              <a:t>Isaiah 9:6-7</a:t>
            </a:r>
          </a:p>
          <a:p>
            <a:pPr rtl="0" fontAlgn="t"/>
            <a:r>
              <a:rPr lang="en-US" sz="1200" b="1" kern="1200" dirty="0">
                <a:solidFill>
                  <a:schemeClr val="tx1"/>
                </a:solidFill>
                <a:effectLst/>
                <a:latin typeface="+mn-lt"/>
                <a:ea typeface="ＭＳ Ｐゴシック" pitchFamily="-106" charset="-128"/>
                <a:cs typeface="ＭＳ Ｐゴシック" pitchFamily="-106" charset="-128"/>
              </a:rPr>
              <a:t>Luke 2:11; Revelation 11:15</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Jesus, born as King, will reign forever as “Prince of Peace.”</a:t>
            </a:r>
          </a:p>
          <a:p>
            <a:r>
              <a:rPr lang="en-US" sz="1200" b="1" kern="1200" dirty="0">
                <a:solidFill>
                  <a:schemeClr val="tx1"/>
                </a:solidFill>
                <a:effectLst/>
                <a:latin typeface="+mn-lt"/>
                <a:ea typeface="ＭＳ Ｐゴシック" pitchFamily="-106" charset="-128"/>
                <a:cs typeface="ＭＳ Ｐゴシック" pitchFamily="-106" charset="-128"/>
              </a:rPr>
              <a:t>Christ’s Kingship:</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Jesus enters Jerusalem as the “Son of David” (</a:t>
            </a:r>
            <a:r>
              <a:rPr lang="en-US" sz="1200" i="1" kern="1200" dirty="0">
                <a:solidFill>
                  <a:schemeClr val="tx1"/>
                </a:solidFill>
                <a:effectLst/>
                <a:latin typeface="+mn-lt"/>
                <a:ea typeface="ＭＳ Ｐゴシック" pitchFamily="-106" charset="-128"/>
                <a:cs typeface="ＭＳ Ｐゴシック" pitchFamily="-106" charset="-128"/>
              </a:rPr>
              <a:t>Matthew 21:9</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Pilate’s inscription, “Jesus of Nazareth, King of the Jews” (</a:t>
            </a:r>
            <a:r>
              <a:rPr lang="en-US" sz="1200" i="1" kern="1200" dirty="0">
                <a:solidFill>
                  <a:schemeClr val="tx1"/>
                </a:solidFill>
                <a:effectLst/>
                <a:latin typeface="+mn-lt"/>
                <a:ea typeface="ＭＳ Ｐゴシック" pitchFamily="-106" charset="-128"/>
                <a:cs typeface="ＭＳ Ｐゴシック" pitchFamily="-106" charset="-128"/>
              </a:rPr>
              <a:t>John 19:19</a:t>
            </a:r>
            <a:r>
              <a:rPr lang="en-US" sz="1200" kern="1200" dirty="0">
                <a:solidFill>
                  <a:schemeClr val="tx1"/>
                </a:solidFill>
                <a:effectLst/>
                <a:latin typeface="+mn-lt"/>
                <a:ea typeface="ＭＳ Ｐゴシック" pitchFamily="-106" charset="-128"/>
                <a:cs typeface="ＭＳ Ｐゴシック" pitchFamily="-106" charset="-128"/>
              </a:rPr>
              <a:t>), unintentionally declares truth.</a:t>
            </a:r>
          </a:p>
          <a:p>
            <a:pPr rtl="0" fontAlgn="ctr"/>
            <a:r>
              <a:rPr lang="en-US" sz="1200" kern="1200" dirty="0">
                <a:solidFill>
                  <a:schemeClr val="tx1"/>
                </a:solidFill>
                <a:effectLst/>
                <a:latin typeface="+mn-lt"/>
                <a:ea typeface="ＭＳ Ｐゴシック" pitchFamily="-106" charset="-128"/>
                <a:cs typeface="ＭＳ Ｐゴシック" pitchFamily="-106" charset="-128"/>
              </a:rPr>
              <a:t>After His resurrection, Jesus declares, “All authority in heaven and on earth has been given to Me” (</a:t>
            </a:r>
            <a:r>
              <a:rPr lang="en-US" sz="1200" i="1" kern="1200" dirty="0">
                <a:solidFill>
                  <a:schemeClr val="tx1"/>
                </a:solidFill>
                <a:effectLst/>
                <a:latin typeface="+mn-lt"/>
                <a:ea typeface="ＭＳ Ｐゴシック" pitchFamily="-106" charset="-128"/>
                <a:cs typeface="ＭＳ Ｐゴシック" pitchFamily="-106" charset="-128"/>
              </a:rPr>
              <a:t>Matthew 28:18</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In Revelation, He is “King of kings and Lord of lords” (</a:t>
            </a:r>
            <a:r>
              <a:rPr lang="en-US" sz="1200" i="1" kern="1200" dirty="0">
                <a:solidFill>
                  <a:schemeClr val="tx1"/>
                </a:solidFill>
                <a:effectLst/>
                <a:latin typeface="+mn-lt"/>
                <a:ea typeface="ＭＳ Ｐゴシック" pitchFamily="-106" charset="-128"/>
                <a:cs typeface="ＭＳ Ｐゴシック" pitchFamily="-106" charset="-128"/>
              </a:rPr>
              <a:t>Revelation 19:16</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God’s Character Displayed in Jesus: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Faithfulness, sovereignty, and mercy converge in Christ. God fulfills His word not through temporal power but through eternal reign - a kingdom not of this world (</a:t>
            </a:r>
            <a:r>
              <a:rPr lang="en-US" sz="1200" i="1" kern="1200" dirty="0">
                <a:solidFill>
                  <a:schemeClr val="tx1"/>
                </a:solidFill>
                <a:effectLst/>
                <a:latin typeface="+mn-lt"/>
                <a:ea typeface="ＭＳ Ｐゴシック" pitchFamily="-106" charset="-128"/>
                <a:cs typeface="ＭＳ Ｐゴシック" pitchFamily="-106" charset="-128"/>
              </a:rPr>
              <a:t>John 18:36</a:t>
            </a:r>
            <a:r>
              <a:rPr lang="en-US" sz="1200" kern="1200" dirty="0">
                <a:solidFill>
                  <a:schemeClr val="tx1"/>
                </a:solidFill>
                <a:effectLst/>
                <a:latin typeface="+mn-lt"/>
                <a:ea typeface="ＭＳ Ｐゴシック" pitchFamily="-106" charset="-128"/>
                <a:cs typeface="ＭＳ Ｐゴシック" pitchFamily="-106" charset="-128"/>
              </a:rPr>
              <a:t>).</a:t>
            </a: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17F07E67-9EF1-32B4-10D6-B1FC1272B767}"/>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82231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55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GOSPEL REFERENCES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 Matthew 1:1</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“The book of the genealogy of Jesus Christ, the son of David, the son of Abraham.”</a:t>
            </a:r>
          </a:p>
          <a:p>
            <a:pPr rtl="0" fontAlgn="ctr"/>
            <a:r>
              <a:rPr lang="en-US" sz="1400" kern="1200" dirty="0">
                <a:solidFill>
                  <a:schemeClr val="tx1"/>
                </a:solidFill>
                <a:effectLst/>
                <a:latin typeface="+mn-lt"/>
                <a:ea typeface="ＭＳ Ｐゴシック" pitchFamily="-106" charset="-128"/>
                <a:cs typeface="ＭＳ Ｐゴシック" pitchFamily="-106" charset="-128"/>
              </a:rPr>
              <a:t>Opens the New Testament by rooting Jesus in </a:t>
            </a:r>
            <a:r>
              <a:rPr lang="en-US" sz="1400" b="1" kern="1200" dirty="0">
                <a:solidFill>
                  <a:schemeClr val="tx1"/>
                </a:solidFill>
                <a:effectLst/>
                <a:latin typeface="+mn-lt"/>
                <a:ea typeface="ＭＳ Ｐゴシック" pitchFamily="-106" charset="-128"/>
                <a:cs typeface="ＭＳ Ｐゴシック" pitchFamily="-106" charset="-128"/>
              </a:rPr>
              <a:t>David’s royal line</a:t>
            </a:r>
            <a:r>
              <a:rPr lang="en-US" sz="1400" kern="1200" dirty="0">
                <a:solidFill>
                  <a:schemeClr val="tx1"/>
                </a:solidFill>
                <a:effectLst/>
                <a:latin typeface="+mn-lt"/>
                <a:ea typeface="ＭＳ Ｐゴシック" pitchFamily="-106" charset="-128"/>
                <a:cs typeface="ＭＳ Ｐゴシック" pitchFamily="-106" charset="-128"/>
              </a:rPr>
              <a:t>, affirming that He is the promised heir to the Davidic throne.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2. Matthew 9:27; 12:23; 15:22; 20:30-31; 21:9,15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“Son of David, have mercy on us!”</a:t>
            </a:r>
          </a:p>
          <a:p>
            <a:r>
              <a:rPr lang="en-US" sz="1400" i="1" kern="1200" dirty="0">
                <a:solidFill>
                  <a:schemeClr val="tx1"/>
                </a:solidFill>
                <a:effectLst/>
                <a:latin typeface="+mn-lt"/>
                <a:ea typeface="ＭＳ Ｐゴシック" pitchFamily="-106" charset="-128"/>
                <a:cs typeface="ＭＳ Ｐゴシック" pitchFamily="-106" charset="-128"/>
              </a:rPr>
              <a:t>“Hosanna to the Son of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The title </a:t>
            </a:r>
            <a:r>
              <a:rPr lang="en-US" sz="1400" b="1" kern="1200" dirty="0">
                <a:solidFill>
                  <a:schemeClr val="tx1"/>
                </a:solidFill>
                <a:effectLst/>
                <a:latin typeface="+mn-lt"/>
                <a:ea typeface="ＭＳ Ｐゴシック" pitchFamily="-106" charset="-128"/>
                <a:cs typeface="ＭＳ Ｐゴシック" pitchFamily="-106" charset="-128"/>
              </a:rPr>
              <a:t>“Son of David”</a:t>
            </a:r>
            <a:r>
              <a:rPr lang="en-US" sz="1400" kern="1200" dirty="0">
                <a:solidFill>
                  <a:schemeClr val="tx1"/>
                </a:solidFill>
                <a:effectLst/>
                <a:latin typeface="+mn-lt"/>
                <a:ea typeface="ＭＳ Ｐゴシック" pitchFamily="-106" charset="-128"/>
                <a:cs typeface="ＭＳ Ｐゴシック" pitchFamily="-106" charset="-128"/>
              </a:rPr>
              <a:t> is a public recognition that Jesus is the awaited </a:t>
            </a:r>
            <a:r>
              <a:rPr lang="en-US" sz="1400" b="1" kern="1200" dirty="0">
                <a:solidFill>
                  <a:schemeClr val="tx1"/>
                </a:solidFill>
                <a:effectLst/>
                <a:latin typeface="+mn-lt"/>
                <a:ea typeface="ＭＳ Ｐゴシック" pitchFamily="-106" charset="-128"/>
                <a:cs typeface="ＭＳ Ｐゴシック" pitchFamily="-106" charset="-128"/>
              </a:rPr>
              <a:t>Messianic King</a:t>
            </a:r>
            <a:r>
              <a:rPr lang="en-US" sz="1400" kern="1200" dirty="0">
                <a:solidFill>
                  <a:schemeClr val="tx1"/>
                </a:solidFill>
                <a:effectLst/>
                <a:latin typeface="+mn-lt"/>
                <a:ea typeface="ＭＳ Ｐゴシック" pitchFamily="-106" charset="-128"/>
                <a:cs typeface="ＭＳ Ｐゴシック" pitchFamily="-106" charset="-128"/>
              </a:rPr>
              <a:t> promised to David (2 Sam. 7:12-16; Isa. 9:7).</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3. Matthew 22:41-45 / Mark 12:35-37 / Luke 20:41-44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“How is it then that David, speaking by the Spirit, calls him ‘Lord’?”</a:t>
            </a:r>
          </a:p>
          <a:p>
            <a:pPr rtl="0" fontAlgn="ctr"/>
            <a:r>
              <a:rPr lang="en-US" sz="1400" kern="1200" dirty="0">
                <a:solidFill>
                  <a:schemeClr val="tx1"/>
                </a:solidFill>
                <a:effectLst/>
                <a:latin typeface="+mn-lt"/>
                <a:ea typeface="ＭＳ Ｐゴシック" pitchFamily="-106" charset="-128"/>
                <a:cs typeface="ＭＳ Ｐゴシック" pitchFamily="-106" charset="-128"/>
              </a:rPr>
              <a:t>Jesus cites </a:t>
            </a:r>
            <a:r>
              <a:rPr lang="en-US" sz="1400" b="1" kern="1200" dirty="0">
                <a:solidFill>
                  <a:schemeClr val="tx1"/>
                </a:solidFill>
                <a:effectLst/>
                <a:latin typeface="+mn-lt"/>
                <a:ea typeface="ＭＳ Ｐゴシック" pitchFamily="-106" charset="-128"/>
                <a:cs typeface="ＭＳ Ｐゴシック" pitchFamily="-106" charset="-128"/>
              </a:rPr>
              <a:t>Psalm 110:1</a:t>
            </a:r>
            <a:r>
              <a:rPr lang="en-US" sz="1400" kern="1200" dirty="0">
                <a:solidFill>
                  <a:schemeClr val="tx1"/>
                </a:solidFill>
                <a:effectLst/>
                <a:latin typeface="+mn-lt"/>
                <a:ea typeface="ＭＳ Ｐゴシック" pitchFamily="-106" charset="-128"/>
                <a:cs typeface="ＭＳ Ｐゴシック" pitchFamily="-106" charset="-128"/>
              </a:rPr>
              <a:t>, revealing that the Messiah is </a:t>
            </a:r>
            <a:r>
              <a:rPr lang="en-US" sz="1400" b="1" kern="1200" dirty="0">
                <a:solidFill>
                  <a:schemeClr val="tx1"/>
                </a:solidFill>
                <a:effectLst/>
                <a:latin typeface="+mn-lt"/>
                <a:ea typeface="ＭＳ Ｐゴシック" pitchFamily="-106" charset="-128"/>
                <a:cs typeface="ＭＳ Ｐゴシック" pitchFamily="-106" charset="-128"/>
              </a:rPr>
              <a:t>David’s Lord as well as his Son</a:t>
            </a:r>
            <a:r>
              <a:rPr lang="en-US" sz="1400" kern="1200" dirty="0">
                <a:solidFill>
                  <a:schemeClr val="tx1"/>
                </a:solidFill>
                <a:effectLst/>
                <a:latin typeface="+mn-lt"/>
                <a:ea typeface="ＭＳ Ｐゴシック" pitchFamily="-106" charset="-128"/>
                <a:cs typeface="ＭＳ Ｐゴシック" pitchFamily="-106" charset="-128"/>
              </a:rPr>
              <a:t>, showing His divine kingship.</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4. Luke 1:30-33</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“The Lord God will give him the throne of his father David, and he will reign over the house of Jacob forever; his kingdom will never end.”</a:t>
            </a:r>
          </a:p>
          <a:p>
            <a:pPr rtl="0" fontAlgn="ctr"/>
            <a:r>
              <a:rPr lang="en-US" sz="1400" kern="1200" dirty="0">
                <a:solidFill>
                  <a:schemeClr val="tx1"/>
                </a:solidFill>
                <a:effectLst/>
                <a:latin typeface="+mn-lt"/>
                <a:ea typeface="ＭＳ Ｐゴシック" pitchFamily="-106" charset="-128"/>
                <a:cs typeface="ＭＳ Ｐゴシック" pitchFamily="-106" charset="-128"/>
              </a:rPr>
              <a:t>Gabriel directly announces the </a:t>
            </a:r>
            <a:r>
              <a:rPr lang="en-US" sz="1400" b="1" kern="1200" dirty="0">
                <a:solidFill>
                  <a:schemeClr val="tx1"/>
                </a:solidFill>
                <a:effectLst/>
                <a:latin typeface="+mn-lt"/>
                <a:ea typeface="ＭＳ Ｐゴシック" pitchFamily="-106" charset="-128"/>
                <a:cs typeface="ＭＳ Ｐゴシック" pitchFamily="-106" charset="-128"/>
              </a:rPr>
              <a:t>Davidic Covenant’s fulfillment</a:t>
            </a:r>
            <a:r>
              <a:rPr lang="en-US" sz="1400" kern="1200" dirty="0">
                <a:solidFill>
                  <a:schemeClr val="tx1"/>
                </a:solidFill>
                <a:effectLst/>
                <a:latin typeface="+mn-lt"/>
                <a:ea typeface="ＭＳ Ｐゴシック" pitchFamily="-106" charset="-128"/>
                <a:cs typeface="ＭＳ Ｐゴシック" pitchFamily="-106" charset="-128"/>
              </a:rPr>
              <a:t> in Jesus.</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Echoes 2 Samuel 7:13-16 and Isaiah 9:7 almost verbatim.</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5. Luke 1:68-69</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“He has raised up a horn of salvation for us in the house of his servant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Zechariah prophesies that Jesus’ coming is the realization of God’s </a:t>
            </a:r>
            <a:r>
              <a:rPr lang="en-US" sz="1400" b="1" kern="1200" dirty="0">
                <a:solidFill>
                  <a:schemeClr val="tx1"/>
                </a:solidFill>
                <a:effectLst/>
                <a:latin typeface="+mn-lt"/>
                <a:ea typeface="ＭＳ Ｐゴシック" pitchFamily="-106" charset="-128"/>
                <a:cs typeface="ＭＳ Ｐゴシック" pitchFamily="-106" charset="-128"/>
              </a:rPr>
              <a:t>promise to David</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6. Luke 2:4-11</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“Joseph went up … to Bethlehem, the town of David… Today in the town of David a Savior has been born to you; he is Christ the Lord.”</a:t>
            </a:r>
          </a:p>
          <a:p>
            <a:pPr rtl="0" fontAlgn="ctr"/>
            <a:r>
              <a:rPr lang="en-US" sz="1400" kern="1200" dirty="0">
                <a:solidFill>
                  <a:schemeClr val="tx1"/>
                </a:solidFill>
                <a:effectLst/>
                <a:latin typeface="+mn-lt"/>
                <a:ea typeface="ＭＳ Ｐゴシック" pitchFamily="-106" charset="-128"/>
                <a:cs typeface="ＭＳ Ｐゴシック" pitchFamily="-106" charset="-128"/>
              </a:rPr>
              <a:t>Bethlehem’s mention links Jesus’ birth to </a:t>
            </a:r>
            <a:r>
              <a:rPr lang="en-US" sz="1400" b="1" kern="1200" dirty="0">
                <a:solidFill>
                  <a:schemeClr val="tx1"/>
                </a:solidFill>
                <a:effectLst/>
                <a:latin typeface="+mn-lt"/>
                <a:ea typeface="ＭＳ Ｐゴシック" pitchFamily="-106" charset="-128"/>
                <a:cs typeface="ＭＳ Ｐゴシック" pitchFamily="-106" charset="-128"/>
              </a:rPr>
              <a:t>David’s lineage and hometown</a:t>
            </a:r>
            <a:r>
              <a:rPr lang="en-US" sz="1400" kern="1200" dirty="0">
                <a:solidFill>
                  <a:schemeClr val="tx1"/>
                </a:solidFill>
                <a:effectLst/>
                <a:latin typeface="+mn-lt"/>
                <a:ea typeface="ＭＳ Ｐゴシック" pitchFamily="-106" charset="-128"/>
                <a:cs typeface="ＭＳ Ｐゴシック" pitchFamily="-106" charset="-128"/>
              </a:rPr>
              <a:t>, fulfilling </a:t>
            </a:r>
            <a:r>
              <a:rPr lang="en-US" sz="1400" b="1" kern="1200" dirty="0">
                <a:solidFill>
                  <a:schemeClr val="tx1"/>
                </a:solidFill>
                <a:effectLst/>
                <a:latin typeface="+mn-lt"/>
                <a:ea typeface="ＭＳ Ｐゴシック" pitchFamily="-106" charset="-128"/>
                <a:cs typeface="ＭＳ Ｐゴシック" pitchFamily="-106" charset="-128"/>
              </a:rPr>
              <a:t>Micah 5:2</a:t>
            </a:r>
            <a:r>
              <a:rPr lang="en-US" sz="1400" kern="1200" dirty="0">
                <a:solidFill>
                  <a:schemeClr val="tx1"/>
                </a:solidFill>
                <a:effectLst/>
                <a:latin typeface="+mn-lt"/>
                <a:ea typeface="ＭＳ Ｐゴシック" pitchFamily="-106" charset="-128"/>
                <a:cs typeface="ＭＳ Ｐゴシック" pitchFamily="-106" charset="-128"/>
              </a:rPr>
              <a:t> and God’s covenantal promise.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7. John 7:42</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“Does not Scripture say that the Messiah will come from David’s descendants and from Bethlehem, the town where David lived?”</a:t>
            </a:r>
          </a:p>
          <a:p>
            <a:pPr rtl="0" fontAlgn="ctr"/>
            <a:r>
              <a:rPr lang="en-US" sz="1400" kern="1200" dirty="0">
                <a:solidFill>
                  <a:schemeClr val="tx1"/>
                </a:solidFill>
                <a:effectLst/>
                <a:latin typeface="+mn-lt"/>
                <a:ea typeface="ＭＳ Ｐゴシック" pitchFamily="-106" charset="-128"/>
                <a:cs typeface="ＭＳ Ｐゴシック" pitchFamily="-106" charset="-128"/>
              </a:rPr>
              <a:t>Even the crowds recognized that </a:t>
            </a:r>
            <a:r>
              <a:rPr lang="en-US" sz="1400" b="1" kern="1200" dirty="0">
                <a:solidFill>
                  <a:schemeClr val="tx1"/>
                </a:solidFill>
                <a:effectLst/>
                <a:latin typeface="+mn-lt"/>
                <a:ea typeface="ＭＳ Ｐゴシック" pitchFamily="-106" charset="-128"/>
                <a:cs typeface="ＭＳ Ｐゴシック" pitchFamily="-106" charset="-128"/>
              </a:rPr>
              <a:t>Messiah must come from David’s line</a:t>
            </a:r>
            <a:r>
              <a:rPr lang="en-US" sz="1400" kern="1200" dirty="0">
                <a:solidFill>
                  <a:schemeClr val="tx1"/>
                </a:solidFill>
                <a:effectLst/>
                <a:latin typeface="+mn-lt"/>
                <a:ea typeface="ＭＳ Ｐゴシック" pitchFamily="-106" charset="-128"/>
                <a:cs typeface="ＭＳ Ｐゴシック" pitchFamily="-106" charset="-128"/>
              </a:rPr>
              <a:t>, showing common knowledge of the covenant expectation.</a:t>
            </a:r>
          </a:p>
          <a:p>
            <a:r>
              <a:rPr lang="en-US" sz="14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74FEC-6FE2-09CB-59BF-EF103354C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C365E-3F27-CD54-B73F-959B7832F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EC6CD-6C68-4C70-E367-98282C1CC20F}"/>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ACTS REFERENCES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8. Acts 2:29-36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“God had sworn an oath to him that he would place one of his descendants on his throne… God has made this Jesus, whom you crucified, both Lord and Christ.”</a:t>
            </a:r>
          </a:p>
          <a:p>
            <a:pPr rtl="0" fontAlgn="ctr"/>
            <a:r>
              <a:rPr lang="en-US" sz="1400" kern="1200" dirty="0">
                <a:solidFill>
                  <a:schemeClr val="tx1"/>
                </a:solidFill>
                <a:effectLst/>
                <a:latin typeface="+mn-lt"/>
                <a:ea typeface="ＭＳ Ｐゴシック" pitchFamily="-106" charset="-128"/>
                <a:cs typeface="ＭＳ Ｐゴシック" pitchFamily="-106" charset="-128"/>
              </a:rPr>
              <a:t>Peter explicitly references </a:t>
            </a:r>
            <a:r>
              <a:rPr lang="en-US" sz="1400" b="1" kern="1200" dirty="0">
                <a:solidFill>
                  <a:schemeClr val="tx1"/>
                </a:solidFill>
                <a:effectLst/>
                <a:latin typeface="+mn-lt"/>
                <a:ea typeface="ＭＳ Ｐゴシック" pitchFamily="-106" charset="-128"/>
                <a:cs typeface="ＭＳ Ｐゴシック" pitchFamily="-106" charset="-128"/>
              </a:rPr>
              <a:t>the oath to David</a:t>
            </a:r>
            <a:r>
              <a:rPr lang="en-US" sz="1400" kern="1200" dirty="0">
                <a:solidFill>
                  <a:schemeClr val="tx1"/>
                </a:solidFill>
                <a:effectLst/>
                <a:latin typeface="+mn-lt"/>
                <a:ea typeface="ＭＳ Ｐゴシック" pitchFamily="-106" charset="-128"/>
                <a:cs typeface="ＭＳ Ｐゴシック" pitchFamily="-106" charset="-128"/>
              </a:rPr>
              <a:t> (2 Samuel 7), declaring that it is fulfilled in Jesus’ </a:t>
            </a:r>
            <a:r>
              <a:rPr lang="en-US" sz="1400" b="1" kern="1200" dirty="0">
                <a:solidFill>
                  <a:schemeClr val="tx1"/>
                </a:solidFill>
                <a:effectLst/>
                <a:latin typeface="+mn-lt"/>
                <a:ea typeface="ＭＳ Ｐゴシック" pitchFamily="-106" charset="-128"/>
                <a:cs typeface="ＭＳ Ｐゴシック" pitchFamily="-106" charset="-128"/>
              </a:rPr>
              <a:t>resurrection and exaltation</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9. Acts 7:45-46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“David … found favor in God’s sight and asked that he might find a dwelling place for the God of Jacob.”</a:t>
            </a:r>
          </a:p>
          <a:p>
            <a:pPr rtl="0" fontAlgn="ctr"/>
            <a:r>
              <a:rPr lang="en-US" sz="1400" kern="1200" dirty="0">
                <a:solidFill>
                  <a:schemeClr val="tx1"/>
                </a:solidFill>
                <a:effectLst/>
                <a:latin typeface="+mn-lt"/>
                <a:ea typeface="ＭＳ Ｐゴシック" pitchFamily="-106" charset="-128"/>
                <a:cs typeface="ＭＳ Ｐゴシック" pitchFamily="-106" charset="-128"/>
              </a:rPr>
              <a:t>Stephen recalls David’s role in God’s redemptive plan - building context for </a:t>
            </a:r>
            <a:r>
              <a:rPr lang="en-US" sz="1400" b="1" kern="1200" dirty="0">
                <a:solidFill>
                  <a:schemeClr val="tx1"/>
                </a:solidFill>
                <a:effectLst/>
                <a:latin typeface="+mn-lt"/>
                <a:ea typeface="ＭＳ Ｐゴシック" pitchFamily="-106" charset="-128"/>
                <a:cs typeface="ＭＳ Ｐゴシック" pitchFamily="-106" charset="-128"/>
              </a:rPr>
              <a:t>God’s covenant promise of an everlasting house</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10. Acts 13:22-23</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“From this man’s descendants God has brought to Israel the Savior Jesus, as he promised.”</a:t>
            </a:r>
          </a:p>
          <a:p>
            <a:pPr rtl="0" fontAlgn="ctr"/>
            <a:r>
              <a:rPr lang="en-US" sz="1400" kern="1200" dirty="0">
                <a:solidFill>
                  <a:schemeClr val="tx1"/>
                </a:solidFill>
                <a:effectLst/>
                <a:latin typeface="+mn-lt"/>
                <a:ea typeface="ＭＳ Ｐゴシック" pitchFamily="-106" charset="-128"/>
                <a:cs typeface="ＭＳ Ｐゴシック" pitchFamily="-106" charset="-128"/>
              </a:rPr>
              <a:t>Paul explicitly ties </a:t>
            </a:r>
            <a:r>
              <a:rPr lang="en-US" sz="1400" b="1" kern="1200" dirty="0">
                <a:solidFill>
                  <a:schemeClr val="tx1"/>
                </a:solidFill>
                <a:effectLst/>
                <a:latin typeface="+mn-lt"/>
                <a:ea typeface="ＭＳ Ｐゴシック" pitchFamily="-106" charset="-128"/>
                <a:cs typeface="ＭＳ Ｐゴシック" pitchFamily="-106" charset="-128"/>
              </a:rPr>
              <a:t>the promise to David</a:t>
            </a:r>
            <a:r>
              <a:rPr lang="en-US" sz="1400" kern="1200" dirty="0">
                <a:solidFill>
                  <a:schemeClr val="tx1"/>
                </a:solidFill>
                <a:effectLst/>
                <a:latin typeface="+mn-lt"/>
                <a:ea typeface="ＭＳ Ｐゴシック" pitchFamily="-106" charset="-128"/>
                <a:cs typeface="ＭＳ Ｐゴシック" pitchFamily="-106" charset="-128"/>
              </a:rPr>
              <a:t> with the arrival of Jesus, affirming continuity from covenant to Christ.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11. Acts 13:32-34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“What God promised to the fathers he has fulfilled to us their children by raising Jesus… as it is written in the second Psalm… ‘I will give you the holy and sure blessings of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Paul quotes </a:t>
            </a:r>
            <a:r>
              <a:rPr lang="en-US" sz="1400" b="1" kern="1200" dirty="0">
                <a:solidFill>
                  <a:schemeClr val="tx1"/>
                </a:solidFill>
                <a:effectLst/>
                <a:latin typeface="+mn-lt"/>
                <a:ea typeface="ＭＳ Ｐゴシック" pitchFamily="-106" charset="-128"/>
                <a:cs typeface="ＭＳ Ｐゴシック" pitchFamily="-106" charset="-128"/>
              </a:rPr>
              <a:t>Psalm 2</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Isaiah 55:3</a:t>
            </a:r>
            <a:r>
              <a:rPr lang="en-US" sz="1400" kern="1200" dirty="0">
                <a:solidFill>
                  <a:schemeClr val="tx1"/>
                </a:solidFill>
                <a:effectLst/>
                <a:latin typeface="+mn-lt"/>
                <a:ea typeface="ＭＳ Ｐゴシック" pitchFamily="-106" charset="-128"/>
                <a:cs typeface="ＭＳ Ｐゴシック" pitchFamily="-106" charset="-128"/>
              </a:rPr>
              <a:t>, identifying Jesus’ </a:t>
            </a:r>
            <a:r>
              <a:rPr lang="en-US" sz="1400" b="1" kern="1200" dirty="0">
                <a:solidFill>
                  <a:schemeClr val="tx1"/>
                </a:solidFill>
                <a:effectLst/>
                <a:latin typeface="+mn-lt"/>
                <a:ea typeface="ＭＳ Ｐゴシック" pitchFamily="-106" charset="-128"/>
                <a:cs typeface="ＭＳ Ｐゴシック" pitchFamily="-106" charset="-128"/>
              </a:rPr>
              <a:t>resurrection as the confirmation</a:t>
            </a:r>
            <a:r>
              <a:rPr lang="en-US" sz="1400" kern="1200" dirty="0">
                <a:solidFill>
                  <a:schemeClr val="tx1"/>
                </a:solidFill>
                <a:effectLst/>
                <a:latin typeface="+mn-lt"/>
                <a:ea typeface="ＭＳ Ｐゴシック" pitchFamily="-106" charset="-128"/>
                <a:cs typeface="ＭＳ Ｐゴシック" pitchFamily="-106" charset="-128"/>
              </a:rPr>
              <a:t> of God’s “sure mercies of David.”</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12. Acts 15:15-17</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James quotes </a:t>
            </a:r>
            <a:r>
              <a:rPr lang="en-US" sz="1400" b="1" kern="1200" dirty="0">
                <a:solidFill>
                  <a:schemeClr val="tx1"/>
                </a:solidFill>
                <a:effectLst/>
                <a:latin typeface="+mn-lt"/>
                <a:ea typeface="ＭＳ Ｐゴシック" pitchFamily="-106" charset="-128"/>
                <a:cs typeface="ＭＳ Ｐゴシック" pitchFamily="-106" charset="-128"/>
              </a:rPr>
              <a:t>Amos 9:11-12</a:t>
            </a:r>
            <a:r>
              <a:rPr lang="en-US" sz="14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“After this I will return and rebuild David’s fallen tent…”</a:t>
            </a: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Church sees Gentile inclusion as part of the </a:t>
            </a:r>
            <a:r>
              <a:rPr lang="en-US" sz="1400" b="1" kern="1200" dirty="0">
                <a:solidFill>
                  <a:schemeClr val="tx1"/>
                </a:solidFill>
                <a:effectLst/>
                <a:latin typeface="+mn-lt"/>
                <a:ea typeface="ＭＳ Ｐゴシック" pitchFamily="-106" charset="-128"/>
                <a:cs typeface="ＭＳ Ｐゴシック" pitchFamily="-106" charset="-128"/>
              </a:rPr>
              <a:t>restoration of David’s kingdom</a:t>
            </a:r>
            <a:r>
              <a:rPr lang="en-US" sz="1400" kern="1200" dirty="0">
                <a:solidFill>
                  <a:schemeClr val="tx1"/>
                </a:solidFill>
                <a:effectLst/>
                <a:latin typeface="+mn-lt"/>
                <a:ea typeface="ＭＳ Ｐゴシック" pitchFamily="-106" charset="-128"/>
                <a:cs typeface="ＭＳ Ｐゴシック" pitchFamily="-106" charset="-128"/>
              </a:rPr>
              <a:t> through Jesus the Messiah.</a:t>
            </a:r>
          </a:p>
          <a:p>
            <a:endParaRPr lang="en-US" dirty="0"/>
          </a:p>
        </p:txBody>
      </p:sp>
      <p:sp>
        <p:nvSpPr>
          <p:cNvPr id="4" name="Slide Number Placeholder 3">
            <a:extLst>
              <a:ext uri="{FF2B5EF4-FFF2-40B4-BE49-F238E27FC236}">
                <a16:creationId xmlns:a16="http://schemas.microsoft.com/office/drawing/2014/main" id="{6A84FB2E-80DC-4F65-2D4C-2EB8FD92C2C1}"/>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41849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59EBA-E9B3-5C0E-3D3A-191B206F51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89CB0-3D54-C496-4FE4-B15393D54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5481DB-8208-06AC-503C-2E1D3CC65FFF}"/>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EPISTLE REFERENCES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13. Romans 1:3-4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“Concerning his Son, who was descended from David according to the flesh and declared to be the Son of God in power by his resurrection.”</a:t>
            </a:r>
          </a:p>
          <a:p>
            <a:pPr rtl="0" fontAlgn="ctr"/>
            <a:r>
              <a:rPr lang="en-US" sz="1400" kern="1200" dirty="0">
                <a:solidFill>
                  <a:schemeClr val="tx1"/>
                </a:solidFill>
                <a:effectLst/>
                <a:latin typeface="+mn-lt"/>
                <a:ea typeface="ＭＳ Ｐゴシック" pitchFamily="-106" charset="-128"/>
                <a:cs typeface="ＭＳ Ｐゴシック" pitchFamily="-106" charset="-128"/>
              </a:rPr>
              <a:t>Paul links Jesus’ </a:t>
            </a:r>
            <a:r>
              <a:rPr lang="en-US" sz="1400" b="1" kern="1200" dirty="0">
                <a:solidFill>
                  <a:schemeClr val="tx1"/>
                </a:solidFill>
                <a:effectLst/>
                <a:latin typeface="+mn-lt"/>
                <a:ea typeface="ＭＳ Ｐゴシック" pitchFamily="-106" charset="-128"/>
                <a:cs typeface="ＭＳ Ｐゴシック" pitchFamily="-106" charset="-128"/>
              </a:rPr>
              <a:t>Davidic descent</a:t>
            </a:r>
            <a:r>
              <a:rPr lang="en-US" sz="1400" kern="1200" dirty="0">
                <a:solidFill>
                  <a:schemeClr val="tx1"/>
                </a:solidFill>
                <a:effectLst/>
                <a:latin typeface="+mn-lt"/>
                <a:ea typeface="ＭＳ Ｐゴシック" pitchFamily="-106" charset="-128"/>
                <a:cs typeface="ＭＳ Ｐゴシック" pitchFamily="-106" charset="-128"/>
              </a:rPr>
              <a:t> (fulfilling the covenant promise) with His divine sonship confirmed by resurrection.</a:t>
            </a:r>
          </a:p>
          <a:p>
            <a:r>
              <a:rPr lang="en-US" sz="1400" b="1" kern="1200" dirty="0">
                <a:solidFill>
                  <a:schemeClr val="tx1"/>
                </a:solidFill>
                <a:effectLst/>
                <a:latin typeface="+mn-lt"/>
                <a:ea typeface="ＭＳ Ｐゴシック" pitchFamily="-106" charset="-128"/>
                <a:cs typeface="ＭＳ Ｐゴシック" pitchFamily="-106" charset="-128"/>
              </a:rPr>
              <a:t>14. Romans 15:12</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Paul quotes </a:t>
            </a:r>
            <a:r>
              <a:rPr lang="en-US" sz="1400" b="1" kern="1200" dirty="0">
                <a:solidFill>
                  <a:schemeClr val="tx1"/>
                </a:solidFill>
                <a:effectLst/>
                <a:latin typeface="+mn-lt"/>
                <a:ea typeface="ＭＳ Ｐゴシック" pitchFamily="-106" charset="-128"/>
                <a:cs typeface="ＭＳ Ｐゴシック" pitchFamily="-106" charset="-128"/>
              </a:rPr>
              <a:t>Isaiah 11:10</a:t>
            </a:r>
            <a:r>
              <a:rPr lang="en-US" sz="14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“The Root of Jesse will spring up, one who will arise to rule over the nations.”</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Root of Jesse (David’s father)</a:t>
            </a:r>
            <a:r>
              <a:rPr lang="en-US" sz="1400" kern="1200" dirty="0">
                <a:solidFill>
                  <a:schemeClr val="tx1"/>
                </a:solidFill>
                <a:effectLst/>
                <a:latin typeface="+mn-lt"/>
                <a:ea typeface="ＭＳ Ｐゴシック" pitchFamily="-106" charset="-128"/>
                <a:cs typeface="ＭＳ Ｐゴシック" pitchFamily="-106" charset="-128"/>
              </a:rPr>
              <a:t> is a direct prophetic title for the Messiah, showing that Christ’s reign fulfills the Davidic hope.</a:t>
            </a:r>
          </a:p>
          <a:p>
            <a:r>
              <a:rPr lang="en-US" sz="1400" b="1" kern="1200" dirty="0">
                <a:solidFill>
                  <a:schemeClr val="tx1"/>
                </a:solidFill>
                <a:effectLst/>
                <a:latin typeface="+mn-lt"/>
                <a:ea typeface="ＭＳ Ｐゴシック" pitchFamily="-106" charset="-128"/>
                <a:cs typeface="ＭＳ Ｐゴシック" pitchFamily="-106" charset="-128"/>
              </a:rPr>
              <a:t>15. 2 Timothy 2:8</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“Remember Jesus Christ, raised from the dead, descended from David. This is my gospel.”</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Davidic descent of Jesus</a:t>
            </a:r>
            <a:r>
              <a:rPr lang="en-US" sz="1400" kern="1200" dirty="0">
                <a:solidFill>
                  <a:schemeClr val="tx1"/>
                </a:solidFill>
                <a:effectLst/>
                <a:latin typeface="+mn-lt"/>
                <a:ea typeface="ＭＳ Ｐゴシック" pitchFamily="-106" charset="-128"/>
                <a:cs typeface="ＭＳ Ｐゴシック" pitchFamily="-106" charset="-128"/>
              </a:rPr>
              <a:t> is essential to the gospel itself - it testifies to God’s faithfulness to His covenant promise.</a:t>
            </a:r>
          </a:p>
          <a:p>
            <a:r>
              <a:rPr lang="en-US" sz="1400" b="1" kern="1200" dirty="0">
                <a:solidFill>
                  <a:schemeClr val="tx1"/>
                </a:solidFill>
                <a:effectLst/>
                <a:latin typeface="+mn-lt"/>
                <a:ea typeface="ＭＳ Ｐゴシック" pitchFamily="-106" charset="-128"/>
                <a:cs typeface="ＭＳ Ｐゴシック" pitchFamily="-106" charset="-128"/>
              </a:rPr>
              <a:t>16. Hebrews 1:5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“You are my Son; today I have begotten you.”</a:t>
            </a:r>
          </a:p>
          <a:p>
            <a:r>
              <a:rPr lang="en-US" sz="1400" kern="1200" dirty="0">
                <a:solidFill>
                  <a:schemeClr val="tx1"/>
                </a:solidFill>
                <a:effectLst/>
                <a:latin typeface="+mn-lt"/>
                <a:ea typeface="ＭＳ Ｐゴシック" pitchFamily="-106" charset="-128"/>
                <a:cs typeface="ＭＳ Ｐゴシック" pitchFamily="-106" charset="-128"/>
              </a:rPr>
              <a:t>(Psalm 2:7)</a:t>
            </a:r>
          </a:p>
          <a:p>
            <a:pPr rtl="0" fontAlgn="ctr"/>
            <a:r>
              <a:rPr lang="en-US" sz="1400" kern="1200" dirty="0">
                <a:solidFill>
                  <a:schemeClr val="tx1"/>
                </a:solidFill>
                <a:effectLst/>
                <a:latin typeface="+mn-lt"/>
                <a:ea typeface="ＭＳ Ｐゴシック" pitchFamily="-106" charset="-128"/>
                <a:cs typeface="ＭＳ Ｐゴシック" pitchFamily="-106" charset="-128"/>
              </a:rPr>
              <a:t>Psalm 2 is a </a:t>
            </a:r>
            <a:r>
              <a:rPr lang="en-US" sz="1400" b="1" kern="1200" dirty="0">
                <a:solidFill>
                  <a:schemeClr val="tx1"/>
                </a:solidFill>
                <a:effectLst/>
                <a:latin typeface="+mn-lt"/>
                <a:ea typeface="ＭＳ Ｐゴシック" pitchFamily="-106" charset="-128"/>
                <a:cs typeface="ＭＳ Ｐゴシック" pitchFamily="-106" charset="-128"/>
              </a:rPr>
              <a:t>Davidic royal psalm</a:t>
            </a:r>
            <a:r>
              <a:rPr lang="en-US" sz="1400" kern="1200" dirty="0">
                <a:solidFill>
                  <a:schemeClr val="tx1"/>
                </a:solidFill>
                <a:effectLst/>
                <a:latin typeface="+mn-lt"/>
                <a:ea typeface="ＭＳ Ｐゴシック" pitchFamily="-106" charset="-128"/>
                <a:cs typeface="ＭＳ Ｐゴシック" pitchFamily="-106" charset="-128"/>
              </a:rPr>
              <a:t>, and the author of Hebrews applies it to Jesus’ exaltation - the true fulfillment of God’s covenant with David.</a:t>
            </a:r>
          </a:p>
          <a:p>
            <a:r>
              <a:rPr lang="en-US" sz="1400" b="1" kern="1200" dirty="0">
                <a:solidFill>
                  <a:schemeClr val="tx1"/>
                </a:solidFill>
                <a:effectLst/>
                <a:latin typeface="+mn-lt"/>
                <a:ea typeface="ＭＳ Ｐゴシック" pitchFamily="-106" charset="-128"/>
                <a:cs typeface="ＭＳ Ｐゴシック" pitchFamily="-106" charset="-128"/>
              </a:rPr>
              <a:t>17. Hebrews 7:14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“It is evident that our Lord was descended from Judah.”</a:t>
            </a:r>
          </a:p>
          <a:p>
            <a:pPr rtl="0" fontAlgn="ctr"/>
            <a:r>
              <a:rPr lang="en-US" sz="1400" kern="1200" dirty="0">
                <a:solidFill>
                  <a:schemeClr val="tx1"/>
                </a:solidFill>
                <a:effectLst/>
                <a:latin typeface="+mn-lt"/>
                <a:ea typeface="ＭＳ Ｐゴシック" pitchFamily="-106" charset="-128"/>
                <a:cs typeface="ＭＳ Ｐゴシック" pitchFamily="-106" charset="-128"/>
              </a:rPr>
              <a:t>Affirms Jesus’ tribal lineage from Judah - the same line from which David came (Genesis 49:10), verifying </a:t>
            </a:r>
            <a:r>
              <a:rPr lang="en-US" sz="1400" b="1" kern="1200" dirty="0">
                <a:solidFill>
                  <a:schemeClr val="tx1"/>
                </a:solidFill>
                <a:effectLst/>
                <a:latin typeface="+mn-lt"/>
                <a:ea typeface="ＭＳ Ｐゴシック" pitchFamily="-106" charset="-128"/>
                <a:cs typeface="ＭＳ Ｐゴシック" pitchFamily="-106" charset="-128"/>
              </a:rPr>
              <a:t>the legal right to David’s throne</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5029E11A-5E9C-4E5D-810F-8777D1229AAF}"/>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66456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dirty="0">
                <a:solidFill>
                  <a:schemeClr val="accent1">
                    <a:lumMod val="50000"/>
                  </a:schemeClr>
                </a:solidFill>
              </a:rPr>
              <a:t>Promise to David: An Eternal Kingdom</a:t>
            </a:r>
          </a:p>
          <a:p>
            <a:endParaRPr lang="en-US" sz="2400" dirty="0">
              <a:solidFill>
                <a:schemeClr val="tx2">
                  <a:lumMod val="60000"/>
                  <a:lumOff val="40000"/>
                </a:schemeClr>
              </a:solidFill>
            </a:endParaRPr>
          </a:p>
          <a:p>
            <a:r>
              <a:rPr lang="en-US" b="0" dirty="0"/>
              <a:t>Your house and your kingdom will stand before me permanently; your dynasty will be permanent.’”</a:t>
            </a:r>
            <a:br>
              <a:rPr lang="en-US" b="0" dirty="0"/>
            </a:br>
            <a:r>
              <a:rPr lang="en-US" b="0" dirty="0"/>
              <a:t>(2 Samuel 7:16)</a:t>
            </a:r>
            <a:endParaRPr lang="en-US" dirty="0">
              <a:solidFill>
                <a:schemeClr val="tx1"/>
              </a:solidFill>
              <a:ea typeface="ＭＳ Ｐゴシック" pitchFamily="-106" charset="-128"/>
              <a:cs typeface="ＭＳ Ｐゴシック" pitchFamily="-106" charset="-128"/>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5CE08-A15C-823A-1049-F5CE3371E00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C80EBB-56FD-D26B-DC80-ABE4A826F8A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Revelation</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C074DF6E-0055-D375-E7AC-54CA38C4C8EF}"/>
              </a:ext>
            </a:extLst>
          </p:cNvPr>
          <p:cNvSpPr txBox="1"/>
          <p:nvPr/>
        </p:nvSpPr>
        <p:spPr>
          <a:xfrm>
            <a:off x="381000" y="1143000"/>
            <a:ext cx="8534400" cy="1015663"/>
          </a:xfrm>
          <a:prstGeom prst="rect">
            <a:avLst/>
          </a:prstGeom>
          <a:noFill/>
        </p:spPr>
        <p:txBody>
          <a:bodyPr wrap="square" rtlCol="0">
            <a:spAutoFit/>
          </a:bodyPr>
          <a:lstStyle/>
          <a:p>
            <a:r>
              <a:rPr lang="en-US" sz="2000" b="1" dirty="0">
                <a:ea typeface="ＭＳ Ｐゴシック" pitchFamily="-106" charset="-128"/>
                <a:cs typeface="ＭＳ Ｐゴシック" pitchFamily="-106" charset="-128"/>
              </a:rPr>
              <a:t>Romans 1:3-4</a:t>
            </a:r>
            <a:endParaRPr lang="en-US" sz="2000" dirty="0">
              <a:ea typeface="ＭＳ Ｐゴシック" pitchFamily="-106" charset="-128"/>
              <a:cs typeface="ＭＳ Ｐゴシック" pitchFamily="-106" charset="-128"/>
            </a:endParaRPr>
          </a:p>
          <a:p>
            <a:r>
              <a:rPr lang="en-US" sz="2000" dirty="0">
                <a:ea typeface="ＭＳ Ｐゴシック" pitchFamily="-106" charset="-128"/>
                <a:cs typeface="ＭＳ Ｐゴシック" pitchFamily="-106" charset="-128"/>
              </a:rPr>
              <a:t>“Concerning his Son, who was descended from David according to the flesh and declared to be the Son of God in power by his resurrection.”</a:t>
            </a:r>
          </a:p>
        </p:txBody>
      </p:sp>
    </p:spTree>
    <p:extLst>
      <p:ext uri="{BB962C8B-B14F-4D97-AF65-F5344CB8AC3E}">
        <p14:creationId xmlns:p14="http://schemas.microsoft.com/office/powerpoint/2010/main" val="21510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AD4BE-A8B4-EEE4-CC7B-7702811A557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EEA09B-C2AB-80C3-95BD-0509332A7E36}"/>
              </a:ext>
            </a:extLst>
          </p:cNvPr>
          <p:cNvGraphicFramePr>
            <a:graphicFrameLocks noGrp="1"/>
          </p:cNvGraphicFramePr>
          <p:nvPr>
            <p:extLst>
              <p:ext uri="{D42A27DB-BD31-4B8C-83A1-F6EECF244321}">
                <p14:modId xmlns:p14="http://schemas.microsoft.com/office/powerpoint/2010/main" val="1562378831"/>
              </p:ext>
            </p:extLst>
          </p:nvPr>
        </p:nvGraphicFramePr>
        <p:xfrm>
          <a:off x="228600" y="685800"/>
          <a:ext cx="8686800" cy="5730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422033159"/>
                    </a:ext>
                  </a:extLst>
                </a:gridCol>
                <a:gridCol w="2841381">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References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Key Theme</a:t>
                      </a:r>
                    </a:p>
                  </a:txBody>
                  <a:tcPr/>
                </a:tc>
                <a:extLst>
                  <a:ext uri="{0D108BD9-81ED-4DB2-BD59-A6C34878D82A}">
                    <a16:rowId xmlns:a16="http://schemas.microsoft.com/office/drawing/2014/main" val="231292391"/>
                  </a:ext>
                </a:extLst>
              </a:tr>
              <a:tr h="370840">
                <a:tc>
                  <a:txBody>
                    <a:bodyPr/>
                    <a:lstStyle/>
                    <a:p>
                      <a:pPr marL="0" marR="0" fontAlgn="t">
                        <a:buNone/>
                      </a:pPr>
                      <a:r>
                        <a:rPr lang="en-US" sz="2000" b="1" dirty="0">
                          <a:effectLst/>
                          <a:latin typeface="Calibri" panose="020F0502020204030204" pitchFamily="34" charset="0"/>
                        </a:rPr>
                        <a:t>Matthew</a:t>
                      </a:r>
                      <a:endParaRPr lang="en-US" sz="2000" dirty="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1:1; 9:27; 21:9; 22:41-45</a:t>
                      </a:r>
                      <a:endParaRPr lang="en-US" sz="2000" dirty="0"/>
                    </a:p>
                  </a:txBody>
                  <a:tcPr/>
                </a:tc>
                <a:tc>
                  <a:txBody>
                    <a:bodyPr/>
                    <a:lstStyle/>
                    <a:p>
                      <a:r>
                        <a:rPr lang="en-US" sz="2000" kern="1200" dirty="0">
                          <a:solidFill>
                            <a:schemeClr val="dk1"/>
                          </a:solidFill>
                          <a:effectLst/>
                          <a:latin typeface="+mn-lt"/>
                          <a:ea typeface="+mn-ea"/>
                          <a:cs typeface="+mn-cs"/>
                        </a:rPr>
                        <a:t>Jesus as Son of David and rightful King</a:t>
                      </a:r>
                    </a:p>
                  </a:txBody>
                  <a:tcPr/>
                </a:tc>
                <a:extLst>
                  <a:ext uri="{0D108BD9-81ED-4DB2-BD59-A6C34878D82A}">
                    <a16:rowId xmlns:a16="http://schemas.microsoft.com/office/drawing/2014/main" val="3077214051"/>
                  </a:ext>
                </a:extLst>
              </a:tr>
              <a:tr h="370840">
                <a:tc>
                  <a:txBody>
                    <a:bodyPr/>
                    <a:lstStyle/>
                    <a:p>
                      <a:pPr marL="0" marR="0" fontAlgn="t">
                        <a:buNone/>
                      </a:pPr>
                      <a:r>
                        <a:rPr lang="en-US" sz="2000" b="1">
                          <a:effectLst/>
                          <a:latin typeface="Calibri" panose="020F0502020204030204" pitchFamily="34" charset="0"/>
                        </a:rPr>
                        <a:t>Luke</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1:30-33, 68-69; 2:4-11</a:t>
                      </a:r>
                      <a:endParaRPr lang="en-US" sz="2000" dirty="0"/>
                    </a:p>
                  </a:txBody>
                  <a:tcPr/>
                </a:tc>
                <a:tc>
                  <a:txBody>
                    <a:bodyPr/>
                    <a:lstStyle/>
                    <a:p>
                      <a:r>
                        <a:rPr lang="en-US" sz="2000" kern="1200" dirty="0">
                          <a:solidFill>
                            <a:schemeClr val="dk1"/>
                          </a:solidFill>
                          <a:effectLst/>
                          <a:latin typeface="+mn-lt"/>
                          <a:ea typeface="+mn-ea"/>
                          <a:cs typeface="+mn-cs"/>
                        </a:rPr>
                        <a:t>Promise of the eternal throne fulfilled</a:t>
                      </a:r>
                    </a:p>
                  </a:txBody>
                  <a:tcPr/>
                </a:tc>
                <a:extLst>
                  <a:ext uri="{0D108BD9-81ED-4DB2-BD59-A6C34878D82A}">
                    <a16:rowId xmlns:a16="http://schemas.microsoft.com/office/drawing/2014/main" val="3778483922"/>
                  </a:ext>
                </a:extLst>
              </a:tr>
              <a:tr h="370840">
                <a:tc>
                  <a:txBody>
                    <a:bodyPr/>
                    <a:lstStyle/>
                    <a:p>
                      <a:pPr marL="0" marR="0" fontAlgn="t">
                        <a:buNone/>
                      </a:pPr>
                      <a:r>
                        <a:rPr lang="en-US" sz="2000" b="1">
                          <a:effectLst/>
                          <a:latin typeface="Calibri" panose="020F0502020204030204" pitchFamily="34" charset="0"/>
                        </a:rPr>
                        <a:t>John</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7:42</a:t>
                      </a:r>
                    </a:p>
                  </a:txBody>
                  <a:tcPr/>
                </a:tc>
                <a:tc>
                  <a:txBody>
                    <a:bodyPr/>
                    <a:lstStyle/>
                    <a:p>
                      <a:r>
                        <a:rPr lang="en-US" sz="2000" kern="1200" dirty="0">
                          <a:solidFill>
                            <a:schemeClr val="dk1"/>
                          </a:solidFill>
                          <a:effectLst/>
                          <a:latin typeface="+mn-lt"/>
                          <a:ea typeface="+mn-ea"/>
                          <a:cs typeface="+mn-cs"/>
                        </a:rPr>
                        <a:t>Messiah expected from David’s line</a:t>
                      </a:r>
                      <a:endParaRPr lang="en-US" sz="2000" dirty="0"/>
                    </a:p>
                  </a:txBody>
                  <a:tcPr/>
                </a:tc>
                <a:extLst>
                  <a:ext uri="{0D108BD9-81ED-4DB2-BD59-A6C34878D82A}">
                    <a16:rowId xmlns:a16="http://schemas.microsoft.com/office/drawing/2014/main" val="679584730"/>
                  </a:ext>
                </a:extLst>
              </a:tr>
              <a:tr h="370840">
                <a:tc>
                  <a:txBody>
                    <a:bodyPr/>
                    <a:lstStyle/>
                    <a:p>
                      <a:pPr marL="0" marR="0" fontAlgn="t">
                        <a:buNone/>
                      </a:pPr>
                      <a:r>
                        <a:rPr lang="en-US" sz="2000" b="1">
                          <a:effectLst/>
                          <a:latin typeface="Calibri" panose="020F0502020204030204" pitchFamily="34" charset="0"/>
                        </a:rPr>
                        <a:t>Acts</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2:29-36; 13:22-34; 15:15-17</a:t>
                      </a:r>
                      <a:endParaRPr lang="en-US" sz="2000" dirty="0"/>
                    </a:p>
                  </a:txBody>
                  <a:tcPr/>
                </a:tc>
                <a:tc>
                  <a:txBody>
                    <a:bodyPr/>
                    <a:lstStyle/>
                    <a:p>
                      <a:r>
                        <a:rPr lang="en-US" sz="2000" kern="1200" dirty="0">
                          <a:solidFill>
                            <a:schemeClr val="dk1"/>
                          </a:solidFill>
                          <a:effectLst/>
                          <a:latin typeface="+mn-lt"/>
                          <a:ea typeface="+mn-ea"/>
                          <a:cs typeface="+mn-cs"/>
                        </a:rPr>
                        <a:t>Apostolic preaching affirms Davidic covenant</a:t>
                      </a:r>
                      <a:endParaRPr lang="en-US" sz="2000" dirty="0"/>
                    </a:p>
                  </a:txBody>
                  <a:tcPr/>
                </a:tc>
                <a:extLst>
                  <a:ext uri="{0D108BD9-81ED-4DB2-BD59-A6C34878D82A}">
                    <a16:rowId xmlns:a16="http://schemas.microsoft.com/office/drawing/2014/main" val="645337839"/>
                  </a:ext>
                </a:extLst>
              </a:tr>
              <a:tr h="370840">
                <a:tc>
                  <a:txBody>
                    <a:bodyPr/>
                    <a:lstStyle/>
                    <a:p>
                      <a:pPr marL="0" marR="0" fontAlgn="t">
                        <a:buNone/>
                      </a:pPr>
                      <a:r>
                        <a:rPr lang="en-US" sz="2000" b="1">
                          <a:effectLst/>
                          <a:latin typeface="Calibri" panose="020F0502020204030204" pitchFamily="34" charset="0"/>
                        </a:rPr>
                        <a:t>Romans</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1:3-4; 15:12</a:t>
                      </a:r>
                      <a:endParaRPr lang="en-US" sz="2000" dirty="0"/>
                    </a:p>
                  </a:txBody>
                  <a:tcPr/>
                </a:tc>
                <a:tc>
                  <a:txBody>
                    <a:bodyPr/>
                    <a:lstStyle/>
                    <a:p>
                      <a:r>
                        <a:rPr lang="en-US" sz="2000" kern="1200" dirty="0">
                          <a:solidFill>
                            <a:schemeClr val="dk1"/>
                          </a:solidFill>
                          <a:effectLst/>
                          <a:latin typeface="+mn-lt"/>
                          <a:ea typeface="+mn-ea"/>
                          <a:cs typeface="+mn-cs"/>
                        </a:rPr>
                        <a:t>Christ’s kingship fulfills prophecy</a:t>
                      </a:r>
                    </a:p>
                  </a:txBody>
                  <a:tcPr/>
                </a:tc>
                <a:extLst>
                  <a:ext uri="{0D108BD9-81ED-4DB2-BD59-A6C34878D82A}">
                    <a16:rowId xmlns:a16="http://schemas.microsoft.com/office/drawing/2014/main" val="2984132893"/>
                  </a:ext>
                </a:extLst>
              </a:tr>
              <a:tr h="370840">
                <a:tc>
                  <a:txBody>
                    <a:bodyPr/>
                    <a:lstStyle/>
                    <a:p>
                      <a:pPr marL="0" marR="0" fontAlgn="t">
                        <a:buNone/>
                      </a:pPr>
                      <a:r>
                        <a:rPr lang="en-US" sz="2000" b="1">
                          <a:effectLst/>
                          <a:latin typeface="Calibri" panose="020F0502020204030204" pitchFamily="34" charset="0"/>
                        </a:rPr>
                        <a:t>2 Timothy</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2:8</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effectLst/>
                          <a:latin typeface="+mn-lt"/>
                          <a:ea typeface="+mn-ea"/>
                          <a:cs typeface="+mn-cs"/>
                        </a:rPr>
                        <a:t>Gospel centered on Davidic promise</a:t>
                      </a:r>
                      <a:endParaRPr lang="en-US" sz="2000" kern="1200" dirty="0">
                        <a:solidFill>
                          <a:schemeClr val="dk1"/>
                        </a:solidFill>
                        <a:latin typeface="+mn-lt"/>
                        <a:ea typeface="+mn-ea"/>
                        <a:cs typeface="+mn-cs"/>
                      </a:endParaRPr>
                    </a:p>
                  </a:txBody>
                  <a:tcPr marL="50800" marR="50800" marT="50800" marB="50800"/>
                </a:tc>
                <a:extLst>
                  <a:ext uri="{0D108BD9-81ED-4DB2-BD59-A6C34878D82A}">
                    <a16:rowId xmlns:a16="http://schemas.microsoft.com/office/drawing/2014/main" val="1262358848"/>
                  </a:ext>
                </a:extLst>
              </a:tr>
              <a:tr h="370840">
                <a:tc>
                  <a:txBody>
                    <a:bodyPr/>
                    <a:lstStyle/>
                    <a:p>
                      <a:pPr marL="0" marR="0" fontAlgn="t">
                        <a:buNone/>
                      </a:pPr>
                      <a:r>
                        <a:rPr lang="en-US" sz="2000" b="1">
                          <a:effectLst/>
                          <a:latin typeface="Calibri" panose="020F0502020204030204" pitchFamily="34" charset="0"/>
                        </a:rPr>
                        <a:t>Hebrews</a:t>
                      </a:r>
                      <a:endParaRPr lang="en-US" sz="2000">
                        <a:effectLst/>
                        <a:latin typeface="Calibri" panose="020F0502020204030204" pitchFamily="34" charset="0"/>
                      </a:endParaRPr>
                    </a:p>
                  </a:txBody>
                  <a:tcPr marL="50800" marR="50800" marT="50800" marB="50800"/>
                </a:tc>
                <a:tc>
                  <a:txBody>
                    <a:bodyPr/>
                    <a:lstStyle/>
                    <a:p>
                      <a:pPr marL="0" marR="0" algn="l" defTabSz="914400" rtl="0" eaLnBrk="1" fontAlgn="t" latinLnBrk="0" hangingPunct="1">
                        <a:buNone/>
                      </a:pPr>
                      <a:r>
                        <a:rPr lang="en-US" sz="2000" kern="1200" dirty="0">
                          <a:solidFill>
                            <a:schemeClr val="dk1"/>
                          </a:solidFill>
                          <a:effectLst/>
                          <a:latin typeface="+mn-lt"/>
                          <a:ea typeface="+mn-ea"/>
                          <a:cs typeface="+mn-cs"/>
                        </a:rPr>
                        <a:t>1:5; 7:14</a:t>
                      </a:r>
                      <a:endParaRPr lang="en-US" sz="2000" kern="1200" dirty="0">
                        <a:solidFill>
                          <a:schemeClr val="dk1"/>
                        </a:solidFill>
                        <a:latin typeface="+mn-lt"/>
                        <a:ea typeface="+mn-ea"/>
                        <a:cs typeface="+mn-cs"/>
                      </a:endParaRPr>
                    </a:p>
                  </a:txBody>
                  <a:tcPr marL="50800" marR="50800" marT="50800" marB="50800"/>
                </a:tc>
                <a:tc>
                  <a:txBody>
                    <a:bodyPr/>
                    <a:lstStyle/>
                    <a:p>
                      <a:r>
                        <a:rPr lang="en-US" sz="2000" kern="1200" dirty="0">
                          <a:solidFill>
                            <a:schemeClr val="dk1"/>
                          </a:solidFill>
                          <a:effectLst/>
                          <a:latin typeface="+mn-lt"/>
                          <a:ea typeface="+mn-ea"/>
                          <a:cs typeface="+mn-cs"/>
                        </a:rPr>
                        <a:t>Jesus as eternal Davidic Son and Priest</a:t>
                      </a:r>
                    </a:p>
                  </a:txBody>
                  <a:tcPr marL="50800" marR="50800" marT="50800" marB="50800"/>
                </a:tc>
                <a:extLst>
                  <a:ext uri="{0D108BD9-81ED-4DB2-BD59-A6C34878D82A}">
                    <a16:rowId xmlns:a16="http://schemas.microsoft.com/office/drawing/2014/main" val="4071472363"/>
                  </a:ext>
                </a:extLst>
              </a:tr>
              <a:tr h="370840">
                <a:tc>
                  <a:txBody>
                    <a:bodyPr/>
                    <a:lstStyle/>
                    <a:p>
                      <a:pPr marL="0" marR="0" fontAlgn="t">
                        <a:buNone/>
                      </a:pPr>
                      <a:r>
                        <a:rPr lang="en-US" sz="2000" b="1">
                          <a:effectLst/>
                          <a:latin typeface="Calibri" panose="020F0502020204030204" pitchFamily="34" charset="0"/>
                        </a:rPr>
                        <a:t>Revelation</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3:7; 5:5; 22:16</a:t>
                      </a:r>
                      <a:endParaRPr lang="en-US" sz="2000" dirty="0"/>
                    </a:p>
                  </a:txBody>
                  <a:tcPr/>
                </a:tc>
                <a:tc>
                  <a:txBody>
                    <a:bodyPr/>
                    <a:lstStyle/>
                    <a:p>
                      <a:r>
                        <a:rPr lang="en-US" sz="2000" kern="1200" dirty="0">
                          <a:solidFill>
                            <a:schemeClr val="dk1"/>
                          </a:solidFill>
                          <a:effectLst/>
                          <a:latin typeface="+mn-lt"/>
                          <a:ea typeface="+mn-ea"/>
                          <a:cs typeface="+mn-cs"/>
                        </a:rPr>
                        <a:t>Jesus reigns eternally as the Root of David</a:t>
                      </a:r>
                    </a:p>
                  </a:txBody>
                  <a:tcPr/>
                </a:tc>
                <a:extLst>
                  <a:ext uri="{0D108BD9-81ED-4DB2-BD59-A6C34878D82A}">
                    <a16:rowId xmlns:a16="http://schemas.microsoft.com/office/drawing/2014/main" val="3584540837"/>
                  </a:ext>
                </a:extLst>
              </a:tr>
            </a:tbl>
          </a:graphicData>
        </a:graphic>
      </p:graphicFrame>
      <p:sp>
        <p:nvSpPr>
          <p:cNvPr id="6" name="Title 1">
            <a:extLst>
              <a:ext uri="{FF2B5EF4-FFF2-40B4-BE49-F238E27FC236}">
                <a16:creationId xmlns:a16="http://schemas.microsoft.com/office/drawing/2014/main" id="{013B2393-5C3C-12CE-F971-D454B3FE26E4}"/>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Summary - New Testament References to Davidic Covenant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131860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God’s Character Revealed</a:t>
            </a:r>
            <a:br>
              <a:rPr lang="en-US" sz="3600" dirty="0"/>
            </a:br>
            <a:r>
              <a:rPr lang="en-US" sz="2400" dirty="0">
                <a:solidFill>
                  <a:schemeClr val="tx2">
                    <a:lumMod val="60000"/>
                    <a:lumOff val="40000"/>
                  </a:schemeClr>
                </a:solidFill>
              </a:rPr>
              <a:t>The Covenant with David</a:t>
            </a:r>
            <a:endParaRPr lang="en-US" sz="2000" dirty="0">
              <a:solidFill>
                <a:schemeClr val="tx2">
                  <a:lumMod val="60000"/>
                  <a:lumOff val="40000"/>
                </a:schemeClr>
              </a:solidFill>
            </a:endParaRPr>
          </a:p>
        </p:txBody>
      </p:sp>
      <p:sp>
        <p:nvSpPr>
          <p:cNvPr id="6" name="TextBox 5"/>
          <p:cNvSpPr txBox="1"/>
          <p:nvPr/>
        </p:nvSpPr>
        <p:spPr>
          <a:xfrm>
            <a:off x="381000" y="904530"/>
            <a:ext cx="8442960" cy="2616101"/>
          </a:xfrm>
          <a:prstGeom prst="rect">
            <a:avLst/>
          </a:prstGeom>
          <a:noFill/>
        </p:spPr>
        <p:txBody>
          <a:bodyPr wrap="square" rtlCol="0">
            <a:spAutoFit/>
          </a:bodyPr>
          <a:lstStyle/>
          <a:p>
            <a:r>
              <a:rPr lang="en-US" sz="2000" b="1" i="1" u="sng" dirty="0">
                <a:solidFill>
                  <a:schemeClr val="accent1"/>
                </a:solidFill>
              </a:rPr>
              <a:t>Covenant Keeper</a:t>
            </a:r>
          </a:p>
          <a:p>
            <a:r>
              <a:rPr lang="en-US" b="1" dirty="0">
                <a:ea typeface="ＭＳ Ｐゴシック" pitchFamily="-106" charset="-128"/>
                <a:cs typeface="ＭＳ Ｐゴシック" pitchFamily="-106" charset="-128"/>
              </a:rPr>
              <a:t>2 Sam 7:12-16</a:t>
            </a:r>
            <a:r>
              <a:rPr lang="en-US" dirty="0">
                <a:ea typeface="ＭＳ Ｐゴシック" pitchFamily="-106" charset="-128"/>
                <a:cs typeface="ＭＳ Ｐゴシック" pitchFamily="-106" charset="-128"/>
              </a:rPr>
              <a:t>  </a:t>
            </a:r>
            <a:r>
              <a:rPr lang="en-US" dirty="0"/>
              <a:t>When the time comes for you to die, I will raise up your descendant, one of your own sons, to succeed you, and I will establish his kingdom. </a:t>
            </a:r>
            <a:r>
              <a:rPr lang="en-US" i="1" dirty="0"/>
              <a:t>He will build a house for my name, and I will make his dynasty permanent. </a:t>
            </a:r>
            <a:r>
              <a:rPr lang="en-US" dirty="0"/>
              <a:t>I will become his father and he will become my son. When he sins, I will correct him with the rod of men and with wounds inflicted by human beings. But my loyal love will not be removed from him as I removed it from Saul, whom I removed from before you. </a:t>
            </a:r>
            <a:r>
              <a:rPr lang="en-US" i="1" dirty="0"/>
              <a:t>Your house and your kingdom will stand before me permanently; your dynasty will be permanent</a:t>
            </a:r>
            <a:r>
              <a:rPr lang="en-US" dirty="0"/>
              <a:t>.’”</a:t>
            </a:r>
          </a:p>
        </p:txBody>
      </p:sp>
      <p:sp>
        <p:nvSpPr>
          <p:cNvPr id="7" name="TextBox 6"/>
          <p:cNvSpPr txBox="1"/>
          <p:nvPr/>
        </p:nvSpPr>
        <p:spPr>
          <a:xfrm>
            <a:off x="381000" y="3520631"/>
            <a:ext cx="8458200" cy="1508105"/>
          </a:xfrm>
          <a:prstGeom prst="rect">
            <a:avLst/>
          </a:prstGeom>
          <a:noFill/>
        </p:spPr>
        <p:txBody>
          <a:bodyPr wrap="square" rtlCol="0">
            <a:spAutoFit/>
          </a:bodyPr>
          <a:lstStyle/>
          <a:p>
            <a:r>
              <a:rPr lang="en-US" sz="2000" b="1" i="1" u="sng" dirty="0">
                <a:solidFill>
                  <a:schemeClr val="accent1"/>
                </a:solidFill>
              </a:rPr>
              <a:t>Promise Sustainer</a:t>
            </a:r>
          </a:p>
          <a:p>
            <a:r>
              <a:rPr lang="en-US" b="1" dirty="0"/>
              <a:t>Psalms 89:2-4</a:t>
            </a:r>
            <a:r>
              <a:rPr lang="en-US" b="1" i="1" dirty="0"/>
              <a:t>  </a:t>
            </a:r>
            <a:r>
              <a:rPr lang="en-US" dirty="0"/>
              <a:t>For I say, “Loyal love is permanently established; in the skies you set up your faithfulness.” The LORD said, “</a:t>
            </a:r>
            <a:r>
              <a:rPr lang="en-US" i="1" dirty="0"/>
              <a:t>I have made a covenant with my chosen one; I have made a promise on oath to David, my servant</a:t>
            </a:r>
            <a:r>
              <a:rPr lang="en-US" dirty="0"/>
              <a:t>: ‘I will give you an eternal dynasty and establish your throne throughout future generations.’” </a:t>
            </a:r>
          </a:p>
        </p:txBody>
      </p:sp>
      <p:sp>
        <p:nvSpPr>
          <p:cNvPr id="8" name="TextBox 7"/>
          <p:cNvSpPr txBox="1"/>
          <p:nvPr/>
        </p:nvSpPr>
        <p:spPr>
          <a:xfrm>
            <a:off x="381000" y="5028736"/>
            <a:ext cx="8397240" cy="1785104"/>
          </a:xfrm>
          <a:prstGeom prst="rect">
            <a:avLst/>
          </a:prstGeom>
          <a:noFill/>
        </p:spPr>
        <p:txBody>
          <a:bodyPr wrap="square" rtlCol="0">
            <a:spAutoFit/>
          </a:bodyPr>
          <a:lstStyle/>
          <a:p>
            <a:r>
              <a:rPr lang="en-US" sz="2000" b="1" i="1" u="sng" dirty="0">
                <a:solidFill>
                  <a:schemeClr val="accent1"/>
                </a:solidFill>
              </a:rPr>
              <a:t>Faithful Kingmaker</a:t>
            </a:r>
          </a:p>
          <a:p>
            <a:r>
              <a:rPr lang="en-US" b="1" dirty="0"/>
              <a:t>Psalms 132:10-12  </a:t>
            </a:r>
            <a:r>
              <a:rPr lang="en-US" dirty="0"/>
              <a:t>For the sake of David, your servant, do not reject your chosen king! The LORD made a reliable promise to David; he will not go back on his word. He said, “</a:t>
            </a:r>
            <a:r>
              <a:rPr lang="en-US" i="1" dirty="0"/>
              <a:t>I will place one of your descendants on your throne. If your sons keep my covenant and the rules I teach them, their sons will also sit on your throne forever.</a:t>
            </a:r>
            <a:r>
              <a:rPr lang="en-US" dirty="0"/>
              <a:t>”</a:t>
            </a:r>
            <a:endParaRPr lang="en-US"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9188-04A9-52C5-6236-87870DBCAE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7335138-917F-F534-C9F6-D4F14F2657F8}"/>
              </a:ext>
            </a:extLst>
          </p:cNvPr>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400" dirty="0"/>
              <a:t>A</a:t>
            </a:r>
            <a:br>
              <a:rPr lang="en-US" dirty="0"/>
            </a:br>
            <a:r>
              <a:rPr lang="en-US" sz="3400" dirty="0">
                <a:solidFill>
                  <a:schemeClr val="tx2">
                    <a:lumMod val="60000"/>
                    <a:lumOff val="40000"/>
                  </a:schemeClr>
                </a:solidFill>
              </a:rPr>
              <a:t>Je</a:t>
            </a:r>
          </a:p>
        </p:txBody>
      </p:sp>
      <p:sp>
        <p:nvSpPr>
          <p:cNvPr id="6" name="TextBox 5">
            <a:extLst>
              <a:ext uri="{FF2B5EF4-FFF2-40B4-BE49-F238E27FC236}">
                <a16:creationId xmlns:a16="http://schemas.microsoft.com/office/drawing/2014/main" id="{D178B8B2-0EED-F84B-A839-0C5387D36DF2}"/>
              </a:ext>
            </a:extLst>
          </p:cNvPr>
          <p:cNvSpPr txBox="1"/>
          <p:nvPr/>
        </p:nvSpPr>
        <p:spPr>
          <a:xfrm>
            <a:off x="381000" y="914400"/>
            <a:ext cx="8442960" cy="584775"/>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a:t>
            </a:r>
          </a:p>
        </p:txBody>
      </p:sp>
      <p:sp>
        <p:nvSpPr>
          <p:cNvPr id="2" name="TextBox 1">
            <a:extLst>
              <a:ext uri="{FF2B5EF4-FFF2-40B4-BE49-F238E27FC236}">
                <a16:creationId xmlns:a16="http://schemas.microsoft.com/office/drawing/2014/main" id="{6DA21B98-35E5-B93D-51DE-464488ABBFC0}"/>
              </a:ext>
            </a:extLst>
          </p:cNvPr>
          <p:cNvSpPr txBox="1"/>
          <p:nvPr/>
        </p:nvSpPr>
        <p:spPr>
          <a:xfrm>
            <a:off x="381000" y="3810000"/>
            <a:ext cx="8442960" cy="584775"/>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Je</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a:t>
            </a:r>
          </a:p>
        </p:txBody>
      </p:sp>
    </p:spTree>
    <p:extLst>
      <p:ext uri="{BB962C8B-B14F-4D97-AF65-F5344CB8AC3E}">
        <p14:creationId xmlns:p14="http://schemas.microsoft.com/office/powerpoint/2010/main" val="11383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81EA1-3416-6914-82A2-F177F6F83C2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6187894-D5C1-1134-F36E-88C82A29DCCA}"/>
              </a:ext>
            </a:extLst>
          </p:cNvPr>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400" dirty="0"/>
              <a:t>A</a:t>
            </a:r>
            <a:br>
              <a:rPr lang="en-US" dirty="0"/>
            </a:br>
            <a:r>
              <a:rPr lang="en-US" sz="3400" dirty="0">
                <a:solidFill>
                  <a:schemeClr val="tx2">
                    <a:lumMod val="60000"/>
                    <a:lumOff val="40000"/>
                  </a:schemeClr>
                </a:solidFill>
              </a:rPr>
              <a:t>Je</a:t>
            </a:r>
          </a:p>
        </p:txBody>
      </p:sp>
      <p:sp>
        <p:nvSpPr>
          <p:cNvPr id="6" name="TextBox 5">
            <a:extLst>
              <a:ext uri="{FF2B5EF4-FFF2-40B4-BE49-F238E27FC236}">
                <a16:creationId xmlns:a16="http://schemas.microsoft.com/office/drawing/2014/main" id="{8C213FA4-0E27-F4F2-EF36-C70A3E5A5D28}"/>
              </a:ext>
            </a:extLst>
          </p:cNvPr>
          <p:cNvSpPr txBox="1"/>
          <p:nvPr/>
        </p:nvSpPr>
        <p:spPr>
          <a:xfrm>
            <a:off x="381000" y="914400"/>
            <a:ext cx="8442960" cy="584775"/>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a:t>
            </a:r>
          </a:p>
        </p:txBody>
      </p:sp>
      <p:sp>
        <p:nvSpPr>
          <p:cNvPr id="2" name="TextBox 1">
            <a:extLst>
              <a:ext uri="{FF2B5EF4-FFF2-40B4-BE49-F238E27FC236}">
                <a16:creationId xmlns:a16="http://schemas.microsoft.com/office/drawing/2014/main" id="{D0B1BC09-890F-AE6E-15E2-BADD4B8F2323}"/>
              </a:ext>
            </a:extLst>
          </p:cNvPr>
          <p:cNvSpPr txBox="1"/>
          <p:nvPr/>
        </p:nvSpPr>
        <p:spPr>
          <a:xfrm>
            <a:off x="381000" y="3810000"/>
            <a:ext cx="8442960" cy="584775"/>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Je</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a:t>
            </a:r>
          </a:p>
        </p:txBody>
      </p:sp>
    </p:spTree>
    <p:extLst>
      <p:ext uri="{BB962C8B-B14F-4D97-AF65-F5344CB8AC3E}">
        <p14:creationId xmlns:p14="http://schemas.microsoft.com/office/powerpoint/2010/main" val="82825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31A66-E2B5-093A-8FEF-1354CC68F96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FD5B70B-FDAB-50D0-F742-107C6E4BA70C}"/>
              </a:ext>
            </a:extLst>
          </p:cNvPr>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400" dirty="0"/>
              <a:t>A</a:t>
            </a:r>
            <a:br>
              <a:rPr lang="en-US" dirty="0"/>
            </a:br>
            <a:r>
              <a:rPr lang="en-US" sz="3400" dirty="0">
                <a:solidFill>
                  <a:schemeClr val="tx2">
                    <a:lumMod val="60000"/>
                    <a:lumOff val="40000"/>
                  </a:schemeClr>
                </a:solidFill>
              </a:rPr>
              <a:t>Je</a:t>
            </a:r>
          </a:p>
        </p:txBody>
      </p:sp>
      <p:sp>
        <p:nvSpPr>
          <p:cNvPr id="6" name="TextBox 5">
            <a:extLst>
              <a:ext uri="{FF2B5EF4-FFF2-40B4-BE49-F238E27FC236}">
                <a16:creationId xmlns:a16="http://schemas.microsoft.com/office/drawing/2014/main" id="{8B75B689-1B5A-709E-1A32-2C212103CF8C}"/>
              </a:ext>
            </a:extLst>
          </p:cNvPr>
          <p:cNvSpPr txBox="1"/>
          <p:nvPr/>
        </p:nvSpPr>
        <p:spPr>
          <a:xfrm>
            <a:off x="381000" y="914400"/>
            <a:ext cx="8442960" cy="584775"/>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a:t>
            </a:r>
          </a:p>
        </p:txBody>
      </p:sp>
      <p:sp>
        <p:nvSpPr>
          <p:cNvPr id="2" name="TextBox 1">
            <a:extLst>
              <a:ext uri="{FF2B5EF4-FFF2-40B4-BE49-F238E27FC236}">
                <a16:creationId xmlns:a16="http://schemas.microsoft.com/office/drawing/2014/main" id="{C6CFF90D-DB4F-F71A-240F-8BC16FABBC84}"/>
              </a:ext>
            </a:extLst>
          </p:cNvPr>
          <p:cNvSpPr txBox="1"/>
          <p:nvPr/>
        </p:nvSpPr>
        <p:spPr>
          <a:xfrm>
            <a:off x="381000" y="3810000"/>
            <a:ext cx="8442960" cy="584775"/>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Je</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a:t>
            </a:r>
          </a:p>
        </p:txBody>
      </p:sp>
    </p:spTree>
    <p:extLst>
      <p:ext uri="{BB962C8B-B14F-4D97-AF65-F5344CB8AC3E}">
        <p14:creationId xmlns:p14="http://schemas.microsoft.com/office/powerpoint/2010/main" val="260399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3D4D-629D-0FF1-5A8C-7A52388C791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5FF3D7-DB8F-7354-CF32-65EF6622C258}"/>
              </a:ext>
            </a:extLst>
          </p:cNvPr>
          <p:cNvGraphicFramePr>
            <a:graphicFrameLocks noGrp="1"/>
          </p:cNvGraphicFramePr>
          <p:nvPr>
            <p:extLst>
              <p:ext uri="{D42A27DB-BD31-4B8C-83A1-F6EECF244321}">
                <p14:modId xmlns:p14="http://schemas.microsoft.com/office/powerpoint/2010/main" val="993707136"/>
              </p:ext>
            </p:extLst>
          </p:nvPr>
        </p:nvGraphicFramePr>
        <p:xfrm>
          <a:off x="228600" y="685800"/>
          <a:ext cx="8686800" cy="1097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422033159"/>
                    </a:ext>
                  </a:extLst>
                </a:gridCol>
                <a:gridCol w="3069981">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Prophecy /</a:t>
                      </a:r>
                    </a:p>
                    <a:p>
                      <a:r>
                        <a:rPr lang="en-US" sz="2000" dirty="0"/>
                        <a:t>Promise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NT Fulfillment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Description</a:t>
                      </a:r>
                    </a:p>
                  </a:txBody>
                  <a:tcPr/>
                </a:tc>
                <a:extLst>
                  <a:ext uri="{0D108BD9-81ED-4DB2-BD59-A6C34878D82A}">
                    <a16:rowId xmlns:a16="http://schemas.microsoft.com/office/drawing/2014/main" val="231292391"/>
                  </a:ext>
                </a:extLst>
              </a:tr>
              <a:tr h="370840">
                <a:tc>
                  <a:txBody>
                    <a:bodyPr/>
                    <a:lstStyle/>
                    <a:p>
                      <a:r>
                        <a:rPr lang="en-US" sz="2000" b="1" dirty="0"/>
                        <a:t>Mediator</a:t>
                      </a:r>
                    </a:p>
                  </a:txBody>
                  <a:tcPr/>
                </a:tc>
                <a:tc>
                  <a:txBody>
                    <a:bodyPr/>
                    <a:lstStyle/>
                    <a:p>
                      <a:r>
                        <a:rPr lang="en-US" sz="2000" dirty="0"/>
                        <a:t>Moses, the servant</a:t>
                      </a:r>
                    </a:p>
                  </a:txBody>
                  <a:tcPr/>
                </a:tc>
                <a:tc>
                  <a:txBody>
                    <a:bodyPr/>
                    <a:lstStyle/>
                    <a:p>
                      <a:r>
                        <a:rPr lang="en-US" dirty="0"/>
                        <a:t>Jesus, the Son (Heb 3:5-6)</a:t>
                      </a:r>
                    </a:p>
                  </a:txBody>
                  <a:tcPr/>
                </a:tc>
                <a:extLst>
                  <a:ext uri="{0D108BD9-81ED-4DB2-BD59-A6C34878D82A}">
                    <a16:rowId xmlns:a16="http://schemas.microsoft.com/office/drawing/2014/main" val="3077214051"/>
                  </a:ext>
                </a:extLst>
              </a:tr>
            </a:tbl>
          </a:graphicData>
        </a:graphic>
      </p:graphicFrame>
      <p:sp>
        <p:nvSpPr>
          <p:cNvPr id="6" name="Title 1">
            <a:extLst>
              <a:ext uri="{FF2B5EF4-FFF2-40B4-BE49-F238E27FC236}">
                <a16:creationId xmlns:a16="http://schemas.microsoft.com/office/drawing/2014/main" id="{BBF2D190-C282-0DBD-CA96-EC2E9F1230B3}"/>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God’s Character Revealed - in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890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Gospel</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1143000"/>
            <a:ext cx="8534400" cy="5016758"/>
          </a:xfrm>
          <a:prstGeom prst="rect">
            <a:avLst/>
          </a:prstGeom>
          <a:noFill/>
        </p:spPr>
        <p:txBody>
          <a:bodyPr wrap="square" rtlCol="0">
            <a:spAutoFit/>
          </a:bodyPr>
          <a:lstStyle/>
          <a:p>
            <a:r>
              <a:rPr lang="en-US" sz="2000" b="1" u="sng" dirty="0">
                <a:ea typeface="ＭＳ Ｐゴシック" pitchFamily="-106" charset="-128"/>
                <a:cs typeface="ＭＳ Ｐゴシック" pitchFamily="-106" charset="-128"/>
              </a:rPr>
              <a:t>Matthew 1:1</a:t>
            </a:r>
            <a:r>
              <a:rPr lang="en-US" sz="2000" dirty="0">
                <a:ea typeface="ＭＳ Ｐゴシック" pitchFamily="-106" charset="-128"/>
                <a:cs typeface="ＭＳ Ｐゴシック" pitchFamily="-106" charset="-128"/>
              </a:rPr>
              <a:t>  Opens the New Testament by rooting Jesus in </a:t>
            </a:r>
            <a:r>
              <a:rPr lang="en-US" sz="2000" b="1" dirty="0">
                <a:ea typeface="ＭＳ Ｐゴシック" pitchFamily="-106" charset="-128"/>
                <a:cs typeface="ＭＳ Ｐゴシック" pitchFamily="-106" charset="-128"/>
              </a:rPr>
              <a:t>David’s royal line</a:t>
            </a:r>
            <a:r>
              <a:rPr lang="en-US" sz="2000" dirty="0">
                <a:ea typeface="ＭＳ Ｐゴシック" pitchFamily="-106" charset="-128"/>
                <a:cs typeface="ＭＳ Ｐゴシック" pitchFamily="-106" charset="-128"/>
              </a:rPr>
              <a:t>, affirming that He is the promised heir to the Davidic throne.</a:t>
            </a:r>
          </a:p>
          <a:p>
            <a:r>
              <a:rPr lang="en-US" sz="2000" b="1" u="sng" dirty="0">
                <a:ea typeface="ＭＳ Ｐゴシック" pitchFamily="-106" charset="-128"/>
                <a:cs typeface="ＭＳ Ｐゴシック" pitchFamily="-106" charset="-128"/>
              </a:rPr>
              <a:t>Matthew 9:27; 12:23; 15:22; 20:30-31; 21:9,15</a:t>
            </a:r>
            <a:r>
              <a:rPr lang="en-US" sz="2000" dirty="0">
                <a:ea typeface="ＭＳ Ｐゴシック" pitchFamily="-106" charset="-128"/>
                <a:cs typeface="ＭＳ Ｐゴシック" pitchFamily="-106" charset="-128"/>
              </a:rPr>
              <a:t>  The title </a:t>
            </a:r>
            <a:r>
              <a:rPr lang="en-US" sz="2000" b="1" dirty="0">
                <a:ea typeface="ＭＳ Ｐゴシック" pitchFamily="-106" charset="-128"/>
                <a:cs typeface="ＭＳ Ｐゴシック" pitchFamily="-106" charset="-128"/>
              </a:rPr>
              <a:t>“Son of David”</a:t>
            </a:r>
            <a:r>
              <a:rPr lang="en-US" sz="2000" dirty="0">
                <a:ea typeface="ＭＳ Ｐゴシック" pitchFamily="-106" charset="-128"/>
                <a:cs typeface="ＭＳ Ｐゴシック" pitchFamily="-106" charset="-128"/>
              </a:rPr>
              <a:t> is a public recognition that Jesus is the awaited </a:t>
            </a:r>
            <a:r>
              <a:rPr lang="en-US" sz="2000" b="1" dirty="0">
                <a:ea typeface="ＭＳ Ｐゴシック" pitchFamily="-106" charset="-128"/>
                <a:cs typeface="ＭＳ Ｐゴシック" pitchFamily="-106" charset="-128"/>
              </a:rPr>
              <a:t>Messianic King</a:t>
            </a:r>
            <a:r>
              <a:rPr lang="en-US" sz="2000" dirty="0">
                <a:ea typeface="ＭＳ Ｐゴシック" pitchFamily="-106" charset="-128"/>
                <a:cs typeface="ＭＳ Ｐゴシック" pitchFamily="-106" charset="-128"/>
              </a:rPr>
              <a:t> promised to David (2 Sam. 7:12-16; Isa. 9:7).</a:t>
            </a:r>
          </a:p>
          <a:p>
            <a:r>
              <a:rPr lang="en-US" sz="2000" b="1" u="sng" dirty="0">
                <a:ea typeface="ＭＳ Ｐゴシック" pitchFamily="-106" charset="-128"/>
                <a:cs typeface="ＭＳ Ｐゴシック" pitchFamily="-106" charset="-128"/>
              </a:rPr>
              <a:t>Matthew 22:41-45 / Mark 12:35-37 / Luke 20:41-44</a:t>
            </a:r>
            <a:r>
              <a:rPr lang="en-US" sz="2000" dirty="0">
                <a:ea typeface="ＭＳ Ｐゴシック" pitchFamily="-106" charset="-128"/>
                <a:cs typeface="ＭＳ Ｐゴシック" pitchFamily="-106" charset="-128"/>
              </a:rPr>
              <a:t>  Jesus cites </a:t>
            </a:r>
            <a:r>
              <a:rPr lang="en-US" sz="2000" b="1" dirty="0">
                <a:ea typeface="ＭＳ Ｐゴシック" pitchFamily="-106" charset="-128"/>
                <a:cs typeface="ＭＳ Ｐゴシック" pitchFamily="-106" charset="-128"/>
              </a:rPr>
              <a:t>Psalm 110:1</a:t>
            </a:r>
            <a:r>
              <a:rPr lang="en-US" sz="2000" dirty="0">
                <a:ea typeface="ＭＳ Ｐゴシック" pitchFamily="-106" charset="-128"/>
                <a:cs typeface="ＭＳ Ｐゴシック" pitchFamily="-106" charset="-128"/>
              </a:rPr>
              <a:t>, revealing that the Messiah is </a:t>
            </a:r>
            <a:r>
              <a:rPr lang="en-US" sz="2000" b="1" dirty="0">
                <a:ea typeface="ＭＳ Ｐゴシック" pitchFamily="-106" charset="-128"/>
                <a:cs typeface="ＭＳ Ｐゴシック" pitchFamily="-106" charset="-128"/>
              </a:rPr>
              <a:t>David’s Lord as well as his Son</a:t>
            </a:r>
            <a:r>
              <a:rPr lang="en-US" sz="2000" dirty="0">
                <a:ea typeface="ＭＳ Ｐゴシック" pitchFamily="-106" charset="-128"/>
                <a:cs typeface="ＭＳ Ｐゴシック" pitchFamily="-106" charset="-128"/>
              </a:rPr>
              <a:t>, showing His divine kingship.</a:t>
            </a:r>
          </a:p>
          <a:p>
            <a:r>
              <a:rPr lang="en-US" sz="2000" b="1" u="sng" dirty="0">
                <a:ea typeface="ＭＳ Ｐゴシック" pitchFamily="-106" charset="-128"/>
                <a:cs typeface="ＭＳ Ｐゴシック" pitchFamily="-106" charset="-128"/>
              </a:rPr>
              <a:t>Luke 1:30-33</a:t>
            </a:r>
            <a:r>
              <a:rPr lang="en-US" sz="2000" dirty="0">
                <a:ea typeface="ＭＳ Ｐゴシック" pitchFamily="-106" charset="-128"/>
                <a:cs typeface="ＭＳ Ｐゴシック" pitchFamily="-106" charset="-128"/>
              </a:rPr>
              <a:t>  Gabriel directly announces the </a:t>
            </a:r>
            <a:r>
              <a:rPr lang="en-US" sz="2000" b="1" dirty="0">
                <a:ea typeface="ＭＳ Ｐゴシック" pitchFamily="-106" charset="-128"/>
                <a:cs typeface="ＭＳ Ｐゴシック" pitchFamily="-106" charset="-128"/>
              </a:rPr>
              <a:t>Davidic Covenant’s fulfillment</a:t>
            </a:r>
            <a:r>
              <a:rPr lang="en-US" sz="2000" dirty="0">
                <a:ea typeface="ＭＳ Ｐゴシック" pitchFamily="-106" charset="-128"/>
                <a:cs typeface="ＭＳ Ｐゴシック" pitchFamily="-106" charset="-128"/>
              </a:rPr>
              <a:t> in Jesus. Echoes 2 Samuel 7:13-16 and Isaiah 9:7 verbatim.</a:t>
            </a:r>
          </a:p>
          <a:p>
            <a:r>
              <a:rPr lang="en-US" sz="2000" b="1" u="sng" dirty="0">
                <a:ea typeface="ＭＳ Ｐゴシック" pitchFamily="-106" charset="-128"/>
                <a:cs typeface="ＭＳ Ｐゴシック" pitchFamily="-106" charset="-128"/>
              </a:rPr>
              <a:t>Luke 1:68-69</a:t>
            </a:r>
            <a:r>
              <a:rPr lang="en-US" sz="2000" b="1" dirty="0">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Zechariah prophesies that Jesus’ coming is the realization of God’s </a:t>
            </a:r>
            <a:r>
              <a:rPr lang="en-US" sz="2000" b="1" dirty="0">
                <a:ea typeface="ＭＳ Ｐゴシック" pitchFamily="-106" charset="-128"/>
                <a:cs typeface="ＭＳ Ｐゴシック" pitchFamily="-106" charset="-128"/>
              </a:rPr>
              <a:t>promise to David</a:t>
            </a:r>
            <a:r>
              <a:rPr lang="en-US" sz="2000" dirty="0">
                <a:ea typeface="ＭＳ Ｐゴシック" pitchFamily="-106" charset="-128"/>
                <a:cs typeface="ＭＳ Ｐゴシック" pitchFamily="-106" charset="-128"/>
              </a:rPr>
              <a:t>.</a:t>
            </a:r>
          </a:p>
          <a:p>
            <a:r>
              <a:rPr lang="en-US" sz="2000" b="1" u="sng" dirty="0">
                <a:ea typeface="ＭＳ Ｐゴシック" pitchFamily="-106" charset="-128"/>
                <a:cs typeface="ＭＳ Ｐゴシック" pitchFamily="-106" charset="-128"/>
              </a:rPr>
              <a:t>Luke 2:4-11</a:t>
            </a:r>
            <a:r>
              <a:rPr lang="en-US" sz="2000" b="1" dirty="0">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Bethlehem’s mention links Jesus’ birth to </a:t>
            </a:r>
            <a:r>
              <a:rPr lang="en-US" sz="2000" b="1" dirty="0">
                <a:ea typeface="ＭＳ Ｐゴシック" pitchFamily="-106" charset="-128"/>
                <a:cs typeface="ＭＳ Ｐゴシック" pitchFamily="-106" charset="-128"/>
              </a:rPr>
              <a:t>David’s lineage and hometown</a:t>
            </a:r>
            <a:r>
              <a:rPr lang="en-US" sz="2000" dirty="0">
                <a:ea typeface="ＭＳ Ｐゴシック" pitchFamily="-106" charset="-128"/>
                <a:cs typeface="ＭＳ Ｐゴシック" pitchFamily="-106" charset="-128"/>
              </a:rPr>
              <a:t>, fulfilling </a:t>
            </a:r>
            <a:r>
              <a:rPr lang="en-US" sz="2000" b="1" dirty="0">
                <a:ea typeface="ＭＳ Ｐゴシック" pitchFamily="-106" charset="-128"/>
                <a:cs typeface="ＭＳ Ｐゴシック" pitchFamily="-106" charset="-128"/>
              </a:rPr>
              <a:t>Micah 5:2</a:t>
            </a:r>
            <a:r>
              <a:rPr lang="en-US" sz="2000" dirty="0">
                <a:ea typeface="ＭＳ Ｐゴシック" pitchFamily="-106" charset="-128"/>
                <a:cs typeface="ＭＳ Ｐゴシック" pitchFamily="-106" charset="-128"/>
              </a:rPr>
              <a:t> and God’s covenantal promise.</a:t>
            </a:r>
          </a:p>
          <a:p>
            <a:r>
              <a:rPr lang="en-US" sz="2000" b="1" u="sng" dirty="0">
                <a:ea typeface="ＭＳ Ｐゴシック" pitchFamily="-106" charset="-128"/>
                <a:cs typeface="ＭＳ Ｐゴシック" pitchFamily="-106" charset="-128"/>
              </a:rPr>
              <a:t>John 7:42</a:t>
            </a:r>
            <a:r>
              <a:rPr lang="en-US" sz="2000" b="1" dirty="0">
                <a:ea typeface="ＭＳ Ｐゴシック" pitchFamily="-106" charset="-128"/>
                <a:cs typeface="ＭＳ Ｐゴシック" pitchFamily="-106" charset="-128"/>
              </a:rPr>
              <a:t>  </a:t>
            </a:r>
            <a:r>
              <a:rPr lang="en-US" sz="2000" dirty="0">
                <a:ea typeface="ＭＳ Ｐゴシック" pitchFamily="-106" charset="-128"/>
                <a:cs typeface="ＭＳ Ｐゴシック" pitchFamily="-106" charset="-128"/>
              </a:rPr>
              <a:t>Even the crowds recognized that </a:t>
            </a:r>
            <a:r>
              <a:rPr lang="en-US" sz="2000" b="1" dirty="0">
                <a:ea typeface="ＭＳ Ｐゴシック" pitchFamily="-106" charset="-128"/>
                <a:cs typeface="ＭＳ Ｐゴシック" pitchFamily="-106" charset="-128"/>
              </a:rPr>
              <a:t>Messiah must come from David’s line</a:t>
            </a:r>
            <a:r>
              <a:rPr lang="en-US" sz="2000" dirty="0">
                <a:ea typeface="ＭＳ Ｐゴシック" pitchFamily="-106" charset="-128"/>
                <a:cs typeface="ＭＳ Ｐゴシック" pitchFamily="-106" charset="-128"/>
              </a:rPr>
              <a:t>, showing common knowledge of the covenant expectation.</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AB2F-B19D-9199-21F3-16E45BC87F3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A9F55D-B12D-169D-8467-BC45D8823CF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Acts</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DDABF9B9-EEB6-31FB-5655-0BA6B252A2EB}"/>
              </a:ext>
            </a:extLst>
          </p:cNvPr>
          <p:cNvSpPr txBox="1"/>
          <p:nvPr/>
        </p:nvSpPr>
        <p:spPr>
          <a:xfrm>
            <a:off x="381000" y="1143000"/>
            <a:ext cx="8534400" cy="707886"/>
          </a:xfrm>
          <a:prstGeom prst="rect">
            <a:avLst/>
          </a:prstGeom>
          <a:noFill/>
        </p:spPr>
        <p:txBody>
          <a:bodyPr wrap="square" rtlCol="0">
            <a:spAutoFit/>
          </a:bodyPr>
          <a:lstStyle/>
          <a:p>
            <a:r>
              <a:rPr lang="en-US" sz="2000" b="1" dirty="0">
                <a:ea typeface="ＭＳ Ｐゴシック" pitchFamily="-106" charset="-128"/>
                <a:cs typeface="ＭＳ Ｐゴシック" pitchFamily="-106" charset="-128"/>
              </a:rPr>
              <a:t>Matthew 1:1</a:t>
            </a:r>
            <a:r>
              <a:rPr lang="en-US" sz="2000" dirty="0">
                <a:ea typeface="ＭＳ Ｐゴシック" pitchFamily="-106" charset="-128"/>
                <a:cs typeface="ＭＳ Ｐゴシック" pitchFamily="-106" charset="-128"/>
              </a:rPr>
              <a:t> “The book of the genealogy of Jesus Christ, the son of David, the son of Abraham.”</a:t>
            </a:r>
          </a:p>
        </p:txBody>
      </p:sp>
    </p:spTree>
    <p:extLst>
      <p:ext uri="{BB962C8B-B14F-4D97-AF65-F5344CB8AC3E}">
        <p14:creationId xmlns:p14="http://schemas.microsoft.com/office/powerpoint/2010/main" val="121525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0D04-92D3-EF7B-FA93-31A779175A5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C084FA6-477C-B206-A7F1-6299D3B9EC90}"/>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Epistles</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8CD6E198-E377-7164-9A08-13EE322FF477}"/>
              </a:ext>
            </a:extLst>
          </p:cNvPr>
          <p:cNvSpPr txBox="1"/>
          <p:nvPr/>
        </p:nvSpPr>
        <p:spPr>
          <a:xfrm>
            <a:off x="381000" y="1143000"/>
            <a:ext cx="8534400" cy="1015663"/>
          </a:xfrm>
          <a:prstGeom prst="rect">
            <a:avLst/>
          </a:prstGeom>
          <a:noFill/>
        </p:spPr>
        <p:txBody>
          <a:bodyPr wrap="square" rtlCol="0">
            <a:spAutoFit/>
          </a:bodyPr>
          <a:lstStyle/>
          <a:p>
            <a:r>
              <a:rPr lang="en-US" sz="2000" b="1" dirty="0">
                <a:ea typeface="ＭＳ Ｐゴシック" pitchFamily="-106" charset="-128"/>
                <a:cs typeface="ＭＳ Ｐゴシック" pitchFamily="-106" charset="-128"/>
              </a:rPr>
              <a:t>Romans 1:3-4</a:t>
            </a:r>
            <a:endParaRPr lang="en-US" sz="2000" dirty="0">
              <a:ea typeface="ＭＳ Ｐゴシック" pitchFamily="-106" charset="-128"/>
              <a:cs typeface="ＭＳ Ｐゴシック" pitchFamily="-106" charset="-128"/>
            </a:endParaRPr>
          </a:p>
          <a:p>
            <a:r>
              <a:rPr lang="en-US" sz="2000" dirty="0">
                <a:ea typeface="ＭＳ Ｐゴシック" pitchFamily="-106" charset="-128"/>
                <a:cs typeface="ＭＳ Ｐゴシック" pitchFamily="-106" charset="-128"/>
              </a:rPr>
              <a:t>“Concerning his Son, who was descended from David according to the flesh and declared to be the Son of God in power by his resurrection.”</a:t>
            </a:r>
          </a:p>
        </p:txBody>
      </p:sp>
    </p:spTree>
    <p:extLst>
      <p:ext uri="{BB962C8B-B14F-4D97-AF65-F5344CB8AC3E}">
        <p14:creationId xmlns:p14="http://schemas.microsoft.com/office/powerpoint/2010/main" val="394619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32832</TotalTime>
  <Words>2712</Words>
  <Application>Microsoft Office PowerPoint</Application>
  <PresentationFormat>On-screen Show (4:3)</PresentationFormat>
  <Paragraphs>235</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1262</cp:revision>
  <cp:lastPrinted>2025-10-19T02:51:52Z</cp:lastPrinted>
  <dcterms:created xsi:type="dcterms:W3CDTF">2010-06-16T02:58:04Z</dcterms:created>
  <dcterms:modified xsi:type="dcterms:W3CDTF">2025-10-24T11:07:13Z</dcterms:modified>
</cp:coreProperties>
</file>