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68" r:id="rId1"/>
    <p:sldMasterId id="2147484131" r:id="rId2"/>
  </p:sldMasterIdLst>
  <p:notesMasterIdLst>
    <p:notesMasterId r:id="rId13"/>
  </p:notesMasterIdLst>
  <p:sldIdLst>
    <p:sldId id="428" r:id="rId3"/>
    <p:sldId id="382" r:id="rId4"/>
    <p:sldId id="386" r:id="rId5"/>
    <p:sldId id="387" r:id="rId6"/>
    <p:sldId id="388" r:id="rId7"/>
    <p:sldId id="389" r:id="rId8"/>
    <p:sldId id="390" r:id="rId9"/>
    <p:sldId id="424" r:id="rId10"/>
    <p:sldId id="426" r:id="rId11"/>
    <p:sldId id="427" r:id="rId12"/>
  </p:sldIdLst>
  <p:sldSz cx="9144000" cy="6858000" type="screen4x3"/>
  <p:notesSz cx="7077075" cy="9393238"/>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07" autoAdjust="0"/>
    <p:restoredTop sz="65753" autoAdjust="0"/>
  </p:normalViewPr>
  <p:slideViewPr>
    <p:cSldViewPr>
      <p:cViewPr varScale="1">
        <p:scale>
          <a:sx n="81" d="100"/>
          <a:sy n="81" d="100"/>
        </p:scale>
        <p:origin x="1880" y="18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66733" cy="469662"/>
          </a:xfrm>
          <a:prstGeom prst="rect">
            <a:avLst/>
          </a:prstGeom>
        </p:spPr>
        <p:txBody>
          <a:bodyPr vert="horz" wrap="square" lIns="94103" tIns="47052" rIns="94103" bIns="47052" numCol="1" anchor="t"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3" name="Date Placeholder 2"/>
          <p:cNvSpPr>
            <a:spLocks noGrp="1"/>
          </p:cNvSpPr>
          <p:nvPr>
            <p:ph type="dt" idx="1"/>
          </p:nvPr>
        </p:nvSpPr>
        <p:spPr>
          <a:xfrm>
            <a:off x="4008706" y="0"/>
            <a:ext cx="3066733" cy="469662"/>
          </a:xfrm>
          <a:prstGeom prst="rect">
            <a:avLst/>
          </a:prstGeom>
        </p:spPr>
        <p:txBody>
          <a:bodyPr vert="horz" wrap="square" lIns="94103" tIns="47052" rIns="94103" bIns="47052" numCol="1" anchor="t"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37B93000-4848-40F5-8AEF-44DFB12065B3}" type="datetime1">
              <a:rPr lang="en-US"/>
              <a:pPr>
                <a:defRPr/>
              </a:pPr>
              <a:t>10/8/25</a:t>
            </a:fld>
            <a:endParaRPr lang="en-US"/>
          </a:p>
        </p:txBody>
      </p:sp>
      <p:sp>
        <p:nvSpPr>
          <p:cNvPr id="4" name="Slide Image Placeholder 3"/>
          <p:cNvSpPr>
            <a:spLocks noGrp="1" noRot="1" noChangeAspect="1"/>
          </p:cNvSpPr>
          <p:nvPr>
            <p:ph type="sldImg" idx="2"/>
          </p:nvPr>
        </p:nvSpPr>
        <p:spPr>
          <a:xfrm>
            <a:off x="1190625" y="704850"/>
            <a:ext cx="4695825" cy="3522663"/>
          </a:xfrm>
          <a:prstGeom prst="rect">
            <a:avLst/>
          </a:prstGeom>
          <a:noFill/>
          <a:ln w="12700">
            <a:solidFill>
              <a:prstClr val="black"/>
            </a:solidFill>
          </a:ln>
        </p:spPr>
        <p:txBody>
          <a:bodyPr vert="horz" wrap="square" lIns="94103" tIns="47052" rIns="94103" bIns="47052"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07708" y="4461788"/>
            <a:ext cx="5661660" cy="4226957"/>
          </a:xfrm>
          <a:prstGeom prst="rect">
            <a:avLst/>
          </a:prstGeom>
        </p:spPr>
        <p:txBody>
          <a:bodyPr vert="horz" wrap="square" lIns="94103" tIns="47052" rIns="94103" bIns="47052"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8921946"/>
            <a:ext cx="3066733" cy="469662"/>
          </a:xfrm>
          <a:prstGeom prst="rect">
            <a:avLst/>
          </a:prstGeom>
        </p:spPr>
        <p:txBody>
          <a:bodyPr vert="horz" wrap="square" lIns="94103" tIns="47052" rIns="94103" bIns="47052" numCol="1" anchor="b"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7" name="Slide Number Placeholder 6"/>
          <p:cNvSpPr>
            <a:spLocks noGrp="1"/>
          </p:cNvSpPr>
          <p:nvPr>
            <p:ph type="sldNum" sz="quarter" idx="5"/>
          </p:nvPr>
        </p:nvSpPr>
        <p:spPr>
          <a:xfrm>
            <a:off x="4008706" y="8921946"/>
            <a:ext cx="3066733" cy="469662"/>
          </a:xfrm>
          <a:prstGeom prst="rect">
            <a:avLst/>
          </a:prstGeom>
        </p:spPr>
        <p:txBody>
          <a:bodyPr vert="horz" wrap="square" lIns="94103" tIns="47052" rIns="94103" bIns="47052" numCol="1" anchor="b"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07776858-791E-4C8D-8FA3-473B3AFECFAC}" type="slidenum">
              <a:rPr lang="en-US"/>
              <a:pPr>
                <a:defRPr/>
              </a:pPr>
              <a:t>‹#›</a:t>
            </a:fld>
            <a:endParaRPr lang="en-US"/>
          </a:p>
        </p:txBody>
      </p:sp>
    </p:spTree>
    <p:extLst>
      <p:ext uri="{BB962C8B-B14F-4D97-AF65-F5344CB8AC3E}">
        <p14:creationId xmlns:p14="http://schemas.microsoft.com/office/powerpoint/2010/main" val="41183750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a:p>
            <a:r>
              <a:rPr lang="en-US" baseline="0" dirty="0"/>
              <a:t>Are you “of the truth”….?</a:t>
            </a:r>
          </a:p>
          <a:p>
            <a:endParaRPr lang="en-US" baseline="0" dirty="0"/>
          </a:p>
          <a:p>
            <a:r>
              <a:rPr lang="en-US" baseline="0" dirty="0"/>
              <a:t>Jeremiah 9:23-24    “understands and knows me”</a:t>
            </a:r>
          </a:p>
          <a:p>
            <a:endParaRPr lang="en-US" baseline="0" dirty="0"/>
          </a:p>
          <a:p>
            <a:pPr marL="0" lvl="0"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1</a:t>
            </a:fld>
            <a:endParaRPr lang="en-US" dirty="0"/>
          </a:p>
        </p:txBody>
      </p:sp>
    </p:spTree>
    <p:extLst>
      <p:ext uri="{BB962C8B-B14F-4D97-AF65-F5344CB8AC3E}">
        <p14:creationId xmlns:p14="http://schemas.microsoft.com/office/powerpoint/2010/main" val="16548471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dirty="0"/>
              <a:t>Jesus’s example:  Matt 4:19</a:t>
            </a:r>
          </a:p>
          <a:p>
            <a:r>
              <a:rPr lang="en-US" dirty="0"/>
              <a:t>Paul’s example:   1 Cor. 9:22</a:t>
            </a:r>
          </a:p>
          <a:p>
            <a:r>
              <a:rPr lang="en-US" dirty="0"/>
              <a:t>Matthew 10 (also in Luke 10)</a:t>
            </a:r>
          </a:p>
          <a:p>
            <a:endParaRPr lang="en-US" dirty="0"/>
          </a:p>
          <a:p>
            <a:r>
              <a:rPr lang="en-US" dirty="0"/>
              <a:t>Targets:</a:t>
            </a:r>
          </a:p>
          <a:p>
            <a:pPr marL="171450" indent="-171450">
              <a:buFont typeface="Arial" panose="020B0604020202020204" pitchFamily="34" charset="0"/>
              <a:buChar char="•"/>
            </a:pPr>
            <a:r>
              <a:rPr lang="en-US" dirty="0"/>
              <a:t>Is it biblical to target a demographic within the community?   Matt: 10:5-6; </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dirty="0"/>
              <a:t>Go where the “fish” are biting…  Matt 10:14</a:t>
            </a:r>
          </a:p>
          <a:p>
            <a:pPr marL="171450" indent="-171450">
              <a:buFont typeface="Arial" panose="020B0604020202020204" pitchFamily="34" charset="0"/>
              <a:buChar char="•"/>
            </a:pPr>
            <a:r>
              <a:rPr lang="en-US" dirty="0"/>
              <a:t>How do we learn to think like a fish?  Jesus knew people.  Matt 9:4; 12:25; Mark 2:8; Luke 5:22; 9:47; 11:17; Col. 4:5</a:t>
            </a:r>
          </a:p>
          <a:p>
            <a:pPr marL="628650" lvl="1" indent="-171450">
              <a:buFont typeface="Arial" panose="020B0604020202020204" pitchFamily="34" charset="0"/>
              <a:buChar char="•"/>
            </a:pPr>
            <a:r>
              <a:rPr lang="en-US" dirty="0"/>
              <a:t>What do people think about church?   What are their complaints?   </a:t>
            </a:r>
          </a:p>
          <a:p>
            <a:pPr marL="171450" lvl="0" indent="-171450">
              <a:buFont typeface="Arial" panose="020B0604020202020204" pitchFamily="34" charset="0"/>
              <a:buChar char="•"/>
            </a:pPr>
            <a:r>
              <a:rPr lang="en-US" dirty="0"/>
              <a:t>Are we to be “strategic” in evangelism?  Matt: 10:16</a:t>
            </a:r>
          </a:p>
          <a:p>
            <a:pPr marL="171450" lvl="0" indent="-171450">
              <a:buFont typeface="Arial" panose="020B0604020202020204" pitchFamily="34" charset="0"/>
              <a:buChar char="•"/>
            </a:pPr>
            <a:r>
              <a:rPr lang="en-US" dirty="0"/>
              <a:t>How do we catch fish on their terms?   (Adapt to and penetrate their culture?)   </a:t>
            </a:r>
          </a:p>
          <a:p>
            <a:pPr marL="628650" lvl="1" indent="-171450">
              <a:buFont typeface="Arial" panose="020B0604020202020204" pitchFamily="34" charset="0"/>
              <a:buChar char="•"/>
            </a:pPr>
            <a:r>
              <a:rPr lang="en-US" dirty="0"/>
              <a:t>Eat what is set before you… Luke 10:8; </a:t>
            </a:r>
          </a:p>
          <a:p>
            <a:pPr marL="628650" lvl="1" indent="-171450">
              <a:buFont typeface="Arial" panose="020B0604020202020204" pitchFamily="34" charset="0"/>
              <a:buChar char="•"/>
            </a:pPr>
            <a:r>
              <a:rPr lang="en-US" dirty="0"/>
              <a:t>Do gentile believers have to follow Jewish customs to be considered true Christians?   Acts 15</a:t>
            </a:r>
          </a:p>
          <a:p>
            <a:pPr marL="628650" lvl="1" indent="-171450">
              <a:buFont typeface="Arial" panose="020B0604020202020204" pitchFamily="34" charset="0"/>
              <a:buChar char="•"/>
            </a:pPr>
            <a:r>
              <a:rPr lang="en-US" dirty="0"/>
              <a:t>Let the fish determine your approach…   1 Cor. 9:19-23</a:t>
            </a:r>
          </a:p>
          <a:p>
            <a:pPr marL="628650" lvl="1" indent="-171450">
              <a:buFont typeface="Arial" panose="020B0604020202020204" pitchFamily="34" charset="0"/>
              <a:buChar char="•"/>
            </a:pPr>
            <a:r>
              <a:rPr lang="en-US" dirty="0"/>
              <a:t>Focusing upon felt needs (Matt 10:8)</a:t>
            </a:r>
          </a:p>
          <a:p>
            <a:pPr marL="628650" lvl="1" indent="-171450">
              <a:buFont typeface="Arial" panose="020B0604020202020204" pitchFamily="34" charset="0"/>
              <a:buChar char="•"/>
            </a:pPr>
            <a:r>
              <a:rPr lang="en-US" dirty="0"/>
              <a:t>Understand and respond to peoples problems (hang-ups)</a:t>
            </a:r>
          </a:p>
          <a:p>
            <a:pPr marL="628650" lvl="1" indent="-171450">
              <a:buFont typeface="Arial" panose="020B0604020202020204" pitchFamily="34" charset="0"/>
              <a:buChar char="•"/>
            </a:pPr>
            <a:r>
              <a:rPr lang="en-US" dirty="0"/>
              <a:t>Be willing to change methods</a:t>
            </a:r>
          </a:p>
          <a:p>
            <a:pPr marL="171450" lvl="0" indent="-171450">
              <a:buFont typeface="Arial" panose="020B0604020202020204" pitchFamily="34" charset="0"/>
              <a:buChar char="•"/>
            </a:pPr>
            <a:r>
              <a:rPr lang="en-US" dirty="0"/>
              <a:t>Does it cost to fish?  Where do we get the money?</a:t>
            </a:r>
          </a:p>
          <a:p>
            <a:pPr marL="628650" lvl="1" indent="-171450">
              <a:buFont typeface="Arial" panose="020B0604020202020204" pitchFamily="34" charset="0"/>
              <a:buChar char="•"/>
            </a:pPr>
            <a:r>
              <a:rPr lang="en-US" dirty="0"/>
              <a:t>It is not the neediest institutions that God supplies, but rather those that pursue His vision (Luke 19:26)</a:t>
            </a:r>
          </a:p>
          <a:p>
            <a:pPr marL="628650" lvl="1" indent="-171450">
              <a:buFont typeface="Arial" panose="020B0604020202020204" pitchFamily="34" charset="0"/>
              <a:buChar char="•"/>
            </a:pPr>
            <a:r>
              <a:rPr lang="en-US" dirty="0"/>
              <a:t>God’s work done God’s way will not lack God’s support.  If you focus on fishing (evangelism), God will pay your bills. (Matt 17:27)</a:t>
            </a:r>
          </a:p>
          <a:p>
            <a:pPr marL="171450" lvl="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10</a:t>
            </a:fld>
            <a:endParaRPr lang="en-US"/>
          </a:p>
        </p:txBody>
      </p:sp>
    </p:spTree>
    <p:extLst>
      <p:ext uri="{BB962C8B-B14F-4D97-AF65-F5344CB8AC3E}">
        <p14:creationId xmlns:p14="http://schemas.microsoft.com/office/powerpoint/2010/main" val="610879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2</a:t>
            </a:fld>
            <a:endParaRPr lang="en-US"/>
          </a:p>
        </p:txBody>
      </p:sp>
    </p:spTree>
    <p:extLst>
      <p:ext uri="{BB962C8B-B14F-4D97-AF65-F5344CB8AC3E}">
        <p14:creationId xmlns:p14="http://schemas.microsoft.com/office/powerpoint/2010/main" val="3813323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3</a:t>
            </a:fld>
            <a:endParaRPr lang="en-US"/>
          </a:p>
        </p:txBody>
      </p:sp>
    </p:spTree>
    <p:extLst>
      <p:ext uri="{BB962C8B-B14F-4D97-AF65-F5344CB8AC3E}">
        <p14:creationId xmlns:p14="http://schemas.microsoft.com/office/powerpoint/2010/main" val="876366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Exodus 35:2-3   “work on Sabbath was not described in detail</a:t>
            </a:r>
            <a:r>
              <a:rPr lang="en-US" baseline="0" dirty="0"/>
              <a:t> originally”</a:t>
            </a:r>
          </a:p>
          <a:p>
            <a:endParaRPr lang="en-US" baseline="0"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4</a:t>
            </a:fld>
            <a:endParaRPr lang="en-US"/>
          </a:p>
        </p:txBody>
      </p:sp>
    </p:spTree>
    <p:extLst>
      <p:ext uri="{BB962C8B-B14F-4D97-AF65-F5344CB8AC3E}">
        <p14:creationId xmlns:p14="http://schemas.microsoft.com/office/powerpoint/2010/main" val="4141108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5</a:t>
            </a:fld>
            <a:endParaRPr lang="en-US"/>
          </a:p>
        </p:txBody>
      </p:sp>
    </p:spTree>
    <p:extLst>
      <p:ext uri="{BB962C8B-B14F-4D97-AF65-F5344CB8AC3E}">
        <p14:creationId xmlns:p14="http://schemas.microsoft.com/office/powerpoint/2010/main" val="30373234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6</a:t>
            </a:fld>
            <a:endParaRPr lang="en-US"/>
          </a:p>
        </p:txBody>
      </p:sp>
    </p:spTree>
    <p:extLst>
      <p:ext uri="{BB962C8B-B14F-4D97-AF65-F5344CB8AC3E}">
        <p14:creationId xmlns:p14="http://schemas.microsoft.com/office/powerpoint/2010/main" val="26472038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7</a:t>
            </a:fld>
            <a:endParaRPr lang="en-US"/>
          </a:p>
        </p:txBody>
      </p:sp>
    </p:spTree>
    <p:extLst>
      <p:ext uri="{BB962C8B-B14F-4D97-AF65-F5344CB8AC3E}">
        <p14:creationId xmlns:p14="http://schemas.microsoft.com/office/powerpoint/2010/main" val="18478154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8</a:t>
            </a:fld>
            <a:endParaRPr lang="en-US"/>
          </a:p>
        </p:txBody>
      </p:sp>
    </p:spTree>
    <p:extLst>
      <p:ext uri="{BB962C8B-B14F-4D97-AF65-F5344CB8AC3E}">
        <p14:creationId xmlns:p14="http://schemas.microsoft.com/office/powerpoint/2010/main" val="24342693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400" dirty="0"/>
              <a:t>Jesus’s example:  Matt 4:19</a:t>
            </a:r>
          </a:p>
          <a:p>
            <a:r>
              <a:rPr lang="en-US" sz="1400" dirty="0"/>
              <a:t>Paul’s example:   1 Cor. 9:22</a:t>
            </a:r>
          </a:p>
          <a:p>
            <a:r>
              <a:rPr lang="en-US" sz="1400" dirty="0"/>
              <a:t>Matthew 10 (also in Luke 10)</a:t>
            </a:r>
          </a:p>
          <a:p>
            <a:endParaRPr lang="en-US" sz="1400" dirty="0"/>
          </a:p>
          <a:p>
            <a:r>
              <a:rPr lang="en-US" sz="1400" b="1" i="1" dirty="0"/>
              <a:t>Read Ephesians 4:11-14; 2 Corinthians 13:5-9; Romans 8:29</a:t>
            </a:r>
          </a:p>
          <a:p>
            <a:endParaRPr lang="en-US" sz="1400" b="1" i="1" dirty="0"/>
          </a:p>
          <a:p>
            <a:pPr marL="285750" indent="-285750">
              <a:buFontTx/>
              <a:buChar char="-"/>
            </a:pPr>
            <a:r>
              <a:rPr lang="en-US" sz="1400" b="1" i="1" dirty="0"/>
              <a:t>What does God want of every believer?</a:t>
            </a:r>
          </a:p>
          <a:p>
            <a:pPr marL="285750" indent="-285750">
              <a:buFontTx/>
              <a:buChar char="-"/>
            </a:pPr>
            <a:r>
              <a:rPr lang="en-US" sz="1400" b="1" i="1" dirty="0"/>
              <a:t>How does spiritual growth happen?</a:t>
            </a:r>
          </a:p>
          <a:p>
            <a:pPr marL="285750" indent="-285750">
              <a:buFontTx/>
              <a:buChar char="-"/>
            </a:pPr>
            <a:r>
              <a:rPr lang="en-US" sz="1400" b="1" i="1" dirty="0"/>
              <a:t>How do we become mature in Christ?</a:t>
            </a:r>
          </a:p>
          <a:p>
            <a:pPr marL="285750" indent="-285750">
              <a:buFontTx/>
              <a:buChar char="-"/>
            </a:pPr>
            <a:r>
              <a:rPr lang="en-US" sz="1400" b="1" i="1" dirty="0"/>
              <a:t>Is maturity attainable only by a few?</a:t>
            </a:r>
          </a:p>
          <a:p>
            <a:endParaRPr lang="en-US" sz="1400" dirty="0"/>
          </a:p>
          <a:p>
            <a:endParaRPr lang="en-US" sz="1400" dirty="0"/>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9</a:t>
            </a:fld>
            <a:endParaRPr lang="en-US"/>
          </a:p>
        </p:txBody>
      </p:sp>
    </p:spTree>
    <p:extLst>
      <p:ext uri="{BB962C8B-B14F-4D97-AF65-F5344CB8AC3E}">
        <p14:creationId xmlns:p14="http://schemas.microsoft.com/office/powerpoint/2010/main" val="3688331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lang="en-US" sz="4400" b="1" kern="1200" dirty="0">
                <a:solidFill>
                  <a:schemeClr val="tx2"/>
                </a:solidFill>
                <a:latin typeface="+mj-lt"/>
                <a:ea typeface="ＭＳ Ｐゴシック" pitchFamily="34" charset="-128"/>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243918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p:cNvSpPr>
            <a:spLocks noGrp="1"/>
          </p:cNvSpPr>
          <p:nvPr>
            <p:ph type="sldNum" sz="quarter" idx="11"/>
          </p:nvPr>
        </p:nvSpPr>
        <p:spPr/>
        <p:txBody>
          <a:bodyPr/>
          <a:lstStyle>
            <a:lvl1pPr algn="ctr">
              <a:defRPr sz="1400">
                <a:solidFill>
                  <a:schemeClr val="tx2"/>
                </a:solidFill>
                <a:latin typeface="Arial" pitchFamily="34" charset="0"/>
              </a:defRPr>
            </a:lvl1pPr>
          </a:lstStyle>
          <a:p>
            <a:pPr>
              <a:defRPr/>
            </a:pPr>
            <a:fld id="{90314B7E-EB23-4DAB-A3F0-0F7BBB6CDA33}" type="slidenum">
              <a:rPr lang="en-US"/>
              <a:pPr>
                <a:defRPr/>
              </a:pPr>
              <a:t>‹#›</a:t>
            </a:fld>
            <a:endParaRPr lang="en-US" dirty="0"/>
          </a:p>
        </p:txBody>
      </p:sp>
    </p:spTree>
    <p:extLst>
      <p:ext uri="{BB962C8B-B14F-4D97-AF65-F5344CB8AC3E}">
        <p14:creationId xmlns:p14="http://schemas.microsoft.com/office/powerpoint/2010/main" val="534741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dirty="0"/>
              <a:t>Click to edit Master title style</a:t>
            </a:r>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p:cNvSpPr>
            <a:spLocks noGrp="1"/>
          </p:cNvSpPr>
          <p:nvPr>
            <p:ph type="sldNum" sz="quarter" idx="11"/>
          </p:nvPr>
        </p:nvSpPr>
        <p:spPr/>
        <p:txBody>
          <a:bodyPr/>
          <a:lstStyle>
            <a:lvl1pPr algn="r">
              <a:defRPr sz="1400">
                <a:solidFill>
                  <a:schemeClr val="tx2"/>
                </a:solidFill>
                <a:latin typeface="Arial" pitchFamily="34" charset="0"/>
              </a:defRPr>
            </a:lvl1pPr>
          </a:lstStyle>
          <a:p>
            <a:pPr>
              <a:defRPr/>
            </a:pPr>
            <a:fld id="{9325C3C2-9E54-411C-9683-C950CD1738F8}" type="slidenum">
              <a:rPr lang="en-US"/>
              <a:pPr>
                <a:defRPr/>
              </a:pPr>
              <a:t>‹#›</a:t>
            </a:fld>
            <a:endParaRPr lang="en-US" dirty="0"/>
          </a:p>
        </p:txBody>
      </p:sp>
    </p:spTree>
    <p:extLst>
      <p:ext uri="{BB962C8B-B14F-4D97-AF65-F5344CB8AC3E}">
        <p14:creationId xmlns:p14="http://schemas.microsoft.com/office/powerpoint/2010/main" val="36237346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Slide Number Placeholder 5"/>
          <p:cNvSpPr>
            <a:spLocks noGrp="1"/>
          </p:cNvSpPr>
          <p:nvPr>
            <p:ph type="sldNum" sz="quarter" idx="4"/>
          </p:nvPr>
        </p:nvSpPr>
        <p:spPr>
          <a:xfrm>
            <a:off x="4267200" y="6416675"/>
            <a:ext cx="685800" cy="365125"/>
          </a:xfrm>
          <a:prstGeom prst="rect">
            <a:avLst/>
          </a:prstGeom>
        </p:spPr>
        <p:txBody>
          <a:bodyPr anchor="b"/>
          <a:lstStyle>
            <a:lvl1pPr algn="ctr">
              <a:defRPr sz="1400">
                <a:solidFill>
                  <a:schemeClr val="tx2"/>
                </a:solidFill>
                <a:latin typeface="Arial" pitchFamily="34" charset="0"/>
              </a:defRPr>
            </a:lvl1pPr>
          </a:lstStyle>
          <a:p>
            <a:pPr>
              <a:defRPr/>
            </a:pPr>
            <a:fld id="{2D225349-B1F9-464A-9CC5-D5DDA255FDAC}"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4149" r:id="rId1"/>
    <p:sldLayoutId id="2147484150" r:id="rId2"/>
  </p:sldLayoutIdLst>
  <p:hf hdr="0"/>
  <p:txStyles>
    <p:title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Slide Number Placeholder 5"/>
          <p:cNvSpPr>
            <a:spLocks noGrp="1"/>
          </p:cNvSpPr>
          <p:nvPr>
            <p:ph type="sldNum" sz="quarter" idx="4"/>
          </p:nvPr>
        </p:nvSpPr>
        <p:spPr>
          <a:xfrm>
            <a:off x="8077200" y="6416675"/>
            <a:ext cx="652463" cy="365125"/>
          </a:xfrm>
          <a:prstGeom prst="rect">
            <a:avLst/>
          </a:prstGeom>
        </p:spPr>
        <p:txBody>
          <a:bodyPr anchor="b"/>
          <a:lstStyle>
            <a:lvl1pPr algn="r">
              <a:defRPr sz="1400">
                <a:solidFill>
                  <a:schemeClr val="tx2"/>
                </a:solidFill>
                <a:latin typeface="Arial" pitchFamily="34" charset="0"/>
              </a:defRPr>
            </a:lvl1pPr>
          </a:lstStyle>
          <a:p>
            <a:pPr>
              <a:defRPr/>
            </a:pPr>
            <a:fld id="{D1036DDD-C097-4A4A-B40F-B92C82C562D7}"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4151" r:id="rId1"/>
  </p:sldLayoutIdLst>
  <p:hf hdr="0"/>
  <p:txStyles>
    <p:titleStyle>
      <a:lvl1pPr algn="ctr" rtl="0" eaLnBrk="0" fontAlgn="base" hangingPunct="0">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0" fontAlgn="base" hangingPunct="0">
        <a:spcBef>
          <a:spcPct val="0"/>
        </a:spcBef>
        <a:spcAft>
          <a:spcPct val="0"/>
        </a:spcAft>
        <a:defRPr sz="4400" b="1">
          <a:solidFill>
            <a:schemeClr val="tx2"/>
          </a:solidFill>
          <a:latin typeface="Arial" charset="0"/>
          <a:ea typeface="ＭＳ Ｐゴシック" pitchFamily="34" charset="-128"/>
        </a:defRPr>
      </a:lvl2pPr>
      <a:lvl3pPr algn="ctr" rtl="0" eaLnBrk="0" fontAlgn="base" hangingPunct="0">
        <a:spcBef>
          <a:spcPct val="0"/>
        </a:spcBef>
        <a:spcAft>
          <a:spcPct val="0"/>
        </a:spcAft>
        <a:defRPr sz="4400" b="1">
          <a:solidFill>
            <a:schemeClr val="tx2"/>
          </a:solidFill>
          <a:latin typeface="Arial" charset="0"/>
          <a:ea typeface="ＭＳ Ｐゴシック" pitchFamily="34" charset="-128"/>
        </a:defRPr>
      </a:lvl3pPr>
      <a:lvl4pPr algn="ctr" rtl="0" eaLnBrk="0" fontAlgn="base" hangingPunct="0">
        <a:spcBef>
          <a:spcPct val="0"/>
        </a:spcBef>
        <a:spcAft>
          <a:spcPct val="0"/>
        </a:spcAft>
        <a:defRPr sz="4400" b="1">
          <a:solidFill>
            <a:schemeClr val="tx2"/>
          </a:solidFill>
          <a:latin typeface="Arial" charset="0"/>
          <a:ea typeface="ＭＳ Ｐゴシック" pitchFamily="34" charset="-128"/>
        </a:defRPr>
      </a:lvl4pPr>
      <a:lvl5pPr algn="ctr" rtl="0" eaLnBrk="0" fontAlgn="base" hangingPunct="0">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ctrTitle"/>
          </p:nvPr>
        </p:nvSpPr>
        <p:spPr>
          <a:xfrm>
            <a:off x="821803" y="1828801"/>
            <a:ext cx="7772400" cy="1066800"/>
          </a:xfrm>
        </p:spPr>
        <p:txBody>
          <a:bodyPr/>
          <a:lstStyle/>
          <a:p>
            <a:pPr eaLnBrk="1" hangingPunct="1"/>
            <a:r>
              <a:rPr lang="en-US" dirty="0"/>
              <a:t>The Kingdom of God</a:t>
            </a:r>
            <a:br>
              <a:rPr lang="en-US" dirty="0"/>
            </a:br>
            <a:endParaRPr sz="3200" i="1" dirty="0"/>
          </a:p>
        </p:txBody>
      </p:sp>
      <p:sp>
        <p:nvSpPr>
          <p:cNvPr id="6147" name="Subtitle 2"/>
          <p:cNvSpPr>
            <a:spLocks noGrp="1"/>
          </p:cNvSpPr>
          <p:nvPr>
            <p:ph type="subTitle" idx="1"/>
          </p:nvPr>
        </p:nvSpPr>
        <p:spPr>
          <a:xfrm>
            <a:off x="457200" y="2971800"/>
            <a:ext cx="8077200" cy="2438400"/>
          </a:xfrm>
        </p:spPr>
        <p:txBody>
          <a:bodyPr/>
          <a:lstStyle/>
          <a:p>
            <a:r>
              <a:rPr lang="en-US" i="1" dirty="0"/>
              <a:t>“…Jesus answered, ‘</a:t>
            </a:r>
            <a:r>
              <a:rPr lang="en-US" b="1" i="1" dirty="0"/>
              <a:t>You say rightly that I am a king</a:t>
            </a:r>
            <a:r>
              <a:rPr lang="en-US" i="1" dirty="0"/>
              <a:t>.  </a:t>
            </a:r>
            <a:r>
              <a:rPr lang="en-US" b="1" i="1" dirty="0"/>
              <a:t>For this </a:t>
            </a:r>
            <a:r>
              <a:rPr lang="en-US" b="1" i="1" u="sng" dirty="0"/>
              <a:t>cause</a:t>
            </a:r>
            <a:r>
              <a:rPr lang="en-US" b="1" i="1" dirty="0"/>
              <a:t> </a:t>
            </a:r>
            <a:r>
              <a:rPr lang="en-US" i="1" dirty="0"/>
              <a:t>I was born, and </a:t>
            </a:r>
            <a:r>
              <a:rPr lang="en-US" b="1" i="1" dirty="0"/>
              <a:t>for this </a:t>
            </a:r>
            <a:r>
              <a:rPr lang="en-US" b="1" i="1" u="sng" dirty="0"/>
              <a:t>cause</a:t>
            </a:r>
            <a:r>
              <a:rPr lang="en-US" b="1" i="1" dirty="0"/>
              <a:t> </a:t>
            </a:r>
            <a:r>
              <a:rPr lang="en-US" i="1" dirty="0"/>
              <a:t>I have come into the world, that </a:t>
            </a:r>
            <a:r>
              <a:rPr lang="en-US" b="1" i="1" dirty="0"/>
              <a:t>I should bear witness to the truth.  </a:t>
            </a:r>
            <a:r>
              <a:rPr lang="en-US" b="1" i="1" u="sng" dirty="0"/>
              <a:t>Everyone who is of the truth hears My voice</a:t>
            </a:r>
            <a:r>
              <a:rPr lang="en-US" i="1" u="sng" dirty="0"/>
              <a:t>.</a:t>
            </a:r>
            <a:r>
              <a:rPr lang="en-US" i="1" dirty="0"/>
              <a:t>’”  John 18:37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D6E716F1-B166-4940-BC34-B0BB32539760}"/>
              </a:ext>
            </a:extLst>
          </p:cNvPr>
          <p:cNvSpPr/>
          <p:nvPr/>
        </p:nvSpPr>
        <p:spPr>
          <a:xfrm>
            <a:off x="1290974" y="1371867"/>
            <a:ext cx="6625589" cy="4775200"/>
          </a:xfrm>
          <a:custGeom>
            <a:avLst/>
            <a:gdLst>
              <a:gd name="connsiteX0" fmla="*/ 0 w 6625589"/>
              <a:gd name="connsiteY0" fmla="*/ 2387600 h 4775200"/>
              <a:gd name="connsiteX1" fmla="*/ 3312795 w 6625589"/>
              <a:gd name="connsiteY1" fmla="*/ 0 h 4775200"/>
              <a:gd name="connsiteX2" fmla="*/ 6625590 w 6625589"/>
              <a:gd name="connsiteY2" fmla="*/ 2387600 h 4775200"/>
              <a:gd name="connsiteX3" fmla="*/ 3312795 w 6625589"/>
              <a:gd name="connsiteY3" fmla="*/ 4775200 h 4775200"/>
              <a:gd name="connsiteX4" fmla="*/ 0 w 6625589"/>
              <a:gd name="connsiteY4" fmla="*/ 2387600 h 4775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5589" h="4775200">
                <a:moveTo>
                  <a:pt x="0" y="2387600"/>
                </a:moveTo>
                <a:cubicBezTo>
                  <a:pt x="0" y="1068965"/>
                  <a:pt x="1483189" y="0"/>
                  <a:pt x="3312795" y="0"/>
                </a:cubicBezTo>
                <a:cubicBezTo>
                  <a:pt x="5142401" y="0"/>
                  <a:pt x="6625590" y="1068965"/>
                  <a:pt x="6625590" y="2387600"/>
                </a:cubicBezTo>
                <a:cubicBezTo>
                  <a:pt x="6625590" y="3706235"/>
                  <a:pt x="5142401" y="4775200"/>
                  <a:pt x="3312795" y="4775200"/>
                </a:cubicBezTo>
                <a:cubicBezTo>
                  <a:pt x="1483189" y="4775200"/>
                  <a:pt x="0" y="3706235"/>
                  <a:pt x="0" y="2387600"/>
                </a:cubicBezTo>
                <a:close/>
              </a:path>
            </a:pathLst>
          </a:custGeom>
          <a:solidFill>
            <a:srgbClr val="00206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241184" tIns="409448" rIns="2241185" bIns="4229608" numCol="1" spcCol="1270" anchor="ctr" anchorCtr="0">
            <a:noAutofit/>
          </a:bodyPr>
          <a:lstStyle/>
          <a:p>
            <a:pPr marL="0" lvl="0" indent="0" algn="ctr" defTabSz="1066800">
              <a:lnSpc>
                <a:spcPct val="90000"/>
              </a:lnSpc>
              <a:spcBef>
                <a:spcPct val="0"/>
              </a:spcBef>
              <a:spcAft>
                <a:spcPct val="35000"/>
              </a:spcAft>
              <a:buNone/>
            </a:pPr>
            <a:r>
              <a:rPr lang="en-US" sz="2400" b="1" kern="1200" dirty="0"/>
              <a:t>Community</a:t>
            </a:r>
          </a:p>
        </p:txBody>
      </p:sp>
      <p:sp>
        <p:nvSpPr>
          <p:cNvPr id="7" name="Freeform: Shape 6">
            <a:extLst>
              <a:ext uri="{FF2B5EF4-FFF2-40B4-BE49-F238E27FC236}">
                <a16:creationId xmlns:a16="http://schemas.microsoft.com/office/drawing/2014/main" id="{54AD66E0-5B62-4FFF-82D5-05E327864B0C}"/>
              </a:ext>
            </a:extLst>
          </p:cNvPr>
          <p:cNvSpPr/>
          <p:nvPr/>
        </p:nvSpPr>
        <p:spPr>
          <a:xfrm>
            <a:off x="2580639" y="2142269"/>
            <a:ext cx="4058920" cy="4058920"/>
          </a:xfrm>
          <a:custGeom>
            <a:avLst/>
            <a:gdLst>
              <a:gd name="connsiteX0" fmla="*/ 0 w 4058920"/>
              <a:gd name="connsiteY0" fmla="*/ 2029460 h 4058920"/>
              <a:gd name="connsiteX1" fmla="*/ 2029460 w 4058920"/>
              <a:gd name="connsiteY1" fmla="*/ 0 h 4058920"/>
              <a:gd name="connsiteX2" fmla="*/ 4058920 w 4058920"/>
              <a:gd name="connsiteY2" fmla="*/ 2029460 h 4058920"/>
              <a:gd name="connsiteX3" fmla="*/ 2029460 w 4058920"/>
              <a:gd name="connsiteY3" fmla="*/ 4058920 h 4058920"/>
              <a:gd name="connsiteX4" fmla="*/ 0 w 4058920"/>
              <a:gd name="connsiteY4" fmla="*/ 2029460 h 4058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8920" h="4058920">
                <a:moveTo>
                  <a:pt x="0" y="2029460"/>
                </a:moveTo>
                <a:cubicBezTo>
                  <a:pt x="0" y="908620"/>
                  <a:pt x="908620" y="0"/>
                  <a:pt x="2029460" y="0"/>
                </a:cubicBezTo>
                <a:cubicBezTo>
                  <a:pt x="3150300" y="0"/>
                  <a:pt x="4058920" y="908620"/>
                  <a:pt x="4058920" y="2029460"/>
                </a:cubicBezTo>
                <a:cubicBezTo>
                  <a:pt x="4058920" y="3150300"/>
                  <a:pt x="3150300" y="4058920"/>
                  <a:pt x="2029460" y="4058920"/>
                </a:cubicBezTo>
                <a:cubicBezTo>
                  <a:pt x="908620" y="4058920"/>
                  <a:pt x="0" y="3150300"/>
                  <a:pt x="0" y="2029460"/>
                </a:cubicBezTo>
                <a:close/>
              </a:path>
            </a:pathLst>
          </a:custGeom>
          <a:solidFill>
            <a:schemeClr val="accent5"/>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296496" tIns="375628" rIns="1296495" bIns="3500997" numCol="1" spcCol="1270" anchor="ctr" anchorCtr="0">
            <a:noAutofit/>
          </a:bodyPr>
          <a:lstStyle/>
          <a:p>
            <a:pPr marL="0" lvl="0" indent="0" algn="ctr" defTabSz="889000">
              <a:lnSpc>
                <a:spcPct val="90000"/>
              </a:lnSpc>
              <a:spcBef>
                <a:spcPct val="0"/>
              </a:spcBef>
              <a:spcAft>
                <a:spcPct val="35000"/>
              </a:spcAft>
              <a:buNone/>
            </a:pPr>
            <a:r>
              <a:rPr lang="en-US" sz="2000" b="1" kern="1200" dirty="0"/>
              <a:t>Crowd</a:t>
            </a:r>
          </a:p>
        </p:txBody>
      </p:sp>
      <p:sp>
        <p:nvSpPr>
          <p:cNvPr id="5" name="Title 1">
            <a:extLst>
              <a:ext uri="{FF2B5EF4-FFF2-40B4-BE49-F238E27FC236}">
                <a16:creationId xmlns:a16="http://schemas.microsoft.com/office/drawing/2014/main" id="{69F64661-C153-407E-A313-04DD51096D09}"/>
              </a:ext>
            </a:extLst>
          </p:cNvPr>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First Principles for Fishermen</a:t>
            </a:r>
            <a:br>
              <a:rPr lang="en-US" dirty="0"/>
            </a:br>
            <a:r>
              <a:rPr lang="en-US" sz="2400" dirty="0">
                <a:solidFill>
                  <a:schemeClr val="tx2">
                    <a:lumMod val="60000"/>
                    <a:lumOff val="40000"/>
                  </a:schemeClr>
                </a:solidFill>
              </a:rPr>
              <a:t>Becoming “Fishers of Men” (Matt 4:19; Col 4:5)</a:t>
            </a:r>
          </a:p>
        </p:txBody>
      </p:sp>
      <p:sp>
        <p:nvSpPr>
          <p:cNvPr id="8" name="Freeform: Shape 7">
            <a:extLst>
              <a:ext uri="{FF2B5EF4-FFF2-40B4-BE49-F238E27FC236}">
                <a16:creationId xmlns:a16="http://schemas.microsoft.com/office/drawing/2014/main" id="{E22D4AA9-9955-49E4-87D4-094C6E46E233}"/>
              </a:ext>
            </a:extLst>
          </p:cNvPr>
          <p:cNvSpPr/>
          <p:nvPr/>
        </p:nvSpPr>
        <p:spPr>
          <a:xfrm>
            <a:off x="2971799" y="2895600"/>
            <a:ext cx="3309619" cy="3305588"/>
          </a:xfrm>
          <a:custGeom>
            <a:avLst/>
            <a:gdLst>
              <a:gd name="connsiteX0" fmla="*/ 0 w 3342640"/>
              <a:gd name="connsiteY0" fmla="*/ 1671320 h 3342640"/>
              <a:gd name="connsiteX1" fmla="*/ 1671320 w 3342640"/>
              <a:gd name="connsiteY1" fmla="*/ 0 h 3342640"/>
              <a:gd name="connsiteX2" fmla="*/ 3342640 w 3342640"/>
              <a:gd name="connsiteY2" fmla="*/ 1671320 h 3342640"/>
              <a:gd name="connsiteX3" fmla="*/ 1671320 w 3342640"/>
              <a:gd name="connsiteY3" fmla="*/ 3342640 h 3342640"/>
              <a:gd name="connsiteX4" fmla="*/ 0 w 3342640"/>
              <a:gd name="connsiteY4" fmla="*/ 1671320 h 3342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2640" h="3342640">
                <a:moveTo>
                  <a:pt x="0" y="1671320"/>
                </a:moveTo>
                <a:cubicBezTo>
                  <a:pt x="0" y="748275"/>
                  <a:pt x="748275" y="0"/>
                  <a:pt x="1671320" y="0"/>
                </a:cubicBezTo>
                <a:cubicBezTo>
                  <a:pt x="2594365" y="0"/>
                  <a:pt x="3342640" y="748275"/>
                  <a:pt x="3342640" y="1671320"/>
                </a:cubicBezTo>
                <a:cubicBezTo>
                  <a:pt x="3342640" y="2594365"/>
                  <a:pt x="2594365" y="3342640"/>
                  <a:pt x="1671320" y="3342640"/>
                </a:cubicBezTo>
                <a:cubicBezTo>
                  <a:pt x="748275" y="3342640"/>
                  <a:pt x="0" y="2594365"/>
                  <a:pt x="0" y="1671320"/>
                </a:cubicBezTo>
                <a:close/>
              </a:path>
            </a:pathLst>
          </a:custGeom>
          <a:solidFill>
            <a:schemeClr val="accent2"/>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920204" tIns="344435" rIns="920204" bIns="2764505" numCol="1" spcCol="1270" anchor="ctr" anchorCtr="0">
            <a:noAutofit/>
          </a:bodyPr>
          <a:lstStyle/>
          <a:p>
            <a:pPr marL="0" lvl="0" indent="0" algn="ctr" defTabSz="711200">
              <a:lnSpc>
                <a:spcPct val="90000"/>
              </a:lnSpc>
              <a:spcBef>
                <a:spcPct val="0"/>
              </a:spcBef>
              <a:spcAft>
                <a:spcPct val="35000"/>
              </a:spcAft>
              <a:buNone/>
            </a:pPr>
            <a:r>
              <a:rPr lang="en-US" sz="1600" b="1" kern="1200" dirty="0"/>
              <a:t>Congregation</a:t>
            </a:r>
          </a:p>
        </p:txBody>
      </p:sp>
      <p:sp>
        <p:nvSpPr>
          <p:cNvPr id="9" name="Freeform: Shape 8">
            <a:extLst>
              <a:ext uri="{FF2B5EF4-FFF2-40B4-BE49-F238E27FC236}">
                <a16:creationId xmlns:a16="http://schemas.microsoft.com/office/drawing/2014/main" id="{57AEBA49-473C-4DE4-8146-7D66E10ADDDF}"/>
              </a:ext>
            </a:extLst>
          </p:cNvPr>
          <p:cNvSpPr/>
          <p:nvPr/>
        </p:nvSpPr>
        <p:spPr>
          <a:xfrm>
            <a:off x="3296919" y="3574830"/>
            <a:ext cx="2626360" cy="2626360"/>
          </a:xfrm>
          <a:custGeom>
            <a:avLst/>
            <a:gdLst>
              <a:gd name="connsiteX0" fmla="*/ 0 w 2626360"/>
              <a:gd name="connsiteY0" fmla="*/ 1313180 h 2626360"/>
              <a:gd name="connsiteX1" fmla="*/ 1313180 w 2626360"/>
              <a:gd name="connsiteY1" fmla="*/ 0 h 2626360"/>
              <a:gd name="connsiteX2" fmla="*/ 2626360 w 2626360"/>
              <a:gd name="connsiteY2" fmla="*/ 1313180 h 2626360"/>
              <a:gd name="connsiteX3" fmla="*/ 1313180 w 2626360"/>
              <a:gd name="connsiteY3" fmla="*/ 2626360 h 2626360"/>
              <a:gd name="connsiteX4" fmla="*/ 0 w 2626360"/>
              <a:gd name="connsiteY4" fmla="*/ 1313180 h 2626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6360" h="2626360">
                <a:moveTo>
                  <a:pt x="0" y="1313180"/>
                </a:moveTo>
                <a:cubicBezTo>
                  <a:pt x="0" y="587931"/>
                  <a:pt x="587931" y="0"/>
                  <a:pt x="1313180" y="0"/>
                </a:cubicBezTo>
                <a:cubicBezTo>
                  <a:pt x="2038429" y="0"/>
                  <a:pt x="2626360" y="587931"/>
                  <a:pt x="2626360" y="1313180"/>
                </a:cubicBezTo>
                <a:cubicBezTo>
                  <a:pt x="2626360" y="2038429"/>
                  <a:pt x="2038429" y="2626360"/>
                  <a:pt x="1313180" y="2626360"/>
                </a:cubicBezTo>
                <a:cubicBezTo>
                  <a:pt x="587931" y="2626360"/>
                  <a:pt x="0" y="2038429"/>
                  <a:pt x="0" y="1313180"/>
                </a:cubicBezTo>
                <a:close/>
              </a:path>
            </a:pathLst>
          </a:custGeom>
          <a:solidFill>
            <a:schemeClr val="accent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732079" tIns="364388" rIns="732079" bIns="2045260" numCol="1" spcCol="1270" anchor="ctr" anchorCtr="0">
            <a:noAutofit/>
          </a:bodyPr>
          <a:lstStyle/>
          <a:p>
            <a:pPr marL="0" lvl="0" indent="0" algn="ctr" defTabSz="800100">
              <a:lnSpc>
                <a:spcPct val="90000"/>
              </a:lnSpc>
              <a:spcBef>
                <a:spcPct val="0"/>
              </a:spcBef>
              <a:spcAft>
                <a:spcPct val="35000"/>
              </a:spcAft>
              <a:buNone/>
            </a:pPr>
            <a:r>
              <a:rPr lang="en-US" sz="1800" b="1" kern="1200" dirty="0"/>
              <a:t>Disciples</a:t>
            </a:r>
          </a:p>
        </p:txBody>
      </p:sp>
      <p:sp>
        <p:nvSpPr>
          <p:cNvPr id="10" name="Freeform: Shape 9">
            <a:extLst>
              <a:ext uri="{FF2B5EF4-FFF2-40B4-BE49-F238E27FC236}">
                <a16:creationId xmlns:a16="http://schemas.microsoft.com/office/drawing/2014/main" id="{0BF829AD-DD34-4707-8775-43DB67ED555F}"/>
              </a:ext>
            </a:extLst>
          </p:cNvPr>
          <p:cNvSpPr/>
          <p:nvPr/>
        </p:nvSpPr>
        <p:spPr>
          <a:xfrm>
            <a:off x="3655060" y="4291110"/>
            <a:ext cx="1910080" cy="1910080"/>
          </a:xfrm>
          <a:custGeom>
            <a:avLst/>
            <a:gdLst>
              <a:gd name="connsiteX0" fmla="*/ 0 w 1910080"/>
              <a:gd name="connsiteY0" fmla="*/ 955040 h 1910080"/>
              <a:gd name="connsiteX1" fmla="*/ 955040 w 1910080"/>
              <a:gd name="connsiteY1" fmla="*/ 0 h 1910080"/>
              <a:gd name="connsiteX2" fmla="*/ 1910080 w 1910080"/>
              <a:gd name="connsiteY2" fmla="*/ 955040 h 1910080"/>
              <a:gd name="connsiteX3" fmla="*/ 955040 w 1910080"/>
              <a:gd name="connsiteY3" fmla="*/ 1910080 h 1910080"/>
              <a:gd name="connsiteX4" fmla="*/ 0 w 1910080"/>
              <a:gd name="connsiteY4" fmla="*/ 955040 h 1910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0080" h="1910080">
                <a:moveTo>
                  <a:pt x="0" y="955040"/>
                </a:moveTo>
                <a:cubicBezTo>
                  <a:pt x="0" y="427586"/>
                  <a:pt x="427586" y="0"/>
                  <a:pt x="955040" y="0"/>
                </a:cubicBezTo>
                <a:cubicBezTo>
                  <a:pt x="1482494" y="0"/>
                  <a:pt x="1910080" y="427586"/>
                  <a:pt x="1910080" y="955040"/>
                </a:cubicBezTo>
                <a:cubicBezTo>
                  <a:pt x="1910080" y="1482494"/>
                  <a:pt x="1482494" y="1910080"/>
                  <a:pt x="955040" y="1910080"/>
                </a:cubicBezTo>
                <a:cubicBezTo>
                  <a:pt x="427586" y="1910080"/>
                  <a:pt x="0" y="1482494"/>
                  <a:pt x="0" y="955040"/>
                </a:cubicBezTo>
                <a:close/>
              </a:path>
            </a:pathLst>
          </a:custGeom>
          <a:solidFill>
            <a:schemeClr val="accent3">
              <a:lumMod val="5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79292" tIns="577088" rIns="379294" bIns="577088" numCol="1" spcCol="1270" anchor="ctr" anchorCtr="0">
            <a:noAutofit/>
          </a:bodyPr>
          <a:lstStyle/>
          <a:p>
            <a:pPr marL="0" lvl="0" indent="0" algn="ctr" defTabSz="622300">
              <a:lnSpc>
                <a:spcPct val="90000"/>
              </a:lnSpc>
              <a:spcBef>
                <a:spcPct val="0"/>
              </a:spcBef>
              <a:spcAft>
                <a:spcPct val="35000"/>
              </a:spcAft>
              <a:buNone/>
            </a:pPr>
            <a:r>
              <a:rPr lang="en-US" sz="1400" b="1" kern="1200" dirty="0"/>
              <a:t>Evangelists</a:t>
            </a:r>
          </a:p>
        </p:txBody>
      </p:sp>
      <p:sp>
        <p:nvSpPr>
          <p:cNvPr id="2" name="Left Bracket 1">
            <a:extLst>
              <a:ext uri="{FF2B5EF4-FFF2-40B4-BE49-F238E27FC236}">
                <a16:creationId xmlns:a16="http://schemas.microsoft.com/office/drawing/2014/main" id="{6F950771-FB85-4C5A-AFEF-6F59590990F2}"/>
              </a:ext>
            </a:extLst>
          </p:cNvPr>
          <p:cNvSpPr/>
          <p:nvPr/>
        </p:nvSpPr>
        <p:spPr>
          <a:xfrm>
            <a:off x="1828800" y="3200400"/>
            <a:ext cx="2133600" cy="2133600"/>
          </a:xfrm>
          <a:prstGeom prst="leftBracket">
            <a:avLst/>
          </a:prstGeom>
          <a:noFill/>
          <a:ln w="44450">
            <a:solidFill>
              <a:schemeClr val="accent6">
                <a:lumMod val="75000"/>
              </a:schemeClr>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Speech Bubble: Rectangle with Corners Rounded 2">
            <a:extLst>
              <a:ext uri="{FF2B5EF4-FFF2-40B4-BE49-F238E27FC236}">
                <a16:creationId xmlns:a16="http://schemas.microsoft.com/office/drawing/2014/main" id="{B4EF1651-3B8D-4336-B88D-FB7D0CA6CA15}"/>
              </a:ext>
            </a:extLst>
          </p:cNvPr>
          <p:cNvSpPr/>
          <p:nvPr/>
        </p:nvSpPr>
        <p:spPr>
          <a:xfrm>
            <a:off x="117917" y="1126073"/>
            <a:ext cx="3200400" cy="1600199"/>
          </a:xfrm>
          <a:prstGeom prst="wedgeRoundRectCallout">
            <a:avLst>
              <a:gd name="adj1" fmla="val 55485"/>
              <a:gd name="adj2" fmla="val 97879"/>
              <a:gd name="adj3" fmla="val 16667"/>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u="sng" dirty="0"/>
              <a:t>Job #1 for Believers..?</a:t>
            </a:r>
          </a:p>
          <a:p>
            <a:pPr lvl="1"/>
            <a:r>
              <a:rPr lang="en-US" b="1" i="1" dirty="0"/>
              <a:t>John 17:20-23 </a:t>
            </a:r>
          </a:p>
          <a:p>
            <a:pPr lvl="1"/>
            <a:r>
              <a:rPr lang="en-US" b="1" i="1" dirty="0"/>
              <a:t>Eph 4:1-16</a:t>
            </a:r>
          </a:p>
          <a:p>
            <a:pPr lvl="1"/>
            <a:r>
              <a:rPr lang="en-US" b="1" i="1" dirty="0"/>
              <a:t>Rom 15:5-6 </a:t>
            </a:r>
          </a:p>
          <a:p>
            <a:pPr lvl="1"/>
            <a:r>
              <a:rPr lang="en-US" b="1" i="1" dirty="0"/>
              <a:t>1 Pet 3:8-11</a:t>
            </a:r>
          </a:p>
        </p:txBody>
      </p:sp>
      <p:grpSp>
        <p:nvGrpSpPr>
          <p:cNvPr id="14" name="Group 13">
            <a:extLst>
              <a:ext uri="{FF2B5EF4-FFF2-40B4-BE49-F238E27FC236}">
                <a16:creationId xmlns:a16="http://schemas.microsoft.com/office/drawing/2014/main" id="{AE4BE9B3-ADA2-491B-B71C-94B0438658C7}"/>
              </a:ext>
            </a:extLst>
          </p:cNvPr>
          <p:cNvGrpSpPr/>
          <p:nvPr/>
        </p:nvGrpSpPr>
        <p:grpSpPr>
          <a:xfrm>
            <a:off x="3352800" y="1219200"/>
            <a:ext cx="5562599" cy="5334000"/>
            <a:chOff x="3352800" y="1219200"/>
            <a:chExt cx="5562599" cy="5334000"/>
          </a:xfrm>
        </p:grpSpPr>
        <p:sp>
          <p:nvSpPr>
            <p:cNvPr id="11" name="Scroll: Vertical 10">
              <a:extLst>
                <a:ext uri="{FF2B5EF4-FFF2-40B4-BE49-F238E27FC236}">
                  <a16:creationId xmlns:a16="http://schemas.microsoft.com/office/drawing/2014/main" id="{A614B291-A0E9-41AD-94CB-F2BF772517F9}"/>
                </a:ext>
              </a:extLst>
            </p:cNvPr>
            <p:cNvSpPr/>
            <p:nvPr/>
          </p:nvSpPr>
          <p:spPr>
            <a:xfrm>
              <a:off x="3352800" y="1219200"/>
              <a:ext cx="5562599" cy="5334000"/>
            </a:xfrm>
            <a:prstGeom prst="vertic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18926205-30E4-48A5-B9D0-EA04CBB6D54C}"/>
                </a:ext>
              </a:extLst>
            </p:cNvPr>
            <p:cNvSpPr txBox="1"/>
            <p:nvPr/>
          </p:nvSpPr>
          <p:spPr>
            <a:xfrm>
              <a:off x="4186706" y="1909571"/>
              <a:ext cx="3966694" cy="4524315"/>
            </a:xfrm>
            <a:prstGeom prst="rect">
              <a:avLst/>
            </a:prstGeom>
            <a:noFill/>
          </p:spPr>
          <p:txBody>
            <a:bodyPr wrap="square" rtlCol="0">
              <a:spAutoFit/>
            </a:bodyPr>
            <a:lstStyle/>
            <a:p>
              <a:r>
                <a:rPr lang="en-US" b="1" i="1" dirty="0">
                  <a:solidFill>
                    <a:schemeClr val="bg1"/>
                  </a:solidFill>
                </a:rPr>
                <a:t>I am not praying only on their behalf, but also on behalf of those who believe in me through their testimony, that they will all be one, just as you, Father, are in me and I am in you.  I pray that they will be in us, so that the world will believe that you sent me. The glory you gave to me I have given to them, that they may be one just as we are one – I in them and you in me – that they may be completely one, so that the world will know that you sent me, and you have loved them just as you have loved me.   John 17:20-23</a:t>
              </a:r>
            </a:p>
          </p:txBody>
        </p:sp>
      </p:grpSp>
      <p:grpSp>
        <p:nvGrpSpPr>
          <p:cNvPr id="15" name="Group 14">
            <a:extLst>
              <a:ext uri="{FF2B5EF4-FFF2-40B4-BE49-F238E27FC236}">
                <a16:creationId xmlns:a16="http://schemas.microsoft.com/office/drawing/2014/main" id="{FF68CA56-C07A-4513-BDF9-2B5DC0EE62F6}"/>
              </a:ext>
            </a:extLst>
          </p:cNvPr>
          <p:cNvGrpSpPr/>
          <p:nvPr/>
        </p:nvGrpSpPr>
        <p:grpSpPr>
          <a:xfrm>
            <a:off x="3360102" y="1219200"/>
            <a:ext cx="5562599" cy="5334000"/>
            <a:chOff x="2310025" y="1081475"/>
            <a:chExt cx="5562599" cy="5334000"/>
          </a:xfrm>
        </p:grpSpPr>
        <p:sp>
          <p:nvSpPr>
            <p:cNvPr id="16" name="Scroll: Vertical 15">
              <a:extLst>
                <a:ext uri="{FF2B5EF4-FFF2-40B4-BE49-F238E27FC236}">
                  <a16:creationId xmlns:a16="http://schemas.microsoft.com/office/drawing/2014/main" id="{B24BAC78-D1F0-42BD-A3DD-1138B3C3E524}"/>
                </a:ext>
              </a:extLst>
            </p:cNvPr>
            <p:cNvSpPr/>
            <p:nvPr/>
          </p:nvSpPr>
          <p:spPr>
            <a:xfrm>
              <a:off x="2310025" y="1081475"/>
              <a:ext cx="5562599" cy="5334000"/>
            </a:xfrm>
            <a:prstGeom prst="vertic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3A4A9FC9-C3FA-44D1-8560-D8C452D16624}"/>
                </a:ext>
              </a:extLst>
            </p:cNvPr>
            <p:cNvSpPr txBox="1"/>
            <p:nvPr/>
          </p:nvSpPr>
          <p:spPr>
            <a:xfrm>
              <a:off x="3157797" y="1875805"/>
              <a:ext cx="3966694" cy="4247317"/>
            </a:xfrm>
            <a:prstGeom prst="rect">
              <a:avLst/>
            </a:prstGeom>
            <a:noFill/>
          </p:spPr>
          <p:txBody>
            <a:bodyPr wrap="square" rtlCol="0">
              <a:spAutoFit/>
            </a:bodyPr>
            <a:lstStyle/>
            <a:p>
              <a:r>
                <a:rPr lang="en-US" b="1" i="1" dirty="0">
                  <a:solidFill>
                    <a:schemeClr val="bg1"/>
                  </a:solidFill>
                </a:rPr>
                <a:t>I, therefore, the prisoner for the Lord, urge you to live worthily of the calling with which you have been called, with all humility and gentleness, with patience, putting up with one another in love, making every effort to keep the unity of the Spirit in the bond of peace. There is one body and one Spirit, just as you were called to the one hope of your calling, one Lord, one faith, one baptism, one God and Father of all, who is over all and through all and in all.  Ephesians 4:1-6</a:t>
              </a:r>
            </a:p>
          </p:txBody>
        </p:sp>
      </p:grpSp>
      <p:grpSp>
        <p:nvGrpSpPr>
          <p:cNvPr id="18" name="Group 17">
            <a:extLst>
              <a:ext uri="{FF2B5EF4-FFF2-40B4-BE49-F238E27FC236}">
                <a16:creationId xmlns:a16="http://schemas.microsoft.com/office/drawing/2014/main" id="{E25D9B12-4A06-4965-81CA-60C5D42B0622}"/>
              </a:ext>
            </a:extLst>
          </p:cNvPr>
          <p:cNvGrpSpPr/>
          <p:nvPr/>
        </p:nvGrpSpPr>
        <p:grpSpPr>
          <a:xfrm>
            <a:off x="3367404" y="1236588"/>
            <a:ext cx="5562599" cy="5334000"/>
            <a:chOff x="2310025" y="1081475"/>
            <a:chExt cx="5562599" cy="5334000"/>
          </a:xfrm>
        </p:grpSpPr>
        <p:sp>
          <p:nvSpPr>
            <p:cNvPr id="19" name="Scroll: Vertical 18">
              <a:extLst>
                <a:ext uri="{FF2B5EF4-FFF2-40B4-BE49-F238E27FC236}">
                  <a16:creationId xmlns:a16="http://schemas.microsoft.com/office/drawing/2014/main" id="{7588B355-52CC-4312-A151-15868BDDBCD2}"/>
                </a:ext>
              </a:extLst>
            </p:cNvPr>
            <p:cNvSpPr/>
            <p:nvPr/>
          </p:nvSpPr>
          <p:spPr>
            <a:xfrm>
              <a:off x="2310025" y="1081475"/>
              <a:ext cx="5562599" cy="5334000"/>
            </a:xfrm>
            <a:prstGeom prst="vertic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E2B60E00-8D2D-4A3C-998D-71388B1C498A}"/>
                </a:ext>
              </a:extLst>
            </p:cNvPr>
            <p:cNvSpPr txBox="1"/>
            <p:nvPr/>
          </p:nvSpPr>
          <p:spPr>
            <a:xfrm>
              <a:off x="3157797" y="1875805"/>
              <a:ext cx="3966694" cy="2031325"/>
            </a:xfrm>
            <a:prstGeom prst="rect">
              <a:avLst/>
            </a:prstGeom>
            <a:noFill/>
          </p:spPr>
          <p:txBody>
            <a:bodyPr wrap="square" rtlCol="0">
              <a:spAutoFit/>
            </a:bodyPr>
            <a:lstStyle/>
            <a:p>
              <a:r>
                <a:rPr lang="en-US" b="1" i="1" dirty="0">
                  <a:solidFill>
                    <a:schemeClr val="bg1"/>
                  </a:solidFill>
                </a:rPr>
                <a:t>Now may the God of endurance and comfort give you unity with one another in accordance with Christ Jesus, so that together you may with one voice glorify the God and Father of our Lord Jesus Christ.  Romans 15:5-6</a:t>
              </a:r>
            </a:p>
          </p:txBody>
        </p:sp>
      </p:grpSp>
      <p:grpSp>
        <p:nvGrpSpPr>
          <p:cNvPr id="21" name="Group 20">
            <a:extLst>
              <a:ext uri="{FF2B5EF4-FFF2-40B4-BE49-F238E27FC236}">
                <a16:creationId xmlns:a16="http://schemas.microsoft.com/office/drawing/2014/main" id="{2EC75A90-9B9B-4F04-B45C-18999745AF24}"/>
              </a:ext>
            </a:extLst>
          </p:cNvPr>
          <p:cNvGrpSpPr/>
          <p:nvPr/>
        </p:nvGrpSpPr>
        <p:grpSpPr>
          <a:xfrm>
            <a:off x="3352799" y="1219200"/>
            <a:ext cx="5562599" cy="5334000"/>
            <a:chOff x="5523124" y="1098863"/>
            <a:chExt cx="5562599" cy="5334000"/>
          </a:xfrm>
        </p:grpSpPr>
        <p:sp>
          <p:nvSpPr>
            <p:cNvPr id="22" name="Scroll: Vertical 21">
              <a:extLst>
                <a:ext uri="{FF2B5EF4-FFF2-40B4-BE49-F238E27FC236}">
                  <a16:creationId xmlns:a16="http://schemas.microsoft.com/office/drawing/2014/main" id="{D87FC120-CD4E-4E3E-8C30-3FC9AAEDEF1B}"/>
                </a:ext>
              </a:extLst>
            </p:cNvPr>
            <p:cNvSpPr/>
            <p:nvPr/>
          </p:nvSpPr>
          <p:spPr>
            <a:xfrm>
              <a:off x="5523124" y="1098863"/>
              <a:ext cx="5562599" cy="5334000"/>
            </a:xfrm>
            <a:prstGeom prst="vertic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9F3360D3-2B2C-4266-8085-6EEEFF702A79}"/>
                </a:ext>
              </a:extLst>
            </p:cNvPr>
            <p:cNvSpPr txBox="1"/>
            <p:nvPr/>
          </p:nvSpPr>
          <p:spPr>
            <a:xfrm>
              <a:off x="6391219" y="1943824"/>
              <a:ext cx="3966694" cy="3970318"/>
            </a:xfrm>
            <a:prstGeom prst="rect">
              <a:avLst/>
            </a:prstGeom>
            <a:noFill/>
          </p:spPr>
          <p:txBody>
            <a:bodyPr wrap="square" rtlCol="0">
              <a:spAutoFit/>
            </a:bodyPr>
            <a:lstStyle/>
            <a:p>
              <a:r>
                <a:rPr lang="en-US" b="1" i="1" dirty="0">
                  <a:solidFill>
                    <a:schemeClr val="bg1"/>
                  </a:solidFill>
                </a:rPr>
                <a:t>Finally, all of you be harmonious, sympathetic, affectionate, compassionate, and humble.  Do not return evil for evil or insult for insult, but instead bless others because you were called to inherit a blessing.  For the one who wants to love life and see good days must keep his tongue from evil and his lips from uttering deceit.  And he must turn away from evil and do good; he must seek peace and pursue it…  </a:t>
              </a:r>
            </a:p>
            <a:p>
              <a:r>
                <a:rPr lang="en-US" b="1" i="1" dirty="0">
                  <a:solidFill>
                    <a:schemeClr val="bg1"/>
                  </a:solidFill>
                </a:rPr>
                <a:t>1 Peter 3:8-11</a:t>
              </a:r>
            </a:p>
          </p:txBody>
        </p:sp>
      </p:grpSp>
      <p:sp>
        <p:nvSpPr>
          <p:cNvPr id="13" name="Scroll: Horizontal 12">
            <a:extLst>
              <a:ext uri="{FF2B5EF4-FFF2-40B4-BE49-F238E27FC236}">
                <a16:creationId xmlns:a16="http://schemas.microsoft.com/office/drawing/2014/main" id="{F3FF770E-4A1C-4DF9-ADF8-D1400A7ABD6D}"/>
              </a:ext>
            </a:extLst>
          </p:cNvPr>
          <p:cNvSpPr/>
          <p:nvPr/>
        </p:nvSpPr>
        <p:spPr>
          <a:xfrm>
            <a:off x="419100" y="2431260"/>
            <a:ext cx="8305800" cy="4058920"/>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t>UNITY – The way that people will know that we belong to Jesus.</a:t>
            </a:r>
          </a:p>
          <a:p>
            <a:r>
              <a:rPr lang="en-US" b="1" i="1" dirty="0"/>
              <a:t> (John 17) </a:t>
            </a:r>
          </a:p>
          <a:p>
            <a:endParaRPr lang="en-US" b="1" i="1" dirty="0"/>
          </a:p>
          <a:p>
            <a:r>
              <a:rPr lang="en-US" b="1" i="1" dirty="0"/>
              <a:t>UNITY IS JOB #1 – Regardless of our different temperaments, backgrounds, passions, gifts, abilities, and resources, we are all equipped to accomplish UNITY.  (Ephesians 4, 5)</a:t>
            </a:r>
          </a:p>
          <a:p>
            <a:endParaRPr lang="en-US" b="1" i="1" dirty="0"/>
          </a:p>
          <a:p>
            <a:r>
              <a:rPr lang="en-US" b="1" i="1" dirty="0"/>
              <a:t>Can you quote </a:t>
            </a:r>
            <a:r>
              <a:rPr lang="en-US" b="1" i="1" u="sng" dirty="0"/>
              <a:t>John 3:16</a:t>
            </a:r>
            <a:r>
              <a:rPr lang="en-US" b="1" i="1" dirty="0"/>
              <a:t>..?   Can you quote </a:t>
            </a:r>
            <a:r>
              <a:rPr lang="en-US" b="1" i="1" u="sng" dirty="0"/>
              <a:t>1 John 3:16</a:t>
            </a:r>
            <a:r>
              <a:rPr lang="en-US" b="1" i="1" dirty="0"/>
              <a:t>…?</a:t>
            </a:r>
          </a:p>
        </p:txBody>
      </p:sp>
    </p:spTree>
    <p:extLst>
      <p:ext uri="{BB962C8B-B14F-4D97-AF65-F5344CB8AC3E}">
        <p14:creationId xmlns:p14="http://schemas.microsoft.com/office/powerpoint/2010/main" val="1403661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1000"/>
                                        <p:tgtEl>
                                          <p:spTgt spid="14"/>
                                        </p:tgtEl>
                                      </p:cBhvr>
                                    </p:animEffect>
                                    <p:anim calcmode="lin" valueType="num">
                                      <p:cBhvr>
                                        <p:cTn id="20" dur="1000" fill="hold"/>
                                        <p:tgtEl>
                                          <p:spTgt spid="14"/>
                                        </p:tgtEl>
                                        <p:attrNameLst>
                                          <p:attrName>ppt_x</p:attrName>
                                        </p:attrNameLst>
                                      </p:cBhvr>
                                      <p:tavLst>
                                        <p:tav tm="0">
                                          <p:val>
                                            <p:strVal val="#ppt_x"/>
                                          </p:val>
                                        </p:tav>
                                        <p:tav tm="100000">
                                          <p:val>
                                            <p:strVal val="#ppt_x"/>
                                          </p:val>
                                        </p:tav>
                                      </p:tavLst>
                                    </p:anim>
                                    <p:anim calcmode="lin" valueType="num">
                                      <p:cBhvr>
                                        <p:cTn id="21"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1000"/>
                                        <p:tgtEl>
                                          <p:spTgt spid="15"/>
                                        </p:tgtEl>
                                      </p:cBhvr>
                                    </p:animEffect>
                                    <p:anim calcmode="lin" valueType="num">
                                      <p:cBhvr>
                                        <p:cTn id="27" dur="1000" fill="hold"/>
                                        <p:tgtEl>
                                          <p:spTgt spid="15"/>
                                        </p:tgtEl>
                                        <p:attrNameLst>
                                          <p:attrName>ppt_x</p:attrName>
                                        </p:attrNameLst>
                                      </p:cBhvr>
                                      <p:tavLst>
                                        <p:tav tm="0">
                                          <p:val>
                                            <p:strVal val="#ppt_x"/>
                                          </p:val>
                                        </p:tav>
                                        <p:tav tm="100000">
                                          <p:val>
                                            <p:strVal val="#ppt_x"/>
                                          </p:val>
                                        </p:tav>
                                      </p:tavLst>
                                    </p:anim>
                                    <p:anim calcmode="lin" valueType="num">
                                      <p:cBhvr>
                                        <p:cTn id="2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1000"/>
                                        <p:tgtEl>
                                          <p:spTgt spid="18"/>
                                        </p:tgtEl>
                                      </p:cBhvr>
                                    </p:animEffect>
                                    <p:anim calcmode="lin" valueType="num">
                                      <p:cBhvr>
                                        <p:cTn id="34" dur="1000" fill="hold"/>
                                        <p:tgtEl>
                                          <p:spTgt spid="18"/>
                                        </p:tgtEl>
                                        <p:attrNameLst>
                                          <p:attrName>ppt_x</p:attrName>
                                        </p:attrNameLst>
                                      </p:cBhvr>
                                      <p:tavLst>
                                        <p:tav tm="0">
                                          <p:val>
                                            <p:strVal val="#ppt_x"/>
                                          </p:val>
                                        </p:tav>
                                        <p:tav tm="100000">
                                          <p:val>
                                            <p:strVal val="#ppt_x"/>
                                          </p:val>
                                        </p:tav>
                                      </p:tavLst>
                                    </p:anim>
                                    <p:anim calcmode="lin" valueType="num">
                                      <p:cBhvr>
                                        <p:cTn id="3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1000"/>
                                        <p:tgtEl>
                                          <p:spTgt spid="21"/>
                                        </p:tgtEl>
                                      </p:cBhvr>
                                    </p:animEffect>
                                    <p:anim calcmode="lin" valueType="num">
                                      <p:cBhvr>
                                        <p:cTn id="41" dur="1000" fill="hold"/>
                                        <p:tgtEl>
                                          <p:spTgt spid="21"/>
                                        </p:tgtEl>
                                        <p:attrNameLst>
                                          <p:attrName>ppt_x</p:attrName>
                                        </p:attrNameLst>
                                      </p:cBhvr>
                                      <p:tavLst>
                                        <p:tav tm="0">
                                          <p:val>
                                            <p:strVal val="#ppt_x"/>
                                          </p:val>
                                        </p:tav>
                                        <p:tav tm="100000">
                                          <p:val>
                                            <p:strVal val="#ppt_x"/>
                                          </p:val>
                                        </p:tav>
                                      </p:tavLst>
                                    </p:anim>
                                    <p:anim calcmode="lin" valueType="num">
                                      <p:cBhvr>
                                        <p:cTn id="42"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1000"/>
                                        <p:tgtEl>
                                          <p:spTgt spid="13"/>
                                        </p:tgtEl>
                                      </p:cBhvr>
                                    </p:animEffect>
                                    <p:anim calcmode="lin" valueType="num">
                                      <p:cBhvr>
                                        <p:cTn id="48" dur="1000" fill="hold"/>
                                        <p:tgtEl>
                                          <p:spTgt spid="13"/>
                                        </p:tgtEl>
                                        <p:attrNameLst>
                                          <p:attrName>ppt_x</p:attrName>
                                        </p:attrNameLst>
                                      </p:cBhvr>
                                      <p:tavLst>
                                        <p:tav tm="0">
                                          <p:val>
                                            <p:strVal val="#ppt_x"/>
                                          </p:val>
                                        </p:tav>
                                        <p:tav tm="100000">
                                          <p:val>
                                            <p:strVal val="#ppt_x"/>
                                          </p:val>
                                        </p:tav>
                                      </p:tavLst>
                                    </p:anim>
                                    <p:anim calcmode="lin" valueType="num">
                                      <p:cBhvr>
                                        <p:cTn id="4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90314B7E-EB23-4DAB-A3F0-0F7BBB6CDA33}" type="slidenum">
              <a:rPr lang="en-US" smtClean="0"/>
              <a:pPr>
                <a:defRPr/>
              </a:pPr>
              <a:t>2</a:t>
            </a:fld>
            <a:endParaRPr lang="en-US" dirty="0"/>
          </a:p>
        </p:txBody>
      </p:sp>
      <p:sp>
        <p:nvSpPr>
          <p:cNvPr id="5" name="Title 1"/>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The Kingdom of God</a:t>
            </a:r>
            <a:br>
              <a:rPr lang="en-US" dirty="0"/>
            </a:br>
            <a:r>
              <a:rPr lang="en-US" sz="2400" dirty="0">
                <a:solidFill>
                  <a:schemeClr val="tx2">
                    <a:lumMod val="60000"/>
                    <a:lumOff val="40000"/>
                  </a:schemeClr>
                </a:solidFill>
              </a:rPr>
              <a:t>Five Principles that Guided the Early Church</a:t>
            </a:r>
          </a:p>
        </p:txBody>
      </p:sp>
      <p:sp>
        <p:nvSpPr>
          <p:cNvPr id="6" name="TextBox 5"/>
          <p:cNvSpPr txBox="1"/>
          <p:nvPr/>
        </p:nvSpPr>
        <p:spPr>
          <a:xfrm>
            <a:off x="521208" y="1447800"/>
            <a:ext cx="8001000" cy="400110"/>
          </a:xfrm>
          <a:prstGeom prst="rect">
            <a:avLst/>
          </a:prstGeom>
          <a:noFill/>
        </p:spPr>
        <p:txBody>
          <a:bodyPr wrap="square" rtlCol="0">
            <a:spAutoFit/>
          </a:bodyPr>
          <a:lstStyle/>
          <a:p>
            <a:r>
              <a:rPr lang="en-US" sz="2000" b="1" i="1" dirty="0"/>
              <a:t>1.  We must obey Jesus’ commandments</a:t>
            </a:r>
            <a:endParaRPr lang="en-US" sz="2000" i="1" dirty="0"/>
          </a:p>
        </p:txBody>
      </p:sp>
      <p:sp>
        <p:nvSpPr>
          <p:cNvPr id="7" name="TextBox 6"/>
          <p:cNvSpPr txBox="1"/>
          <p:nvPr/>
        </p:nvSpPr>
        <p:spPr>
          <a:xfrm>
            <a:off x="519031" y="2434802"/>
            <a:ext cx="8001000" cy="400110"/>
          </a:xfrm>
          <a:prstGeom prst="rect">
            <a:avLst/>
          </a:prstGeom>
          <a:noFill/>
        </p:spPr>
        <p:txBody>
          <a:bodyPr wrap="square" rtlCol="0">
            <a:spAutoFit/>
          </a:bodyPr>
          <a:lstStyle/>
          <a:p>
            <a:r>
              <a:rPr lang="en-US" sz="2000" b="1" i="1" dirty="0"/>
              <a:t>3.  Jesus’ commandments are not all on the same level</a:t>
            </a:r>
          </a:p>
        </p:txBody>
      </p:sp>
      <p:sp>
        <p:nvSpPr>
          <p:cNvPr id="8" name="TextBox 7"/>
          <p:cNvSpPr txBox="1"/>
          <p:nvPr/>
        </p:nvSpPr>
        <p:spPr>
          <a:xfrm>
            <a:off x="519031" y="2939657"/>
            <a:ext cx="8001000" cy="400110"/>
          </a:xfrm>
          <a:prstGeom prst="rect">
            <a:avLst/>
          </a:prstGeom>
          <a:noFill/>
        </p:spPr>
        <p:txBody>
          <a:bodyPr wrap="square" rtlCol="0">
            <a:spAutoFit/>
          </a:bodyPr>
          <a:lstStyle/>
          <a:p>
            <a:r>
              <a:rPr lang="en-US" sz="2000" b="1" i="1" dirty="0"/>
              <a:t>4.  Don’t develop spiritual pride</a:t>
            </a:r>
            <a:endParaRPr lang="en-US" sz="2000" i="1" dirty="0"/>
          </a:p>
        </p:txBody>
      </p:sp>
      <p:sp>
        <p:nvSpPr>
          <p:cNvPr id="9" name="TextBox 8"/>
          <p:cNvSpPr txBox="1"/>
          <p:nvPr/>
        </p:nvSpPr>
        <p:spPr>
          <a:xfrm>
            <a:off x="519031" y="1960486"/>
            <a:ext cx="8001000" cy="400110"/>
          </a:xfrm>
          <a:prstGeom prst="rect">
            <a:avLst/>
          </a:prstGeom>
          <a:noFill/>
        </p:spPr>
        <p:txBody>
          <a:bodyPr wrap="square" rtlCol="0">
            <a:spAutoFit/>
          </a:bodyPr>
          <a:lstStyle/>
          <a:p>
            <a:r>
              <a:rPr lang="en-US" sz="2000" b="1" i="1" dirty="0"/>
              <a:t>2.  Don’t add to Jesus’ laws</a:t>
            </a:r>
            <a:endParaRPr lang="en-US" sz="2000" i="1" dirty="0"/>
          </a:p>
        </p:txBody>
      </p:sp>
      <p:sp>
        <p:nvSpPr>
          <p:cNvPr id="10" name="TextBox 9"/>
          <p:cNvSpPr txBox="1"/>
          <p:nvPr/>
        </p:nvSpPr>
        <p:spPr>
          <a:xfrm>
            <a:off x="519031" y="3420594"/>
            <a:ext cx="8001000" cy="400110"/>
          </a:xfrm>
          <a:prstGeom prst="rect">
            <a:avLst/>
          </a:prstGeom>
          <a:noFill/>
        </p:spPr>
        <p:txBody>
          <a:bodyPr wrap="square" rtlCol="0">
            <a:spAutoFit/>
          </a:bodyPr>
          <a:lstStyle/>
          <a:p>
            <a:r>
              <a:rPr lang="en-US" sz="2000" b="1" i="1" dirty="0"/>
              <a:t>5.  Kingdom life comes with a cross</a:t>
            </a:r>
            <a:endParaRPr lang="en-US" sz="2000" i="1" dirty="0"/>
          </a:p>
        </p:txBody>
      </p:sp>
    </p:spTree>
    <p:extLst>
      <p:ext uri="{BB962C8B-B14F-4D97-AF65-F5344CB8AC3E}">
        <p14:creationId xmlns:p14="http://schemas.microsoft.com/office/powerpoint/2010/main" val="3835041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Kingdom Principle #1</a:t>
            </a:r>
            <a:br>
              <a:rPr lang="en-US" dirty="0"/>
            </a:br>
            <a:r>
              <a:rPr lang="en-US" sz="2400" dirty="0">
                <a:solidFill>
                  <a:schemeClr val="tx2">
                    <a:lumMod val="60000"/>
                    <a:lumOff val="40000"/>
                  </a:schemeClr>
                </a:solidFill>
              </a:rPr>
              <a:t>We must obey Jesus’ commandments</a:t>
            </a:r>
          </a:p>
        </p:txBody>
      </p:sp>
      <p:sp>
        <p:nvSpPr>
          <p:cNvPr id="6" name="TextBox 5"/>
          <p:cNvSpPr txBox="1"/>
          <p:nvPr/>
        </p:nvSpPr>
        <p:spPr>
          <a:xfrm>
            <a:off x="456475" y="1313527"/>
            <a:ext cx="8001000" cy="1015663"/>
          </a:xfrm>
          <a:prstGeom prst="rect">
            <a:avLst/>
          </a:prstGeom>
          <a:noFill/>
        </p:spPr>
        <p:txBody>
          <a:bodyPr wrap="square" rtlCol="0">
            <a:spAutoFit/>
          </a:bodyPr>
          <a:lstStyle/>
          <a:p>
            <a:r>
              <a:rPr lang="en-US" sz="2000" i="1" dirty="0"/>
              <a:t>To see who really loves Him, Jesus looks at whether or not we are willing to keep His commandments.  And if we don’t keep His commandments, we don’t love him.</a:t>
            </a:r>
          </a:p>
        </p:txBody>
      </p:sp>
      <p:sp>
        <p:nvSpPr>
          <p:cNvPr id="5" name="TextBox 4"/>
          <p:cNvSpPr txBox="1"/>
          <p:nvPr/>
        </p:nvSpPr>
        <p:spPr>
          <a:xfrm>
            <a:off x="444694" y="2510603"/>
            <a:ext cx="8001000" cy="1015663"/>
          </a:xfrm>
          <a:prstGeom prst="rect">
            <a:avLst/>
          </a:prstGeom>
          <a:noFill/>
        </p:spPr>
        <p:txBody>
          <a:bodyPr wrap="square" rtlCol="0">
            <a:spAutoFit/>
          </a:bodyPr>
          <a:lstStyle/>
          <a:p>
            <a:r>
              <a:rPr lang="en-US" sz="2000" u="sng" dirty="0"/>
              <a:t>References:</a:t>
            </a:r>
          </a:p>
          <a:p>
            <a:r>
              <a:rPr lang="en-US" sz="2000" b="1" i="1" dirty="0"/>
              <a:t>John 15:1-17 </a:t>
            </a:r>
            <a:r>
              <a:rPr lang="en-US" sz="2000" i="1" dirty="0"/>
              <a:t>– We bear fruit by loving Christ and abiding in His love.  And we abide in Christ’s love by obeying His commandments. </a:t>
            </a:r>
          </a:p>
        </p:txBody>
      </p:sp>
      <p:sp>
        <p:nvSpPr>
          <p:cNvPr id="7" name="TextBox 6"/>
          <p:cNvSpPr txBox="1"/>
          <p:nvPr/>
        </p:nvSpPr>
        <p:spPr>
          <a:xfrm>
            <a:off x="467361" y="3718565"/>
            <a:ext cx="8231220" cy="400110"/>
          </a:xfrm>
          <a:prstGeom prst="rect">
            <a:avLst/>
          </a:prstGeom>
          <a:noFill/>
        </p:spPr>
        <p:txBody>
          <a:bodyPr wrap="square" rtlCol="0">
            <a:spAutoFit/>
          </a:bodyPr>
          <a:lstStyle/>
          <a:p>
            <a:r>
              <a:rPr lang="en-US" sz="2000" b="1" i="1" dirty="0"/>
              <a:t>Matthew 7:21-27 </a:t>
            </a:r>
            <a:r>
              <a:rPr lang="en-US" sz="2000" i="1" dirty="0"/>
              <a:t>– Jesus’ commandments aren’t suggestions.</a:t>
            </a:r>
          </a:p>
        </p:txBody>
      </p:sp>
      <p:sp>
        <p:nvSpPr>
          <p:cNvPr id="8" name="TextBox 7"/>
          <p:cNvSpPr txBox="1"/>
          <p:nvPr/>
        </p:nvSpPr>
        <p:spPr>
          <a:xfrm>
            <a:off x="444694" y="4310974"/>
            <a:ext cx="8231220" cy="1938992"/>
          </a:xfrm>
          <a:prstGeom prst="rect">
            <a:avLst/>
          </a:prstGeom>
          <a:noFill/>
        </p:spPr>
        <p:txBody>
          <a:bodyPr wrap="square" rtlCol="0">
            <a:spAutoFit/>
          </a:bodyPr>
          <a:lstStyle/>
          <a:p>
            <a:r>
              <a:rPr lang="en-US" sz="2000" i="1" u="sng" dirty="0"/>
              <a:t>Similar passages:</a:t>
            </a:r>
          </a:p>
          <a:p>
            <a:r>
              <a:rPr lang="en-US" sz="2000" b="1" i="1" dirty="0"/>
              <a:t>Luke 13:24-27 </a:t>
            </a:r>
            <a:r>
              <a:rPr lang="en-US" sz="2000" i="1" dirty="0"/>
              <a:t>– strive to enter the narrow gate </a:t>
            </a:r>
          </a:p>
          <a:p>
            <a:r>
              <a:rPr lang="en-US" sz="2000" b="1" i="1" dirty="0"/>
              <a:t>I Corinthians 7:19 </a:t>
            </a:r>
            <a:r>
              <a:rPr lang="en-US" sz="2000" i="1" dirty="0"/>
              <a:t>– keeping the commandments of God is what matters</a:t>
            </a:r>
          </a:p>
          <a:p>
            <a:endParaRPr lang="en-US" sz="2000" i="1" dirty="0"/>
          </a:p>
          <a:p>
            <a:endParaRPr lang="en-US" sz="2000" i="1" dirty="0"/>
          </a:p>
        </p:txBody>
      </p:sp>
    </p:spTree>
    <p:extLst>
      <p:ext uri="{BB962C8B-B14F-4D97-AF65-F5344CB8AC3E}">
        <p14:creationId xmlns:p14="http://schemas.microsoft.com/office/powerpoint/2010/main" val="3360428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Kingdom Principle #2</a:t>
            </a:r>
            <a:br>
              <a:rPr lang="en-US" dirty="0"/>
            </a:br>
            <a:r>
              <a:rPr lang="en-US" sz="2400" dirty="0">
                <a:solidFill>
                  <a:schemeClr val="tx2">
                    <a:lumMod val="60000"/>
                    <a:lumOff val="40000"/>
                  </a:schemeClr>
                </a:solidFill>
              </a:rPr>
              <a:t>Don’t add to (or takeaway from) God’s Commandments</a:t>
            </a:r>
          </a:p>
        </p:txBody>
      </p:sp>
      <p:sp>
        <p:nvSpPr>
          <p:cNvPr id="6" name="TextBox 5"/>
          <p:cNvSpPr txBox="1"/>
          <p:nvPr/>
        </p:nvSpPr>
        <p:spPr>
          <a:xfrm>
            <a:off x="456475" y="1313527"/>
            <a:ext cx="8001000" cy="707886"/>
          </a:xfrm>
          <a:prstGeom prst="rect">
            <a:avLst/>
          </a:prstGeom>
          <a:noFill/>
        </p:spPr>
        <p:txBody>
          <a:bodyPr wrap="square" rtlCol="0">
            <a:spAutoFit/>
          </a:bodyPr>
          <a:lstStyle/>
          <a:p>
            <a:r>
              <a:rPr lang="en-US" sz="2000" i="1" dirty="0"/>
              <a:t>Jesus made it clear when He was here that He does not want us adding to God’s commandments.</a:t>
            </a:r>
          </a:p>
        </p:txBody>
      </p:sp>
      <p:sp>
        <p:nvSpPr>
          <p:cNvPr id="5" name="TextBox 4"/>
          <p:cNvSpPr txBox="1"/>
          <p:nvPr/>
        </p:nvSpPr>
        <p:spPr>
          <a:xfrm>
            <a:off x="444694" y="2510603"/>
            <a:ext cx="8001000" cy="707886"/>
          </a:xfrm>
          <a:prstGeom prst="rect">
            <a:avLst/>
          </a:prstGeom>
          <a:noFill/>
        </p:spPr>
        <p:txBody>
          <a:bodyPr wrap="square" rtlCol="0">
            <a:spAutoFit/>
          </a:bodyPr>
          <a:lstStyle/>
          <a:p>
            <a:r>
              <a:rPr lang="en-US" sz="2000" u="sng" dirty="0"/>
              <a:t>References:</a:t>
            </a:r>
          </a:p>
          <a:p>
            <a:r>
              <a:rPr lang="en-US" sz="2000" b="1" i="1" dirty="0"/>
              <a:t>Mark 7:3-9 </a:t>
            </a:r>
            <a:r>
              <a:rPr lang="en-US" sz="2000" i="1" dirty="0"/>
              <a:t>– Speaking of the Scribes and Pharisees…</a:t>
            </a:r>
          </a:p>
        </p:txBody>
      </p:sp>
      <p:sp>
        <p:nvSpPr>
          <p:cNvPr id="7" name="TextBox 6"/>
          <p:cNvSpPr txBox="1"/>
          <p:nvPr/>
        </p:nvSpPr>
        <p:spPr>
          <a:xfrm>
            <a:off x="434703" y="3229375"/>
            <a:ext cx="8231220" cy="400110"/>
          </a:xfrm>
          <a:prstGeom prst="rect">
            <a:avLst/>
          </a:prstGeom>
          <a:noFill/>
        </p:spPr>
        <p:txBody>
          <a:bodyPr wrap="square" rtlCol="0">
            <a:spAutoFit/>
          </a:bodyPr>
          <a:lstStyle/>
          <a:p>
            <a:r>
              <a:rPr lang="en-US" sz="2000" b="1" i="1" dirty="0"/>
              <a:t>Matthew 23:4 </a:t>
            </a:r>
            <a:r>
              <a:rPr lang="en-US" sz="2000" i="1" dirty="0"/>
              <a:t>– Describing the Pharisees…</a:t>
            </a:r>
          </a:p>
        </p:txBody>
      </p:sp>
      <p:sp>
        <p:nvSpPr>
          <p:cNvPr id="8" name="TextBox 7"/>
          <p:cNvSpPr txBox="1"/>
          <p:nvPr/>
        </p:nvSpPr>
        <p:spPr>
          <a:xfrm>
            <a:off x="444694" y="4310974"/>
            <a:ext cx="8231220" cy="1323439"/>
          </a:xfrm>
          <a:prstGeom prst="rect">
            <a:avLst/>
          </a:prstGeom>
          <a:noFill/>
        </p:spPr>
        <p:txBody>
          <a:bodyPr wrap="square" rtlCol="0">
            <a:spAutoFit/>
          </a:bodyPr>
          <a:lstStyle/>
          <a:p>
            <a:r>
              <a:rPr lang="en-US" sz="2000" i="1" u="sng" dirty="0"/>
              <a:t>Concept:</a:t>
            </a:r>
          </a:p>
          <a:p>
            <a:r>
              <a:rPr lang="en-US" sz="2000" i="1" dirty="0"/>
              <a:t>The “theologians” missed the big picture because they focused on the minutiae of the Law instead of the major things: love, mercy, faith, justice, and forgiveness.</a:t>
            </a:r>
          </a:p>
        </p:txBody>
      </p:sp>
    </p:spTree>
    <p:extLst>
      <p:ext uri="{BB962C8B-B14F-4D97-AF65-F5344CB8AC3E}">
        <p14:creationId xmlns:p14="http://schemas.microsoft.com/office/powerpoint/2010/main" val="594357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Kingdom Principle #3</a:t>
            </a:r>
            <a:br>
              <a:rPr lang="en-US" dirty="0"/>
            </a:br>
            <a:r>
              <a:rPr lang="en-US" sz="2400" dirty="0">
                <a:solidFill>
                  <a:schemeClr val="tx2">
                    <a:lumMod val="60000"/>
                    <a:lumOff val="40000"/>
                  </a:schemeClr>
                </a:solidFill>
              </a:rPr>
              <a:t>Not all Commandments are Equal</a:t>
            </a:r>
          </a:p>
        </p:txBody>
      </p:sp>
      <p:sp>
        <p:nvSpPr>
          <p:cNvPr id="6" name="TextBox 5"/>
          <p:cNvSpPr txBox="1"/>
          <p:nvPr/>
        </p:nvSpPr>
        <p:spPr>
          <a:xfrm>
            <a:off x="456475" y="1313527"/>
            <a:ext cx="8001000" cy="1015663"/>
          </a:xfrm>
          <a:prstGeom prst="rect">
            <a:avLst/>
          </a:prstGeom>
          <a:noFill/>
        </p:spPr>
        <p:txBody>
          <a:bodyPr wrap="square" rtlCol="0">
            <a:spAutoFit/>
          </a:bodyPr>
          <a:lstStyle/>
          <a:p>
            <a:r>
              <a:rPr lang="en-US" sz="2000" i="1" dirty="0"/>
              <a:t>As within any government, not all laws are considered at the same level of severity.  It’s no different in the Kingdom of God.  God’s laws are not all on the same level.</a:t>
            </a:r>
          </a:p>
        </p:txBody>
      </p:sp>
      <p:sp>
        <p:nvSpPr>
          <p:cNvPr id="5" name="TextBox 4"/>
          <p:cNvSpPr txBox="1"/>
          <p:nvPr/>
        </p:nvSpPr>
        <p:spPr>
          <a:xfrm>
            <a:off x="444694" y="2510603"/>
            <a:ext cx="8001000" cy="707886"/>
          </a:xfrm>
          <a:prstGeom prst="rect">
            <a:avLst/>
          </a:prstGeom>
          <a:noFill/>
        </p:spPr>
        <p:txBody>
          <a:bodyPr wrap="square" rtlCol="0">
            <a:spAutoFit/>
          </a:bodyPr>
          <a:lstStyle/>
          <a:p>
            <a:r>
              <a:rPr lang="en-US" sz="2000" u="sng" dirty="0"/>
              <a:t>References:</a:t>
            </a:r>
          </a:p>
          <a:p>
            <a:r>
              <a:rPr lang="en-US" sz="2000" b="1" i="1" dirty="0"/>
              <a:t>Matthew 23:23-28 </a:t>
            </a:r>
            <a:r>
              <a:rPr lang="en-US" sz="2000" i="1" dirty="0"/>
              <a:t>– Woe to you, scribes and Pharisees…</a:t>
            </a:r>
          </a:p>
        </p:txBody>
      </p:sp>
      <p:sp>
        <p:nvSpPr>
          <p:cNvPr id="7" name="TextBox 6"/>
          <p:cNvSpPr txBox="1"/>
          <p:nvPr/>
        </p:nvSpPr>
        <p:spPr>
          <a:xfrm>
            <a:off x="434703" y="3229375"/>
            <a:ext cx="8231220" cy="400110"/>
          </a:xfrm>
          <a:prstGeom prst="rect">
            <a:avLst/>
          </a:prstGeom>
          <a:noFill/>
        </p:spPr>
        <p:txBody>
          <a:bodyPr wrap="square" rtlCol="0">
            <a:spAutoFit/>
          </a:bodyPr>
          <a:lstStyle/>
          <a:p>
            <a:r>
              <a:rPr lang="en-US" sz="2000" b="1" i="1" dirty="0"/>
              <a:t>Matthew 22:35-40 </a:t>
            </a:r>
            <a:r>
              <a:rPr lang="en-US" sz="2000" i="1" dirty="0"/>
              <a:t>– “Teacher, which is the great commandment…”</a:t>
            </a:r>
          </a:p>
        </p:txBody>
      </p:sp>
      <p:sp>
        <p:nvSpPr>
          <p:cNvPr id="8" name="TextBox 7"/>
          <p:cNvSpPr txBox="1"/>
          <p:nvPr/>
        </p:nvSpPr>
        <p:spPr>
          <a:xfrm>
            <a:off x="444694" y="4310974"/>
            <a:ext cx="8231220" cy="2246769"/>
          </a:xfrm>
          <a:prstGeom prst="rect">
            <a:avLst/>
          </a:prstGeom>
          <a:noFill/>
        </p:spPr>
        <p:txBody>
          <a:bodyPr wrap="square" rtlCol="0">
            <a:spAutoFit/>
          </a:bodyPr>
          <a:lstStyle/>
          <a:p>
            <a:r>
              <a:rPr lang="en-US" sz="2000" i="1" u="sng" dirty="0"/>
              <a:t>Similar Passages:</a:t>
            </a:r>
          </a:p>
          <a:p>
            <a:r>
              <a:rPr lang="en-US" sz="2000" b="1" i="1" dirty="0"/>
              <a:t>I Corinthians 6:9-10</a:t>
            </a:r>
            <a:r>
              <a:rPr lang="en-US" sz="2000" i="1" dirty="0"/>
              <a:t> – Certain sins are weightier than others.</a:t>
            </a:r>
          </a:p>
          <a:p>
            <a:endParaRPr lang="en-US" sz="2000" i="1" dirty="0"/>
          </a:p>
          <a:p>
            <a:r>
              <a:rPr lang="en-US" sz="2000" i="1" u="sng" dirty="0"/>
              <a:t>Concept:</a:t>
            </a:r>
          </a:p>
          <a:p>
            <a:r>
              <a:rPr lang="en-US" sz="2000" i="1" dirty="0"/>
              <a:t>What makes you a godly Kingdom Christian is that, first, you focus on the weightier commandments – such as love, mercy, justice, and forgiveness.  Having made sure of that, we still don’t neglect the others.</a:t>
            </a:r>
          </a:p>
        </p:txBody>
      </p:sp>
    </p:spTree>
    <p:extLst>
      <p:ext uri="{BB962C8B-B14F-4D97-AF65-F5344CB8AC3E}">
        <p14:creationId xmlns:p14="http://schemas.microsoft.com/office/powerpoint/2010/main" val="2321524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Kingdom Principle #4</a:t>
            </a:r>
            <a:br>
              <a:rPr lang="en-US" dirty="0"/>
            </a:br>
            <a:r>
              <a:rPr lang="en-US" sz="2400" dirty="0">
                <a:solidFill>
                  <a:schemeClr val="tx2">
                    <a:lumMod val="60000"/>
                    <a:lumOff val="40000"/>
                  </a:schemeClr>
                </a:solidFill>
              </a:rPr>
              <a:t>Avoid Spiritual Pride</a:t>
            </a:r>
          </a:p>
        </p:txBody>
      </p:sp>
      <p:sp>
        <p:nvSpPr>
          <p:cNvPr id="6" name="TextBox 5"/>
          <p:cNvSpPr txBox="1"/>
          <p:nvPr/>
        </p:nvSpPr>
        <p:spPr>
          <a:xfrm>
            <a:off x="456475" y="1313527"/>
            <a:ext cx="8001000" cy="707886"/>
          </a:xfrm>
          <a:prstGeom prst="rect">
            <a:avLst/>
          </a:prstGeom>
          <a:noFill/>
        </p:spPr>
        <p:txBody>
          <a:bodyPr wrap="square" rtlCol="0">
            <a:spAutoFit/>
          </a:bodyPr>
          <a:lstStyle/>
          <a:p>
            <a:r>
              <a:rPr lang="en-US" sz="2000" i="1" dirty="0"/>
              <a:t>Even if, by the grace of God, you live by the first three laws, don’t develop spiritual pride or start judging others.   </a:t>
            </a:r>
          </a:p>
        </p:txBody>
      </p:sp>
      <p:sp>
        <p:nvSpPr>
          <p:cNvPr id="5" name="TextBox 4"/>
          <p:cNvSpPr txBox="1"/>
          <p:nvPr/>
        </p:nvSpPr>
        <p:spPr>
          <a:xfrm>
            <a:off x="444694" y="2510603"/>
            <a:ext cx="8001000" cy="707886"/>
          </a:xfrm>
          <a:prstGeom prst="rect">
            <a:avLst/>
          </a:prstGeom>
          <a:noFill/>
        </p:spPr>
        <p:txBody>
          <a:bodyPr wrap="square" rtlCol="0">
            <a:spAutoFit/>
          </a:bodyPr>
          <a:lstStyle/>
          <a:p>
            <a:r>
              <a:rPr lang="en-US" sz="2000" u="sng" dirty="0"/>
              <a:t>References:</a:t>
            </a:r>
          </a:p>
          <a:p>
            <a:r>
              <a:rPr lang="en-US" sz="2000" b="1" i="1" dirty="0"/>
              <a:t>Matthew 7:1-5 </a:t>
            </a:r>
            <a:r>
              <a:rPr lang="en-US" sz="2000" i="1" dirty="0"/>
              <a:t>– Judge not, that you be not judged.</a:t>
            </a:r>
          </a:p>
        </p:txBody>
      </p:sp>
      <p:sp>
        <p:nvSpPr>
          <p:cNvPr id="8" name="TextBox 7"/>
          <p:cNvSpPr txBox="1"/>
          <p:nvPr/>
        </p:nvSpPr>
        <p:spPr>
          <a:xfrm>
            <a:off x="444694" y="4310974"/>
            <a:ext cx="8231220" cy="1938992"/>
          </a:xfrm>
          <a:prstGeom prst="rect">
            <a:avLst/>
          </a:prstGeom>
          <a:noFill/>
        </p:spPr>
        <p:txBody>
          <a:bodyPr wrap="square" rtlCol="0">
            <a:spAutoFit/>
          </a:bodyPr>
          <a:lstStyle/>
          <a:p>
            <a:r>
              <a:rPr lang="en-US" sz="2000" i="1" u="sng" dirty="0"/>
              <a:t>Concept:</a:t>
            </a:r>
          </a:p>
          <a:p>
            <a:r>
              <a:rPr lang="en-US" sz="2000" b="1" i="1" dirty="0"/>
              <a:t>Matthew 18</a:t>
            </a:r>
            <a:r>
              <a:rPr lang="en-US" sz="2000" i="1" dirty="0"/>
              <a:t> – Chapter 7 is addressing the everyday shortcomings that we notice in our brothers and sisters.  Chapter 18 is talking about the beam in your brother’s eye (the serious type of sin that may cost the brother’s soul).</a:t>
            </a:r>
          </a:p>
          <a:p>
            <a:endParaRPr lang="en-US" sz="2000" i="1" dirty="0"/>
          </a:p>
        </p:txBody>
      </p:sp>
    </p:spTree>
    <p:extLst>
      <p:ext uri="{BB962C8B-B14F-4D97-AF65-F5344CB8AC3E}">
        <p14:creationId xmlns:p14="http://schemas.microsoft.com/office/powerpoint/2010/main" val="3014469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Kingdom Principle #5</a:t>
            </a:r>
            <a:br>
              <a:rPr lang="en-US" dirty="0"/>
            </a:br>
            <a:r>
              <a:rPr lang="en-US" sz="2400" dirty="0">
                <a:solidFill>
                  <a:schemeClr val="tx2">
                    <a:lumMod val="60000"/>
                    <a:lumOff val="40000"/>
                  </a:schemeClr>
                </a:solidFill>
              </a:rPr>
              <a:t>Kingdom Life Brings Conflicts</a:t>
            </a:r>
          </a:p>
        </p:txBody>
      </p:sp>
      <p:sp>
        <p:nvSpPr>
          <p:cNvPr id="6" name="TextBox 5"/>
          <p:cNvSpPr txBox="1"/>
          <p:nvPr/>
        </p:nvSpPr>
        <p:spPr>
          <a:xfrm>
            <a:off x="456475" y="1313527"/>
            <a:ext cx="8001000" cy="707886"/>
          </a:xfrm>
          <a:prstGeom prst="rect">
            <a:avLst/>
          </a:prstGeom>
          <a:noFill/>
        </p:spPr>
        <p:txBody>
          <a:bodyPr wrap="square" rtlCol="0">
            <a:spAutoFit/>
          </a:bodyPr>
          <a:lstStyle/>
          <a:p>
            <a:r>
              <a:rPr lang="en-US" sz="2000" i="1" dirty="0"/>
              <a:t>Kingdom life will normally bring upon conflicts, criticism, persecution, stress, and maybe even torture and death.</a:t>
            </a:r>
          </a:p>
        </p:txBody>
      </p:sp>
      <p:sp>
        <p:nvSpPr>
          <p:cNvPr id="5" name="TextBox 4"/>
          <p:cNvSpPr txBox="1"/>
          <p:nvPr/>
        </p:nvSpPr>
        <p:spPr>
          <a:xfrm>
            <a:off x="444694" y="2510603"/>
            <a:ext cx="8165906" cy="1015663"/>
          </a:xfrm>
          <a:prstGeom prst="rect">
            <a:avLst/>
          </a:prstGeom>
          <a:noFill/>
        </p:spPr>
        <p:txBody>
          <a:bodyPr wrap="square" rtlCol="0">
            <a:spAutoFit/>
          </a:bodyPr>
          <a:lstStyle/>
          <a:p>
            <a:r>
              <a:rPr lang="en-US" sz="2000" u="sng" dirty="0"/>
              <a:t>References:</a:t>
            </a:r>
          </a:p>
          <a:p>
            <a:r>
              <a:rPr lang="en-US" sz="2000" b="1" i="1" dirty="0"/>
              <a:t>Matthew 10:16-42 </a:t>
            </a:r>
            <a:r>
              <a:rPr lang="en-US" sz="2000" i="1" dirty="0"/>
              <a:t>– Disciples sent out as sheep in the midst of wolves.</a:t>
            </a:r>
          </a:p>
        </p:txBody>
      </p:sp>
      <p:sp>
        <p:nvSpPr>
          <p:cNvPr id="8" name="TextBox 7"/>
          <p:cNvSpPr txBox="1"/>
          <p:nvPr/>
        </p:nvSpPr>
        <p:spPr>
          <a:xfrm>
            <a:off x="444694" y="4310974"/>
            <a:ext cx="8231220" cy="1015663"/>
          </a:xfrm>
          <a:prstGeom prst="rect">
            <a:avLst/>
          </a:prstGeom>
          <a:noFill/>
        </p:spPr>
        <p:txBody>
          <a:bodyPr wrap="square" rtlCol="0">
            <a:spAutoFit/>
          </a:bodyPr>
          <a:lstStyle/>
          <a:p>
            <a:r>
              <a:rPr lang="en-US" sz="2000" i="1" u="sng" dirty="0"/>
              <a:t>Concepts:</a:t>
            </a:r>
          </a:p>
          <a:p>
            <a:r>
              <a:rPr lang="en-US" sz="2000" b="1" i="1" dirty="0"/>
              <a:t>Luke 17:1-4 </a:t>
            </a:r>
            <a:r>
              <a:rPr lang="en-US" sz="2000" i="1" dirty="0"/>
              <a:t>– Stumbling blocks will come… keep focused on Christ and keep going.</a:t>
            </a:r>
          </a:p>
        </p:txBody>
      </p:sp>
    </p:spTree>
    <p:extLst>
      <p:ext uri="{BB962C8B-B14F-4D97-AF65-F5344CB8AC3E}">
        <p14:creationId xmlns:p14="http://schemas.microsoft.com/office/powerpoint/2010/main" val="68383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25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Focusing on the King’s Perspective</a:t>
            </a:r>
            <a:br>
              <a:rPr lang="en-US" dirty="0"/>
            </a:br>
            <a:r>
              <a:rPr lang="en-US" sz="2400" dirty="0">
                <a:solidFill>
                  <a:schemeClr val="tx2">
                    <a:lumMod val="60000"/>
                    <a:lumOff val="40000"/>
                  </a:schemeClr>
                </a:solidFill>
              </a:rPr>
              <a:t>A </a:t>
            </a:r>
            <a:r>
              <a:rPr lang="en-US" sz="2400" u="sng" dirty="0">
                <a:solidFill>
                  <a:schemeClr val="tx2">
                    <a:lumMod val="60000"/>
                    <a:lumOff val="40000"/>
                  </a:schemeClr>
                </a:solidFill>
              </a:rPr>
              <a:t>mission</a:t>
            </a:r>
            <a:r>
              <a:rPr lang="en-US" sz="2400" dirty="0">
                <a:solidFill>
                  <a:schemeClr val="tx2">
                    <a:lumMod val="60000"/>
                    <a:lumOff val="40000"/>
                  </a:schemeClr>
                </a:solidFill>
              </a:rPr>
              <a:t> from our King… (Matt. 22:37-40; 28:19-20)</a:t>
            </a:r>
          </a:p>
        </p:txBody>
      </p:sp>
      <p:sp>
        <p:nvSpPr>
          <p:cNvPr id="6" name="TextBox 5"/>
          <p:cNvSpPr txBox="1"/>
          <p:nvPr/>
        </p:nvSpPr>
        <p:spPr>
          <a:xfrm>
            <a:off x="455023" y="2064680"/>
            <a:ext cx="8001000" cy="400110"/>
          </a:xfrm>
          <a:prstGeom prst="rect">
            <a:avLst/>
          </a:prstGeom>
          <a:noFill/>
        </p:spPr>
        <p:txBody>
          <a:bodyPr wrap="square" rtlCol="0">
            <a:spAutoFit/>
          </a:bodyPr>
          <a:lstStyle/>
          <a:p>
            <a:r>
              <a:rPr lang="en-US" sz="2000" b="1" i="1" dirty="0"/>
              <a:t>1.  Love the Lord with all your heart (</a:t>
            </a:r>
            <a:r>
              <a:rPr lang="en-US" sz="2000" b="1" i="1" u="sng" dirty="0"/>
              <a:t>Worship</a:t>
            </a:r>
            <a:r>
              <a:rPr lang="en-US" sz="2000" b="1" i="1" dirty="0"/>
              <a:t> – Matt. 4:10).</a:t>
            </a:r>
            <a:endParaRPr lang="en-US" sz="2000" i="1" dirty="0"/>
          </a:p>
        </p:txBody>
      </p:sp>
      <p:sp>
        <p:nvSpPr>
          <p:cNvPr id="7" name="TextBox 6"/>
          <p:cNvSpPr txBox="1"/>
          <p:nvPr/>
        </p:nvSpPr>
        <p:spPr>
          <a:xfrm>
            <a:off x="452846" y="2803870"/>
            <a:ext cx="8001000" cy="400110"/>
          </a:xfrm>
          <a:prstGeom prst="rect">
            <a:avLst/>
          </a:prstGeom>
          <a:noFill/>
        </p:spPr>
        <p:txBody>
          <a:bodyPr wrap="square" rtlCol="0">
            <a:spAutoFit/>
          </a:bodyPr>
          <a:lstStyle/>
          <a:p>
            <a:r>
              <a:rPr lang="en-US" sz="2000" b="1" i="1" dirty="0"/>
              <a:t>3.  Go and make disciples (</a:t>
            </a:r>
            <a:r>
              <a:rPr lang="en-US" sz="2000" b="1" i="1" u="sng" dirty="0"/>
              <a:t>Evangelism</a:t>
            </a:r>
            <a:r>
              <a:rPr lang="en-US" sz="2000" b="1" i="1" dirty="0"/>
              <a:t> – Acts 1:8).</a:t>
            </a:r>
          </a:p>
        </p:txBody>
      </p:sp>
      <p:sp>
        <p:nvSpPr>
          <p:cNvPr id="8" name="TextBox 7"/>
          <p:cNvSpPr txBox="1"/>
          <p:nvPr/>
        </p:nvSpPr>
        <p:spPr>
          <a:xfrm>
            <a:off x="452846" y="3173465"/>
            <a:ext cx="8238308" cy="400110"/>
          </a:xfrm>
          <a:prstGeom prst="rect">
            <a:avLst/>
          </a:prstGeom>
          <a:noFill/>
        </p:spPr>
        <p:txBody>
          <a:bodyPr wrap="square" rtlCol="0">
            <a:spAutoFit/>
          </a:bodyPr>
          <a:lstStyle/>
          <a:p>
            <a:r>
              <a:rPr lang="en-US" sz="2000" b="1" i="1" dirty="0"/>
              <a:t>4.  Baptize them (</a:t>
            </a:r>
            <a:r>
              <a:rPr lang="en-US" sz="2000" b="1" i="1" u="sng" dirty="0"/>
              <a:t>Fellowship</a:t>
            </a:r>
            <a:r>
              <a:rPr lang="en-US" sz="2000" b="1" i="1" dirty="0"/>
              <a:t>; Covenant Relationship – Eph. 4:4-5)</a:t>
            </a:r>
            <a:endParaRPr lang="en-US" sz="2000" i="1" dirty="0"/>
          </a:p>
        </p:txBody>
      </p:sp>
      <p:sp>
        <p:nvSpPr>
          <p:cNvPr id="9" name="TextBox 8"/>
          <p:cNvSpPr txBox="1"/>
          <p:nvPr/>
        </p:nvSpPr>
        <p:spPr>
          <a:xfrm>
            <a:off x="452846" y="2434275"/>
            <a:ext cx="8001000" cy="400110"/>
          </a:xfrm>
          <a:prstGeom prst="rect">
            <a:avLst/>
          </a:prstGeom>
          <a:noFill/>
        </p:spPr>
        <p:txBody>
          <a:bodyPr wrap="square" rtlCol="0">
            <a:spAutoFit/>
          </a:bodyPr>
          <a:lstStyle/>
          <a:p>
            <a:r>
              <a:rPr lang="en-US" sz="2000" b="1" i="1" dirty="0"/>
              <a:t>2.  Love your neighbor as yourself (</a:t>
            </a:r>
            <a:r>
              <a:rPr lang="en-US" sz="2000" b="1" i="1" u="sng" dirty="0"/>
              <a:t>Service</a:t>
            </a:r>
            <a:r>
              <a:rPr lang="en-US" sz="2000" b="1" i="1" dirty="0"/>
              <a:t> - Eph. 4:12)</a:t>
            </a:r>
            <a:endParaRPr lang="en-US" sz="2000" i="1" dirty="0"/>
          </a:p>
        </p:txBody>
      </p:sp>
      <p:sp>
        <p:nvSpPr>
          <p:cNvPr id="10" name="TextBox 9"/>
          <p:cNvSpPr txBox="1"/>
          <p:nvPr/>
        </p:nvSpPr>
        <p:spPr>
          <a:xfrm>
            <a:off x="452846" y="3543060"/>
            <a:ext cx="8001000" cy="400110"/>
          </a:xfrm>
          <a:prstGeom prst="rect">
            <a:avLst/>
          </a:prstGeom>
          <a:noFill/>
        </p:spPr>
        <p:txBody>
          <a:bodyPr wrap="square" rtlCol="0">
            <a:spAutoFit/>
          </a:bodyPr>
          <a:lstStyle/>
          <a:p>
            <a:r>
              <a:rPr lang="en-US" sz="2000" b="1" i="1" dirty="0"/>
              <a:t>5.  Teach them to obey (</a:t>
            </a:r>
            <a:r>
              <a:rPr lang="en-US" sz="2000" b="1" i="1" u="sng" dirty="0"/>
              <a:t>Discipleship</a:t>
            </a:r>
            <a:r>
              <a:rPr lang="en-US" sz="2000" b="1" i="1" dirty="0"/>
              <a:t> – Col. 1:28)</a:t>
            </a:r>
            <a:endParaRPr lang="en-US" sz="2000" i="1" dirty="0"/>
          </a:p>
        </p:txBody>
      </p:sp>
      <p:sp>
        <p:nvSpPr>
          <p:cNvPr id="14" name="TextBox 13">
            <a:extLst>
              <a:ext uri="{FF2B5EF4-FFF2-40B4-BE49-F238E27FC236}">
                <a16:creationId xmlns:a16="http://schemas.microsoft.com/office/drawing/2014/main" id="{A3371A3E-997B-496E-9801-9D4088B6598C}"/>
              </a:ext>
            </a:extLst>
          </p:cNvPr>
          <p:cNvSpPr txBox="1"/>
          <p:nvPr/>
        </p:nvSpPr>
        <p:spPr>
          <a:xfrm>
            <a:off x="452846" y="4870679"/>
            <a:ext cx="8001000" cy="707886"/>
          </a:xfrm>
          <a:prstGeom prst="rect">
            <a:avLst/>
          </a:prstGeom>
          <a:noFill/>
        </p:spPr>
        <p:txBody>
          <a:bodyPr wrap="square" rtlCol="0">
            <a:spAutoFit/>
          </a:bodyPr>
          <a:lstStyle/>
          <a:p>
            <a:r>
              <a:rPr lang="en-US" sz="2000" b="1" i="1" dirty="0"/>
              <a:t>We trust the Lord that you are putting into practice the things we taught you.  2 </a:t>
            </a:r>
            <a:r>
              <a:rPr lang="en-US" sz="2000" b="1" i="1" dirty="0" err="1"/>
              <a:t>Thes</a:t>
            </a:r>
            <a:r>
              <a:rPr lang="en-US" sz="2000" b="1" i="1" dirty="0"/>
              <a:t>. 3:4</a:t>
            </a:r>
            <a:endParaRPr lang="en-US" sz="2000" i="1" dirty="0"/>
          </a:p>
        </p:txBody>
      </p:sp>
    </p:spTree>
    <p:extLst>
      <p:ext uri="{BB962C8B-B14F-4D97-AF65-F5344CB8AC3E}">
        <p14:creationId xmlns:p14="http://schemas.microsoft.com/office/powerpoint/2010/main" val="1093381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000"/>
                                        <p:tgtEl>
                                          <p:spTgt spid="10"/>
                                        </p:tgtEl>
                                      </p:cBhvr>
                                    </p:animEffect>
                                    <p:anim calcmode="lin" valueType="num">
                                      <p:cBhvr>
                                        <p:cTn id="28" dur="1000" fill="hold"/>
                                        <p:tgtEl>
                                          <p:spTgt spid="10"/>
                                        </p:tgtEl>
                                        <p:attrNameLst>
                                          <p:attrName>ppt_x</p:attrName>
                                        </p:attrNameLst>
                                      </p:cBhvr>
                                      <p:tavLst>
                                        <p:tav tm="0">
                                          <p:val>
                                            <p:strVal val="#ppt_x"/>
                                          </p:val>
                                        </p:tav>
                                        <p:tav tm="100000">
                                          <p:val>
                                            <p:strVal val="#ppt_x"/>
                                          </p:val>
                                        </p:tav>
                                      </p:tavLst>
                                    </p:anim>
                                    <p:anim calcmode="lin" valueType="num">
                                      <p:cBhvr>
                                        <p:cTn id="2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1000"/>
                                        <p:tgtEl>
                                          <p:spTgt spid="14"/>
                                        </p:tgtEl>
                                      </p:cBhvr>
                                    </p:animEffect>
                                    <p:anim calcmode="lin" valueType="num">
                                      <p:cBhvr>
                                        <p:cTn id="35" dur="1000" fill="hold"/>
                                        <p:tgtEl>
                                          <p:spTgt spid="14"/>
                                        </p:tgtEl>
                                        <p:attrNameLst>
                                          <p:attrName>ppt_x</p:attrName>
                                        </p:attrNameLst>
                                      </p:cBhvr>
                                      <p:tavLst>
                                        <p:tav tm="0">
                                          <p:val>
                                            <p:strVal val="#ppt_x"/>
                                          </p:val>
                                        </p:tav>
                                        <p:tav tm="100000">
                                          <p:val>
                                            <p:strVal val="#ppt_x"/>
                                          </p:val>
                                        </p:tav>
                                      </p:tavLst>
                                    </p:anim>
                                    <p:anim calcmode="lin" valueType="num">
                                      <p:cBhvr>
                                        <p:cTn id="3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9F64661-C153-407E-A313-04DD51096D09}"/>
              </a:ext>
            </a:extLst>
          </p:cNvPr>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What did Jesus do?</a:t>
            </a:r>
            <a:br>
              <a:rPr lang="en-US" dirty="0"/>
            </a:br>
            <a:r>
              <a:rPr lang="en-US" sz="2400" dirty="0">
                <a:solidFill>
                  <a:schemeClr val="tx2">
                    <a:lumMod val="60000"/>
                    <a:lumOff val="40000"/>
                  </a:schemeClr>
                </a:solidFill>
              </a:rPr>
              <a:t>Go and make Disciples…</a:t>
            </a:r>
          </a:p>
        </p:txBody>
      </p:sp>
      <p:sp>
        <p:nvSpPr>
          <p:cNvPr id="6" name="Freeform: Shape 5">
            <a:extLst>
              <a:ext uri="{FF2B5EF4-FFF2-40B4-BE49-F238E27FC236}">
                <a16:creationId xmlns:a16="http://schemas.microsoft.com/office/drawing/2014/main" id="{D6E716F1-B166-4940-BC34-B0BB32539760}"/>
              </a:ext>
            </a:extLst>
          </p:cNvPr>
          <p:cNvSpPr/>
          <p:nvPr/>
        </p:nvSpPr>
        <p:spPr>
          <a:xfrm>
            <a:off x="1297305" y="1425990"/>
            <a:ext cx="6625589" cy="4775200"/>
          </a:xfrm>
          <a:custGeom>
            <a:avLst/>
            <a:gdLst>
              <a:gd name="connsiteX0" fmla="*/ 0 w 6625589"/>
              <a:gd name="connsiteY0" fmla="*/ 2387600 h 4775200"/>
              <a:gd name="connsiteX1" fmla="*/ 3312795 w 6625589"/>
              <a:gd name="connsiteY1" fmla="*/ 0 h 4775200"/>
              <a:gd name="connsiteX2" fmla="*/ 6625590 w 6625589"/>
              <a:gd name="connsiteY2" fmla="*/ 2387600 h 4775200"/>
              <a:gd name="connsiteX3" fmla="*/ 3312795 w 6625589"/>
              <a:gd name="connsiteY3" fmla="*/ 4775200 h 4775200"/>
              <a:gd name="connsiteX4" fmla="*/ 0 w 6625589"/>
              <a:gd name="connsiteY4" fmla="*/ 2387600 h 4775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5589" h="4775200">
                <a:moveTo>
                  <a:pt x="0" y="2387600"/>
                </a:moveTo>
                <a:cubicBezTo>
                  <a:pt x="0" y="1068965"/>
                  <a:pt x="1483189" y="0"/>
                  <a:pt x="3312795" y="0"/>
                </a:cubicBezTo>
                <a:cubicBezTo>
                  <a:pt x="5142401" y="0"/>
                  <a:pt x="6625590" y="1068965"/>
                  <a:pt x="6625590" y="2387600"/>
                </a:cubicBezTo>
                <a:cubicBezTo>
                  <a:pt x="6625590" y="3706235"/>
                  <a:pt x="5142401" y="4775200"/>
                  <a:pt x="3312795" y="4775200"/>
                </a:cubicBezTo>
                <a:cubicBezTo>
                  <a:pt x="1483189" y="4775200"/>
                  <a:pt x="0" y="3706235"/>
                  <a:pt x="0" y="2387600"/>
                </a:cubicBezTo>
                <a:close/>
              </a:path>
            </a:pathLst>
          </a:custGeom>
          <a:solidFill>
            <a:srgbClr val="00206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241184" tIns="409448" rIns="2241185" bIns="4229608" numCol="1" spcCol="1270" anchor="ctr" anchorCtr="0">
            <a:noAutofit/>
          </a:bodyPr>
          <a:lstStyle/>
          <a:p>
            <a:pPr marL="0" lvl="0" indent="0" algn="ctr" defTabSz="1066800">
              <a:lnSpc>
                <a:spcPct val="90000"/>
              </a:lnSpc>
              <a:spcBef>
                <a:spcPct val="0"/>
              </a:spcBef>
              <a:spcAft>
                <a:spcPct val="35000"/>
              </a:spcAft>
              <a:buNone/>
            </a:pPr>
            <a:r>
              <a:rPr lang="en-US" sz="2400" b="1" kern="1200" dirty="0"/>
              <a:t>Community</a:t>
            </a:r>
          </a:p>
        </p:txBody>
      </p:sp>
      <p:sp>
        <p:nvSpPr>
          <p:cNvPr id="7" name="Freeform: Shape 6">
            <a:extLst>
              <a:ext uri="{FF2B5EF4-FFF2-40B4-BE49-F238E27FC236}">
                <a16:creationId xmlns:a16="http://schemas.microsoft.com/office/drawing/2014/main" id="{54AD66E0-5B62-4FFF-82D5-05E327864B0C}"/>
              </a:ext>
            </a:extLst>
          </p:cNvPr>
          <p:cNvSpPr/>
          <p:nvPr/>
        </p:nvSpPr>
        <p:spPr>
          <a:xfrm>
            <a:off x="2580639" y="2142269"/>
            <a:ext cx="4058920" cy="4058920"/>
          </a:xfrm>
          <a:custGeom>
            <a:avLst/>
            <a:gdLst>
              <a:gd name="connsiteX0" fmla="*/ 0 w 4058920"/>
              <a:gd name="connsiteY0" fmla="*/ 2029460 h 4058920"/>
              <a:gd name="connsiteX1" fmla="*/ 2029460 w 4058920"/>
              <a:gd name="connsiteY1" fmla="*/ 0 h 4058920"/>
              <a:gd name="connsiteX2" fmla="*/ 4058920 w 4058920"/>
              <a:gd name="connsiteY2" fmla="*/ 2029460 h 4058920"/>
              <a:gd name="connsiteX3" fmla="*/ 2029460 w 4058920"/>
              <a:gd name="connsiteY3" fmla="*/ 4058920 h 4058920"/>
              <a:gd name="connsiteX4" fmla="*/ 0 w 4058920"/>
              <a:gd name="connsiteY4" fmla="*/ 2029460 h 4058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8920" h="4058920">
                <a:moveTo>
                  <a:pt x="0" y="2029460"/>
                </a:moveTo>
                <a:cubicBezTo>
                  <a:pt x="0" y="908620"/>
                  <a:pt x="908620" y="0"/>
                  <a:pt x="2029460" y="0"/>
                </a:cubicBezTo>
                <a:cubicBezTo>
                  <a:pt x="3150300" y="0"/>
                  <a:pt x="4058920" y="908620"/>
                  <a:pt x="4058920" y="2029460"/>
                </a:cubicBezTo>
                <a:cubicBezTo>
                  <a:pt x="4058920" y="3150300"/>
                  <a:pt x="3150300" y="4058920"/>
                  <a:pt x="2029460" y="4058920"/>
                </a:cubicBezTo>
                <a:cubicBezTo>
                  <a:pt x="908620" y="4058920"/>
                  <a:pt x="0" y="3150300"/>
                  <a:pt x="0" y="2029460"/>
                </a:cubicBezTo>
                <a:close/>
              </a:path>
            </a:pathLst>
          </a:custGeom>
          <a:solidFill>
            <a:schemeClr val="accent5"/>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296496" tIns="375628" rIns="1296495" bIns="3500997" numCol="1" spcCol="1270" anchor="ctr" anchorCtr="0">
            <a:noAutofit/>
          </a:bodyPr>
          <a:lstStyle/>
          <a:p>
            <a:pPr marL="0" lvl="0" indent="0" algn="ctr" defTabSz="889000">
              <a:lnSpc>
                <a:spcPct val="90000"/>
              </a:lnSpc>
              <a:spcBef>
                <a:spcPct val="0"/>
              </a:spcBef>
              <a:spcAft>
                <a:spcPct val="35000"/>
              </a:spcAft>
              <a:buNone/>
            </a:pPr>
            <a:r>
              <a:rPr lang="en-US" sz="2000" b="1" kern="1200" dirty="0"/>
              <a:t>Crowd</a:t>
            </a:r>
          </a:p>
        </p:txBody>
      </p:sp>
      <p:sp>
        <p:nvSpPr>
          <p:cNvPr id="8" name="Freeform: Shape 7">
            <a:extLst>
              <a:ext uri="{FF2B5EF4-FFF2-40B4-BE49-F238E27FC236}">
                <a16:creationId xmlns:a16="http://schemas.microsoft.com/office/drawing/2014/main" id="{E22D4AA9-9955-49E4-87D4-094C6E46E233}"/>
              </a:ext>
            </a:extLst>
          </p:cNvPr>
          <p:cNvSpPr/>
          <p:nvPr/>
        </p:nvSpPr>
        <p:spPr>
          <a:xfrm>
            <a:off x="2938779" y="2858549"/>
            <a:ext cx="3342640" cy="3342640"/>
          </a:xfrm>
          <a:custGeom>
            <a:avLst/>
            <a:gdLst>
              <a:gd name="connsiteX0" fmla="*/ 0 w 3342640"/>
              <a:gd name="connsiteY0" fmla="*/ 1671320 h 3342640"/>
              <a:gd name="connsiteX1" fmla="*/ 1671320 w 3342640"/>
              <a:gd name="connsiteY1" fmla="*/ 0 h 3342640"/>
              <a:gd name="connsiteX2" fmla="*/ 3342640 w 3342640"/>
              <a:gd name="connsiteY2" fmla="*/ 1671320 h 3342640"/>
              <a:gd name="connsiteX3" fmla="*/ 1671320 w 3342640"/>
              <a:gd name="connsiteY3" fmla="*/ 3342640 h 3342640"/>
              <a:gd name="connsiteX4" fmla="*/ 0 w 3342640"/>
              <a:gd name="connsiteY4" fmla="*/ 1671320 h 3342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2640" h="3342640">
                <a:moveTo>
                  <a:pt x="0" y="1671320"/>
                </a:moveTo>
                <a:cubicBezTo>
                  <a:pt x="0" y="748275"/>
                  <a:pt x="748275" y="0"/>
                  <a:pt x="1671320" y="0"/>
                </a:cubicBezTo>
                <a:cubicBezTo>
                  <a:pt x="2594365" y="0"/>
                  <a:pt x="3342640" y="748275"/>
                  <a:pt x="3342640" y="1671320"/>
                </a:cubicBezTo>
                <a:cubicBezTo>
                  <a:pt x="3342640" y="2594365"/>
                  <a:pt x="2594365" y="3342640"/>
                  <a:pt x="1671320" y="3342640"/>
                </a:cubicBezTo>
                <a:cubicBezTo>
                  <a:pt x="748275" y="3342640"/>
                  <a:pt x="0" y="2594365"/>
                  <a:pt x="0" y="1671320"/>
                </a:cubicBezTo>
                <a:close/>
              </a:path>
            </a:pathLst>
          </a:custGeom>
          <a:solidFill>
            <a:schemeClr val="accent2"/>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920204" tIns="344435" rIns="920204" bIns="2764505" numCol="1" spcCol="1270" anchor="ctr" anchorCtr="0">
            <a:noAutofit/>
          </a:bodyPr>
          <a:lstStyle/>
          <a:p>
            <a:pPr marL="0" lvl="0" indent="0" algn="ctr" defTabSz="711200">
              <a:lnSpc>
                <a:spcPct val="90000"/>
              </a:lnSpc>
              <a:spcBef>
                <a:spcPct val="0"/>
              </a:spcBef>
              <a:spcAft>
                <a:spcPct val="35000"/>
              </a:spcAft>
              <a:buNone/>
            </a:pPr>
            <a:r>
              <a:rPr lang="en-US" sz="2000" b="1" dirty="0"/>
              <a:t>Followers</a:t>
            </a:r>
            <a:endParaRPr lang="en-US" sz="2000" b="1" kern="1200" dirty="0"/>
          </a:p>
        </p:txBody>
      </p:sp>
      <p:sp>
        <p:nvSpPr>
          <p:cNvPr id="9" name="Freeform: Shape 8">
            <a:extLst>
              <a:ext uri="{FF2B5EF4-FFF2-40B4-BE49-F238E27FC236}">
                <a16:creationId xmlns:a16="http://schemas.microsoft.com/office/drawing/2014/main" id="{57AEBA49-473C-4DE4-8146-7D66E10ADDDF}"/>
              </a:ext>
            </a:extLst>
          </p:cNvPr>
          <p:cNvSpPr/>
          <p:nvPr/>
        </p:nvSpPr>
        <p:spPr>
          <a:xfrm>
            <a:off x="3296919" y="3574830"/>
            <a:ext cx="2626360" cy="2626360"/>
          </a:xfrm>
          <a:custGeom>
            <a:avLst/>
            <a:gdLst>
              <a:gd name="connsiteX0" fmla="*/ 0 w 2626360"/>
              <a:gd name="connsiteY0" fmla="*/ 1313180 h 2626360"/>
              <a:gd name="connsiteX1" fmla="*/ 1313180 w 2626360"/>
              <a:gd name="connsiteY1" fmla="*/ 0 h 2626360"/>
              <a:gd name="connsiteX2" fmla="*/ 2626360 w 2626360"/>
              <a:gd name="connsiteY2" fmla="*/ 1313180 h 2626360"/>
              <a:gd name="connsiteX3" fmla="*/ 1313180 w 2626360"/>
              <a:gd name="connsiteY3" fmla="*/ 2626360 h 2626360"/>
              <a:gd name="connsiteX4" fmla="*/ 0 w 2626360"/>
              <a:gd name="connsiteY4" fmla="*/ 1313180 h 2626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6360" h="2626360">
                <a:moveTo>
                  <a:pt x="0" y="1313180"/>
                </a:moveTo>
                <a:cubicBezTo>
                  <a:pt x="0" y="587931"/>
                  <a:pt x="587931" y="0"/>
                  <a:pt x="1313180" y="0"/>
                </a:cubicBezTo>
                <a:cubicBezTo>
                  <a:pt x="2038429" y="0"/>
                  <a:pt x="2626360" y="587931"/>
                  <a:pt x="2626360" y="1313180"/>
                </a:cubicBezTo>
                <a:cubicBezTo>
                  <a:pt x="2626360" y="2038429"/>
                  <a:pt x="2038429" y="2626360"/>
                  <a:pt x="1313180" y="2626360"/>
                </a:cubicBezTo>
                <a:cubicBezTo>
                  <a:pt x="587931" y="2626360"/>
                  <a:pt x="0" y="2038429"/>
                  <a:pt x="0" y="1313180"/>
                </a:cubicBezTo>
                <a:close/>
              </a:path>
            </a:pathLst>
          </a:custGeom>
          <a:solidFill>
            <a:schemeClr val="accent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732079" tIns="364388" rIns="732079" bIns="2045260" numCol="1" spcCol="1270" anchor="ctr" anchorCtr="0">
            <a:noAutofit/>
          </a:bodyPr>
          <a:lstStyle/>
          <a:p>
            <a:pPr marL="0" lvl="0" indent="0" algn="ctr" defTabSz="800100">
              <a:lnSpc>
                <a:spcPct val="90000"/>
              </a:lnSpc>
              <a:spcBef>
                <a:spcPct val="0"/>
              </a:spcBef>
              <a:spcAft>
                <a:spcPct val="35000"/>
              </a:spcAft>
              <a:buNone/>
            </a:pPr>
            <a:r>
              <a:rPr lang="en-US" sz="1800" b="1" kern="1200" dirty="0"/>
              <a:t>Disciples</a:t>
            </a:r>
          </a:p>
        </p:txBody>
      </p:sp>
      <p:sp>
        <p:nvSpPr>
          <p:cNvPr id="10" name="Freeform: Shape 9">
            <a:extLst>
              <a:ext uri="{FF2B5EF4-FFF2-40B4-BE49-F238E27FC236}">
                <a16:creationId xmlns:a16="http://schemas.microsoft.com/office/drawing/2014/main" id="{0BF829AD-DD34-4707-8775-43DB67ED555F}"/>
              </a:ext>
            </a:extLst>
          </p:cNvPr>
          <p:cNvSpPr/>
          <p:nvPr/>
        </p:nvSpPr>
        <p:spPr>
          <a:xfrm>
            <a:off x="3627593" y="4291109"/>
            <a:ext cx="1910080" cy="1910080"/>
          </a:xfrm>
          <a:custGeom>
            <a:avLst/>
            <a:gdLst>
              <a:gd name="connsiteX0" fmla="*/ 0 w 1910080"/>
              <a:gd name="connsiteY0" fmla="*/ 955040 h 1910080"/>
              <a:gd name="connsiteX1" fmla="*/ 955040 w 1910080"/>
              <a:gd name="connsiteY1" fmla="*/ 0 h 1910080"/>
              <a:gd name="connsiteX2" fmla="*/ 1910080 w 1910080"/>
              <a:gd name="connsiteY2" fmla="*/ 955040 h 1910080"/>
              <a:gd name="connsiteX3" fmla="*/ 955040 w 1910080"/>
              <a:gd name="connsiteY3" fmla="*/ 1910080 h 1910080"/>
              <a:gd name="connsiteX4" fmla="*/ 0 w 1910080"/>
              <a:gd name="connsiteY4" fmla="*/ 955040 h 1910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0080" h="1910080">
                <a:moveTo>
                  <a:pt x="0" y="955040"/>
                </a:moveTo>
                <a:cubicBezTo>
                  <a:pt x="0" y="427586"/>
                  <a:pt x="427586" y="0"/>
                  <a:pt x="955040" y="0"/>
                </a:cubicBezTo>
                <a:cubicBezTo>
                  <a:pt x="1482494" y="0"/>
                  <a:pt x="1910080" y="427586"/>
                  <a:pt x="1910080" y="955040"/>
                </a:cubicBezTo>
                <a:cubicBezTo>
                  <a:pt x="1910080" y="1482494"/>
                  <a:pt x="1482494" y="1910080"/>
                  <a:pt x="955040" y="1910080"/>
                </a:cubicBezTo>
                <a:cubicBezTo>
                  <a:pt x="427586" y="1910080"/>
                  <a:pt x="0" y="1482494"/>
                  <a:pt x="0" y="955040"/>
                </a:cubicBezTo>
                <a:close/>
              </a:path>
            </a:pathLst>
          </a:custGeom>
          <a:solidFill>
            <a:schemeClr val="accent3">
              <a:lumMod val="5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79292" tIns="577088" rIns="379294" bIns="577088" numCol="1" spcCol="1270" anchor="ctr" anchorCtr="0">
            <a:noAutofit/>
          </a:bodyPr>
          <a:lstStyle/>
          <a:p>
            <a:pPr marL="0" lvl="0" indent="0" algn="ctr" defTabSz="622300">
              <a:lnSpc>
                <a:spcPct val="90000"/>
              </a:lnSpc>
              <a:spcBef>
                <a:spcPct val="0"/>
              </a:spcBef>
              <a:spcAft>
                <a:spcPct val="35000"/>
              </a:spcAft>
              <a:buNone/>
            </a:pPr>
            <a:r>
              <a:rPr lang="en-US" sz="1400" b="1" kern="1200" dirty="0"/>
              <a:t>Apostles</a:t>
            </a:r>
          </a:p>
          <a:p>
            <a:pPr marL="0" lvl="0" indent="0" algn="ctr" defTabSz="622300">
              <a:lnSpc>
                <a:spcPct val="90000"/>
              </a:lnSpc>
              <a:spcBef>
                <a:spcPct val="0"/>
              </a:spcBef>
              <a:spcAft>
                <a:spcPct val="35000"/>
              </a:spcAft>
              <a:buNone/>
            </a:pPr>
            <a:r>
              <a:rPr lang="en-US" sz="1400" b="1" dirty="0"/>
              <a:t>(Evangelists)</a:t>
            </a:r>
            <a:endParaRPr lang="en-US" sz="1400" b="1" kern="1200" dirty="0"/>
          </a:p>
        </p:txBody>
      </p:sp>
      <p:sp>
        <p:nvSpPr>
          <p:cNvPr id="16" name="Scroll: Horizontal 15">
            <a:extLst>
              <a:ext uri="{FF2B5EF4-FFF2-40B4-BE49-F238E27FC236}">
                <a16:creationId xmlns:a16="http://schemas.microsoft.com/office/drawing/2014/main" id="{A27BA138-89F2-429E-8F21-B2A96918A6F3}"/>
              </a:ext>
            </a:extLst>
          </p:cNvPr>
          <p:cNvSpPr/>
          <p:nvPr/>
        </p:nvSpPr>
        <p:spPr>
          <a:xfrm>
            <a:off x="336254" y="5432010"/>
            <a:ext cx="8471492" cy="1177886"/>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t>Is there a Biblical “check-list” for fulfilling Jesus’ vision?</a:t>
            </a:r>
          </a:p>
        </p:txBody>
      </p:sp>
    </p:spTree>
    <p:extLst>
      <p:ext uri="{BB962C8B-B14F-4D97-AF65-F5344CB8AC3E}">
        <p14:creationId xmlns:p14="http://schemas.microsoft.com/office/powerpoint/2010/main" val="438054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1000"/>
                                        <p:tgtEl>
                                          <p:spTgt spid="16"/>
                                        </p:tgtEl>
                                      </p:cBhvr>
                                    </p:animEffect>
                                    <p:anim calcmode="lin" valueType="num">
                                      <p:cBhvr>
                                        <p:cTn id="43" dur="1000" fill="hold"/>
                                        <p:tgtEl>
                                          <p:spTgt spid="16"/>
                                        </p:tgtEl>
                                        <p:attrNameLst>
                                          <p:attrName>ppt_x</p:attrName>
                                        </p:attrNameLst>
                                      </p:cBhvr>
                                      <p:tavLst>
                                        <p:tav tm="0">
                                          <p:val>
                                            <p:strVal val="#ppt_x"/>
                                          </p:val>
                                        </p:tav>
                                        <p:tav tm="100000">
                                          <p:val>
                                            <p:strVal val="#ppt_x"/>
                                          </p:val>
                                        </p:tav>
                                      </p:tavLst>
                                    </p:anim>
                                    <p:anim calcmode="lin" valueType="num">
                                      <p:cBhvr>
                                        <p:cTn id="4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6" grpId="0" animBg="1"/>
    </p:bldLst>
  </p:timing>
</p:sld>
</file>

<file path=ppt/theme/theme1.xml><?xml version="1.0" encoding="utf-8"?>
<a:theme xmlns:a="http://schemas.openxmlformats.org/drawingml/2006/main" name="PPT_Template_2010SummerSchoo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UPCRC_Powerpoint_Template_with I-Mar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PPT_Template_2010SummerSchool</Template>
  <TotalTime>21207</TotalTime>
  <Words>1549</Words>
  <Application>Microsoft Macintosh PowerPoint</Application>
  <PresentationFormat>On-screen Show (4:3)</PresentationFormat>
  <Paragraphs>137</Paragraphs>
  <Slides>10</Slides>
  <Notes>10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10</vt:i4>
      </vt:variant>
    </vt:vector>
  </HeadingPairs>
  <TitlesOfParts>
    <vt:vector size="15" baseType="lpstr">
      <vt:lpstr>Arial</vt:lpstr>
      <vt:lpstr>Arial Narrow</vt:lpstr>
      <vt:lpstr>Calibri</vt:lpstr>
      <vt:lpstr>PPT_Template_2010SummerSchool</vt:lpstr>
      <vt:lpstr>1_UPCRC_Powerpoint_Template_with I-Mark</vt:lpstr>
      <vt:lpstr>The Kingdom of God </vt:lpstr>
      <vt:lpstr>PowerPoint Presentation</vt:lpstr>
      <vt:lpstr>Kingdom Principle #1 We must obey Jesus’ commandments</vt:lpstr>
      <vt:lpstr>Kingdom Principle #2 Don’t add to (or takeaway from) God’s Commandments</vt:lpstr>
      <vt:lpstr>Kingdom Principle #3 Not all Commandments are Equal</vt:lpstr>
      <vt:lpstr>Kingdom Principle #4 Avoid Spiritual Pride</vt:lpstr>
      <vt:lpstr>Kingdom Principle #5 Kingdom Life Brings Conflicts</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Pennington</dc:creator>
  <cp:lastModifiedBy>Phil Pennington</cp:lastModifiedBy>
  <cp:revision>889</cp:revision>
  <cp:lastPrinted>2025-10-08T18:25:27Z</cp:lastPrinted>
  <dcterms:created xsi:type="dcterms:W3CDTF">2010-06-16T02:58:04Z</dcterms:created>
  <dcterms:modified xsi:type="dcterms:W3CDTF">2025-10-08T18:26:41Z</dcterms:modified>
</cp:coreProperties>
</file>