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9"/>
  </p:notesMasterIdLst>
  <p:sldIdLst>
    <p:sldId id="560" r:id="rId3"/>
    <p:sldId id="569" r:id="rId4"/>
    <p:sldId id="582" r:id="rId5"/>
    <p:sldId id="583" r:id="rId6"/>
    <p:sldId id="256" r:id="rId7"/>
    <p:sldId id="581" r:id="rId8"/>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0583" autoAdjust="0"/>
  </p:normalViewPr>
  <p:slideViewPr>
    <p:cSldViewPr>
      <p:cViewPr varScale="1">
        <p:scale>
          <a:sx n="95" d="100"/>
          <a:sy n="95" d="100"/>
        </p:scale>
        <p:origin x="1152"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8/30/2025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5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Shared Mission</a:t>
            </a:r>
            <a:endParaRPr lang="en-US" sz="1400" kern="1200" dirty="0">
              <a:solidFill>
                <a:schemeClr val="tx1"/>
              </a:solidFill>
              <a:effectLst/>
              <a:latin typeface="+mn-lt"/>
              <a:ea typeface="ＭＳ Ｐゴシック" pitchFamily="-106" charset="-128"/>
              <a:cs typeface="ＭＳ Ｐゴシック" pitchFamily="-106" charset="-128"/>
            </a:endParaRPr>
          </a:p>
          <a:p>
            <a:pPr fontAlgn="base"/>
            <a:r>
              <a:rPr lang="en-US" sz="1400" b="1" kern="1200" dirty="0">
                <a:solidFill>
                  <a:schemeClr val="tx1"/>
                </a:solidFill>
                <a:effectLst/>
                <a:latin typeface="+mn-lt"/>
                <a:ea typeface="ＭＳ Ｐゴシック" pitchFamily="-106" charset="-128"/>
                <a:cs typeface="ＭＳ Ｐゴシック" pitchFamily="-106" charset="-128"/>
              </a:rPr>
              <a:t>Text</a:t>
            </a:r>
            <a:r>
              <a:rPr lang="en-US" sz="1400" kern="1200" dirty="0">
                <a:solidFill>
                  <a:schemeClr val="tx1"/>
                </a:solidFill>
                <a:effectLst/>
                <a:latin typeface="+mn-lt"/>
                <a:ea typeface="ＭＳ Ｐゴシック" pitchFamily="-106" charset="-128"/>
                <a:cs typeface="ＭＳ Ｐゴシック" pitchFamily="-106" charset="-128"/>
              </a:rPr>
              <a:t>: Matthew 28:18–20</a:t>
            </a:r>
          </a:p>
          <a:p>
            <a:pPr fontAlgn="base"/>
            <a:r>
              <a:rPr lang="en-US" sz="1400" b="1" kern="1200" dirty="0">
                <a:solidFill>
                  <a:schemeClr val="tx1"/>
                </a:solidFill>
                <a:effectLst/>
                <a:latin typeface="+mn-lt"/>
                <a:ea typeface="ＭＳ Ｐゴシック" pitchFamily="-106" charset="-128"/>
                <a:cs typeface="ＭＳ Ｐゴシック" pitchFamily="-106" charset="-128"/>
              </a:rPr>
              <a:t>Objective</a:t>
            </a:r>
            <a:r>
              <a:rPr lang="en-US" sz="1400" kern="1200" dirty="0">
                <a:solidFill>
                  <a:schemeClr val="tx1"/>
                </a:solidFill>
                <a:effectLst/>
                <a:latin typeface="+mn-lt"/>
                <a:ea typeface="ＭＳ Ｐゴシック" pitchFamily="-106" charset="-128"/>
                <a:cs typeface="ＭＳ Ｐゴシック" pitchFamily="-106" charset="-128"/>
              </a:rPr>
              <a:t>: The Great Commission unites us in purpose.</a:t>
            </a:r>
          </a:p>
          <a:p>
            <a:pPr fontAlgn="base"/>
            <a:r>
              <a:rPr lang="en-US" sz="1400" b="1" kern="1200" dirty="0">
                <a:solidFill>
                  <a:schemeClr val="tx1"/>
                </a:solidFill>
                <a:effectLst/>
                <a:latin typeface="+mn-lt"/>
                <a:ea typeface="ＭＳ Ｐゴシック" pitchFamily="-106" charset="-128"/>
                <a:cs typeface="ＭＳ Ｐゴシック" pitchFamily="-106" charset="-128"/>
              </a:rPr>
              <a:t>Key Themes</a:t>
            </a:r>
            <a:r>
              <a:rPr lang="en-US" sz="1400" kern="1200" dirty="0">
                <a:solidFill>
                  <a:schemeClr val="tx1"/>
                </a:solidFill>
                <a:effectLst/>
                <a:latin typeface="+mn-lt"/>
                <a:ea typeface="ＭＳ Ｐゴシック" pitchFamily="-106" charset="-128"/>
                <a:cs typeface="ＭＳ Ｐゴシック" pitchFamily="-106" charset="-128"/>
              </a:rPr>
              <a:t>: Global vision, local action.</a:t>
            </a:r>
          </a:p>
          <a:p>
            <a:pPr fontAlgn="base"/>
            <a:r>
              <a:rPr lang="en-US" sz="1400" b="1" kern="1200" dirty="0">
                <a:solidFill>
                  <a:schemeClr val="tx1"/>
                </a:solidFill>
                <a:effectLst/>
                <a:latin typeface="+mn-lt"/>
                <a:ea typeface="ＭＳ Ｐゴシック" pitchFamily="-106" charset="-128"/>
                <a:cs typeface="ＭＳ Ｐゴシック" pitchFamily="-106" charset="-128"/>
              </a:rPr>
              <a:t>Discussion</a:t>
            </a:r>
            <a:r>
              <a:rPr lang="en-US" sz="1400" kern="1200" dirty="0">
                <a:solidFill>
                  <a:schemeClr val="tx1"/>
                </a:solidFill>
                <a:effectLst/>
                <a:latin typeface="+mn-lt"/>
                <a:ea typeface="ＭＳ Ｐゴシック" pitchFamily="-106" charset="-128"/>
                <a:cs typeface="ＭＳ Ｐゴシック" pitchFamily="-106" charset="-128"/>
              </a:rPr>
              <a:t>:</a:t>
            </a:r>
          </a:p>
          <a:p>
            <a:pPr lvl="0"/>
            <a:r>
              <a:rPr lang="en-US" sz="1400" kern="1200" dirty="0">
                <a:solidFill>
                  <a:schemeClr val="tx1"/>
                </a:solidFill>
                <a:effectLst/>
                <a:latin typeface="+mn-lt"/>
                <a:ea typeface="ＭＳ Ｐゴシック" pitchFamily="-106" charset="-128"/>
                <a:cs typeface="ＭＳ Ｐゴシック" pitchFamily="-106" charset="-128"/>
              </a:rPr>
              <a:t>How does mission unify the church?</a:t>
            </a:r>
          </a:p>
          <a:p>
            <a:pPr lvl="0" fontAlgn="base"/>
            <a:r>
              <a:rPr lang="en-US" sz="1400" kern="1200" dirty="0">
                <a:solidFill>
                  <a:schemeClr val="tx1"/>
                </a:solidFill>
                <a:effectLst/>
                <a:latin typeface="+mn-lt"/>
                <a:ea typeface="ＭＳ Ｐゴシック" pitchFamily="-106" charset="-128"/>
                <a:cs typeface="ＭＳ Ｐゴシック" pitchFamily="-106" charset="-128"/>
              </a:rPr>
              <a:t>Where are you currently on mission?</a:t>
            </a:r>
          </a:p>
          <a:p>
            <a:pPr fontAlgn="base"/>
            <a:r>
              <a:rPr lang="en-US" sz="1400" b="1" kern="1200" dirty="0">
                <a:solidFill>
                  <a:schemeClr val="tx1"/>
                </a:solidFill>
                <a:effectLst/>
                <a:latin typeface="+mn-lt"/>
                <a:ea typeface="ＭＳ Ｐゴシック" pitchFamily="-106" charset="-128"/>
                <a:cs typeface="ＭＳ Ｐゴシック" pitchFamily="-106" charset="-128"/>
              </a:rPr>
              <a:t>Application</a:t>
            </a:r>
            <a:r>
              <a:rPr lang="en-US" sz="1400" kern="1200" dirty="0">
                <a:solidFill>
                  <a:schemeClr val="tx1"/>
                </a:solidFill>
                <a:effectLst/>
                <a:latin typeface="+mn-lt"/>
                <a:ea typeface="ＭＳ Ｐゴシック" pitchFamily="-106" charset="-128"/>
                <a:cs typeface="ＭＳ Ｐゴシック" pitchFamily="-106" charset="-128"/>
              </a:rPr>
              <a:t>: Partner with others in outreach.</a:t>
            </a:r>
          </a:p>
          <a:p>
            <a:endParaRPr lang="en-US" sz="1400" dirty="0"/>
          </a:p>
          <a:p>
            <a:r>
              <a:rPr lang="en-US" sz="1400" b="0" dirty="0"/>
              <a:t>Then Jesus came up and said to them, “All authority in heaven and on earth has been given to me. Therefore, go and make disciples of all nations, baptizing them in the name of the Father and the Son and the Holy Spirit, teaching them to obey everything I have commanded you. And remember, I am with you always, to the end of the age.”</a:t>
            </a:r>
          </a:p>
          <a:p>
            <a:r>
              <a:rPr lang="en-US" sz="1400" b="0" dirty="0"/>
              <a:t>(Matthew 28:18-20)</a:t>
            </a:r>
          </a:p>
          <a:p>
            <a:pPr marL="0" lvl="0" indent="0">
              <a:buNone/>
            </a:pPr>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Exegetical Insights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u="sng" kern="1200" dirty="0">
                <a:solidFill>
                  <a:schemeClr val="tx1"/>
                </a:solidFill>
                <a:effectLst/>
                <a:latin typeface="+mn-lt"/>
                <a:ea typeface="ＭＳ Ｐゴシック" pitchFamily="-106" charset="-128"/>
                <a:cs typeface="ＭＳ Ｐゴシック" pitchFamily="-106" charset="-128"/>
              </a:rPr>
              <a:t>Authority</a:t>
            </a:r>
            <a:r>
              <a:rPr lang="en-US" sz="1400" b="1" kern="1200" dirty="0">
                <a:solidFill>
                  <a:schemeClr val="tx1"/>
                </a:solidFill>
                <a:effectLst/>
                <a:latin typeface="+mn-lt"/>
                <a:ea typeface="ＭＳ Ｐゴシック" pitchFamily="-106" charset="-128"/>
                <a:cs typeface="ＭＳ Ｐゴシック" pitchFamily="-106" charset="-128"/>
              </a:rPr>
              <a:t> (v.18):</a:t>
            </a:r>
            <a:r>
              <a:rPr lang="en-US" sz="1400" kern="1200" dirty="0">
                <a:solidFill>
                  <a:schemeClr val="tx1"/>
                </a:solidFill>
                <a:effectLst/>
                <a:latin typeface="+mn-lt"/>
                <a:ea typeface="ＭＳ Ｐゴシック" pitchFamily="-106" charset="-128"/>
                <a:cs typeface="ＭＳ Ｐゴシック" pitchFamily="-106" charset="-128"/>
              </a:rPr>
              <a:t> </a:t>
            </a:r>
            <a:r>
              <a:rPr lang="en-US" sz="1400" u="sng" kern="1200" dirty="0">
                <a:solidFill>
                  <a:schemeClr val="tx1"/>
                </a:solidFill>
                <a:effectLst/>
                <a:latin typeface="+mn-lt"/>
                <a:ea typeface="ＭＳ Ｐゴシック" pitchFamily="-106" charset="-128"/>
                <a:cs typeface="ＭＳ Ｐゴシック" pitchFamily="-106" charset="-128"/>
              </a:rPr>
              <a:t>Jesus roots mission in His universal authority - </a:t>
            </a:r>
            <a:r>
              <a:rPr lang="en-US" sz="1400" kern="1200" dirty="0">
                <a:solidFill>
                  <a:schemeClr val="tx1"/>
                </a:solidFill>
                <a:effectLst/>
                <a:latin typeface="+mn-lt"/>
                <a:ea typeface="ＭＳ Ｐゴシック" pitchFamily="-106" charset="-128"/>
                <a:cs typeface="ＭＳ Ｐゴシック" pitchFamily="-106" charset="-128"/>
              </a:rPr>
              <a:t>“All authority in heaven and on earth has been given to Me.” The church is sent under Christ’s kingship, not its own agenda.</a:t>
            </a:r>
          </a:p>
          <a:p>
            <a:pPr rtl="0" fontAlgn="ctr"/>
            <a:r>
              <a:rPr lang="en-US" sz="1400" b="1" u="sng" kern="1200" dirty="0">
                <a:solidFill>
                  <a:schemeClr val="tx1"/>
                </a:solidFill>
                <a:effectLst/>
                <a:latin typeface="+mn-lt"/>
                <a:ea typeface="ＭＳ Ｐゴシック" pitchFamily="-106" charset="-128"/>
                <a:cs typeface="ＭＳ Ｐゴシック" pitchFamily="-106" charset="-128"/>
              </a:rPr>
              <a:t>Command</a:t>
            </a:r>
            <a:r>
              <a:rPr lang="en-US" sz="1400" b="1" kern="1200" dirty="0">
                <a:solidFill>
                  <a:schemeClr val="tx1"/>
                </a:solidFill>
                <a:effectLst/>
                <a:latin typeface="+mn-lt"/>
                <a:ea typeface="ＭＳ Ｐゴシック" pitchFamily="-106" charset="-128"/>
                <a:cs typeface="ＭＳ Ｐゴシック" pitchFamily="-106" charset="-128"/>
              </a:rPr>
              <a:t> (v.19):</a:t>
            </a:r>
            <a:r>
              <a:rPr lang="en-US" sz="1400" kern="1200" dirty="0">
                <a:solidFill>
                  <a:schemeClr val="tx1"/>
                </a:solidFill>
                <a:effectLst/>
                <a:latin typeface="+mn-lt"/>
                <a:ea typeface="ＭＳ Ｐゴシック" pitchFamily="-106" charset="-128"/>
                <a:cs typeface="ＭＳ Ｐゴシック" pitchFamily="-106" charset="-128"/>
              </a:rPr>
              <a:t> “Go and make disciples of all nations” - </a:t>
            </a:r>
            <a:r>
              <a:rPr lang="en-US" sz="1400" u="sng" kern="1200" dirty="0">
                <a:solidFill>
                  <a:schemeClr val="tx1"/>
                </a:solidFill>
                <a:effectLst/>
                <a:latin typeface="+mn-lt"/>
                <a:ea typeface="ＭＳ Ｐゴシック" pitchFamily="-106" charset="-128"/>
                <a:cs typeface="ＭＳ Ｐゴシック" pitchFamily="-106" charset="-128"/>
              </a:rPr>
              <a:t>movement outward, crossing cultural and geographic boundaries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b="1" u="sng" kern="1200" dirty="0">
                <a:solidFill>
                  <a:schemeClr val="tx1"/>
                </a:solidFill>
                <a:effectLst/>
                <a:latin typeface="+mn-lt"/>
                <a:ea typeface="ＭＳ Ｐゴシック" pitchFamily="-106" charset="-128"/>
                <a:cs typeface="ＭＳ Ｐゴシック" pitchFamily="-106" charset="-128"/>
              </a:rPr>
              <a:t>Practice</a:t>
            </a:r>
            <a:r>
              <a:rPr lang="en-US" sz="1400" b="1" kern="1200" dirty="0">
                <a:solidFill>
                  <a:schemeClr val="tx1"/>
                </a:solidFill>
                <a:effectLst/>
                <a:latin typeface="+mn-lt"/>
                <a:ea typeface="ＭＳ Ｐゴシック" pitchFamily="-106" charset="-128"/>
                <a:cs typeface="ＭＳ Ｐゴシック" pitchFamily="-106" charset="-128"/>
              </a:rPr>
              <a:t> (v.19–20):</a:t>
            </a:r>
            <a:r>
              <a:rPr lang="en-US" sz="1400" kern="1200" dirty="0">
                <a:solidFill>
                  <a:schemeClr val="tx1"/>
                </a:solidFill>
                <a:effectLst/>
                <a:latin typeface="+mn-lt"/>
                <a:ea typeface="ＭＳ Ｐゴシック" pitchFamily="-106" charset="-128"/>
                <a:cs typeface="ＭＳ Ｐゴシック" pitchFamily="-106" charset="-128"/>
              </a:rPr>
              <a:t> Baptizing (</a:t>
            </a:r>
            <a:r>
              <a:rPr lang="en-US" sz="1400" u="sng" kern="1200" dirty="0">
                <a:solidFill>
                  <a:schemeClr val="tx1"/>
                </a:solidFill>
                <a:effectLst/>
                <a:latin typeface="+mn-lt"/>
                <a:ea typeface="ＭＳ Ｐゴシック" pitchFamily="-106" charset="-128"/>
                <a:cs typeface="ＭＳ Ｐゴシック" pitchFamily="-106" charset="-128"/>
              </a:rPr>
              <a:t>identity into the Triune God</a:t>
            </a:r>
            <a:r>
              <a:rPr lang="en-US" sz="1400" kern="1200" dirty="0">
                <a:solidFill>
                  <a:schemeClr val="tx1"/>
                </a:solidFill>
                <a:effectLst/>
                <a:latin typeface="+mn-lt"/>
                <a:ea typeface="ＭＳ Ｐゴシック" pitchFamily="-106" charset="-128"/>
                <a:cs typeface="ＭＳ Ｐゴシック" pitchFamily="-106" charset="-128"/>
              </a:rPr>
              <a:t>) and teaching (</a:t>
            </a:r>
            <a:r>
              <a:rPr lang="en-US" sz="1400" u="sng" kern="1200" dirty="0">
                <a:solidFill>
                  <a:schemeClr val="tx1"/>
                </a:solidFill>
                <a:effectLst/>
                <a:latin typeface="+mn-lt"/>
                <a:ea typeface="ＭＳ Ｐゴシック" pitchFamily="-106" charset="-128"/>
                <a:cs typeface="ＭＳ Ｐゴシック" pitchFamily="-106" charset="-128"/>
              </a:rPr>
              <a:t>ongoing discipleship</a:t>
            </a:r>
            <a:r>
              <a:rPr lang="en-US" sz="1400" kern="1200" dirty="0">
                <a:solidFill>
                  <a:schemeClr val="tx1"/>
                </a:solidFill>
                <a:effectLst/>
                <a:latin typeface="+mn-lt"/>
                <a:ea typeface="ＭＳ Ｐゴシック" pitchFamily="-106" charset="-128"/>
                <a:cs typeface="ＭＳ Ｐゴシック" pitchFamily="-106" charset="-128"/>
              </a:rPr>
              <a:t>). </a:t>
            </a:r>
            <a:r>
              <a:rPr lang="en-US" sz="1400" u="sng" kern="1200" dirty="0">
                <a:solidFill>
                  <a:schemeClr val="tx1"/>
                </a:solidFill>
                <a:effectLst/>
                <a:latin typeface="+mn-lt"/>
                <a:ea typeface="ＭＳ Ｐゴシック" pitchFamily="-106" charset="-128"/>
                <a:cs typeface="ＭＳ Ｐゴシック" pitchFamily="-106" charset="-128"/>
              </a:rPr>
              <a:t>Mission is not just evangelism, but holistic disciple-making</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b="1" u="sng" kern="1200" dirty="0">
                <a:solidFill>
                  <a:schemeClr val="tx1"/>
                </a:solidFill>
                <a:effectLst/>
                <a:latin typeface="+mn-lt"/>
                <a:ea typeface="ＭＳ Ｐゴシック" pitchFamily="-106" charset="-128"/>
                <a:cs typeface="ＭＳ Ｐゴシック" pitchFamily="-106" charset="-128"/>
              </a:rPr>
              <a:t>Promise</a:t>
            </a:r>
            <a:r>
              <a:rPr lang="en-US" sz="1400" b="1" kern="1200" dirty="0">
                <a:solidFill>
                  <a:schemeClr val="tx1"/>
                </a:solidFill>
                <a:effectLst/>
                <a:latin typeface="+mn-lt"/>
                <a:ea typeface="ＭＳ Ｐゴシック" pitchFamily="-106" charset="-128"/>
                <a:cs typeface="ＭＳ Ｐゴシック" pitchFamily="-106" charset="-128"/>
              </a:rPr>
              <a:t> (v.20):</a:t>
            </a:r>
            <a:r>
              <a:rPr lang="en-US" sz="1400" kern="1200" dirty="0">
                <a:solidFill>
                  <a:schemeClr val="tx1"/>
                </a:solidFill>
                <a:effectLst/>
                <a:latin typeface="+mn-lt"/>
                <a:ea typeface="ＭＳ Ｐゴシック" pitchFamily="-106" charset="-128"/>
                <a:cs typeface="ＭＳ Ｐゴシック" pitchFamily="-106" charset="-128"/>
              </a:rPr>
              <a:t> “I am with you always.” </a:t>
            </a:r>
            <a:r>
              <a:rPr lang="en-US" sz="1400" u="sng" kern="1200" dirty="0">
                <a:solidFill>
                  <a:schemeClr val="tx1"/>
                </a:solidFill>
                <a:effectLst/>
                <a:latin typeface="+mn-lt"/>
                <a:ea typeface="ＭＳ Ｐゴシック" pitchFamily="-106" charset="-128"/>
                <a:cs typeface="ＭＳ Ｐゴシック" pitchFamily="-106" charset="-128"/>
              </a:rPr>
              <a:t>Mission is sustained by Christ’s presence, not our power</a:t>
            </a:r>
            <a:r>
              <a:rPr lang="en-US" sz="1400" kern="1200" dirty="0">
                <a:solidFill>
                  <a:schemeClr val="tx1"/>
                </a:solidFill>
                <a:effectLst/>
                <a:latin typeface="+mn-lt"/>
                <a:ea typeface="ＭＳ Ｐゴシック" pitchFamily="-106" charset="-128"/>
                <a:cs typeface="ＭＳ Ｐゴシック" pitchFamily="-106" charset="-128"/>
              </a:rPr>
              <a:t>.</a:t>
            </a:r>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8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Mission Unifies the Church</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Shared purpose overcomes division:</a:t>
            </a:r>
            <a:r>
              <a:rPr lang="en-US" sz="1400" kern="1200" dirty="0">
                <a:solidFill>
                  <a:schemeClr val="tx1"/>
                </a:solidFill>
                <a:effectLst/>
                <a:latin typeface="+mn-lt"/>
                <a:ea typeface="ＭＳ Ｐゴシック" pitchFamily="-106" charset="-128"/>
                <a:cs typeface="ＭＳ Ｐゴシック" pitchFamily="-106" charset="-128"/>
              </a:rPr>
              <a:t> When believers are focused outward on Christ’s mission, internal conflicts fade (Philippians 1:27).</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1" dirty="0" err="1"/>
              <a:t>Php</a:t>
            </a:r>
            <a:r>
              <a:rPr lang="en-US" sz="1400" b="1" dirty="0"/>
              <a:t> 1:27</a:t>
            </a:r>
            <a:r>
              <a:rPr lang="en-US" sz="1400" dirty="0"/>
              <a:t>  Only conduct yourselves in a manner worthy of the gospel of Christ so that – whether I come and see you or whether I remain absent – I should hear that </a:t>
            </a:r>
            <a:r>
              <a:rPr lang="en-US" sz="1400" b="1" dirty="0"/>
              <a:t>you are standing firm in one spirit, with one mind, by contending side by side for the faith of the gospel</a:t>
            </a:r>
            <a:r>
              <a:rPr lang="en-US" sz="1400" dirty="0"/>
              <a:t>…</a:t>
            </a: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One gospel for all people:</a:t>
            </a:r>
            <a:r>
              <a:rPr lang="en-US" sz="1400" kern="1200" dirty="0">
                <a:solidFill>
                  <a:schemeClr val="tx1"/>
                </a:solidFill>
                <a:effectLst/>
                <a:latin typeface="+mn-lt"/>
                <a:ea typeface="ＭＳ Ｐゴシック" pitchFamily="-106" charset="-128"/>
                <a:cs typeface="ＭＳ Ｐゴシック" pitchFamily="-106" charset="-128"/>
              </a:rPr>
              <a:t> Mission reminds us that no culture, language, or class is central - Christ is the center (Galatians 3:26-28).</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Gal 3:26-29  </a:t>
            </a:r>
            <a:r>
              <a:rPr lang="en-US" sz="1400" b="0" i="0" u="none" strike="noStrike" kern="1200" baseline="0" dirty="0">
                <a:solidFill>
                  <a:schemeClr val="tx1"/>
                </a:solidFill>
                <a:latin typeface="+mn-lt"/>
                <a:ea typeface="ＭＳ Ｐゴシック" pitchFamily="-106" charset="-128"/>
                <a:cs typeface="ＭＳ Ｐゴシック" pitchFamily="-106" charset="-128"/>
              </a:rPr>
              <a:t>For in Christ Jesus you are all sons of God through faith.  (27)  For all of you who were baptized into Christ have clothed yourselves with Christ.  (28)  There is neither Jew nor Greek, there is neither slave nor free, there is neither male nor female – </a:t>
            </a:r>
            <a:r>
              <a:rPr lang="en-US" sz="1400" b="1" i="0" u="none" strike="noStrike" kern="1200" baseline="0" dirty="0">
                <a:solidFill>
                  <a:schemeClr val="tx1"/>
                </a:solidFill>
                <a:latin typeface="+mn-lt"/>
                <a:ea typeface="ＭＳ Ｐゴシック" pitchFamily="-106" charset="-128"/>
                <a:cs typeface="ＭＳ Ｐゴシック" pitchFamily="-106" charset="-128"/>
              </a:rPr>
              <a:t>for all of you are one in Christ Jesus</a:t>
            </a:r>
            <a:r>
              <a:rPr lang="en-US" sz="1400" b="0" i="0" u="none" strike="noStrike" kern="1200" baseline="0" dirty="0">
                <a:solidFill>
                  <a:schemeClr val="tx1"/>
                </a:solidFill>
                <a:latin typeface="+mn-lt"/>
                <a:ea typeface="ＭＳ Ｐゴシック" pitchFamily="-106" charset="-128"/>
                <a:cs typeface="ＭＳ Ｐゴシック" pitchFamily="-106" charset="-128"/>
              </a:rPr>
              <a:t>.  (29)  And if you belong to Christ, then you are Abraham’s descendants, heirs according to the promise.</a:t>
            </a: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Partnership across differences:</a:t>
            </a:r>
            <a:r>
              <a:rPr lang="en-US" sz="1400" kern="1200" dirty="0">
                <a:solidFill>
                  <a:schemeClr val="tx1"/>
                </a:solidFill>
                <a:effectLst/>
                <a:latin typeface="+mn-lt"/>
                <a:ea typeface="ＭＳ Ｐゴシック" pitchFamily="-106" charset="-128"/>
                <a:cs typeface="ＭＳ Ｐゴシック" pitchFamily="-106" charset="-128"/>
              </a:rPr>
              <a:t> Churches may vary in style or theology, but in mission they find common ground (Acts 13:1–3).  </a:t>
            </a:r>
            <a:r>
              <a:rPr lang="en-US" sz="1400" i="1" kern="1200" dirty="0">
                <a:solidFill>
                  <a:schemeClr val="tx1"/>
                </a:solidFill>
                <a:effectLst/>
                <a:latin typeface="+mn-lt"/>
                <a:ea typeface="ＭＳ Ｐゴシック" pitchFamily="-106" charset="-128"/>
                <a:cs typeface="ＭＳ Ｐゴシック" pitchFamily="-106" charset="-128"/>
              </a:rPr>
              <a:t>Unity grows when the church looks outward </a:t>
            </a:r>
            <a:r>
              <a:rPr lang="en-US" sz="1400" i="1" u="sng" kern="1200" dirty="0">
                <a:solidFill>
                  <a:schemeClr val="tx1"/>
                </a:solidFill>
                <a:effectLst/>
                <a:latin typeface="+mn-lt"/>
                <a:ea typeface="ＭＳ Ｐゴシック" pitchFamily="-106" charset="-128"/>
                <a:cs typeface="ＭＳ Ｐゴシック" pitchFamily="-106" charset="-128"/>
              </a:rPr>
              <a:t>together</a:t>
            </a:r>
            <a:r>
              <a:rPr lang="en-US" sz="1400" i="1" kern="1200" dirty="0">
                <a:solidFill>
                  <a:schemeClr val="tx1"/>
                </a:solidFill>
                <a:effectLst/>
                <a:latin typeface="+mn-lt"/>
                <a:ea typeface="ＭＳ Ｐゴシック" pitchFamily="-106" charset="-128"/>
                <a:cs typeface="ＭＳ Ｐゴシック" pitchFamily="-106" charset="-128"/>
              </a:rPr>
              <a:t> rather than inward </a:t>
            </a:r>
            <a:r>
              <a:rPr lang="en-US" sz="1400" i="1" u="sng" kern="1200" dirty="0">
                <a:solidFill>
                  <a:schemeClr val="tx1"/>
                </a:solidFill>
                <a:effectLst/>
                <a:latin typeface="+mn-lt"/>
                <a:ea typeface="ＭＳ Ｐゴシック" pitchFamily="-106" charset="-128"/>
                <a:cs typeface="ＭＳ Ｐゴシック" pitchFamily="-106" charset="-128"/>
              </a:rPr>
              <a:t>separately</a:t>
            </a:r>
            <a:r>
              <a:rPr lang="en-US" sz="1400" i="1" kern="1200" dirty="0">
                <a:solidFill>
                  <a:schemeClr val="tx1"/>
                </a:solidFill>
                <a:effectLst/>
                <a:latin typeface="+mn-lt"/>
                <a:ea typeface="ＭＳ Ｐゴシック" pitchFamily="-106" charset="-128"/>
                <a:cs typeface="ＭＳ Ｐゴシック" pitchFamily="-106" charset="-128"/>
              </a:rPr>
              <a:t>.</a:t>
            </a:r>
            <a:endParaRPr lang="en-US" sz="1400" kern="1200" dirty="0">
              <a:solidFill>
                <a:schemeClr val="tx1"/>
              </a:solidFill>
              <a:effectLst/>
              <a:latin typeface="+mn-lt"/>
              <a:ea typeface="ＭＳ Ｐゴシック" pitchFamily="-106" charset="-128"/>
              <a:cs typeface="ＭＳ Ｐゴシック" pitchFamily="-106" charset="-128"/>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Act 13:1-3</a:t>
            </a:r>
            <a:r>
              <a:rPr lang="en-US" sz="1400" b="0" i="0" u="none" strike="noStrike" kern="1200" baseline="0" dirty="0">
                <a:solidFill>
                  <a:schemeClr val="tx1"/>
                </a:solidFill>
                <a:latin typeface="+mn-lt"/>
                <a:ea typeface="ＭＳ Ｐゴシック" pitchFamily="-106" charset="-128"/>
                <a:cs typeface="ＭＳ Ｐゴシック" pitchFamily="-106" charset="-128"/>
              </a:rPr>
              <a:t>  Now there were these prophets and teachers in the church at Antioch: Barnabas, Simeon called Niger, Lucius the </a:t>
            </a:r>
            <a:r>
              <a:rPr lang="en-US" sz="14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4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a:t>
            </a:r>
            <a:r>
              <a:rPr lang="en-US" sz="1400" b="1" i="0" u="none" strike="noStrike" kern="1200" baseline="0" dirty="0">
                <a:solidFill>
                  <a:schemeClr val="tx1"/>
                </a:solidFill>
                <a:latin typeface="+mn-lt"/>
                <a:ea typeface="ＭＳ Ｐゴシック" pitchFamily="-106" charset="-128"/>
                <a:cs typeface="ＭＳ Ｐゴシック" pitchFamily="-106" charset="-128"/>
              </a:rPr>
              <a:t>“Set apart for me Barnabas and Saul for the work to which I have called them.”</a:t>
            </a:r>
            <a:r>
              <a:rPr lang="en-US" sz="1400" b="0" i="0" u="none" strike="noStrike" kern="1200" baseline="0" dirty="0">
                <a:solidFill>
                  <a:schemeClr val="tx1"/>
                </a:solidFill>
                <a:latin typeface="+mn-lt"/>
                <a:ea typeface="ＭＳ Ｐゴシック" pitchFamily="-106" charset="-128"/>
                <a:cs typeface="ＭＳ Ｐゴシック" pitchFamily="-106" charset="-128"/>
              </a:rPr>
              <a:t>  (3)  Then, after they had fasted and prayed and placed their hands on them, </a:t>
            </a:r>
            <a:r>
              <a:rPr lang="en-US" sz="1400" b="1" i="0" u="none" strike="noStrike" kern="1200" baseline="0" dirty="0">
                <a:solidFill>
                  <a:schemeClr val="tx1"/>
                </a:solidFill>
                <a:latin typeface="+mn-lt"/>
                <a:ea typeface="ＭＳ Ｐゴシック" pitchFamily="-106" charset="-128"/>
                <a:cs typeface="ＭＳ Ｐゴシック" pitchFamily="-106" charset="-128"/>
              </a:rPr>
              <a:t>they sent them off</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Discussion Prompts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kern="1200" dirty="0">
                <a:solidFill>
                  <a:schemeClr val="tx1"/>
                </a:solidFill>
                <a:effectLst/>
                <a:latin typeface="+mn-lt"/>
                <a:ea typeface="ＭＳ Ｐゴシック" pitchFamily="-106" charset="-128"/>
                <a:cs typeface="ＭＳ Ｐゴシック" pitchFamily="-106" charset="-128"/>
              </a:rPr>
              <a:t>How does mission unify the church?</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Think of times when your congregation was most united—were you serving outwardly?</a:t>
            </a:r>
          </a:p>
          <a:p>
            <a:pPr lvl="1" rtl="0" fontAlgn="ctr"/>
            <a:r>
              <a:rPr lang="en-US" sz="1400" b="1" kern="1200" dirty="0">
                <a:solidFill>
                  <a:schemeClr val="tx1"/>
                </a:solidFill>
                <a:effectLst/>
                <a:latin typeface="+mn-lt"/>
                <a:ea typeface="ＭＳ Ｐゴシック" pitchFamily="-106" charset="-128"/>
                <a:cs typeface="ＭＳ Ｐゴシック" pitchFamily="-106" charset="-128"/>
              </a:rPr>
              <a:t>Where are you currently on mission?</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Identify local circles of influence (family, workplace, neighborhood).</a:t>
            </a:r>
          </a:p>
          <a:p>
            <a:pPr lvl="1" rtl="0" fontAlgn="ctr"/>
            <a:r>
              <a:rPr lang="en-US" sz="1400" b="1" kern="1200" dirty="0">
                <a:solidFill>
                  <a:schemeClr val="tx1"/>
                </a:solidFill>
                <a:effectLst/>
                <a:latin typeface="+mn-lt"/>
                <a:ea typeface="ＭＳ Ｐゴシック" pitchFamily="-106" charset="-128"/>
                <a:cs typeface="ＭＳ Ｐゴシック" pitchFamily="-106" charset="-128"/>
              </a:rPr>
              <a:t>Who are you partnering with?</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How can mission be shared instead of carried alone?</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2533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171E-E509-4BEB-0811-148C1F5F3B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DDB99-78AA-DC48-34F9-80BFC0DCD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D53BF-8E36-1DB8-ED8E-EB869FB1A741}"/>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Biblical Patterns of Shared Mission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Antioch Church (Acts 13:1–3):</a:t>
            </a:r>
            <a:r>
              <a:rPr lang="en-US" sz="1400" kern="1200" dirty="0">
                <a:solidFill>
                  <a:schemeClr val="tx1"/>
                </a:solidFill>
                <a:effectLst/>
                <a:latin typeface="+mn-lt"/>
                <a:ea typeface="ＭＳ Ｐゴシック" pitchFamily="-106" charset="-128"/>
                <a:cs typeface="ＭＳ Ｐゴシック" pitchFamily="-106" charset="-128"/>
              </a:rPr>
              <a:t> Diverse leaders praying and fasting together, sending Paul and Barnabas.</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13:1-3  Now there were these prophets and teachers in the church at Antioch: Barnabas, Simeon called Niger, Lucius the </a:t>
            </a:r>
            <a:r>
              <a:rPr lang="en-US" sz="14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4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“Set apart for me Barnabas and Saul for the work to which I have called them.”  (3)  Then, after they had fasted and prayed and placed their hands on them, they sent them off.</a:t>
            </a: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Paul’s Networks (Romans 16):</a:t>
            </a:r>
            <a:r>
              <a:rPr lang="en-US" sz="1400" kern="1200" dirty="0">
                <a:solidFill>
                  <a:schemeClr val="tx1"/>
                </a:solidFill>
                <a:effectLst/>
                <a:latin typeface="+mn-lt"/>
                <a:ea typeface="ＭＳ Ｐゴシック" pitchFamily="-106" charset="-128"/>
                <a:cs typeface="ＭＳ Ｐゴシック" pitchFamily="-106" charset="-128"/>
              </a:rPr>
              <a:t> Dozens of co-workers, men and women, united in gospel work.</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16:1-5  He also came to Derbe and to Lystra. A disciple named Timothy was there, the son of a Jewish woman who was a believer, but whose father was a Greek.  (2)  The brothers in Lystra and Iconium spoke well of him.  (3)  Paul wanted Timothy to accompany him, and he took him and circumcised him because of the Jews who were in those places, for they all knew that his father was Greek.  (4)  As they went through the towns, they passed on the decrees that had been decided on by the apostles and elders in Jerusalem for the Gentile believers to obey.  (5)  So the churches were being strengthened in the faith and were increasing in number every day.</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 READ ENTIRE CHAPTER ]</a:t>
            </a:r>
          </a:p>
          <a:p>
            <a:pPr rtl="0" fontAlgn="ctr"/>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Philippians (Philippians 1:3–6):</a:t>
            </a:r>
            <a:r>
              <a:rPr lang="en-US" sz="1400" kern="1200" dirty="0">
                <a:solidFill>
                  <a:schemeClr val="tx1"/>
                </a:solidFill>
                <a:effectLst/>
                <a:latin typeface="+mn-lt"/>
                <a:ea typeface="ＭＳ Ｐゴシック" pitchFamily="-106" charset="-128"/>
                <a:cs typeface="ＭＳ Ｐゴシック" pitchFamily="-106" charset="-128"/>
              </a:rPr>
              <a:t> Paul rejoices in their “partnership in the gospel.”</a:t>
            </a:r>
          </a:p>
          <a:p>
            <a:pPr marL="457200" marR="0" lvl="1" indent="0" algn="l" defTabSz="914400" rtl="0" eaLnBrk="0" fontAlgn="ctr" latinLnBrk="0" hangingPunct="0">
              <a:lnSpc>
                <a:spcPct val="100000"/>
              </a:lnSpc>
              <a:spcBef>
                <a:spcPct val="30000"/>
              </a:spcBef>
              <a:spcAft>
                <a:spcPct val="0"/>
              </a:spcAft>
              <a:buClrTx/>
              <a:buSzTx/>
              <a:buFontTx/>
              <a:buNone/>
              <a:tabLst/>
              <a:defRPr/>
            </a:pPr>
            <a:r>
              <a:rPr lang="en-US" sz="1400" b="0" i="0" u="none" strike="noStrike" kern="1200" baseline="0" dirty="0" err="1">
                <a:solidFill>
                  <a:schemeClr val="tx1"/>
                </a:solidFill>
                <a:latin typeface="+mn-lt"/>
                <a:ea typeface="ＭＳ Ｐゴシック" pitchFamily="-106" charset="-128"/>
                <a:cs typeface="ＭＳ Ｐゴシック" pitchFamily="-106" charset="-128"/>
              </a:rPr>
              <a:t>Php</a:t>
            </a:r>
            <a:r>
              <a:rPr lang="en-US" sz="1400" b="0" i="0" u="none" strike="noStrike" kern="1200" baseline="0" dirty="0">
                <a:solidFill>
                  <a:schemeClr val="tx1"/>
                </a:solidFill>
                <a:latin typeface="+mn-lt"/>
                <a:ea typeface="ＭＳ Ｐゴシック" pitchFamily="-106" charset="-128"/>
                <a:cs typeface="ＭＳ Ｐゴシック" pitchFamily="-106" charset="-128"/>
              </a:rPr>
              <a:t> 1:3-6  I thank my God every time I remember you.  (4)  I always pray with joy in my every prayer for all of you  (5)  because of your participation in the gospel from the first day until now.  (6)  For I am sure of this very thing, that the one who began a good work in you will perfect it until the day of Christ Jesus.</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Fruits of the Spirit evident:</a:t>
            </a:r>
            <a:r>
              <a:rPr lang="en-US" sz="1400" kern="1200" dirty="0">
                <a:solidFill>
                  <a:schemeClr val="tx1"/>
                </a:solidFill>
                <a:effectLst/>
                <a:latin typeface="+mn-lt"/>
                <a:ea typeface="ＭＳ Ｐゴシック" pitchFamily="-106" charset="-128"/>
                <a:cs typeface="ＭＳ Ｐゴシック" pitchFamily="-106" charset="-128"/>
              </a:rPr>
              <a:t> </a:t>
            </a:r>
          </a:p>
          <a:p>
            <a:pPr marL="628650" lvl="1"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Love (sacrificial partnership), </a:t>
            </a:r>
          </a:p>
          <a:p>
            <a:pPr marL="628650" lvl="1"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Faithfulness (long-term support), </a:t>
            </a:r>
          </a:p>
          <a:p>
            <a:pPr marL="628650" lvl="1"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Joy (shared in suffering and victory)</a:t>
            </a:r>
          </a:p>
          <a:p>
            <a:endParaRPr lang="en-US" dirty="0"/>
          </a:p>
        </p:txBody>
      </p:sp>
      <p:sp>
        <p:nvSpPr>
          <p:cNvPr id="4" name="Slide Number Placeholder 3">
            <a:extLst>
              <a:ext uri="{FF2B5EF4-FFF2-40B4-BE49-F238E27FC236}">
                <a16:creationId xmlns:a16="http://schemas.microsoft.com/office/drawing/2014/main" id="{C15E3D42-229B-93A3-B34E-EC9268F426D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99247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836E-F339-AC99-B22B-25279D2BC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D59D1-CE93-4DD6-CEF4-548824598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3B17E-4A6C-FAAB-98C6-CE1A34155E3C}"/>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Practical Recommendations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Local Action: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Encourage each member to see their workplace, neighborhood, or family as a mission field.</a:t>
            </a:r>
          </a:p>
          <a:p>
            <a:pPr rtl="0" fontAlgn="ctr"/>
            <a:r>
              <a:rPr lang="en-US" sz="1400" kern="1200" dirty="0">
                <a:solidFill>
                  <a:schemeClr val="tx1"/>
                </a:solidFill>
                <a:effectLst/>
                <a:latin typeface="+mn-lt"/>
                <a:ea typeface="ＭＳ Ｐゴシック" pitchFamily="-106" charset="-128"/>
                <a:cs typeface="ＭＳ Ｐゴシック" pitchFamily="-106" charset="-128"/>
              </a:rPr>
              <a:t>Create small teams for acts of mercy, evangelism, or community service.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Global Vision: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Partner with missionaries or church planters abroad.</a:t>
            </a:r>
          </a:p>
          <a:p>
            <a:pPr rtl="0" fontAlgn="ctr"/>
            <a:r>
              <a:rPr lang="en-US" sz="1400" kern="1200" dirty="0">
                <a:solidFill>
                  <a:schemeClr val="tx1"/>
                </a:solidFill>
                <a:effectLst/>
                <a:latin typeface="+mn-lt"/>
                <a:ea typeface="ＭＳ Ｐゴシック" pitchFamily="-106" charset="-128"/>
                <a:cs typeface="ＭＳ Ｐゴシック" pitchFamily="-106" charset="-128"/>
              </a:rPr>
              <a:t>Support translation, relief, and cross-cultural discipleship efforts.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Church Structures: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Align budgets and programs with mission priorities.</a:t>
            </a:r>
          </a:p>
          <a:p>
            <a:pPr rtl="0" fontAlgn="ctr"/>
            <a:r>
              <a:rPr lang="en-US" sz="1400" kern="1200" dirty="0">
                <a:solidFill>
                  <a:schemeClr val="tx1"/>
                </a:solidFill>
                <a:effectLst/>
                <a:latin typeface="+mn-lt"/>
                <a:ea typeface="ＭＳ Ｐゴシック" pitchFamily="-106" charset="-128"/>
                <a:cs typeface="ＭＳ Ｐゴシック" pitchFamily="-106" charset="-128"/>
              </a:rPr>
              <a:t>Celebrate stories of mission regularly in worship gatherings.</a:t>
            </a:r>
          </a:p>
          <a:p>
            <a:pPr rtl="0" fontAlgn="ctr"/>
            <a:r>
              <a:rPr lang="en-US" sz="1400" kern="1200" dirty="0">
                <a:solidFill>
                  <a:schemeClr val="tx1"/>
                </a:solidFill>
                <a:effectLst/>
                <a:latin typeface="+mn-lt"/>
                <a:ea typeface="ＭＳ Ｐゴシック" pitchFamily="-106" charset="-128"/>
                <a:cs typeface="ＭＳ Ｐゴシック" pitchFamily="-106" charset="-128"/>
              </a:rPr>
              <a:t>Pair seasoned believers with younger ones for mission mentoring.</a:t>
            </a:r>
          </a:p>
          <a:p>
            <a:endParaRPr lang="en-US" dirty="0"/>
          </a:p>
          <a:p>
            <a:r>
              <a:rPr lang="en-US" sz="1400" b="1" kern="1200" dirty="0">
                <a:solidFill>
                  <a:schemeClr val="tx1"/>
                </a:solidFill>
                <a:effectLst/>
                <a:latin typeface="+mn-lt"/>
                <a:ea typeface="ＭＳ Ｐゴシック" pitchFamily="-106" charset="-128"/>
                <a:cs typeface="ＭＳ Ｐゴシック" pitchFamily="-106" charset="-128"/>
              </a:rPr>
              <a:t>Discussion Prompts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kern="1200" dirty="0">
                <a:solidFill>
                  <a:schemeClr val="tx1"/>
                </a:solidFill>
                <a:effectLst/>
                <a:latin typeface="+mn-lt"/>
                <a:ea typeface="ＭＳ Ｐゴシック" pitchFamily="-106" charset="-128"/>
                <a:cs typeface="ＭＳ Ｐゴシック" pitchFamily="-106" charset="-128"/>
              </a:rPr>
              <a:t>How does our church exhibit Local Action?</a:t>
            </a:r>
            <a:br>
              <a:rPr lang="en-US" sz="1400" b="1" kern="1200" dirty="0">
                <a:solidFill>
                  <a:schemeClr val="tx1"/>
                </a:solidFill>
                <a:effectLst/>
                <a:latin typeface="+mn-lt"/>
                <a:ea typeface="ＭＳ Ｐゴシック" pitchFamily="-106" charset="-128"/>
                <a:cs typeface="ＭＳ Ｐゴシック" pitchFamily="-106" charset="-128"/>
              </a:rPr>
            </a:b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kern="1200" dirty="0">
                <a:solidFill>
                  <a:schemeClr val="tx1"/>
                </a:solidFill>
                <a:effectLst/>
                <a:latin typeface="+mn-lt"/>
                <a:ea typeface="ＭＳ Ｐゴシック" pitchFamily="-106" charset="-128"/>
                <a:cs typeface="ＭＳ Ｐゴシック" pitchFamily="-106" charset="-128"/>
              </a:rPr>
              <a:t>How does our church exhibit Global Vision?</a:t>
            </a:r>
            <a:br>
              <a:rPr lang="en-US" sz="1400" b="1" kern="1200" dirty="0">
                <a:solidFill>
                  <a:schemeClr val="tx1"/>
                </a:solidFill>
                <a:effectLst/>
                <a:latin typeface="+mn-lt"/>
                <a:ea typeface="ＭＳ Ｐゴシック" pitchFamily="-106" charset="-128"/>
                <a:cs typeface="ＭＳ Ｐゴシック" pitchFamily="-106" charset="-128"/>
              </a:rPr>
            </a:b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kern="1200" dirty="0">
                <a:solidFill>
                  <a:schemeClr val="tx1"/>
                </a:solidFill>
                <a:effectLst/>
                <a:latin typeface="+mn-lt"/>
                <a:ea typeface="ＭＳ Ｐゴシック" pitchFamily="-106" charset="-128"/>
                <a:cs typeface="ＭＳ Ｐゴシック" pitchFamily="-106" charset="-128"/>
              </a:rPr>
              <a:t>How does our church exhibit a Structure supporting Shared Mission?</a:t>
            </a:r>
            <a:br>
              <a:rPr lang="en-US" sz="1400" b="1" kern="1200" dirty="0">
                <a:solidFill>
                  <a:schemeClr val="tx1"/>
                </a:solidFill>
                <a:effectLst/>
                <a:latin typeface="+mn-lt"/>
                <a:ea typeface="ＭＳ Ｐゴシック" pitchFamily="-106" charset="-128"/>
                <a:cs typeface="ＭＳ Ｐゴシック" pitchFamily="-106" charset="-128"/>
              </a:rPr>
            </a:br>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B4EA016F-B545-788F-7746-B59FE27B8064}"/>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94851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fontAlgn="ctr"/>
            <a:r>
              <a:rPr lang="en-US" sz="1400" b="1" dirty="0"/>
              <a:t>Humility &amp; repentance</a:t>
            </a:r>
            <a:r>
              <a:rPr lang="en-US" sz="1400" dirty="0"/>
              <a:t> (James 4:6; Acts 3:19): trainees and trainers both own flaws.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Jas 4:6  But he gives greater grace. Therefore it says, “</a:t>
            </a:r>
            <a:r>
              <a:rPr lang="en-US" sz="1400" b="1" i="1" u="none" strike="noStrike" kern="1200" baseline="0" dirty="0">
                <a:solidFill>
                  <a:schemeClr val="tx1"/>
                </a:solidFill>
                <a:latin typeface="+mn-lt"/>
                <a:ea typeface="ＭＳ Ｐゴシック" pitchFamily="-106" charset="-128"/>
                <a:cs typeface="ＭＳ Ｐゴシック" pitchFamily="-106" charset="-128"/>
              </a:rPr>
              <a:t>God opposes the proud</a:t>
            </a:r>
            <a:r>
              <a:rPr lang="en-US" sz="1400" b="0" i="1" u="none" strike="noStrike" kern="1200" baseline="0" dirty="0">
                <a:solidFill>
                  <a:schemeClr val="tx1"/>
                </a:solidFill>
                <a:latin typeface="+mn-lt"/>
                <a:ea typeface="ＭＳ Ｐゴシック" pitchFamily="-106" charset="-128"/>
                <a:cs typeface="ＭＳ Ｐゴシック" pitchFamily="-106" charset="-128"/>
              </a:rPr>
              <a:t>, </a:t>
            </a:r>
            <a:r>
              <a:rPr lang="en-US" sz="1400" b="1" i="1" u="none" strike="noStrike" kern="1200" baseline="0" dirty="0">
                <a:solidFill>
                  <a:schemeClr val="tx1"/>
                </a:solidFill>
                <a:latin typeface="+mn-lt"/>
                <a:ea typeface="ＭＳ Ｐゴシック" pitchFamily="-106" charset="-128"/>
                <a:cs typeface="ＭＳ Ｐゴシック" pitchFamily="-106" charset="-128"/>
              </a:rPr>
              <a:t>but he gives grace to the humble</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3:19-20  Therefore repent and turn back so that your sins may be wiped out,  (20)  so that times of refreshing may come from the presence of the Lord, and so that he may send the Messiah appointed for you – that is, Jesus.</a:t>
            </a:r>
            <a:endParaRPr lang="en-US" sz="1400" dirty="0"/>
          </a:p>
          <a:p>
            <a:pPr marL="171450" indent="-171450" fontAlgn="ctr">
              <a:buFont typeface="Arial" panose="020B0604020202020204" pitchFamily="34" charset="0"/>
              <a:buChar char="•"/>
            </a:pPr>
            <a:endParaRPr lang="en-US" sz="1400" dirty="0"/>
          </a:p>
          <a:p>
            <a:pPr fontAlgn="ctr"/>
            <a:r>
              <a:rPr lang="en-US" sz="1400" b="1" dirty="0"/>
              <a:t>Forgiveness &amp; patience</a:t>
            </a:r>
            <a:r>
              <a:rPr lang="en-US" sz="1400" dirty="0"/>
              <a:t> (Col 3:13): assume mistakes; restore gently (Gal 6:1).</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Col 3:13  bearing with one another and forgiving one another, if someone happens to have a complaint against anyone else. Just as the Lord has forgiven you, so you also forgive others.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Gal 6:1  Brothers and sisters, if a person is discovered in some sin, you who are spiritual restore such a person in a spirit of gentleness. Pay close attention to yourselves, so that you are not tempted too.</a:t>
            </a:r>
          </a:p>
          <a:p>
            <a:pPr fontAlgn="ctr"/>
            <a:endParaRPr lang="en-US" sz="1400" dirty="0"/>
          </a:p>
          <a:p>
            <a:pPr fontAlgn="ctr"/>
            <a:r>
              <a:rPr lang="en-US" sz="1400" b="1" dirty="0"/>
              <a:t>Christ-centered focus</a:t>
            </a:r>
            <a:r>
              <a:rPr lang="en-US" sz="1400" dirty="0"/>
              <a:t> (Eph 2:14–16): refuse personality cults.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Eph 2:14-16  For he is our peace, the one who made both groups into one and who destroyed the middle wall of partition, the hostility,  (15)  when he nullified in his flesh the law of commandments in decrees. He did this to create in himself one new man out of two, thus making peace,  (16)  and to reconcile them both in one body to God through the cross, by which the hostility has been killed.</a:t>
            </a:r>
          </a:p>
          <a:p>
            <a:pPr marL="0" indent="0" fontAlgn="ctr">
              <a:buFont typeface="Arial" panose="020B0604020202020204" pitchFamily="34" charset="0"/>
              <a:buNone/>
            </a:pPr>
            <a:endParaRPr lang="en-US" sz="1400" dirty="0"/>
          </a:p>
          <a:p>
            <a:pPr fontAlgn="ctr"/>
            <a:r>
              <a:rPr lang="en-US" sz="1400" b="1" dirty="0"/>
              <a:t>Truth &amp; transparency</a:t>
            </a:r>
            <a:r>
              <a:rPr lang="en-US" sz="1400" dirty="0"/>
              <a:t> (Eph 4:15): clear doctrine, clear feedback.</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Eph 4:15  But practicing the truth in love, we will in all things grow up into Christ, who is the head.</a:t>
            </a:r>
          </a:p>
          <a:p>
            <a:pPr marL="0" indent="0" fontAlgn="ctr">
              <a:buFont typeface="Arial" panose="020B0604020202020204" pitchFamily="34" charset="0"/>
              <a:buNone/>
            </a:pPr>
            <a:endParaRPr lang="en-US" sz="1400" dirty="0"/>
          </a:p>
          <a:p>
            <a:pPr fontAlgn="ctr"/>
            <a:r>
              <a:rPr lang="en-US" sz="1400" b="1" dirty="0"/>
              <a:t>Plural leadership</a:t>
            </a:r>
            <a:r>
              <a:rPr lang="en-US" sz="1400" dirty="0"/>
              <a:t> (elders/deacons) distributes power and models team (Acts 14:23; Phil 1:1).</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14:23  When they had appointed elders for them in the various churches, with prayer and fasting they entrusted them to the protection of the Lord in whom they had believed.</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err="1">
                <a:solidFill>
                  <a:schemeClr val="tx1"/>
                </a:solidFill>
                <a:latin typeface="+mn-lt"/>
                <a:ea typeface="ＭＳ Ｐゴシック" pitchFamily="-106" charset="-128"/>
                <a:cs typeface="ＭＳ Ｐゴシック" pitchFamily="-106" charset="-128"/>
              </a:rPr>
              <a:t>Php</a:t>
            </a:r>
            <a:r>
              <a:rPr lang="en-US" sz="1400" b="0" i="0" u="none" strike="noStrike" kern="1200" baseline="0" dirty="0">
                <a:solidFill>
                  <a:schemeClr val="tx1"/>
                </a:solidFill>
                <a:latin typeface="+mn-lt"/>
                <a:ea typeface="ＭＳ Ｐゴシック" pitchFamily="-106" charset="-128"/>
                <a:cs typeface="ＭＳ Ｐゴシック" pitchFamily="-106" charset="-128"/>
              </a:rPr>
              <a:t> 1:1  From Paul and Timothy, slaves of Christ Jesus, to all the saints in Christ Jesus who are in Philippi, with the overseers and deacons.</a:t>
            </a:r>
          </a:p>
          <a:p>
            <a:pPr marL="0" indent="0" fontAlgn="ctr">
              <a:buFont typeface="Arial" panose="020B0604020202020204" pitchFamily="34" charset="0"/>
              <a:buNone/>
            </a:pPr>
            <a:endParaRPr lang="en-US" sz="1400" dirty="0"/>
          </a:p>
          <a:p>
            <a:pPr marL="171450" indent="-171450" fontAlgn="ctr">
              <a:buFont typeface="Arial" panose="020B0604020202020204" pitchFamily="34" charset="0"/>
              <a:buChar char="•"/>
            </a:pPr>
            <a:r>
              <a:rPr lang="en-US" sz="1400" b="1" dirty="0"/>
              <a:t>Persistent prayer &amp; shared worship</a:t>
            </a:r>
            <a:r>
              <a:rPr lang="en-US" sz="1400" dirty="0"/>
              <a:t> (Acts 1:14; 2:42): empowerment stays spiritual.</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1:14  All these continued together in prayer with one mind, together with the women, along with Mary the mother of Jesus, and his brothers.</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2:42  They were devoting themselves to the apostles’ teaching and to fellowship, to the breaking of bread and to prayer.</a:t>
            </a:r>
            <a:endParaRPr lang="en-US" sz="1400" dirty="0"/>
          </a:p>
          <a:p>
            <a:pPr fontAlgn="ctr"/>
            <a:endParaRPr lang="en-US" sz="1400" dirty="0"/>
          </a:p>
          <a:p>
            <a:pPr fontAlgn="ctr"/>
            <a:r>
              <a:rPr lang="en-US" sz="1400" b="1" dirty="0"/>
              <a:t>Missional purpose</a:t>
            </a:r>
            <a:r>
              <a:rPr lang="en-US" sz="1400" dirty="0"/>
              <a:t> (Phil 1:5): aim at gospel advance, not résumé building.</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err="1">
                <a:solidFill>
                  <a:schemeClr val="tx1"/>
                </a:solidFill>
                <a:latin typeface="+mn-lt"/>
                <a:ea typeface="ＭＳ Ｐゴシック" pitchFamily="-106" charset="-128"/>
                <a:cs typeface="ＭＳ Ｐゴシック" pitchFamily="-106" charset="-128"/>
              </a:rPr>
              <a:t>Php</a:t>
            </a:r>
            <a:r>
              <a:rPr lang="en-US" sz="1400" b="0" i="0" u="none" strike="noStrike" kern="1200" baseline="0" dirty="0">
                <a:solidFill>
                  <a:schemeClr val="tx1"/>
                </a:solidFill>
                <a:latin typeface="+mn-lt"/>
                <a:ea typeface="ＭＳ Ｐゴシック" pitchFamily="-106" charset="-128"/>
                <a:cs typeface="ＭＳ Ｐゴシック" pitchFamily="-106" charset="-128"/>
              </a:rPr>
              <a:t> 1:5  because of your participation in the gospel from the first day until now.</a:t>
            </a:r>
          </a:p>
          <a:p>
            <a:pPr fontAlgn="ctr"/>
            <a:endParaRPr lang="en-US" sz="1400" dirty="0"/>
          </a:p>
          <a:p>
            <a:pPr fontAlgn="ctr"/>
            <a:r>
              <a:rPr lang="en-US" sz="1400" b="1" dirty="0"/>
              <a:t>Biblical authority</a:t>
            </a:r>
            <a:r>
              <a:rPr lang="en-US" sz="1400" dirty="0"/>
              <a:t>: the Word sets the training agenda (2 Tim 3:16–17).</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2Ti 3:16-17  Every scripture is inspired by God and useful for teaching, for reproof, for correction, and for training in righteousness,  (17)  that the person dedicated to God may be capable and equipped for every good work.</a:t>
            </a:r>
          </a:p>
          <a:p>
            <a:pPr marL="0" indent="0" fontAlgn="ctr">
              <a:buFont typeface="Arial" panose="020B0604020202020204" pitchFamily="34" charset="0"/>
              <a:buNone/>
            </a:pPr>
            <a:endParaRPr lang="en-US"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54847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FB355-43E8-F0FA-A66F-6C10D923C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077DFF-A9D3-EDE7-9866-E8A9EC030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38E47F-9F1C-37B7-A29B-80B423F21F35}"/>
              </a:ext>
            </a:extLst>
          </p:cNvPr>
          <p:cNvSpPr>
            <a:spLocks noGrp="1"/>
          </p:cNvSpPr>
          <p:nvPr>
            <p:ph type="body" idx="1"/>
          </p:nvPr>
        </p:nvSpPr>
        <p:spPr/>
        <p:txBody>
          <a:bodyPr>
            <a:normAutofit fontScale="47500" lnSpcReduction="20000"/>
          </a:bodyPr>
          <a:lstStyle/>
          <a:p>
            <a:pPr fontAlgn="ctr"/>
            <a:r>
              <a:rPr lang="en-US" sz="1400" b="1" dirty="0"/>
              <a:t>Identify</a:t>
            </a:r>
            <a:r>
              <a:rPr lang="en-US" sz="1400" dirty="0"/>
              <a:t> (who): look for </a:t>
            </a:r>
            <a:r>
              <a:rPr lang="en-US" sz="1400" b="1" dirty="0"/>
              <a:t>F.A.T.</a:t>
            </a:r>
            <a:r>
              <a:rPr lang="en-US" sz="1400" dirty="0"/>
              <a:t> people — </a:t>
            </a:r>
            <a:r>
              <a:rPr lang="en-US" sz="1400" i="1" dirty="0"/>
              <a:t>Faithful, Available, Teachable</a:t>
            </a:r>
            <a:r>
              <a:rPr lang="en-US" sz="1400" dirty="0"/>
              <a:t> (2 Tim 2:2).</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2Ti 2:2  And what you heard me say in the presence of many witnesses entrust to faithful people who will be competent to teach others as well.</a:t>
            </a:r>
          </a:p>
          <a:p>
            <a:pPr marL="0" indent="0" fontAlgn="ctr">
              <a:buFont typeface="Arial" panose="020B0604020202020204" pitchFamily="34" charset="0"/>
              <a:buNone/>
            </a:pPr>
            <a:endParaRPr lang="en-US" sz="1400" b="1" dirty="0"/>
          </a:p>
          <a:p>
            <a:pPr fontAlgn="ctr"/>
            <a:r>
              <a:rPr lang="en-US" sz="1400" b="1" dirty="0"/>
              <a:t>Invest</a:t>
            </a:r>
            <a:r>
              <a:rPr lang="en-US" sz="1400" dirty="0"/>
              <a:t> (with): schedule life-on-life time—serve and pray together (1 Thes 2:8).</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1Th 2:8  with such affection for you we were happy to share with you not only the gospel of God but also our own lives, because you had become dear to us.</a:t>
            </a:r>
          </a:p>
          <a:p>
            <a:pPr marL="0" indent="0" fontAlgn="ctr">
              <a:buFont typeface="Arial" panose="020B0604020202020204" pitchFamily="34" charset="0"/>
              <a:buNone/>
            </a:pPr>
            <a:endParaRPr lang="en-US" sz="1400" b="1" dirty="0"/>
          </a:p>
          <a:p>
            <a:pPr fontAlgn="ctr"/>
            <a:r>
              <a:rPr lang="en-US" sz="1400" b="1" dirty="0"/>
              <a:t>Instruct</a:t>
            </a:r>
            <a:r>
              <a:rPr lang="en-US" sz="1400" dirty="0"/>
              <a:t> (what): the apostolic core (gospel, sound doctrine, holy living) (1:13–14).</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2Ti 1:13-14  Hold to the standard of sound words that you heard from me and do so with the faith and love that are in Christ Jesus.  (14)  Protect that good thing entrusted to you, through the Holy Spirit who lives within us.</a:t>
            </a:r>
            <a:endParaRPr lang="en-US" sz="1400" dirty="0"/>
          </a:p>
          <a:p>
            <a:pPr fontAlgn="ctr"/>
            <a:endParaRPr lang="en-US" sz="1400" b="1" dirty="0"/>
          </a:p>
          <a:p>
            <a:pPr fontAlgn="ctr"/>
            <a:r>
              <a:rPr lang="en-US" sz="1400" b="1" dirty="0"/>
              <a:t>Involve</a:t>
            </a:r>
            <a:r>
              <a:rPr lang="en-US" sz="1400" dirty="0"/>
              <a:t> (how): give real assignments with safety nets (Luke 10:1–9; Acts 6:1–6).</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Luk 10:1-9  After this the Lord appointed seventy-two others and sent them on ahead of him two by two into every town and place where he himself was about to go.  (2)  He said to them, “The harvest is plentiful, but the workers are few. Therefore ask the Lord of the harvest to send out workers into his harvest.  (3)  Go! I am sending you out like lambs surrounded by wolves.  (4)  Do not carry a money bag, a traveler’s bag, or sandals, and greet no one on the road.  (5)  Whenever you enter a house, first say, ‘May peace be on this house!’  (6)  And if a peace-loving person is there, your peace will remain on him, but if not, it will return to you.  (7)  Stay in that same house, eating and drinking what they give you, for the worker deserves his pay. Do not move around from house to house.  (8)  Whenever you enter a town and the people welcome you, eat what is set before you.  (9)  Heal the sick in that town and say to them, ‘The kingdom of God has come upon you!’</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6:1-6  Now in those days, when the disciples were growing in number, a complaint arose on the part of the Greek-speaking Jews against the native Hebraic Jews, because their widows were being overlooked in the daily distribution of food.  (2)  So the twelve called the whole group of the disciples together and said, “It is not right for us to neglect the word of God to wait on tables.  (3)  But carefully select from among you, brothers, seven men who are well-attested, full of the Spirit and of wisdom, whom we may put in charge of this necessary task.  (4)  But we will devote ourselves to prayer and to the ministry of the word.”  (5)  The proposal pleased the entire group, so they chose Stephen, a man full of faith and of the Holy Spirit, with Philip, Prochorus, Nicanor, Timon, Parmenas, and Nicolas, a Gentile convert to Judaism from Antioch.  (6)  They stood these men before the apostles, who prayed and placed their hands on them.</a:t>
            </a:r>
            <a:endParaRPr lang="en-US" sz="1400" dirty="0"/>
          </a:p>
          <a:p>
            <a:pPr fontAlgn="ctr"/>
            <a:endParaRPr lang="en-US" sz="1400" b="1" dirty="0"/>
          </a:p>
          <a:p>
            <a:pPr fontAlgn="ctr"/>
            <a:r>
              <a:rPr lang="en-US" sz="1400" b="1" dirty="0"/>
              <a:t>Impart</a:t>
            </a:r>
            <a:r>
              <a:rPr lang="en-US" sz="1400" dirty="0"/>
              <a:t> (authority): delegate decisions appropriate to maturity (Titus 1:5).</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Tit 1:5  The reason I left you in Crete was to set in order the remaining matters and to appoint elders in every town, as I directed you.</a:t>
            </a:r>
          </a:p>
          <a:p>
            <a:pPr marL="0" indent="0" fontAlgn="ctr">
              <a:buFont typeface="Arial" panose="020B0604020202020204" pitchFamily="34" charset="0"/>
              <a:buNone/>
            </a:pPr>
            <a:endParaRPr lang="en-US" sz="1400" b="1" dirty="0"/>
          </a:p>
          <a:p>
            <a:pPr fontAlgn="ctr"/>
            <a:r>
              <a:rPr lang="en-US" sz="1400" b="1" dirty="0"/>
              <a:t>Intercede</a:t>
            </a:r>
            <a:r>
              <a:rPr lang="en-US" sz="1400" dirty="0"/>
              <a:t> (spirit): pray over and with them; empowerment is Spirit-work (Acts 13:1–3).</a:t>
            </a:r>
          </a:p>
          <a:p>
            <a:pPr marL="171450" marR="0" lvl="0" indent="-171450" algn="l" defTabSz="914400" rtl="0" eaLnBrk="0" fontAlgn="ctr"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Act 13:1-3  Now there were these prophets and teachers in the church at Antioch: Barnabas, Simeon called Niger, Lucius the </a:t>
            </a:r>
            <a:r>
              <a:rPr lang="en-US" sz="14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4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“Set apart for me Barnabas and Saul for the work to which I have called them.”  (3)  Then, after they had fasted and prayed and placed their hands on them, they sent them off.</a:t>
            </a:r>
          </a:p>
          <a:p>
            <a:pPr marL="0" indent="0" fontAlgn="ctr">
              <a:buFont typeface="Arial" panose="020B0604020202020204" pitchFamily="34" charset="0"/>
              <a:buNone/>
            </a:pPr>
            <a:endParaRPr lang="en-US" sz="1400" b="1" dirty="0"/>
          </a:p>
          <a:p>
            <a:pPr fontAlgn="ctr"/>
            <a:r>
              <a:rPr lang="en-US" sz="1400" b="1" dirty="0"/>
              <a:t>Inspect</a:t>
            </a:r>
            <a:r>
              <a:rPr lang="en-US" sz="1400" dirty="0"/>
              <a:t> (feedback): loving review—</a:t>
            </a:r>
            <a:r>
              <a:rPr lang="en-US" sz="1400" i="1" dirty="0"/>
              <a:t>start/stop/continue</a:t>
            </a:r>
            <a:r>
              <a:rPr lang="en-US" sz="1400" dirty="0"/>
              <a:t>—“speaking the truth in love” (Eph 4:15).</a:t>
            </a:r>
            <a:endParaRPr lang="en-US" sz="1400" b="1"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Eph 4:15  But practicing the truth in love, we will in all things grow up into Christ, who is the head.</a:t>
            </a:r>
          </a:p>
          <a:p>
            <a:pPr marL="0" lvl="0" indent="0">
              <a:buFont typeface="Arial" pitchFamily="34" charset="0"/>
              <a:buNone/>
            </a:pPr>
            <a:endParaRPr lang="en-US" dirty="0"/>
          </a:p>
        </p:txBody>
      </p:sp>
      <p:sp>
        <p:nvSpPr>
          <p:cNvPr id="4" name="Slide Number Placeholder 3">
            <a:extLst>
              <a:ext uri="{FF2B5EF4-FFF2-40B4-BE49-F238E27FC236}">
                <a16:creationId xmlns:a16="http://schemas.microsoft.com/office/drawing/2014/main" id="{EE1B5974-47B1-017B-6083-C0083596DB0C}"/>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0599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800" dirty="0"/>
              <a:t>Shared Mission</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Global Vision, Local Action</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The Great Commission Unites Us in Purpose</a:t>
            </a:r>
          </a:p>
          <a:p>
            <a:endParaRPr lang="en-US" sz="2400" dirty="0"/>
          </a:p>
          <a:p>
            <a:r>
              <a:rPr lang="en-US" b="0" dirty="0"/>
              <a:t>Then Jesus came up and said to them, “All authority in heaven and on earth has been given to me. Therefore, go and make disciples of all nations, baptizing them in the name of the Father and the Son and the Holy Spirit, teaching them to obey everything I have commanded you. And remember, I am with you always, to the end of the age.”</a:t>
            </a:r>
          </a:p>
          <a:p>
            <a:r>
              <a:rPr lang="en-US" b="0" dirty="0"/>
              <a:t>(Matthew 28:18-20)</a:t>
            </a:r>
          </a:p>
          <a:p>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888449"/>
          </a:xfrm>
        </p:spPr>
        <p:txBody>
          <a:bodyPr>
            <a:normAutofit fontScale="90000"/>
          </a:bodyPr>
          <a:lstStyle/>
          <a:p>
            <a:r>
              <a:rPr lang="en-US" dirty="0"/>
              <a:t>Shared Mission</a:t>
            </a:r>
            <a:br>
              <a:rPr lang="en-US" dirty="0"/>
            </a:br>
            <a:r>
              <a:rPr lang="en-US" sz="2000" dirty="0">
                <a:solidFill>
                  <a:schemeClr val="tx2">
                    <a:lumMod val="60000"/>
                    <a:lumOff val="40000"/>
                  </a:schemeClr>
                </a:solidFill>
              </a:rPr>
              <a:t>How Mission Unifies the Church</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298709" y="897876"/>
            <a:ext cx="8514761" cy="1754326"/>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Shared Purpose Overcomes Division </a:t>
            </a:r>
            <a:r>
              <a:rPr lang="en-US" b="1" dirty="0">
                <a:ea typeface="ＭＳ Ｐゴシック" pitchFamily="-106" charset="-128"/>
                <a:cs typeface="ＭＳ Ｐゴシック" pitchFamily="-106" charset="-128"/>
              </a:rPr>
              <a:t>- </a:t>
            </a:r>
            <a:r>
              <a:rPr lang="en-US" dirty="0"/>
              <a:t>When believers are focused outward on Christ’s mission, internal conflicts fade.</a:t>
            </a:r>
            <a:endParaRPr lang="en-US" dirty="0">
              <a:ea typeface="ＭＳ Ｐゴシック" pitchFamily="-106" charset="-128"/>
              <a:cs typeface="ＭＳ Ｐゴシック" pitchFamily="-106" charset="-128"/>
            </a:endParaRPr>
          </a:p>
          <a:p>
            <a:pPr lvl="1"/>
            <a:r>
              <a:rPr lang="en-US" b="1" dirty="0" err="1"/>
              <a:t>Php</a:t>
            </a:r>
            <a:r>
              <a:rPr lang="en-US" b="1" dirty="0"/>
              <a:t> 1:27</a:t>
            </a:r>
            <a:r>
              <a:rPr lang="en-US" dirty="0"/>
              <a:t>  Only conduct yourselves in a manner worthy of the gospel of Christ so that – whether I come and see you or whether I remain absent – I should hear that </a:t>
            </a:r>
            <a:r>
              <a:rPr lang="en-US" b="1" dirty="0"/>
              <a:t>you are standing firm in one spirit, with one mind, by contending side by side for the faith of the gospel</a:t>
            </a:r>
            <a:r>
              <a:rPr lang="en-US" dirty="0"/>
              <a:t>…</a:t>
            </a:r>
          </a:p>
        </p:txBody>
      </p:sp>
      <p:sp>
        <p:nvSpPr>
          <p:cNvPr id="7" name="TextBox 6">
            <a:extLst>
              <a:ext uri="{FF2B5EF4-FFF2-40B4-BE49-F238E27FC236}">
                <a16:creationId xmlns:a16="http://schemas.microsoft.com/office/drawing/2014/main" id="{7DF4A401-1F27-2C82-5681-F1108350B1FD}"/>
              </a:ext>
            </a:extLst>
          </p:cNvPr>
          <p:cNvSpPr txBox="1"/>
          <p:nvPr/>
        </p:nvSpPr>
        <p:spPr>
          <a:xfrm>
            <a:off x="297034" y="2662813"/>
            <a:ext cx="8514761" cy="1200329"/>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One Gospel for All People</a:t>
            </a:r>
            <a:r>
              <a:rPr lang="en-US" b="1" dirty="0">
                <a:ea typeface="ＭＳ Ｐゴシック" pitchFamily="-106" charset="-128"/>
                <a:cs typeface="ＭＳ Ｐゴシック" pitchFamily="-106" charset="-128"/>
              </a:rPr>
              <a:t> - </a:t>
            </a:r>
            <a:r>
              <a:rPr lang="en-US" dirty="0"/>
              <a:t>Mission reminds us that no discrimination by culture, language, or class - Christ is the center of Kingdom Identity.</a:t>
            </a:r>
          </a:p>
          <a:p>
            <a:pPr lvl="1"/>
            <a:r>
              <a:rPr lang="en-US" b="1" dirty="0"/>
              <a:t>Gal 3:28</a:t>
            </a:r>
            <a:r>
              <a:rPr lang="en-US" dirty="0"/>
              <a:t>  There is neither Jew nor Greek, there is neither slave nor free, there is neither male nor female – </a:t>
            </a:r>
            <a:r>
              <a:rPr lang="en-US" b="1" dirty="0"/>
              <a:t>for all of you are one in Christ Jesus</a:t>
            </a:r>
            <a:r>
              <a:rPr lang="en-US" dirty="0"/>
              <a:t>.</a:t>
            </a:r>
          </a:p>
        </p:txBody>
      </p:sp>
      <p:sp>
        <p:nvSpPr>
          <p:cNvPr id="3" name="TextBox 2">
            <a:extLst>
              <a:ext uri="{FF2B5EF4-FFF2-40B4-BE49-F238E27FC236}">
                <a16:creationId xmlns:a16="http://schemas.microsoft.com/office/drawing/2014/main" id="{2DA7A74A-AAC7-E9D7-7B1A-12AE43FC19CE}"/>
              </a:ext>
            </a:extLst>
          </p:cNvPr>
          <p:cNvSpPr txBox="1"/>
          <p:nvPr/>
        </p:nvSpPr>
        <p:spPr>
          <a:xfrm>
            <a:off x="332205" y="3863142"/>
            <a:ext cx="8514761" cy="2945422"/>
          </a:xfrm>
          <a:prstGeom prst="rect">
            <a:avLst/>
          </a:prstGeom>
          <a:noFill/>
        </p:spPr>
        <p:txBody>
          <a:bodyPr wrap="square" rtlCol="0">
            <a:spAutoFit/>
          </a:bodyPr>
          <a:lstStyle/>
          <a:p>
            <a:r>
              <a:rPr lang="en-US" b="1" u="sng" dirty="0"/>
              <a:t>Partnership across Differences</a:t>
            </a:r>
            <a:r>
              <a:rPr lang="en-US" b="1" dirty="0"/>
              <a:t> -</a:t>
            </a:r>
            <a:r>
              <a:rPr lang="en-US" dirty="0"/>
              <a:t> Churches may vary in style or theology, but in mission they find common ground. </a:t>
            </a:r>
            <a:r>
              <a:rPr lang="en-US" i="1" dirty="0">
                <a:ea typeface="ＭＳ Ｐゴシック" pitchFamily="-106" charset="-128"/>
                <a:cs typeface="ＭＳ Ｐゴシック" pitchFamily="-106" charset="-128"/>
              </a:rPr>
              <a:t>Unity grows when the church looks outward </a:t>
            </a:r>
            <a:r>
              <a:rPr lang="en-US" i="1" u="sng" dirty="0">
                <a:ea typeface="ＭＳ Ｐゴシック" pitchFamily="-106" charset="-128"/>
                <a:cs typeface="ＭＳ Ｐゴシック" pitchFamily="-106" charset="-128"/>
              </a:rPr>
              <a:t>together</a:t>
            </a:r>
            <a:r>
              <a:rPr lang="en-US" i="1" dirty="0">
                <a:ea typeface="ＭＳ Ｐゴシック" pitchFamily="-106" charset="-128"/>
                <a:cs typeface="ＭＳ Ｐゴシック" pitchFamily="-106" charset="-128"/>
              </a:rPr>
              <a:t> rather than inward </a:t>
            </a:r>
            <a:r>
              <a:rPr lang="en-US" i="1" u="sng" dirty="0">
                <a:ea typeface="ＭＳ Ｐゴシック" pitchFamily="-106" charset="-128"/>
                <a:cs typeface="ＭＳ Ｐゴシック" pitchFamily="-106" charset="-128"/>
              </a:rPr>
              <a:t>separately</a:t>
            </a:r>
            <a:r>
              <a:rPr lang="en-US" i="1" dirty="0">
                <a:ea typeface="ＭＳ Ｐゴシック" pitchFamily="-106" charset="-128"/>
                <a:cs typeface="ＭＳ Ｐゴシック" pitchFamily="-106" charset="-128"/>
              </a:rPr>
              <a:t>.</a:t>
            </a:r>
            <a:endParaRPr lang="en-US" dirty="0"/>
          </a:p>
          <a:p>
            <a:pPr lvl="1" eaLnBrk="0" hangingPunct="0">
              <a:spcBef>
                <a:spcPct val="30000"/>
              </a:spcBef>
              <a:defRPr/>
            </a:pPr>
            <a:r>
              <a:rPr lang="en-US" b="1" dirty="0">
                <a:ea typeface="ＭＳ Ｐゴシック" pitchFamily="-106" charset="-128"/>
                <a:cs typeface="ＭＳ Ｐゴシック" pitchFamily="-106" charset="-128"/>
              </a:rPr>
              <a:t>Act 13:1-3</a:t>
            </a:r>
            <a:r>
              <a:rPr lang="en-US" dirty="0">
                <a:ea typeface="ＭＳ Ｐゴシック" pitchFamily="-106" charset="-128"/>
                <a:cs typeface="ＭＳ Ｐゴシック" pitchFamily="-106" charset="-128"/>
              </a:rPr>
              <a:t>  Now there were these prophets and teachers in the church at Antioch: Barnabas, Simeon called Niger, Lucius the </a:t>
            </a:r>
            <a:r>
              <a:rPr lang="en-US" dirty="0" err="1">
                <a:ea typeface="ＭＳ Ｐゴシック" pitchFamily="-106" charset="-128"/>
                <a:cs typeface="ＭＳ Ｐゴシック" pitchFamily="-106" charset="-128"/>
              </a:rPr>
              <a:t>Cyrenian</a:t>
            </a:r>
            <a:r>
              <a:rPr lang="en-US" dirty="0">
                <a:ea typeface="ＭＳ Ｐゴシック" pitchFamily="-106" charset="-128"/>
                <a:cs typeface="ＭＳ Ｐゴシック" pitchFamily="-106" charset="-128"/>
              </a:rPr>
              <a:t>, Manaen (a close friend of Herod the tetrarch from childhood) and Saul.  While they were serving the Lord and fasting, the Holy Spirit said, </a:t>
            </a:r>
            <a:r>
              <a:rPr lang="en-US" b="1" dirty="0">
                <a:ea typeface="ＭＳ Ｐゴシック" pitchFamily="-106" charset="-128"/>
                <a:cs typeface="ＭＳ Ｐゴシック" pitchFamily="-106" charset="-128"/>
              </a:rPr>
              <a:t>“Set apart for me Barnabas and Saul for the work to which I have called them.”</a:t>
            </a:r>
            <a:r>
              <a:rPr lang="en-US" dirty="0">
                <a:ea typeface="ＭＳ Ｐゴシック" pitchFamily="-106" charset="-128"/>
                <a:cs typeface="ＭＳ Ｐゴシック" pitchFamily="-106" charset="-128"/>
              </a:rPr>
              <a:t>  Then, after they had fasted and prayed and placed their hands on them, </a:t>
            </a:r>
            <a:r>
              <a:rPr lang="en-US" b="1" dirty="0">
                <a:ea typeface="ＭＳ Ｐゴシック" pitchFamily="-106" charset="-128"/>
                <a:cs typeface="ＭＳ Ｐゴシック" pitchFamily="-106" charset="-128"/>
              </a:rPr>
              <a:t>they sent them off</a:t>
            </a:r>
            <a:r>
              <a:rPr lang="en-US" dirty="0">
                <a:ea typeface="ＭＳ Ｐゴシック" pitchFamily="-106" charset="-128"/>
                <a:cs typeface="ＭＳ Ｐゴシック" pitchFamily="-106" charset="-128"/>
              </a:rPr>
              <a:t>.</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330C3-7B34-8CFD-9C96-BEFA92B7C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FF34CE-7958-118F-E545-B20139CA6BB9}"/>
              </a:ext>
            </a:extLst>
          </p:cNvPr>
          <p:cNvSpPr>
            <a:spLocks noGrp="1"/>
          </p:cNvSpPr>
          <p:nvPr>
            <p:ph type="title"/>
          </p:nvPr>
        </p:nvSpPr>
        <p:spPr>
          <a:xfrm>
            <a:off x="162218" y="0"/>
            <a:ext cx="8229600" cy="676373"/>
          </a:xfrm>
        </p:spPr>
        <p:txBody>
          <a:bodyPr>
            <a:normAutofit fontScale="90000"/>
          </a:bodyPr>
          <a:lstStyle/>
          <a:p>
            <a:r>
              <a:rPr lang="en-US" dirty="0"/>
              <a:t>Shared Mission</a:t>
            </a:r>
            <a:br>
              <a:rPr lang="en-US" dirty="0"/>
            </a:br>
            <a:r>
              <a:rPr lang="en-US" sz="2000" dirty="0">
                <a:solidFill>
                  <a:schemeClr val="tx2">
                    <a:lumMod val="60000"/>
                    <a:lumOff val="40000"/>
                  </a:schemeClr>
                </a:solidFill>
              </a:rPr>
              <a:t>Biblical Patterns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66762CC3-A85A-7268-A19D-2B1D01594B67}"/>
              </a:ext>
            </a:extLst>
          </p:cNvPr>
          <p:cNvSpPr txBox="1"/>
          <p:nvPr/>
        </p:nvSpPr>
        <p:spPr>
          <a:xfrm>
            <a:off x="162218" y="802606"/>
            <a:ext cx="8514761" cy="2135969"/>
          </a:xfrm>
          <a:prstGeom prst="rect">
            <a:avLst/>
          </a:prstGeom>
          <a:noFill/>
        </p:spPr>
        <p:txBody>
          <a:bodyPr wrap="square" rtlCol="0">
            <a:spAutoFit/>
          </a:bodyPr>
          <a:lstStyle/>
          <a:p>
            <a:pPr fontAlgn="ctr"/>
            <a:r>
              <a:rPr lang="en-US" sz="1600" b="1" dirty="0">
                <a:ea typeface="ＭＳ Ｐゴシック" pitchFamily="-106" charset="-128"/>
                <a:cs typeface="ＭＳ Ｐゴシック" pitchFamily="-106" charset="-128"/>
              </a:rPr>
              <a:t>Antioch Church (Acts 13:1–3):</a:t>
            </a:r>
            <a:r>
              <a:rPr lang="en-US" sz="1600" dirty="0">
                <a:ea typeface="ＭＳ Ｐゴシック" pitchFamily="-106" charset="-128"/>
                <a:cs typeface="ＭＳ Ｐゴシック" pitchFamily="-106" charset="-128"/>
              </a:rPr>
              <a:t> Diverse leaders praying and fasting together, sending Paul and Barnabas.</a:t>
            </a:r>
          </a:p>
          <a:p>
            <a:pPr lvl="1" eaLnBrk="0" fontAlgn="ctr" hangingPunct="0">
              <a:spcBef>
                <a:spcPct val="30000"/>
              </a:spcBef>
              <a:defRPr/>
            </a:pPr>
            <a:r>
              <a:rPr lang="en-US" sz="1600" dirty="0">
                <a:ea typeface="ＭＳ Ｐゴシック" pitchFamily="-106" charset="-128"/>
                <a:cs typeface="ＭＳ Ｐゴシック" pitchFamily="-106" charset="-128"/>
              </a:rPr>
              <a:t>Now there were these prophets and teachers in the church at Antioch: Barnabas, Simeon called Niger, Lucius the </a:t>
            </a:r>
            <a:r>
              <a:rPr lang="en-US" sz="1600" dirty="0" err="1">
                <a:ea typeface="ＭＳ Ｐゴシック" pitchFamily="-106" charset="-128"/>
                <a:cs typeface="ＭＳ Ｐゴシック" pitchFamily="-106" charset="-128"/>
              </a:rPr>
              <a:t>Cyrenian</a:t>
            </a:r>
            <a:r>
              <a:rPr lang="en-US" sz="1600" dirty="0">
                <a:ea typeface="ＭＳ Ｐゴシック" pitchFamily="-106" charset="-128"/>
                <a:cs typeface="ＭＳ Ｐゴシック" pitchFamily="-106" charset="-128"/>
              </a:rPr>
              <a:t>, Manaen (a close friend of Herod the tetrarch from childhood) and Saul.  (2)  While they were serving the Lord and fasting, the Holy Spirit said, </a:t>
            </a:r>
            <a:r>
              <a:rPr lang="en-US" sz="1600" i="1" dirty="0">
                <a:ea typeface="ＭＳ Ｐゴシック" pitchFamily="-106" charset="-128"/>
                <a:cs typeface="ＭＳ Ｐゴシック" pitchFamily="-106" charset="-128"/>
              </a:rPr>
              <a:t>“Set apart for me Barnabas and Saul for the work to which I have called them.”</a:t>
            </a:r>
            <a:r>
              <a:rPr lang="en-US" sz="1600" dirty="0">
                <a:ea typeface="ＭＳ Ｐゴシック" pitchFamily="-106" charset="-128"/>
                <a:cs typeface="ＭＳ Ｐゴシック" pitchFamily="-106" charset="-128"/>
              </a:rPr>
              <a:t>  (3)  Then, after they had fasted and prayed and placed their hands on them, they sent them off</a:t>
            </a:r>
            <a:r>
              <a:rPr lang="en-US" sz="1400" dirty="0">
                <a:ea typeface="ＭＳ Ｐゴシック" pitchFamily="-106" charset="-128"/>
                <a:cs typeface="ＭＳ Ｐゴシック" pitchFamily="-106" charset="-128"/>
              </a:rPr>
              <a:t>.</a:t>
            </a:r>
          </a:p>
        </p:txBody>
      </p:sp>
      <p:sp>
        <p:nvSpPr>
          <p:cNvPr id="7" name="TextBox 6">
            <a:extLst>
              <a:ext uri="{FF2B5EF4-FFF2-40B4-BE49-F238E27FC236}">
                <a16:creationId xmlns:a16="http://schemas.microsoft.com/office/drawing/2014/main" id="{DFA4E361-6EE7-E1B6-F551-B161F7E5F98E}"/>
              </a:ext>
            </a:extLst>
          </p:cNvPr>
          <p:cNvSpPr txBox="1"/>
          <p:nvPr/>
        </p:nvSpPr>
        <p:spPr>
          <a:xfrm>
            <a:off x="162219" y="2843305"/>
            <a:ext cx="8514761" cy="2628412"/>
          </a:xfrm>
          <a:prstGeom prst="rect">
            <a:avLst/>
          </a:prstGeom>
          <a:noFill/>
        </p:spPr>
        <p:txBody>
          <a:bodyPr wrap="square" rtlCol="0">
            <a:spAutoFit/>
          </a:bodyPr>
          <a:lstStyle/>
          <a:p>
            <a:pPr fontAlgn="ctr"/>
            <a:r>
              <a:rPr lang="en-US" sz="1600" b="1" dirty="0">
                <a:ea typeface="ＭＳ Ｐゴシック" pitchFamily="-106" charset="-128"/>
                <a:cs typeface="ＭＳ Ｐゴシック" pitchFamily="-106" charset="-128"/>
              </a:rPr>
              <a:t>Paul’s Networks (Romans 16):</a:t>
            </a:r>
            <a:r>
              <a:rPr lang="en-US" sz="1600" dirty="0">
                <a:ea typeface="ＭＳ Ｐゴシック" pitchFamily="-106" charset="-128"/>
                <a:cs typeface="ＭＳ Ｐゴシック" pitchFamily="-106" charset="-128"/>
              </a:rPr>
              <a:t> Dozens of co-workers, men and women, united in gospel work.</a:t>
            </a:r>
          </a:p>
          <a:p>
            <a:pPr lvl="1" eaLnBrk="0" fontAlgn="ctr" hangingPunct="0">
              <a:spcBef>
                <a:spcPct val="30000"/>
              </a:spcBef>
              <a:defRPr/>
            </a:pPr>
            <a:r>
              <a:rPr lang="en-US" sz="1600" dirty="0">
                <a:ea typeface="ＭＳ Ｐゴシック" pitchFamily="-106" charset="-128"/>
                <a:cs typeface="ＭＳ Ｐゴシック" pitchFamily="-106" charset="-128"/>
              </a:rPr>
              <a:t>He also came to Derbe and to Lystra. A disciple named Timothy was there, the son of a Jewish woman who was a believer, but whose father was a Greek.  (2)  The brothers in Lystra and Iconium spoke well of him.  (3)  Paul wanted Timothy to accompany him, and he took him and circumcised him because of the Jews who were in those places, for they all knew that his father was Greek.  (4)  </a:t>
            </a:r>
            <a:r>
              <a:rPr lang="en-US" sz="1600" i="1" dirty="0">
                <a:ea typeface="ＭＳ Ｐゴシック" pitchFamily="-106" charset="-128"/>
                <a:cs typeface="ＭＳ Ｐゴシック" pitchFamily="-106" charset="-128"/>
              </a:rPr>
              <a:t>As they went through the towns, they passed on the decrees that had been decided on by the apostles and elders in Jerusalem for the Gentile believers to obey</a:t>
            </a:r>
            <a:r>
              <a:rPr lang="en-US" sz="1600" dirty="0">
                <a:ea typeface="ＭＳ Ｐゴシック" pitchFamily="-106" charset="-128"/>
                <a:cs typeface="ＭＳ Ｐゴシック" pitchFamily="-106" charset="-128"/>
              </a:rPr>
              <a:t>.  (5)  So the churches were being strengthened in the faith and were increasing in number every day.</a:t>
            </a:r>
          </a:p>
        </p:txBody>
      </p:sp>
      <p:sp>
        <p:nvSpPr>
          <p:cNvPr id="3" name="TextBox 2">
            <a:extLst>
              <a:ext uri="{FF2B5EF4-FFF2-40B4-BE49-F238E27FC236}">
                <a16:creationId xmlns:a16="http://schemas.microsoft.com/office/drawing/2014/main" id="{70695A56-25C0-4F47-E912-EE4295321D7A}"/>
              </a:ext>
            </a:extLst>
          </p:cNvPr>
          <p:cNvSpPr txBox="1"/>
          <p:nvPr/>
        </p:nvSpPr>
        <p:spPr>
          <a:xfrm>
            <a:off x="162218" y="5471717"/>
            <a:ext cx="8514761" cy="1397306"/>
          </a:xfrm>
          <a:prstGeom prst="rect">
            <a:avLst/>
          </a:prstGeom>
          <a:noFill/>
        </p:spPr>
        <p:txBody>
          <a:bodyPr wrap="square" rtlCol="0">
            <a:spAutoFit/>
          </a:bodyPr>
          <a:lstStyle/>
          <a:p>
            <a:pPr fontAlgn="ctr"/>
            <a:r>
              <a:rPr lang="en-US" sz="1600" b="1" dirty="0">
                <a:ea typeface="ＭＳ Ｐゴシック" pitchFamily="-106" charset="-128"/>
                <a:cs typeface="ＭＳ Ｐゴシック" pitchFamily="-106" charset="-128"/>
              </a:rPr>
              <a:t>Philippians (Philippians 1:3–6):</a:t>
            </a:r>
            <a:r>
              <a:rPr lang="en-US" sz="1600" dirty="0">
                <a:ea typeface="ＭＳ Ｐゴシック" pitchFamily="-106" charset="-128"/>
                <a:cs typeface="ＭＳ Ｐゴシック" pitchFamily="-106" charset="-128"/>
              </a:rPr>
              <a:t> Paul rejoices in their “partnership in the gospel.”</a:t>
            </a:r>
          </a:p>
          <a:p>
            <a:pPr lvl="1" eaLnBrk="0" fontAlgn="ctr" hangingPunct="0">
              <a:spcBef>
                <a:spcPct val="30000"/>
              </a:spcBef>
              <a:defRPr/>
            </a:pPr>
            <a:r>
              <a:rPr lang="en-US" sz="1600" dirty="0">
                <a:ea typeface="ＭＳ Ｐゴシック" pitchFamily="-106" charset="-128"/>
                <a:cs typeface="ＭＳ Ｐゴシック" pitchFamily="-106" charset="-128"/>
              </a:rPr>
              <a:t>I thank my God every time I remember you.  (4)  I always pray with joy in my every prayer for all of you  (5)  </a:t>
            </a:r>
            <a:r>
              <a:rPr lang="en-US" sz="1600" i="1" dirty="0">
                <a:ea typeface="ＭＳ Ｐゴシック" pitchFamily="-106" charset="-128"/>
                <a:cs typeface="ＭＳ Ｐゴシック" pitchFamily="-106" charset="-128"/>
              </a:rPr>
              <a:t>because of your participation in the gospel </a:t>
            </a:r>
            <a:r>
              <a:rPr lang="en-US" sz="1600" dirty="0">
                <a:ea typeface="ＭＳ Ｐゴシック" pitchFamily="-106" charset="-128"/>
                <a:cs typeface="ＭＳ Ｐゴシック" pitchFamily="-106" charset="-128"/>
              </a:rPr>
              <a:t>from the first day until now.  (6)  For I am sure of this very thing, that the one who began a good work in you will perfect it until the day of Christ Jesus.</a:t>
            </a:r>
          </a:p>
        </p:txBody>
      </p:sp>
    </p:spTree>
    <p:extLst>
      <p:ext uri="{BB962C8B-B14F-4D97-AF65-F5344CB8AC3E}">
        <p14:creationId xmlns:p14="http://schemas.microsoft.com/office/powerpoint/2010/main" val="214243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EBE67-FE95-0D1B-3CA8-B730AE4F5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5D05C-EC07-1FDF-CCDB-214BA03CF40E}"/>
              </a:ext>
            </a:extLst>
          </p:cNvPr>
          <p:cNvSpPr>
            <a:spLocks noGrp="1"/>
          </p:cNvSpPr>
          <p:nvPr>
            <p:ph type="title"/>
          </p:nvPr>
        </p:nvSpPr>
        <p:spPr>
          <a:xfrm>
            <a:off x="304800" y="9427"/>
            <a:ext cx="8229600" cy="888449"/>
          </a:xfrm>
        </p:spPr>
        <p:txBody>
          <a:bodyPr>
            <a:normAutofit fontScale="90000"/>
          </a:bodyPr>
          <a:lstStyle/>
          <a:p>
            <a:r>
              <a:rPr lang="en-US" dirty="0"/>
              <a:t>Shared Mission</a:t>
            </a:r>
            <a:br>
              <a:rPr lang="en-US" dirty="0"/>
            </a:br>
            <a:r>
              <a:rPr lang="en-US" sz="2000" dirty="0">
                <a:solidFill>
                  <a:schemeClr val="tx2">
                    <a:lumMod val="60000"/>
                    <a:lumOff val="40000"/>
                  </a:schemeClr>
                </a:solidFill>
              </a:rPr>
              <a:t>Practical Considerations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C6289782-1333-9E78-DCB8-1289CC1FCC11}"/>
              </a:ext>
            </a:extLst>
          </p:cNvPr>
          <p:cNvSpPr txBox="1"/>
          <p:nvPr/>
        </p:nvSpPr>
        <p:spPr>
          <a:xfrm>
            <a:off x="282799" y="1137919"/>
            <a:ext cx="8514761" cy="1200329"/>
          </a:xfrm>
          <a:prstGeom prst="rect">
            <a:avLst/>
          </a:prstGeom>
          <a:noFill/>
        </p:spPr>
        <p:txBody>
          <a:bodyPr wrap="square" rtlCol="0">
            <a:spAutoFit/>
          </a:bodyPr>
          <a:lstStyle/>
          <a:p>
            <a:r>
              <a:rPr lang="en-US" b="1" u="sng" dirty="0">
                <a:ea typeface="ＭＳ Ｐゴシック" pitchFamily="-106" charset="-128"/>
              </a:rPr>
              <a:t>Local Action</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Encourage each member to see their workplace, neighborhood, or family as a mission field.</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Create small teams for acts of mercy, evangelism, or community service.</a:t>
            </a:r>
          </a:p>
        </p:txBody>
      </p:sp>
      <p:sp>
        <p:nvSpPr>
          <p:cNvPr id="7" name="TextBox 6">
            <a:extLst>
              <a:ext uri="{FF2B5EF4-FFF2-40B4-BE49-F238E27FC236}">
                <a16:creationId xmlns:a16="http://schemas.microsoft.com/office/drawing/2014/main" id="{30025C11-A091-DD93-AEF5-75B69D4CFDCB}"/>
              </a:ext>
            </a:extLst>
          </p:cNvPr>
          <p:cNvSpPr txBox="1"/>
          <p:nvPr/>
        </p:nvSpPr>
        <p:spPr>
          <a:xfrm>
            <a:off x="282799" y="2639030"/>
            <a:ext cx="8514761" cy="923330"/>
          </a:xfrm>
          <a:prstGeom prst="rect">
            <a:avLst/>
          </a:prstGeom>
          <a:noFill/>
        </p:spPr>
        <p:txBody>
          <a:bodyPr wrap="square" rtlCol="0">
            <a:spAutoFit/>
          </a:bodyPr>
          <a:lstStyle/>
          <a:p>
            <a:r>
              <a:rPr lang="en-US" b="1" u="sng" dirty="0">
                <a:ea typeface="ＭＳ Ｐゴシック" pitchFamily="-106" charset="-128"/>
              </a:rPr>
              <a:t>Global Vision</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Partner with missionaries or church planters abroad.</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Support translation, relief, and cross-cultural discipleship efforts.</a:t>
            </a:r>
          </a:p>
        </p:txBody>
      </p:sp>
      <p:sp>
        <p:nvSpPr>
          <p:cNvPr id="3" name="TextBox 2">
            <a:extLst>
              <a:ext uri="{FF2B5EF4-FFF2-40B4-BE49-F238E27FC236}">
                <a16:creationId xmlns:a16="http://schemas.microsoft.com/office/drawing/2014/main" id="{6B96B1E9-679C-73DC-B99C-9F9FCDBBC83C}"/>
              </a:ext>
            </a:extLst>
          </p:cNvPr>
          <p:cNvSpPr txBox="1"/>
          <p:nvPr/>
        </p:nvSpPr>
        <p:spPr>
          <a:xfrm>
            <a:off x="282799" y="3863142"/>
            <a:ext cx="8514761" cy="1200329"/>
          </a:xfrm>
          <a:prstGeom prst="rect">
            <a:avLst/>
          </a:prstGeom>
          <a:noFill/>
        </p:spPr>
        <p:txBody>
          <a:bodyPr wrap="square" rtlCol="0">
            <a:spAutoFit/>
          </a:bodyPr>
          <a:lstStyle/>
          <a:p>
            <a:r>
              <a:rPr lang="en-US" b="1" u="sng" dirty="0"/>
              <a:t>Church Structures</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Align budgets and programs with mission priorities.</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Celebrate stories of mission regularly in worship gatherings.</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Pair seasoned believers with younger ones for mission mentoring.</a:t>
            </a:r>
          </a:p>
        </p:txBody>
      </p:sp>
    </p:spTree>
    <p:extLst>
      <p:ext uri="{BB962C8B-B14F-4D97-AF65-F5344CB8AC3E}">
        <p14:creationId xmlns:p14="http://schemas.microsoft.com/office/powerpoint/2010/main" val="17462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D075-377D-D450-7799-E1C33B380C58}"/>
              </a:ext>
            </a:extLst>
          </p:cNvPr>
          <p:cNvSpPr txBox="1">
            <a:spLocks/>
          </p:cNvSpPr>
          <p:nvPr/>
        </p:nvSpPr>
        <p:spPr bwMode="auto">
          <a:xfrm>
            <a:off x="304800" y="9427"/>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algn="l"/>
            <a:r>
              <a:rPr lang="en-US" sz="4000" dirty="0"/>
              <a:t>Guardrails</a:t>
            </a:r>
            <a:br>
              <a:rPr lang="en-US" dirty="0"/>
            </a:br>
            <a:r>
              <a:rPr lang="en-US" sz="2400" dirty="0">
                <a:solidFill>
                  <a:schemeClr val="tx2">
                    <a:lumMod val="60000"/>
                    <a:lumOff val="40000"/>
                  </a:schemeClr>
                </a:solidFill>
              </a:rPr>
              <a:t>Key Elements of Relational Empowerment for the Mission</a:t>
            </a:r>
          </a:p>
        </p:txBody>
      </p:sp>
      <p:sp>
        <p:nvSpPr>
          <p:cNvPr id="5" name="TextBox 4">
            <a:extLst>
              <a:ext uri="{FF2B5EF4-FFF2-40B4-BE49-F238E27FC236}">
                <a16:creationId xmlns:a16="http://schemas.microsoft.com/office/drawing/2014/main" id="{94C395F1-D3D2-4F97-C34A-281608F86FFC}"/>
              </a:ext>
            </a:extLst>
          </p:cNvPr>
          <p:cNvSpPr txBox="1"/>
          <p:nvPr/>
        </p:nvSpPr>
        <p:spPr>
          <a:xfrm>
            <a:off x="304801" y="1137241"/>
            <a:ext cx="8534400" cy="5078313"/>
          </a:xfrm>
          <a:prstGeom prst="rect">
            <a:avLst/>
          </a:prstGeom>
          <a:noFill/>
        </p:spPr>
        <p:txBody>
          <a:bodyPr wrap="square" rtlCol="0">
            <a:spAutoFit/>
          </a:bodyPr>
          <a:lstStyle/>
          <a:p>
            <a:pPr fontAlgn="ctr"/>
            <a:r>
              <a:rPr lang="en-US" b="1" dirty="0"/>
              <a:t>Humility &amp; Repentance</a:t>
            </a:r>
            <a:r>
              <a:rPr lang="en-US" dirty="0"/>
              <a:t> (James 4:6; Acts 3:19): Trainees and trainers both own flaws.</a:t>
            </a:r>
          </a:p>
          <a:p>
            <a:pPr fontAlgn="ctr"/>
            <a:endParaRPr lang="en-US" dirty="0"/>
          </a:p>
          <a:p>
            <a:pPr fontAlgn="ctr"/>
            <a:r>
              <a:rPr lang="en-US" b="1" dirty="0"/>
              <a:t>Forgiveness &amp; Patience</a:t>
            </a:r>
            <a:r>
              <a:rPr lang="en-US" dirty="0"/>
              <a:t> (Col 3:13): Assume mistakes; restore gently (Gal 6:1).</a:t>
            </a:r>
          </a:p>
          <a:p>
            <a:pPr fontAlgn="ctr"/>
            <a:endParaRPr lang="en-US" dirty="0"/>
          </a:p>
          <a:p>
            <a:pPr fontAlgn="ctr"/>
            <a:r>
              <a:rPr lang="en-US" b="1" dirty="0"/>
              <a:t>Christ-centered Focus</a:t>
            </a:r>
            <a:r>
              <a:rPr lang="en-US" dirty="0"/>
              <a:t> (Eph 2:14–16): Refuse personality cults.</a:t>
            </a:r>
          </a:p>
          <a:p>
            <a:pPr fontAlgn="ctr"/>
            <a:endParaRPr lang="en-US" dirty="0"/>
          </a:p>
          <a:p>
            <a:pPr fontAlgn="ctr"/>
            <a:r>
              <a:rPr lang="en-US" b="1" dirty="0"/>
              <a:t>Truth &amp; Transparency</a:t>
            </a:r>
            <a:r>
              <a:rPr lang="en-US" dirty="0"/>
              <a:t> (Eph 4:15): Clear doctrine, clear feedback.</a:t>
            </a:r>
          </a:p>
          <a:p>
            <a:pPr fontAlgn="ctr"/>
            <a:endParaRPr lang="en-US" dirty="0"/>
          </a:p>
          <a:p>
            <a:pPr fontAlgn="ctr"/>
            <a:r>
              <a:rPr lang="en-US" b="1" dirty="0"/>
              <a:t>Plural Leadership</a:t>
            </a:r>
            <a:r>
              <a:rPr lang="en-US" dirty="0"/>
              <a:t> (elders/deacons) Distributes accountability and models team-work (Acts 14:23; Phil 1:1).</a:t>
            </a:r>
          </a:p>
          <a:p>
            <a:pPr fontAlgn="ctr"/>
            <a:endParaRPr lang="en-US" dirty="0"/>
          </a:p>
          <a:p>
            <a:pPr fontAlgn="ctr"/>
            <a:r>
              <a:rPr lang="en-US" b="1" dirty="0"/>
              <a:t>Persistent Prayer &amp; Shared Worship</a:t>
            </a:r>
            <a:r>
              <a:rPr lang="en-US" dirty="0"/>
              <a:t> (Acts 1:14; 2:42): Empowerment stays spiritual.</a:t>
            </a:r>
          </a:p>
          <a:p>
            <a:pPr fontAlgn="ctr"/>
            <a:endParaRPr lang="en-US" dirty="0"/>
          </a:p>
          <a:p>
            <a:pPr fontAlgn="ctr"/>
            <a:r>
              <a:rPr lang="en-US" b="1" dirty="0"/>
              <a:t>Missional Purpose</a:t>
            </a:r>
            <a:r>
              <a:rPr lang="en-US" dirty="0"/>
              <a:t> (Phil 1:5): Aim at gospel advance, not resume building.</a:t>
            </a:r>
          </a:p>
          <a:p>
            <a:pPr fontAlgn="ctr"/>
            <a:endParaRPr lang="en-US" dirty="0"/>
          </a:p>
          <a:p>
            <a:pPr fontAlgn="ctr"/>
            <a:r>
              <a:rPr lang="en-US" b="1" dirty="0"/>
              <a:t>Biblical Authority</a:t>
            </a:r>
            <a:r>
              <a:rPr lang="en-US" dirty="0"/>
              <a:t>: The Word sets the training agenda (2 Tim 3:16–17).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14" end="14"/>
                                            </p:txEl>
                                          </p:spTgt>
                                        </p:tgtEl>
                                        <p:attrNameLst>
                                          <p:attrName>style.visibility</p:attrName>
                                        </p:attrNameLst>
                                      </p:cBhvr>
                                      <p:to>
                                        <p:strVal val="visible"/>
                                      </p:to>
                                    </p:set>
                                    <p:animEffect transition="in" filter="fade">
                                      <p:cBhvr>
                                        <p:cTn id="56" dur="1000"/>
                                        <p:tgtEl>
                                          <p:spTgt spid="5">
                                            <p:txEl>
                                              <p:pRg st="14" end="14"/>
                                            </p:txEl>
                                          </p:spTgt>
                                        </p:tgtEl>
                                      </p:cBhvr>
                                    </p:animEffect>
                                    <p:anim calcmode="lin" valueType="num">
                                      <p:cBhvr>
                                        <p:cTn id="57"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D7C53-2D3A-407E-2085-11186FCB1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D107E-7194-E45E-7DA3-9C8C74E91664}"/>
              </a:ext>
            </a:extLst>
          </p:cNvPr>
          <p:cNvSpPr txBox="1">
            <a:spLocks/>
          </p:cNvSpPr>
          <p:nvPr/>
        </p:nvSpPr>
        <p:spPr bwMode="auto">
          <a:xfrm>
            <a:off x="284923" y="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algn="l"/>
            <a:r>
              <a:rPr lang="en-US" dirty="0"/>
              <a:t>An Empowerment Framework for Mission</a:t>
            </a:r>
            <a:br>
              <a:rPr lang="en-US" dirty="0"/>
            </a:br>
            <a:r>
              <a:rPr lang="en-US" sz="2400" dirty="0">
                <a:solidFill>
                  <a:schemeClr val="tx2">
                    <a:lumMod val="60000"/>
                    <a:lumOff val="40000"/>
                  </a:schemeClr>
                </a:solidFill>
              </a:rPr>
              <a:t>Identify </a:t>
            </a:r>
            <a:r>
              <a:rPr lang="en-US" sz="2400" dirty="0">
                <a:solidFill>
                  <a:schemeClr val="tx2">
                    <a:lumMod val="60000"/>
                    <a:lumOff val="40000"/>
                  </a:schemeClr>
                </a:solidFill>
                <a:sym typeface="Wingdings" panose="05000000000000000000" pitchFamily="2" charset="2"/>
              </a:rPr>
              <a:t> Invest  Instruct  Involve  Impart  Intercede  Inspect</a:t>
            </a:r>
            <a:endParaRPr lang="en-US" sz="2400" dirty="0">
              <a:solidFill>
                <a:schemeClr val="tx2">
                  <a:lumMod val="60000"/>
                  <a:lumOff val="40000"/>
                </a:schemeClr>
              </a:solidFill>
            </a:endParaRPr>
          </a:p>
        </p:txBody>
      </p:sp>
      <p:sp>
        <p:nvSpPr>
          <p:cNvPr id="5" name="TextBox 4">
            <a:extLst>
              <a:ext uri="{FF2B5EF4-FFF2-40B4-BE49-F238E27FC236}">
                <a16:creationId xmlns:a16="http://schemas.microsoft.com/office/drawing/2014/main" id="{F68B2868-3EE9-2A12-8D56-8C671990FC02}"/>
              </a:ext>
            </a:extLst>
          </p:cNvPr>
          <p:cNvSpPr txBox="1"/>
          <p:nvPr/>
        </p:nvSpPr>
        <p:spPr>
          <a:xfrm>
            <a:off x="304801" y="1137241"/>
            <a:ext cx="8534400" cy="4524315"/>
          </a:xfrm>
          <a:prstGeom prst="rect">
            <a:avLst/>
          </a:prstGeom>
          <a:noFill/>
        </p:spPr>
        <p:txBody>
          <a:bodyPr wrap="square" rtlCol="0">
            <a:spAutoFit/>
          </a:bodyPr>
          <a:lstStyle/>
          <a:p>
            <a:pPr fontAlgn="ctr"/>
            <a:r>
              <a:rPr lang="en-US" b="1" dirty="0"/>
              <a:t>Identify</a:t>
            </a:r>
            <a:r>
              <a:rPr lang="en-US" dirty="0"/>
              <a:t> (</a:t>
            </a:r>
            <a:r>
              <a:rPr lang="en-US" i="1" dirty="0"/>
              <a:t>who</a:t>
            </a:r>
            <a:r>
              <a:rPr lang="en-US" dirty="0"/>
              <a:t>): Look for </a:t>
            </a:r>
            <a:r>
              <a:rPr lang="en-US" b="1" dirty="0"/>
              <a:t>F.A.T.</a:t>
            </a:r>
            <a:r>
              <a:rPr lang="en-US" dirty="0"/>
              <a:t> people - </a:t>
            </a:r>
            <a:r>
              <a:rPr lang="en-US" b="1" i="1" dirty="0"/>
              <a:t>F</a:t>
            </a:r>
            <a:r>
              <a:rPr lang="en-US" i="1" dirty="0"/>
              <a:t>aithful, </a:t>
            </a:r>
            <a:r>
              <a:rPr lang="en-US" b="1" i="1" dirty="0"/>
              <a:t>A</a:t>
            </a:r>
            <a:r>
              <a:rPr lang="en-US" i="1" dirty="0"/>
              <a:t>vailable, </a:t>
            </a:r>
            <a:r>
              <a:rPr lang="en-US" b="1" i="1" dirty="0"/>
              <a:t>T</a:t>
            </a:r>
            <a:r>
              <a:rPr lang="en-US" i="1" dirty="0"/>
              <a:t>eachable</a:t>
            </a:r>
            <a:r>
              <a:rPr lang="en-US" dirty="0"/>
              <a:t> (2 Tim 2:2).</a:t>
            </a:r>
          </a:p>
          <a:p>
            <a:pPr fontAlgn="ctr"/>
            <a:endParaRPr lang="en-US" b="1" dirty="0"/>
          </a:p>
          <a:p>
            <a:pPr fontAlgn="ctr"/>
            <a:r>
              <a:rPr lang="en-US" b="1" dirty="0"/>
              <a:t>Invest</a:t>
            </a:r>
            <a:r>
              <a:rPr lang="en-US" dirty="0"/>
              <a:t> (</a:t>
            </a:r>
            <a:r>
              <a:rPr lang="en-US" i="1" dirty="0"/>
              <a:t>with</a:t>
            </a:r>
            <a:r>
              <a:rPr lang="en-US" dirty="0"/>
              <a:t>): Schedule life-on-life time - serve and pray together (1 Thes 2:8).</a:t>
            </a:r>
          </a:p>
          <a:p>
            <a:pPr fontAlgn="ctr"/>
            <a:endParaRPr lang="en-US" b="1" dirty="0"/>
          </a:p>
          <a:p>
            <a:pPr fontAlgn="ctr"/>
            <a:r>
              <a:rPr lang="en-US" b="1" dirty="0"/>
              <a:t>Instruct</a:t>
            </a:r>
            <a:r>
              <a:rPr lang="en-US" dirty="0"/>
              <a:t> (</a:t>
            </a:r>
            <a:r>
              <a:rPr lang="en-US" i="1" dirty="0"/>
              <a:t>what</a:t>
            </a:r>
            <a:r>
              <a:rPr lang="en-US" dirty="0"/>
              <a:t>): The apostolic core teachings (gospel, sound doctrine, holy living) (2 Tim 1:13–14).</a:t>
            </a:r>
          </a:p>
          <a:p>
            <a:pPr fontAlgn="ctr"/>
            <a:endParaRPr lang="en-US" b="1" dirty="0"/>
          </a:p>
          <a:p>
            <a:pPr fontAlgn="ctr"/>
            <a:r>
              <a:rPr lang="en-US" b="1" dirty="0"/>
              <a:t>Involve</a:t>
            </a:r>
            <a:r>
              <a:rPr lang="en-US" dirty="0"/>
              <a:t> (</a:t>
            </a:r>
            <a:r>
              <a:rPr lang="en-US" i="1" dirty="0"/>
              <a:t>how</a:t>
            </a:r>
            <a:r>
              <a:rPr lang="en-US" dirty="0"/>
              <a:t>): Give real assignments with safety nets (Luke 10:1–9; Acts 6:1–6).</a:t>
            </a:r>
          </a:p>
          <a:p>
            <a:pPr fontAlgn="ctr"/>
            <a:endParaRPr lang="en-US" b="1" dirty="0"/>
          </a:p>
          <a:p>
            <a:pPr fontAlgn="ctr"/>
            <a:r>
              <a:rPr lang="en-US" b="1" dirty="0"/>
              <a:t>Impart</a:t>
            </a:r>
            <a:r>
              <a:rPr lang="en-US" dirty="0"/>
              <a:t> (</a:t>
            </a:r>
            <a:r>
              <a:rPr lang="en-US" i="1" dirty="0"/>
              <a:t>authority</a:t>
            </a:r>
            <a:r>
              <a:rPr lang="en-US" dirty="0"/>
              <a:t>): Delegate decisions appropriate to maturity (Titus 1:5).</a:t>
            </a:r>
          </a:p>
          <a:p>
            <a:pPr fontAlgn="ctr"/>
            <a:endParaRPr lang="en-US" b="1" dirty="0"/>
          </a:p>
          <a:p>
            <a:pPr fontAlgn="ctr"/>
            <a:r>
              <a:rPr lang="en-US" b="1" dirty="0"/>
              <a:t>Intercede</a:t>
            </a:r>
            <a:r>
              <a:rPr lang="en-US" dirty="0"/>
              <a:t> (</a:t>
            </a:r>
            <a:r>
              <a:rPr lang="en-US" i="1" dirty="0"/>
              <a:t>spirit</a:t>
            </a:r>
            <a:r>
              <a:rPr lang="en-US" dirty="0"/>
              <a:t>): Pray over and with them; empowerment is Spirit-work (Acts 13:1–3).</a:t>
            </a:r>
          </a:p>
          <a:p>
            <a:pPr fontAlgn="ctr"/>
            <a:endParaRPr lang="en-US" b="1" dirty="0"/>
          </a:p>
          <a:p>
            <a:pPr fontAlgn="ctr"/>
            <a:r>
              <a:rPr lang="en-US" b="1" dirty="0"/>
              <a:t>Inspect</a:t>
            </a:r>
            <a:r>
              <a:rPr lang="en-US" dirty="0"/>
              <a:t> (</a:t>
            </a:r>
            <a:r>
              <a:rPr lang="en-US" i="1" dirty="0"/>
              <a:t>feedback</a:t>
            </a:r>
            <a:r>
              <a:rPr lang="en-US" dirty="0"/>
              <a:t>): Loving review—</a:t>
            </a:r>
            <a:r>
              <a:rPr lang="en-US" i="1" dirty="0"/>
              <a:t>start/stop/continue</a:t>
            </a:r>
            <a:r>
              <a:rPr lang="en-US" dirty="0"/>
              <a:t>—“speaking the truth in love” (Eph 4:15).</a:t>
            </a:r>
            <a:endParaRPr lang="en-US" b="1" dirty="0"/>
          </a:p>
        </p:txBody>
      </p:sp>
    </p:spTree>
    <p:extLst>
      <p:ext uri="{BB962C8B-B14F-4D97-AF65-F5344CB8AC3E}">
        <p14:creationId xmlns:p14="http://schemas.microsoft.com/office/powerpoint/2010/main" val="20259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0" end="10"/>
                                            </p:txEl>
                                          </p:spTgt>
                                        </p:tgtEl>
                                        <p:attrNameLst>
                                          <p:attrName>style.visibility</p:attrName>
                                        </p:attrNameLst>
                                      </p:cBhvr>
                                      <p:to>
                                        <p:strVal val="visible"/>
                                      </p:to>
                                    </p:set>
                                    <p:animEffect transition="in" filter="fade">
                                      <p:cBhvr>
                                        <p:cTn id="42" dur="1000"/>
                                        <p:tgtEl>
                                          <p:spTgt spid="5">
                                            <p:txEl>
                                              <p:pRg st="10" end="10"/>
                                            </p:txEl>
                                          </p:spTgt>
                                        </p:tgtEl>
                                      </p:cBhvr>
                                    </p:animEffect>
                                    <p:anim calcmode="lin" valueType="num">
                                      <p:cBhvr>
                                        <p:cTn id="4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Effect transition="in" filter="fade">
                                      <p:cBhvr>
                                        <p:cTn id="49" dur="1000"/>
                                        <p:tgtEl>
                                          <p:spTgt spid="5">
                                            <p:txEl>
                                              <p:pRg st="12" end="12"/>
                                            </p:txEl>
                                          </p:spTgt>
                                        </p:tgtEl>
                                      </p:cBhvr>
                                    </p:animEffect>
                                    <p:anim calcmode="lin" valueType="num">
                                      <p:cBhvr>
                                        <p:cTn id="50"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44282</TotalTime>
  <Words>3671</Words>
  <Application>Microsoft Office PowerPoint</Application>
  <PresentationFormat>On-screen Show (4:3)</PresentationFormat>
  <Paragraphs>190</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Shared Mission How Mission Unifies the Church</vt:lpstr>
      <vt:lpstr>Shared Mission Biblical Patterns</vt:lpstr>
      <vt:lpstr>Shared Mission Practical Considerations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1618</cp:revision>
  <cp:lastPrinted>2025-08-16T19:04:47Z</cp:lastPrinted>
  <dcterms:created xsi:type="dcterms:W3CDTF">2010-06-16T02:58:04Z</dcterms:created>
  <dcterms:modified xsi:type="dcterms:W3CDTF">2025-08-30T12:17:49Z</dcterms:modified>
</cp:coreProperties>
</file>