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395" r:id="rId3"/>
    <p:sldId id="554" r:id="rId4"/>
    <p:sldId id="450" r:id="rId5"/>
    <p:sldId id="555" r:id="rId6"/>
    <p:sldId id="556" r:id="rId7"/>
    <p:sldId id="557" r:id="rId8"/>
    <p:sldId id="558" r:id="rId9"/>
    <p:sldId id="559" r:id="rId10"/>
    <p:sldId id="560" r:id="rId11"/>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2" autoAdjust="0"/>
    <p:restoredTop sz="69933" autoAdjust="0"/>
  </p:normalViewPr>
  <p:slideViewPr>
    <p:cSldViewPr>
      <p:cViewPr varScale="1">
        <p:scale>
          <a:sx n="108" d="100"/>
          <a:sy n="108" d="100"/>
        </p:scale>
        <p:origin x="1362" y="10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12/29/2024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Luke 24</a:t>
            </a:r>
          </a:p>
          <a:p>
            <a:r>
              <a:rPr lang="en-US" sz="1400"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E4EB4-81BB-84B1-C57D-A1D54CDB28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3F1971-1C88-3214-C4CC-87CB8D966D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F7AF50-B9D2-AC9F-9947-C258C8BEADB3}"/>
              </a:ext>
            </a:extLst>
          </p:cNvPr>
          <p:cNvSpPr>
            <a:spLocks noGrp="1"/>
          </p:cNvSpPr>
          <p:nvPr>
            <p:ph type="body" idx="1"/>
          </p:nvPr>
        </p:nvSpPr>
        <p:spPr/>
        <p:txBody>
          <a:bodyPr>
            <a:normAutofit/>
          </a:bodyPr>
          <a:lstStyle/>
          <a:p>
            <a:pPr marL="0" indent="0">
              <a:buNone/>
            </a:pPr>
            <a:endParaRPr lang="en-US" dirty="0"/>
          </a:p>
          <a:p>
            <a:pPr marL="0" indent="0">
              <a:buNone/>
            </a:pPr>
            <a:r>
              <a:rPr lang="en-US" dirty="0"/>
              <a:t>World-View – Common to all men everywhere always.</a:t>
            </a:r>
          </a:p>
          <a:p>
            <a:pPr marL="228600" indent="-228600">
              <a:buAutoNum type="arabicPeriod"/>
            </a:pPr>
            <a:r>
              <a:rPr lang="en-US" dirty="0"/>
              <a:t>Origins (Where do we come from?)</a:t>
            </a:r>
          </a:p>
          <a:p>
            <a:pPr marL="228600" indent="-228600">
              <a:buAutoNum type="arabicPeriod"/>
            </a:pPr>
            <a:r>
              <a:rPr lang="en-US" dirty="0"/>
              <a:t>Meaning (Why are we here?)</a:t>
            </a:r>
          </a:p>
          <a:p>
            <a:pPr marL="228600" indent="-228600">
              <a:buAutoNum type="arabicPeriod"/>
            </a:pPr>
            <a:r>
              <a:rPr lang="en-US" dirty="0"/>
              <a:t>Morality (How should we live?)</a:t>
            </a:r>
          </a:p>
          <a:p>
            <a:pPr marL="228600" indent="-228600">
              <a:buAutoNum type="arabicPeriod"/>
            </a:pPr>
            <a:r>
              <a:rPr lang="en-US" dirty="0"/>
              <a:t>Destiny (Where are we going?)</a:t>
            </a:r>
          </a:p>
          <a:p>
            <a:pPr marL="0" indent="0">
              <a:buNone/>
            </a:pPr>
            <a:endParaRPr lang="en-US" dirty="0"/>
          </a:p>
          <a:p>
            <a:pPr marL="228600" indent="-228600">
              <a:buAutoNum type="arabicPeriod"/>
            </a:pPr>
            <a:endParaRPr lang="en-US" dirty="0"/>
          </a:p>
          <a:p>
            <a:endParaRPr lang="en-US" dirty="0"/>
          </a:p>
        </p:txBody>
      </p:sp>
      <p:sp>
        <p:nvSpPr>
          <p:cNvPr id="4" name="Slide Number Placeholder 3">
            <a:extLst>
              <a:ext uri="{FF2B5EF4-FFF2-40B4-BE49-F238E27FC236}">
                <a16:creationId xmlns:a16="http://schemas.microsoft.com/office/drawing/2014/main" id="{2C5788AD-15E0-A288-40E4-48B2A51E3EE2}"/>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28156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fontScale="40000" lnSpcReduction="20000"/>
          </a:bodyPr>
          <a:lstStyle/>
          <a:p>
            <a:r>
              <a:rPr lang="en-US" sz="1400" dirty="0">
                <a:latin typeface="+mn-lt"/>
              </a:rPr>
              <a:t>When Paul lists the “fruit of the Spirit” (Gal. 5:22–23)—love, joy, peace, patience, kindness, goodness, faithfulness, gentleness, and self-control—he’s describing the character and conduct that flow out of a life yielded to God’s Spirit. Although the explicit phrase “Holy Spirit” appears less frequently in the Old Testament, several psalms not only point to “living the good life” (i.e., walking in covenant faithfulness and blessing) but also reference or imply the work of God’s Spirit in shaping that life. </a:t>
            </a:r>
          </a:p>
          <a:p>
            <a:endParaRPr lang="en-US" sz="1400" dirty="0">
              <a:latin typeface="+mn-lt"/>
            </a:endParaRPr>
          </a:p>
          <a:p>
            <a:r>
              <a:rPr lang="en-US" sz="1400" dirty="0">
                <a:latin typeface="+mn-lt"/>
              </a:rPr>
              <a:t>--------------</a:t>
            </a:r>
          </a:p>
          <a:p>
            <a:r>
              <a:rPr lang="en-US" sz="1400" dirty="0">
                <a:latin typeface="+mn-lt"/>
              </a:rPr>
              <a:t>In </a:t>
            </a:r>
            <a:r>
              <a:rPr lang="en-US" sz="1400" b="1" dirty="0">
                <a:latin typeface="+mn-lt"/>
              </a:rPr>
              <a:t>Jeremiah 31:31–34</a:t>
            </a:r>
            <a:r>
              <a:rPr lang="en-US" sz="1400" dirty="0">
                <a:latin typeface="+mn-lt"/>
              </a:rPr>
              <a:t>, God promises a “new covenant” in which </a:t>
            </a:r>
            <a:r>
              <a:rPr lang="en-US" sz="1400" b="1" dirty="0">
                <a:latin typeface="+mn-lt"/>
              </a:rPr>
              <a:t>His law will be written on people’s hearts</a:t>
            </a:r>
            <a:r>
              <a:rPr lang="en-US" sz="1400" dirty="0">
                <a:latin typeface="+mn-lt"/>
              </a:rPr>
              <a:t>, and as a result, </a:t>
            </a:r>
            <a:r>
              <a:rPr lang="en-US" sz="1400" b="1" dirty="0">
                <a:latin typeface="+mn-lt"/>
              </a:rPr>
              <a:t>“they shall all know me.”</a:t>
            </a:r>
            <a:r>
              <a:rPr lang="en-US" sz="1400" dirty="0">
                <a:latin typeface="+mn-lt"/>
              </a:rPr>
              <a:t> This new covenant relationship implies an intimate, personal knowledge of God rather than a merely external or secondhand acquaintance. To understand how one can know they truly “know the LORD,” it’s helpful to consider several biblical principles that clarify the nature and evidence of this relationship.</a:t>
            </a:r>
          </a:p>
          <a:p>
            <a:endParaRPr lang="en-US" sz="1400" dirty="0">
              <a:latin typeface="+mn-lt"/>
            </a:endParaRPr>
          </a:p>
          <a:p>
            <a:r>
              <a:rPr lang="en-US" sz="1400" b="1" dirty="0">
                <a:latin typeface="+mn-lt"/>
              </a:rPr>
              <a:t> 1. An Internal, Heart-Level Knowledge</a:t>
            </a:r>
            <a:r>
              <a:rPr lang="en-US" sz="1400" dirty="0">
                <a:latin typeface="+mn-lt"/>
              </a:rPr>
              <a:t>:   </a:t>
            </a:r>
          </a:p>
          <a:p>
            <a:r>
              <a:rPr lang="en-US" sz="1400" dirty="0">
                <a:latin typeface="+mn-lt"/>
              </a:rPr>
              <a:t>   Under the new covenant, God’s law is not just a set of external rules; it is internalized. This indicates that truly knowing the LORD involves a changed heart—a shift from merely following religious observances to experiencing a genuine inward transformation (</a:t>
            </a:r>
            <a:r>
              <a:rPr lang="en-US" sz="1400" b="1" dirty="0">
                <a:latin typeface="+mn-lt"/>
              </a:rPr>
              <a:t>Jeremiah 31:33</a:t>
            </a:r>
            <a:r>
              <a:rPr lang="en-US" sz="1400" dirty="0">
                <a:latin typeface="+mn-lt"/>
              </a:rPr>
              <a:t>). Thus, </a:t>
            </a:r>
            <a:r>
              <a:rPr lang="en-US" sz="1400" u="sng" dirty="0">
                <a:latin typeface="+mn-lt"/>
              </a:rPr>
              <a:t>one sign of knowing the Lord is the deep, inner desire to love, honor, and please Him, not because of external pressure, but because one’s heart has been made new</a:t>
            </a:r>
            <a:r>
              <a:rPr lang="en-US" sz="1400" dirty="0">
                <a:latin typeface="+mn-lt"/>
              </a:rPr>
              <a:t>.</a:t>
            </a:r>
          </a:p>
          <a:p>
            <a:endParaRPr lang="en-US" sz="1400" dirty="0">
              <a:latin typeface="+mn-lt"/>
            </a:endParaRPr>
          </a:p>
          <a:p>
            <a:r>
              <a:rPr lang="en-US" sz="1400" b="1" dirty="0">
                <a:latin typeface="+mn-lt"/>
              </a:rPr>
              <a:t> 2. A Personal Relationship Through Christ:   </a:t>
            </a:r>
          </a:p>
          <a:p>
            <a:r>
              <a:rPr lang="en-US" sz="1400" dirty="0">
                <a:latin typeface="+mn-lt"/>
              </a:rPr>
              <a:t>   The New Testament reveals that </a:t>
            </a:r>
            <a:r>
              <a:rPr lang="en-US" sz="1400" u="sng" dirty="0">
                <a:latin typeface="+mn-lt"/>
              </a:rPr>
              <a:t>Jesus Christ mediates this new covenant</a:t>
            </a:r>
            <a:r>
              <a:rPr lang="en-US" sz="1400" dirty="0">
                <a:latin typeface="+mn-lt"/>
              </a:rPr>
              <a:t>. Through faith in Christ’s death and resurrection, believers enter into a restored relationship with God (Hebrews 8:6–12, John 14:6). </a:t>
            </a:r>
            <a:r>
              <a:rPr lang="en-US" sz="1400" u="sng" dirty="0">
                <a:latin typeface="+mn-lt"/>
              </a:rPr>
              <a:t>Knowing the Lord, then, is inseparable from knowing Christ</a:t>
            </a:r>
            <a:r>
              <a:rPr lang="en-US" sz="1400" dirty="0">
                <a:latin typeface="+mn-lt"/>
              </a:rPr>
              <a:t>. If you have placed your trust in Jesus, believing His sacrifice for your sins, and have become His disciple, </a:t>
            </a:r>
            <a:r>
              <a:rPr lang="en-US" sz="1400" u="sng" dirty="0">
                <a:latin typeface="+mn-lt"/>
              </a:rPr>
              <a:t>this faith relationship is a foundational indicator that you know God</a:t>
            </a:r>
            <a:r>
              <a:rPr lang="en-US" sz="1400" dirty="0">
                <a:latin typeface="+mn-lt"/>
              </a:rPr>
              <a:t>.</a:t>
            </a:r>
          </a:p>
          <a:p>
            <a:endParaRPr lang="en-US" sz="1400" dirty="0">
              <a:latin typeface="+mn-lt"/>
            </a:endParaRPr>
          </a:p>
          <a:p>
            <a:r>
              <a:rPr lang="en-US" sz="1400" b="1" dirty="0">
                <a:latin typeface="+mn-lt"/>
              </a:rPr>
              <a:t> 3. Obedience as a Sign of Knowledge:   </a:t>
            </a:r>
          </a:p>
          <a:p>
            <a:r>
              <a:rPr lang="en-US" sz="1400" dirty="0">
                <a:latin typeface="+mn-lt"/>
              </a:rPr>
              <a:t>   First John gives practical tests for knowing God:  </a:t>
            </a:r>
          </a:p>
          <a:p>
            <a:pPr marL="457200" lvl="1" indent="0">
              <a:buFont typeface="Arial" panose="020B0604020202020204" pitchFamily="34" charset="0"/>
              <a:buNone/>
            </a:pPr>
            <a:r>
              <a:rPr lang="en-US" sz="1400" b="1" dirty="0">
                <a:latin typeface="+mn-lt"/>
              </a:rPr>
              <a:t>1 John 2:3–6</a:t>
            </a:r>
            <a:r>
              <a:rPr lang="en-US" sz="1400" dirty="0">
                <a:latin typeface="+mn-lt"/>
              </a:rPr>
              <a:t>: </a:t>
            </a:r>
            <a:r>
              <a:rPr lang="en-US" sz="1400" b="1" i="1" u="sng" dirty="0">
                <a:latin typeface="+mn-lt"/>
              </a:rPr>
              <a:t>Now by this we know that we know Him, if we keep His commandments</a:t>
            </a:r>
            <a:r>
              <a:rPr lang="en-US" sz="1400" i="1" dirty="0">
                <a:latin typeface="+mn-lt"/>
              </a:rPr>
              <a:t>. He who says, "I know Him," and does not keep His commandments, is a liar, and the truth is not in him. But whoever keeps His word, truly the love of God is perfected in him. By this we know that we are in Him. He who says he abides in Him ought himself also to walk just as He walked. </a:t>
            </a:r>
          </a:p>
          <a:p>
            <a:endParaRPr lang="en-US" sz="1400" dirty="0">
              <a:latin typeface="+mn-lt"/>
            </a:endParaRPr>
          </a:p>
          <a:p>
            <a:r>
              <a:rPr lang="en-US" sz="1400" b="1" dirty="0">
                <a:latin typeface="+mn-lt"/>
              </a:rPr>
              <a:t> 4. Love as the Outflow of Knowing God:   </a:t>
            </a:r>
          </a:p>
          <a:p>
            <a:r>
              <a:rPr lang="en-US" sz="1400" dirty="0">
                <a:latin typeface="+mn-lt"/>
              </a:rPr>
              <a:t>   Another test of knowing the Lord is found in love.  </a:t>
            </a:r>
          </a:p>
          <a:p>
            <a:pPr lvl="1"/>
            <a:r>
              <a:rPr lang="en-US" sz="1400" b="1" dirty="0">
                <a:latin typeface="+mn-lt"/>
              </a:rPr>
              <a:t>1 John 4:7–12 </a:t>
            </a:r>
            <a:r>
              <a:rPr lang="en-US" sz="1400" dirty="0">
                <a:latin typeface="+mn-lt"/>
              </a:rPr>
              <a:t>: </a:t>
            </a:r>
            <a:r>
              <a:rPr lang="en-US" sz="1400" b="0" i="1" u="none" strike="noStrike" baseline="0" dirty="0">
                <a:latin typeface="+mn-lt"/>
              </a:rPr>
              <a:t>Beloved, let us love one another, for love is of God; and </a:t>
            </a:r>
            <a:r>
              <a:rPr lang="en-US" sz="1400" b="1" i="1" u="sng" strike="noStrike" baseline="0" dirty="0">
                <a:latin typeface="+mn-lt"/>
              </a:rPr>
              <a:t>everyone who loves is born of God and knows God</a:t>
            </a:r>
            <a:r>
              <a:rPr lang="en-US" sz="1400" b="0" i="1" u="none" strike="noStrike" baseline="0" dirty="0">
                <a:latin typeface="+mn-lt"/>
              </a:rPr>
              <a:t>. </a:t>
            </a:r>
            <a:r>
              <a:rPr lang="en-US" sz="1400" b="1" i="1" u="sng" strike="noStrike" baseline="0" dirty="0">
                <a:latin typeface="+mn-lt"/>
              </a:rPr>
              <a:t>He who does not love does not know God</a:t>
            </a:r>
            <a:r>
              <a:rPr lang="en-US" sz="1400" b="0" i="1" u="none" strike="noStrike" baseline="0" dirty="0">
                <a:latin typeface="+mn-lt"/>
              </a:rPr>
              <a:t>, for God is love. In this the love of God was manifested toward us, that God has sent His only begotten Son into the world, that we might live through Him. In this is love, not that we loved God, but that He loved us and sent His Son to be the propitiation for our sins. Beloved, if God so loved us, we also ought to love one another. No one has seen God at any time. If we love one another, God abides in us, and His love has been perfected in us. </a:t>
            </a:r>
            <a:endParaRPr lang="en-US" sz="1400" i="1" dirty="0">
              <a:latin typeface="+mn-lt"/>
            </a:endParaRPr>
          </a:p>
          <a:p>
            <a:endParaRPr lang="en-US" sz="1400" dirty="0">
              <a:latin typeface="+mn-lt"/>
            </a:endParaRPr>
          </a:p>
          <a:p>
            <a:r>
              <a:rPr lang="en-US" sz="1400" b="1" dirty="0">
                <a:latin typeface="+mn-lt"/>
              </a:rPr>
              <a:t> 5. The Witness of the Holy Spirit:   </a:t>
            </a:r>
          </a:p>
          <a:p>
            <a:r>
              <a:rPr lang="en-US" sz="1400" dirty="0">
                <a:latin typeface="+mn-lt"/>
              </a:rPr>
              <a:t> Under the new covenant, God’s Spirit dwells within believers:  </a:t>
            </a:r>
          </a:p>
          <a:p>
            <a:pPr marR="0" lvl="1" algn="l" rtl="0"/>
            <a:r>
              <a:rPr lang="en-US" sz="1400" b="1" dirty="0">
                <a:latin typeface="+mn-lt"/>
              </a:rPr>
              <a:t>Romans 8:12-17 : </a:t>
            </a:r>
            <a:r>
              <a:rPr lang="en-US" sz="1400" b="0" i="1" u="none" strike="noStrike" baseline="0" dirty="0">
                <a:latin typeface="+mn-lt"/>
              </a:rPr>
              <a:t>Therefore, brethren, we are debtors—not to the flesh, to live according to the flesh. For if you live according to the flesh you will die; but if by the Spirit you put to death the deeds of the body, you will live. </a:t>
            </a:r>
            <a:r>
              <a:rPr lang="en-US" sz="1400" b="1" i="1" u="sng" strike="noStrike" baseline="0" dirty="0">
                <a:latin typeface="+mn-lt"/>
              </a:rPr>
              <a:t>For as many as are led by the Spirit of God, these are sons of God</a:t>
            </a:r>
            <a:r>
              <a:rPr lang="en-US" sz="1400" b="0" i="1" u="none" strike="noStrike" baseline="0" dirty="0">
                <a:latin typeface="+mn-lt"/>
              </a:rPr>
              <a:t>. For you did not receive the spirit of bondage again to fear, but you received the Spirit of adoption by whom we cry out, "Abba, Father." </a:t>
            </a:r>
            <a:r>
              <a:rPr lang="en-US" sz="1400" b="1" i="1" u="sng" strike="noStrike" baseline="0" dirty="0">
                <a:latin typeface="+mn-lt"/>
              </a:rPr>
              <a:t>The Spirit Himself bears witness with our spirit that we are children of God</a:t>
            </a:r>
            <a:r>
              <a:rPr lang="en-US" sz="1400" b="0" i="1" u="none" strike="noStrike" baseline="0" dirty="0">
                <a:latin typeface="+mn-lt"/>
              </a:rPr>
              <a:t>, and if children, then heirs—heirs of God and joint heirs with Christ, if indeed we suffer with Him, that we may also be glorified together. </a:t>
            </a:r>
          </a:p>
          <a:p>
            <a:endParaRPr lang="en-US" sz="1400" dirty="0">
              <a:latin typeface="+mn-lt"/>
            </a:endParaRPr>
          </a:p>
          <a:p>
            <a:r>
              <a:rPr lang="en-US" sz="1400" b="1" dirty="0">
                <a:latin typeface="+mn-lt"/>
              </a:rPr>
              <a:t>Summary:   </a:t>
            </a:r>
          </a:p>
          <a:p>
            <a:r>
              <a:rPr lang="en-US" sz="1400" u="sng" dirty="0">
                <a:latin typeface="+mn-lt"/>
              </a:rPr>
              <a:t>You can know that you know the Lord </a:t>
            </a:r>
            <a:r>
              <a:rPr lang="en-US" sz="1400" dirty="0">
                <a:latin typeface="+mn-lt"/>
              </a:rPr>
              <a:t>when your heart has been changed by Him, when you have come to Him through faith in Jesus Christ, when your life exhibits loving obedience to His commands, and when the Holy Spirit is actively at work within you. This inward transformation, evidenced in loving God and others, marks the reality of the relationship promised in Jeremiah’s prophecy of the new covenant.</a:t>
            </a:r>
          </a:p>
          <a:p>
            <a:endParaRPr lang="en-US" sz="1400" dirty="0">
              <a:latin typeface="+mn-lt"/>
            </a:endParaRPr>
          </a:p>
          <a:p>
            <a:endParaRPr lang="en-US" sz="1400" dirty="0">
              <a:latin typeface="+mn-lt"/>
            </a:endParaRPr>
          </a:p>
          <a:p>
            <a:endParaRPr lang="en-US" dirty="0"/>
          </a:p>
          <a:p>
            <a:endParaRPr lang="en-US" dirty="0"/>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a:bodyPr>
          <a:lstStyle/>
          <a:p>
            <a:endParaRPr lang="en-US" b="1" dirty="0"/>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94B4B-0BBB-34BB-9824-092B62C849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28B334-EFD6-7808-F46D-29AD330A89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EF4B16-6F83-CD29-EB47-AF209DC46BAD}"/>
              </a:ext>
            </a:extLst>
          </p:cNvPr>
          <p:cNvSpPr>
            <a:spLocks noGrp="1"/>
          </p:cNvSpPr>
          <p:nvPr>
            <p:ph type="body" idx="1"/>
          </p:nvPr>
        </p:nvSpPr>
        <p:spPr/>
        <p:txBody>
          <a:bodyPr>
            <a:normAutofit/>
          </a:bodyPr>
          <a:lstStyle/>
          <a:p>
            <a:endParaRPr lang="en-US" b="1" dirty="0"/>
          </a:p>
          <a:p>
            <a:pPr marR="0" algn="l" rtl="0"/>
            <a:r>
              <a:rPr lang="en-US" sz="1800" b="0" i="0" u="none" strike="noStrike" baseline="0" dirty="0">
                <a:latin typeface="Verdana" panose="020B0604030504040204" pitchFamily="34" charset="0"/>
              </a:rPr>
              <a:t>And do not be conformed to this world, but be transformed by the renewing of your mind, that you may prove what is that good and acceptable and perfect will of God.  (Rom 12:2)</a:t>
            </a:r>
          </a:p>
          <a:p>
            <a:endParaRPr lang="en-US" dirty="0"/>
          </a:p>
          <a:p>
            <a:pPr marR="0" algn="l" rtl="0"/>
            <a:r>
              <a:rPr lang="en-US" sz="1800" b="0" i="0" u="none" strike="noStrike" baseline="0" dirty="0">
                <a:latin typeface="Verdana" panose="020B0604030504040204" pitchFamily="34" charset="0"/>
              </a:rPr>
              <a:t>I say then: Walk in the Spirit, and you shall not fulfill the lust of the flesh. For the flesh lusts against the Spirit, and the Spirit against the flesh; and these are contrary to one another, so that you do not do the things that you wish.  (Gal 5:16-17)</a:t>
            </a:r>
          </a:p>
          <a:p>
            <a:endParaRPr lang="en-US" dirty="0"/>
          </a:p>
        </p:txBody>
      </p:sp>
      <p:sp>
        <p:nvSpPr>
          <p:cNvPr id="4" name="Slide Number Placeholder 3">
            <a:extLst>
              <a:ext uri="{FF2B5EF4-FFF2-40B4-BE49-F238E27FC236}">
                <a16:creationId xmlns:a16="http://schemas.microsoft.com/office/drawing/2014/main" id="{61EF6C03-BFDA-EB03-5858-BD0D4B55B0EB}"/>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433091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02825-549D-A3FC-EF3E-402C2CA908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78468B-A669-0EE4-6FAE-F8B08413E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8B6626-B0AE-C9DA-DCDE-7DB6E1BF5930}"/>
              </a:ext>
            </a:extLst>
          </p:cNvPr>
          <p:cNvSpPr>
            <a:spLocks noGrp="1"/>
          </p:cNvSpPr>
          <p:nvPr>
            <p:ph type="body" idx="1"/>
          </p:nvPr>
        </p:nvSpPr>
        <p:spPr/>
        <p:txBody>
          <a:bodyPr>
            <a:normAutofit/>
          </a:bodyPr>
          <a:lstStyle/>
          <a:p>
            <a:endParaRPr lang="en-US" b="1" dirty="0"/>
          </a:p>
          <a:p>
            <a:pPr marR="0" algn="l" rtl="0"/>
            <a:r>
              <a:rPr lang="en-US" sz="1800" b="0" i="0" u="none" strike="noStrike" baseline="0" dirty="0">
                <a:latin typeface="Verdana" panose="020B0604030504040204" pitchFamily="34" charset="0"/>
              </a:rPr>
              <a:t>If we live in the Spirit, let us also walk in the Spirit. (Gal 5:25)</a:t>
            </a:r>
          </a:p>
          <a:p>
            <a:endParaRPr lang="en-US" dirty="0"/>
          </a:p>
          <a:p>
            <a:pPr marR="0" algn="l" rtl="0"/>
            <a:r>
              <a:rPr lang="en-US" sz="1800" b="0" i="0" u="none" strike="noStrike" baseline="0" dirty="0">
                <a:latin typeface="Verdana" panose="020B0604030504040204" pitchFamily="34" charset="0"/>
              </a:rPr>
              <a:t>And if Christ is in you, the body is dead because of sin, but the Spirit is life because of righteousness. But if the Spirit of Him who raised Jesus from the dead dwells in you, He who raised Christ from the dead will also give life to your mortal bodies through His Spirit who dwells in you.  (Rom 8:10-11)</a:t>
            </a:r>
          </a:p>
          <a:p>
            <a:endParaRPr lang="en-US" dirty="0"/>
          </a:p>
        </p:txBody>
      </p:sp>
      <p:sp>
        <p:nvSpPr>
          <p:cNvPr id="4" name="Slide Number Placeholder 3">
            <a:extLst>
              <a:ext uri="{FF2B5EF4-FFF2-40B4-BE49-F238E27FC236}">
                <a16:creationId xmlns:a16="http://schemas.microsoft.com/office/drawing/2014/main" id="{4D5B57A2-2E02-D517-81AC-4E0A6669C567}"/>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3592131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0697F-266A-1257-9F6B-43E87ACD36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62B8F8-DE65-9462-1B1A-780428EF14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947B54-4D12-697E-2F35-777D5E420B96}"/>
              </a:ext>
            </a:extLst>
          </p:cNvPr>
          <p:cNvSpPr>
            <a:spLocks noGrp="1"/>
          </p:cNvSpPr>
          <p:nvPr>
            <p:ph type="body" idx="1"/>
          </p:nvPr>
        </p:nvSpPr>
        <p:spPr/>
        <p:txBody>
          <a:bodyPr>
            <a:normAutofit/>
          </a:bodyPr>
          <a:lstStyle/>
          <a:p>
            <a:endParaRPr lang="en-US" b="1" dirty="0"/>
          </a:p>
          <a:p>
            <a:endParaRPr lang="en-US" dirty="0"/>
          </a:p>
        </p:txBody>
      </p:sp>
      <p:sp>
        <p:nvSpPr>
          <p:cNvPr id="4" name="Slide Number Placeholder 3">
            <a:extLst>
              <a:ext uri="{FF2B5EF4-FFF2-40B4-BE49-F238E27FC236}">
                <a16:creationId xmlns:a16="http://schemas.microsoft.com/office/drawing/2014/main" id="{C082A5B3-66B3-0CA2-9DA9-1CF9B4859891}"/>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41096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B4ABC-DCBC-4301-CCB9-79CEAD0E61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B4E590-6AD7-BCCA-83D2-E5C75B58B8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D526D-E391-70C0-0A0C-068D2FCD07EE}"/>
              </a:ext>
            </a:extLst>
          </p:cNvPr>
          <p:cNvSpPr>
            <a:spLocks noGrp="1"/>
          </p:cNvSpPr>
          <p:nvPr>
            <p:ph type="body" idx="1"/>
          </p:nvPr>
        </p:nvSpPr>
        <p:spPr/>
        <p:txBody>
          <a:bodyPr>
            <a:normAutofit/>
          </a:bodyPr>
          <a:lstStyle/>
          <a:p>
            <a:endParaRPr lang="en-US" b="1" dirty="0"/>
          </a:p>
          <a:p>
            <a:endParaRPr lang="en-US" dirty="0"/>
          </a:p>
        </p:txBody>
      </p:sp>
      <p:sp>
        <p:nvSpPr>
          <p:cNvPr id="4" name="Slide Number Placeholder 3">
            <a:extLst>
              <a:ext uri="{FF2B5EF4-FFF2-40B4-BE49-F238E27FC236}">
                <a16:creationId xmlns:a16="http://schemas.microsoft.com/office/drawing/2014/main" id="{EFDF50E0-E5A1-6B13-73CF-06D31EE4FFEC}"/>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375970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80B3A-6ACD-9A8B-47D0-D7FD06D946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A5ADCF-1F9F-1D5F-6E56-7A80EF11DF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C4874D-FF7E-66D9-2A96-26E5472D1E8A}"/>
              </a:ext>
            </a:extLst>
          </p:cNvPr>
          <p:cNvSpPr>
            <a:spLocks noGrp="1"/>
          </p:cNvSpPr>
          <p:nvPr>
            <p:ph type="body" idx="1"/>
          </p:nvPr>
        </p:nvSpPr>
        <p:spPr/>
        <p:txBody>
          <a:bodyPr>
            <a:normAutofit/>
          </a:bodyPr>
          <a:lstStyle/>
          <a:p>
            <a:endParaRPr lang="en-US" b="1" dirty="0"/>
          </a:p>
          <a:p>
            <a:r>
              <a:rPr lang="en-US" dirty="0"/>
              <a:t>In short, while Paul gives us a concise list of virtues that the Holy Spirit cultivates in believers, the Psalms flesh out what such a life looks like in varied circumstances - be it in times of repentance (Psalm 51), seeking God’s guidance (Psalm 143), or rejoicing in His unending presence (Psalm 139). Together, they paint a full picture of "living the good life" under the transforming influence of God’s Spirit.</a:t>
            </a:r>
          </a:p>
          <a:p>
            <a:endParaRPr lang="en-US" dirty="0"/>
          </a:p>
          <a:p>
            <a:r>
              <a:rPr lang="en-US" b="1" dirty="0"/>
              <a:t>Paul’s Vision of the “Good Life” – The Just shall live by faith</a:t>
            </a:r>
          </a:p>
          <a:p>
            <a:r>
              <a:rPr lang="en-US" b="1" dirty="0"/>
              <a:t>1. A Right Standing with God (Romans)</a:t>
            </a:r>
          </a:p>
          <a:p>
            <a:pPr>
              <a:buFont typeface="Arial" panose="020B0604020202020204" pitchFamily="34" charset="0"/>
              <a:buChar char="•"/>
            </a:pPr>
            <a:r>
              <a:rPr lang="en-US" dirty="0"/>
              <a:t>Recognize human inability to earn God’s favor</a:t>
            </a:r>
          </a:p>
          <a:p>
            <a:pPr>
              <a:buFont typeface="Arial" panose="020B0604020202020204" pitchFamily="34" charset="0"/>
              <a:buChar char="•"/>
            </a:pPr>
            <a:r>
              <a:rPr lang="en-US" dirty="0"/>
              <a:t>Receive justification as a gift by faith in Jesus Christ</a:t>
            </a:r>
          </a:p>
          <a:p>
            <a:pPr>
              <a:buFont typeface="Arial" panose="020B0604020202020204" pitchFamily="34" charset="0"/>
              <a:buChar char="•"/>
            </a:pPr>
            <a:r>
              <a:rPr lang="en-US" dirty="0"/>
              <a:t>Cultivate gratitude, peace, and hope from this new identity</a:t>
            </a:r>
          </a:p>
          <a:p>
            <a:r>
              <a:rPr lang="en-US" b="1" dirty="0"/>
              <a:t>2. A Spirit-Led Lifestyle (Galatians)</a:t>
            </a:r>
          </a:p>
          <a:p>
            <a:pPr>
              <a:buFont typeface="Arial" panose="020B0604020202020204" pitchFamily="34" charset="0"/>
              <a:buChar char="•"/>
            </a:pPr>
            <a:r>
              <a:rPr lang="en-US" dirty="0"/>
              <a:t>Reject legalistic or performance-based religion</a:t>
            </a:r>
          </a:p>
          <a:p>
            <a:pPr>
              <a:buFont typeface="Arial" panose="020B0604020202020204" pitchFamily="34" charset="0"/>
              <a:buChar char="•"/>
            </a:pPr>
            <a:r>
              <a:rPr lang="en-US" dirty="0"/>
              <a:t>Rely on the Spirit for real moral and spiritual transformation</a:t>
            </a:r>
          </a:p>
          <a:p>
            <a:pPr>
              <a:buFont typeface="Arial" panose="020B0604020202020204" pitchFamily="34" charset="0"/>
              <a:buChar char="•"/>
            </a:pPr>
            <a:r>
              <a:rPr lang="en-US" dirty="0"/>
              <a:t>Express faith tangibly through loving relationships and service</a:t>
            </a:r>
          </a:p>
          <a:p>
            <a:r>
              <a:rPr lang="en-US" b="1" dirty="0"/>
              <a:t>3. A Life of Ongoing Faith and Perseverance (Hebrews)</a:t>
            </a:r>
          </a:p>
          <a:p>
            <a:pPr>
              <a:buFont typeface="Arial" panose="020B0604020202020204" pitchFamily="34" charset="0"/>
              <a:buChar char="•"/>
            </a:pPr>
            <a:r>
              <a:rPr lang="en-US" dirty="0"/>
              <a:t>Understand faith as an enduring trust in God’s character and promises</a:t>
            </a:r>
          </a:p>
          <a:p>
            <a:pPr>
              <a:buFont typeface="Arial" panose="020B0604020202020204" pitchFamily="34" charset="0"/>
              <a:buChar char="•"/>
            </a:pPr>
            <a:r>
              <a:rPr lang="en-US" dirty="0"/>
              <a:t>Draw near to God through Christ, the perfect High Priest</a:t>
            </a:r>
          </a:p>
          <a:p>
            <a:pPr>
              <a:buFont typeface="Arial" panose="020B0604020202020204" pitchFamily="34" charset="0"/>
              <a:buChar char="•"/>
            </a:pPr>
            <a:r>
              <a:rPr lang="en-US" dirty="0"/>
              <a:t>Embrace trials with the knowledge that faith yields eternal reward</a:t>
            </a:r>
          </a:p>
          <a:p>
            <a:endParaRPr lang="en-US" dirty="0"/>
          </a:p>
          <a:p>
            <a:r>
              <a:rPr lang="en-US" dirty="0"/>
              <a:t>Paul’s theological insights into “the just shall live by faith” depict a cohesive vision of the good life - one grounded in God’s grace, shaped by the indwelling Spirit, and sustained by a persevering trust in God’s promises. The good life, therefore, is not found in external success or self-powered morality, but in a God-centered relationship that results in genuine transformation, lasting hope, and love for others.</a:t>
            </a:r>
          </a:p>
          <a:p>
            <a:endParaRPr lang="en-US" dirty="0"/>
          </a:p>
        </p:txBody>
      </p:sp>
      <p:sp>
        <p:nvSpPr>
          <p:cNvPr id="4" name="Slide Number Placeholder 3">
            <a:extLst>
              <a:ext uri="{FF2B5EF4-FFF2-40B4-BE49-F238E27FC236}">
                <a16:creationId xmlns:a16="http://schemas.microsoft.com/office/drawing/2014/main" id="{DD10E2A3-9D4B-9FDA-6D63-3A743618C5B6}"/>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4415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zadnvuc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The Good Life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By the Power of God’s Spirit</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4"/>
              </a:rPr>
              <a:t>https://tinyurl.com/zadnvuca</a:t>
            </a:r>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87714-2347-1CD9-10C8-3454AFAA2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F402D-67A6-1969-F14B-807FF9FCE8B7}"/>
              </a:ext>
            </a:extLst>
          </p:cNvPr>
          <p:cNvSpPr>
            <a:spLocks noGrp="1"/>
          </p:cNvSpPr>
          <p:nvPr>
            <p:ph type="title"/>
          </p:nvPr>
        </p:nvSpPr>
        <p:spPr>
          <a:xfrm>
            <a:off x="457200" y="0"/>
            <a:ext cx="8229600" cy="914400"/>
          </a:xfrm>
        </p:spPr>
        <p:txBody>
          <a:bodyPr>
            <a:normAutofit fontScale="90000"/>
          </a:bodyPr>
          <a:lstStyle/>
          <a:p>
            <a:pPr algn="l"/>
            <a:r>
              <a:rPr lang="en-US" dirty="0"/>
              <a:t>A quick review…</a:t>
            </a:r>
            <a:br>
              <a:rPr lang="en-US" sz="4400"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21E89EDB-F694-210C-E682-FDA5B031AE6A}"/>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C01F5911-3BCB-27C3-4008-D832E239584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53660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266700" y="0"/>
            <a:ext cx="8610600" cy="1143000"/>
          </a:xfrm>
        </p:spPr>
        <p:txBody>
          <a:bodyPr>
            <a:normAutofit fontScale="90000"/>
          </a:bodyPr>
          <a:lstStyle/>
          <a:p>
            <a:pPr algn="l"/>
            <a:r>
              <a:rPr lang="en-US" dirty="0"/>
              <a:t>The Spiritual Man – A New Creation</a:t>
            </a:r>
            <a:br>
              <a:rPr lang="en-US" dirty="0"/>
            </a:br>
            <a:r>
              <a:rPr lang="en-US" sz="2400" dirty="0">
                <a:solidFill>
                  <a:schemeClr val="tx2">
                    <a:lumMod val="60000"/>
                    <a:lumOff val="40000"/>
                  </a:schemeClr>
                </a:solidFill>
              </a:rPr>
              <a:t>1 Cor. 2:6-16; 2 Cor. 5:16-21; Galatians 5; Romans 8</a:t>
            </a:r>
          </a:p>
        </p:txBody>
      </p:sp>
      <p:sp>
        <p:nvSpPr>
          <p:cNvPr id="3" name="TextBox 2">
            <a:extLst>
              <a:ext uri="{FF2B5EF4-FFF2-40B4-BE49-F238E27FC236}">
                <a16:creationId xmlns:a16="http://schemas.microsoft.com/office/drawing/2014/main" id="{1066A093-8C2F-E758-7D37-1B61546BC782}"/>
              </a:ext>
            </a:extLst>
          </p:cNvPr>
          <p:cNvSpPr txBox="1"/>
          <p:nvPr/>
        </p:nvSpPr>
        <p:spPr>
          <a:xfrm>
            <a:off x="266700" y="2895600"/>
            <a:ext cx="8610600" cy="3266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i="1" dirty="0">
                <a:latin typeface="+mn-lt"/>
              </a:rPr>
              <a:t>An Internal, Heart-Level Knowledge  </a:t>
            </a:r>
            <a:r>
              <a:rPr lang="en-US" sz="2000" i="1" dirty="0">
                <a:latin typeface="+mn-lt"/>
              </a:rPr>
              <a:t>(Jer. 31:33)</a:t>
            </a:r>
          </a:p>
          <a:p>
            <a:pPr marL="285750" indent="-285750">
              <a:lnSpc>
                <a:spcPct val="150000"/>
              </a:lnSpc>
              <a:buFont typeface="Arial" panose="020B0604020202020204" pitchFamily="34" charset="0"/>
              <a:buChar char="•"/>
            </a:pPr>
            <a:r>
              <a:rPr lang="en-US" sz="2000" b="1" i="1" dirty="0">
                <a:latin typeface="+mn-lt"/>
              </a:rPr>
              <a:t>A Personal Relationship mediated through Jesus Christ </a:t>
            </a:r>
            <a:r>
              <a:rPr lang="en-US" sz="2000" i="1" dirty="0">
                <a:latin typeface="+mn-lt"/>
              </a:rPr>
              <a:t>(John 14:6)</a:t>
            </a:r>
          </a:p>
          <a:p>
            <a:pPr marL="285750" indent="-285750">
              <a:lnSpc>
                <a:spcPct val="150000"/>
              </a:lnSpc>
              <a:buFont typeface="Arial" panose="020B0604020202020204" pitchFamily="34" charset="0"/>
              <a:buChar char="•"/>
            </a:pPr>
            <a:r>
              <a:rPr lang="en-US" sz="2000" b="1" i="1" dirty="0">
                <a:latin typeface="+mn-lt"/>
              </a:rPr>
              <a:t>Obedience as a Sign of Knowledge; a Practical Test </a:t>
            </a:r>
            <a:r>
              <a:rPr lang="en-US" sz="2000" i="1" dirty="0">
                <a:latin typeface="+mn-lt"/>
              </a:rPr>
              <a:t>(1 John 2:3-6)</a:t>
            </a:r>
          </a:p>
          <a:p>
            <a:pPr marL="285750" indent="-285750">
              <a:lnSpc>
                <a:spcPct val="150000"/>
              </a:lnSpc>
              <a:buFont typeface="Arial" panose="020B0604020202020204" pitchFamily="34" charset="0"/>
              <a:buChar char="•"/>
            </a:pPr>
            <a:r>
              <a:rPr lang="en-US" sz="2000" b="1" i="1" dirty="0">
                <a:latin typeface="+mn-lt"/>
              </a:rPr>
              <a:t>Love as the Outflow of Knowing God; a Practical Test </a:t>
            </a:r>
            <a:r>
              <a:rPr lang="en-US" sz="2000" i="1" dirty="0">
                <a:latin typeface="+mn-lt"/>
              </a:rPr>
              <a:t>(1 John 4:7-8)</a:t>
            </a:r>
          </a:p>
          <a:p>
            <a:pPr marL="285750" indent="-285750">
              <a:lnSpc>
                <a:spcPct val="150000"/>
              </a:lnSpc>
              <a:buFont typeface="Arial" panose="020B0604020202020204" pitchFamily="34" charset="0"/>
              <a:buChar char="•"/>
            </a:pPr>
            <a:r>
              <a:rPr lang="en-US" sz="2000" b="1" i="1" dirty="0">
                <a:latin typeface="+mn-lt"/>
              </a:rPr>
              <a:t>The Witness of the Holy Spirit</a:t>
            </a:r>
            <a:r>
              <a:rPr lang="en-US" sz="2000" i="1" dirty="0">
                <a:latin typeface="+mn-lt"/>
              </a:rPr>
              <a:t> (Romans 8:12-17)</a:t>
            </a:r>
            <a:endParaRPr lang="en-US" sz="2000" dirty="0">
              <a:latin typeface="+mn-lt"/>
            </a:endParaRPr>
          </a:p>
          <a:p>
            <a:pPr marL="285750" indent="-285750">
              <a:lnSpc>
                <a:spcPct val="150000"/>
              </a:lnSpc>
              <a:buFont typeface="Arial" panose="020B0604020202020204" pitchFamily="34" charset="0"/>
              <a:buChar char="•"/>
            </a:pPr>
            <a:r>
              <a:rPr lang="en-US" sz="2000" b="1" i="1" dirty="0">
                <a:latin typeface="+mn-lt"/>
              </a:rPr>
              <a:t>The Fruit of the Spirit; a Practical Test</a:t>
            </a:r>
            <a:r>
              <a:rPr lang="en-US" sz="2000" i="1" dirty="0">
                <a:latin typeface="+mn-lt"/>
              </a:rPr>
              <a:t> (Galatians 5:22-25)</a:t>
            </a:r>
          </a:p>
          <a:p>
            <a:pPr marL="285750" indent="-285750">
              <a:lnSpc>
                <a:spcPct val="150000"/>
              </a:lnSpc>
              <a:buFont typeface="Arial" panose="020B0604020202020204" pitchFamily="34" charset="0"/>
              <a:buChar char="•"/>
            </a:pPr>
            <a:r>
              <a:rPr lang="en-US" sz="2000" b="1" i="1" dirty="0">
                <a:latin typeface="+mn-lt"/>
              </a:rPr>
              <a:t>The Mind of Christ; a World-View Test</a:t>
            </a:r>
            <a:r>
              <a:rPr lang="en-US" sz="2000" i="1" dirty="0">
                <a:latin typeface="+mn-lt"/>
              </a:rPr>
              <a:t> (1 Corinthians 2:16)</a:t>
            </a:r>
            <a:endParaRPr lang="en-US" sz="2000" b="1" i="1" dirty="0">
              <a:latin typeface="+mn-lt"/>
            </a:endParaRPr>
          </a:p>
        </p:txBody>
      </p:sp>
      <p:sp>
        <p:nvSpPr>
          <p:cNvPr id="4" name="TextBox 3">
            <a:extLst>
              <a:ext uri="{FF2B5EF4-FFF2-40B4-BE49-F238E27FC236}">
                <a16:creationId xmlns:a16="http://schemas.microsoft.com/office/drawing/2014/main" id="{6133F9C2-6CAA-E9BF-1EE5-AFA21A8EA715}"/>
              </a:ext>
            </a:extLst>
          </p:cNvPr>
          <p:cNvSpPr txBox="1"/>
          <p:nvPr/>
        </p:nvSpPr>
        <p:spPr>
          <a:xfrm>
            <a:off x="266700" y="1665357"/>
            <a:ext cx="8610600" cy="707886"/>
          </a:xfrm>
          <a:prstGeom prst="rect">
            <a:avLst/>
          </a:prstGeom>
          <a:noFill/>
        </p:spPr>
        <p:txBody>
          <a:bodyPr wrap="square" rtlCol="0">
            <a:spAutoFit/>
          </a:bodyPr>
          <a:lstStyle/>
          <a:p>
            <a:r>
              <a:rPr lang="en-US" sz="2000" b="1" i="1" dirty="0"/>
              <a:t>Therefore, if anyone is in Christ, </a:t>
            </a:r>
            <a:r>
              <a:rPr lang="en-US" sz="2000" b="1" i="1" u="sng" dirty="0"/>
              <a:t>he is a new creation</a:t>
            </a:r>
            <a:r>
              <a:rPr lang="en-US" sz="2000" b="1" i="1" dirty="0"/>
              <a:t>; old things have passed away; behold, all things have become new.   (2 Cor. 5:17)</a:t>
            </a:r>
          </a:p>
        </p:txBody>
      </p:sp>
    </p:spTree>
    <p:extLst>
      <p:ext uri="{BB962C8B-B14F-4D97-AF65-F5344CB8AC3E}">
        <p14:creationId xmlns:p14="http://schemas.microsoft.com/office/powerpoint/2010/main" val="35980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a:bodyPr>
          <a:lstStyle/>
          <a:p>
            <a:pPr algn="l"/>
            <a:r>
              <a:rPr lang="en-US" sz="2800" dirty="0"/>
              <a:t>Psalm 1 – The Fruitful Life</a:t>
            </a:r>
            <a:br>
              <a:rPr lang="en-US" sz="3600" dirty="0"/>
            </a:br>
            <a:r>
              <a:rPr lang="en-US" sz="2200" dirty="0">
                <a:solidFill>
                  <a:schemeClr val="tx2">
                    <a:lumMod val="60000"/>
                    <a:lumOff val="40000"/>
                  </a:schemeClr>
                </a:solidFill>
              </a:rPr>
              <a:t>Character and conduct exhibit God’s Spirit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76201" y="1066800"/>
            <a:ext cx="8991599" cy="5632311"/>
          </a:xfrm>
          <a:prstGeom prst="rect">
            <a:avLst/>
          </a:prstGeom>
          <a:noFill/>
        </p:spPr>
        <p:txBody>
          <a:bodyPr wrap="square">
            <a:spAutoFit/>
          </a:bodyPr>
          <a:lstStyle/>
          <a:p>
            <a:r>
              <a:rPr lang="en-US" b="1" dirty="0"/>
              <a:t>Psalm 1 </a:t>
            </a:r>
            <a:r>
              <a:rPr lang="en-US" dirty="0"/>
              <a:t>describes the character and conduct that flow out of a life yielded to God’s Spirit.</a:t>
            </a:r>
          </a:p>
          <a:p>
            <a:endParaRPr lang="en-US" dirty="0">
              <a:latin typeface="+mn-lt"/>
            </a:endParaRPr>
          </a:p>
          <a:p>
            <a:r>
              <a:rPr lang="en-US" dirty="0">
                <a:latin typeface="+mn-lt"/>
              </a:rPr>
              <a:t>Key Verses:</a:t>
            </a:r>
          </a:p>
          <a:p>
            <a:endParaRPr lang="en-US" dirty="0">
              <a:latin typeface="+mn-lt"/>
            </a:endParaRPr>
          </a:p>
          <a:p>
            <a:r>
              <a:rPr lang="en-US" b="1" i="1" dirty="0">
                <a:latin typeface="+mn-lt"/>
              </a:rPr>
              <a:t>Psalms 1:1-3</a:t>
            </a:r>
            <a:r>
              <a:rPr lang="en-US" i="1" dirty="0">
                <a:latin typeface="+mn-lt"/>
              </a:rPr>
              <a:t>  Blessed is the man Who walks not in the counsel of the ungodly, Nor stands in the path of sinners, Nor sits in the seat of the scornful; But his delight is in the law of the LORD, And in His law he meditates day and night. He shall be like a tree Planted by the rivers of water, That brings forth its fruit in its season, Whose leaf also shall not wither; And whatever he does shall prosper. </a:t>
            </a:r>
            <a:endParaRPr lang="en-US" dirty="0">
              <a:latin typeface="+mn-lt"/>
            </a:endParaRPr>
          </a:p>
          <a:p>
            <a:endParaRPr lang="en-US" dirty="0">
              <a:latin typeface="+mn-lt"/>
            </a:endParaRPr>
          </a:p>
          <a:p>
            <a:r>
              <a:rPr lang="en-US" dirty="0">
                <a:latin typeface="+mn-lt"/>
              </a:rPr>
              <a:t>Connections:</a:t>
            </a:r>
          </a:p>
          <a:p>
            <a:endParaRPr lang="en-US" dirty="0">
              <a:latin typeface="+mn-lt"/>
            </a:endParaRPr>
          </a:p>
          <a:p>
            <a:pPr marL="742950" lvl="1" indent="-285750">
              <a:buFont typeface="Arial" panose="020B0604020202020204" pitchFamily="34" charset="0"/>
              <a:buChar char="•"/>
            </a:pPr>
            <a:r>
              <a:rPr lang="en-US" i="1" dirty="0"/>
              <a:t>Living the Good Life </a:t>
            </a:r>
            <a:r>
              <a:rPr lang="en-US" dirty="0"/>
              <a:t>: This psalm sets the tone for the entire book by showing that true blessing (or "the good life") is found in delighting in God’s Word rather than following sinful paths.</a:t>
            </a:r>
          </a:p>
          <a:p>
            <a:pPr lvl="1"/>
            <a:endParaRPr lang="en-US" dirty="0"/>
          </a:p>
          <a:p>
            <a:pPr marL="742950" lvl="1" indent="-285750">
              <a:buFont typeface="Arial" panose="020B0604020202020204" pitchFamily="34" charset="0"/>
              <a:buChar char="•"/>
            </a:pPr>
            <a:r>
              <a:rPr lang="en-US" i="1" dirty="0"/>
              <a:t>Fruit of the Spirit </a:t>
            </a:r>
            <a:r>
              <a:rPr lang="en-US" dirty="0"/>
              <a:t>: Being "like a tree that yields its fruit" beautifully parallels Paul’s "fruit of the Spirit" metaphor, underscoring that a life rooted in God will naturally produce godly qualities.</a:t>
            </a:r>
          </a:p>
        </p:txBody>
      </p:sp>
    </p:spTree>
    <p:extLst>
      <p:ext uri="{BB962C8B-B14F-4D97-AF65-F5344CB8AC3E}">
        <p14:creationId xmlns:p14="http://schemas.microsoft.com/office/powerpoint/2010/main" val="424611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1000"/>
                                        <p:tgtEl>
                                          <p:spTgt spid="7">
                                            <p:txEl>
                                              <p:pRg st="6" end="6"/>
                                            </p:txEl>
                                          </p:spTgt>
                                        </p:tgtEl>
                                      </p:cBhvr>
                                    </p:animEffect>
                                    <p:anim calcmode="lin" valueType="num">
                                      <p:cBhvr>
                                        <p:cTn id="2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1000"/>
                                        <p:tgtEl>
                                          <p:spTgt spid="7">
                                            <p:txEl>
                                              <p:pRg st="8" end="8"/>
                                            </p:txEl>
                                          </p:spTgt>
                                        </p:tgtEl>
                                      </p:cBhvr>
                                    </p:animEffect>
                                    <p:anim calcmode="lin" valueType="num">
                                      <p:cBhvr>
                                        <p:cTn id="2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489AB-595E-5AF5-65F8-16F1B443FC9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B863ADF-5AD2-5035-1A4E-49C9F90FDF58}"/>
              </a:ext>
            </a:extLst>
          </p:cNvPr>
          <p:cNvSpPr>
            <a:spLocks noGrp="1"/>
          </p:cNvSpPr>
          <p:nvPr>
            <p:ph type="title"/>
          </p:nvPr>
        </p:nvSpPr>
        <p:spPr>
          <a:xfrm>
            <a:off x="76200" y="7088"/>
            <a:ext cx="8991600" cy="914400"/>
          </a:xfrm>
        </p:spPr>
        <p:txBody>
          <a:bodyPr>
            <a:normAutofit/>
          </a:bodyPr>
          <a:lstStyle/>
          <a:p>
            <a:pPr algn="l"/>
            <a:r>
              <a:rPr lang="en-US" sz="2800" dirty="0"/>
              <a:t>Psalm 51 – Renewal by the Spirit</a:t>
            </a:r>
            <a:br>
              <a:rPr lang="en-US" sz="3600" dirty="0"/>
            </a:br>
            <a:r>
              <a:rPr lang="en-US" sz="2200" dirty="0">
                <a:solidFill>
                  <a:schemeClr val="tx2">
                    <a:lumMod val="60000"/>
                    <a:lumOff val="40000"/>
                  </a:schemeClr>
                </a:solidFill>
              </a:rPr>
              <a:t>Transformation in Spiritual Renewal</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4C166458-0496-7D09-20C6-939224B8144F}"/>
              </a:ext>
            </a:extLst>
          </p:cNvPr>
          <p:cNvSpPr txBox="1"/>
          <p:nvPr/>
        </p:nvSpPr>
        <p:spPr>
          <a:xfrm>
            <a:off x="76201" y="1066800"/>
            <a:ext cx="8991599" cy="5355312"/>
          </a:xfrm>
          <a:prstGeom prst="rect">
            <a:avLst/>
          </a:prstGeom>
          <a:noFill/>
        </p:spPr>
        <p:txBody>
          <a:bodyPr wrap="square">
            <a:spAutoFit/>
          </a:bodyPr>
          <a:lstStyle/>
          <a:p>
            <a:r>
              <a:rPr lang="en-US" b="1" dirty="0"/>
              <a:t>Psalm 51 </a:t>
            </a:r>
            <a:r>
              <a:rPr lang="en-US" dirty="0"/>
              <a:t>describes the realization for change in repentance by the power of God’s indwelling Spirit.</a:t>
            </a:r>
          </a:p>
          <a:p>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Psalms 51:10-11</a:t>
            </a:r>
            <a:r>
              <a:rPr lang="en-US" i="1" dirty="0">
                <a:latin typeface="+mn-lt"/>
              </a:rPr>
              <a:t>  Create in me a clean heart, O God, And renew a steadfast spirit within me. Do not cast me away from Your presence, And do not take Your Holy Spirit from me. </a:t>
            </a:r>
            <a:endParaRPr lang="en-US" dirty="0">
              <a:latin typeface="+mn-lt"/>
            </a:endParaRPr>
          </a:p>
          <a:p>
            <a:endParaRPr lang="en-US" dirty="0">
              <a:latin typeface="+mn-lt"/>
            </a:endParaRPr>
          </a:p>
          <a:p>
            <a:endParaRPr lang="en-US" dirty="0">
              <a:latin typeface="+mn-lt"/>
            </a:endParaRPr>
          </a:p>
          <a:p>
            <a:r>
              <a:rPr lang="en-US" dirty="0">
                <a:latin typeface="+mn-lt"/>
              </a:rPr>
              <a:t>Connections:</a:t>
            </a:r>
          </a:p>
          <a:p>
            <a:endParaRPr lang="en-US" dirty="0">
              <a:latin typeface="+mn-lt"/>
            </a:endParaRPr>
          </a:p>
          <a:p>
            <a:pPr marL="742950" lvl="1" indent="-285750">
              <a:buFont typeface="Arial" panose="020B0604020202020204" pitchFamily="34" charset="0"/>
              <a:buChar char="•"/>
            </a:pPr>
            <a:r>
              <a:rPr lang="en-US" i="1" dirty="0"/>
              <a:t>Living In the Spirit</a:t>
            </a:r>
            <a:r>
              <a:rPr lang="en-US" dirty="0"/>
              <a:t>: Here we see one of the clearest Old Testament references to the Holy Spirit as David pleads for spiritual renewal and heart transformation.</a:t>
            </a:r>
          </a:p>
          <a:p>
            <a:pPr lvl="1"/>
            <a:endParaRPr lang="en-US" dirty="0"/>
          </a:p>
          <a:p>
            <a:pPr marL="742950" lvl="1" indent="-285750">
              <a:buFont typeface="Arial" panose="020B0604020202020204" pitchFamily="34" charset="0"/>
              <a:buChar char="•"/>
            </a:pPr>
            <a:r>
              <a:rPr lang="en-US" i="1" dirty="0"/>
              <a:t>Repentance and Inner Change </a:t>
            </a:r>
            <a:r>
              <a:rPr lang="en-US" dirty="0"/>
              <a:t>: The fruit of the Spirit begins with a renewed heart. David’s prayer mirrors Paul’s teaching that genuine transformation comes from God’s work within us (Rom. 12:2; Gal. 5:16–17).</a:t>
            </a:r>
          </a:p>
        </p:txBody>
      </p:sp>
    </p:spTree>
    <p:extLst>
      <p:ext uri="{BB962C8B-B14F-4D97-AF65-F5344CB8AC3E}">
        <p14:creationId xmlns:p14="http://schemas.microsoft.com/office/powerpoint/2010/main" val="115188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fade">
                                      <p:cBhvr>
                                        <p:cTn id="19" dur="1000"/>
                                        <p:tgtEl>
                                          <p:spTgt spid="7">
                                            <p:txEl>
                                              <p:pRg st="8" end="8"/>
                                            </p:txEl>
                                          </p:spTgt>
                                        </p:tgtEl>
                                      </p:cBhvr>
                                    </p:animEffect>
                                    <p:anim calcmode="lin" valueType="num">
                                      <p:cBhvr>
                                        <p:cTn id="2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fade">
                                      <p:cBhvr>
                                        <p:cTn id="24" dur="1000"/>
                                        <p:tgtEl>
                                          <p:spTgt spid="7">
                                            <p:txEl>
                                              <p:pRg st="10" end="10"/>
                                            </p:txEl>
                                          </p:spTgt>
                                        </p:tgtEl>
                                      </p:cBhvr>
                                    </p:animEffect>
                                    <p:anim calcmode="lin" valueType="num">
                                      <p:cBhvr>
                                        <p:cTn id="2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Effect transition="in" filter="fade">
                                      <p:cBhvr>
                                        <p:cTn id="29" dur="1000"/>
                                        <p:tgtEl>
                                          <p:spTgt spid="7">
                                            <p:txEl>
                                              <p:pRg st="12" end="12"/>
                                            </p:txEl>
                                          </p:spTgt>
                                        </p:tgtEl>
                                      </p:cBhvr>
                                    </p:animEffect>
                                    <p:anim calcmode="lin" valueType="num">
                                      <p:cBhvr>
                                        <p:cTn id="3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94E69-5D41-AB4C-F53E-7C0F3674CFF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E896181-F1E3-B9B9-99CF-A189872CE870}"/>
              </a:ext>
            </a:extLst>
          </p:cNvPr>
          <p:cNvSpPr>
            <a:spLocks noGrp="1"/>
          </p:cNvSpPr>
          <p:nvPr>
            <p:ph type="title"/>
          </p:nvPr>
        </p:nvSpPr>
        <p:spPr>
          <a:xfrm>
            <a:off x="76200" y="7088"/>
            <a:ext cx="8991600" cy="914400"/>
          </a:xfrm>
        </p:spPr>
        <p:txBody>
          <a:bodyPr>
            <a:normAutofit/>
          </a:bodyPr>
          <a:lstStyle/>
          <a:p>
            <a:pPr algn="l"/>
            <a:r>
              <a:rPr lang="en-US" sz="2800" dirty="0"/>
              <a:t>Psalm 139 – Life Under the Omnipresent Spirit</a:t>
            </a:r>
            <a:br>
              <a:rPr lang="en-US" sz="3600" dirty="0"/>
            </a:br>
            <a:r>
              <a:rPr lang="en-US" sz="2200" dirty="0">
                <a:solidFill>
                  <a:schemeClr val="tx2">
                    <a:lumMod val="60000"/>
                    <a:lumOff val="40000"/>
                  </a:schemeClr>
                </a:solidFill>
              </a:rPr>
              <a:t>The Indwelling of the Holy Spirit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96FFCE54-DE7D-8B82-219A-410F5CDC71B6}"/>
              </a:ext>
            </a:extLst>
          </p:cNvPr>
          <p:cNvSpPr txBox="1"/>
          <p:nvPr/>
        </p:nvSpPr>
        <p:spPr>
          <a:xfrm>
            <a:off x="76201" y="1066800"/>
            <a:ext cx="8991599" cy="4801314"/>
          </a:xfrm>
          <a:prstGeom prst="rect">
            <a:avLst/>
          </a:prstGeom>
          <a:noFill/>
        </p:spPr>
        <p:txBody>
          <a:bodyPr wrap="square">
            <a:spAutoFit/>
          </a:bodyPr>
          <a:lstStyle/>
          <a:p>
            <a:r>
              <a:rPr lang="en-US" b="1" dirty="0"/>
              <a:t>Psalm 139 </a:t>
            </a:r>
            <a:r>
              <a:rPr lang="en-US" dirty="0"/>
              <a:t>recognizes that God’s Spirit dwells with us.</a:t>
            </a:r>
          </a:p>
          <a:p>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Psalms 139:7</a:t>
            </a:r>
            <a:r>
              <a:rPr lang="en-US" i="1" dirty="0">
                <a:latin typeface="+mn-lt"/>
              </a:rPr>
              <a:t>  </a:t>
            </a:r>
            <a:r>
              <a:rPr lang="en-US" i="1" dirty="0"/>
              <a:t>Where can I go from Your Spirit? Or where can I flee from Your presence? </a:t>
            </a:r>
          </a:p>
          <a:p>
            <a:endParaRPr lang="en-US" dirty="0">
              <a:latin typeface="+mn-lt"/>
            </a:endParaRPr>
          </a:p>
          <a:p>
            <a:endParaRPr lang="en-US" dirty="0">
              <a:latin typeface="+mn-lt"/>
            </a:endParaRPr>
          </a:p>
          <a:p>
            <a:r>
              <a:rPr lang="en-US" dirty="0">
                <a:latin typeface="+mn-lt"/>
              </a:rPr>
              <a:t>Connections:</a:t>
            </a:r>
          </a:p>
          <a:p>
            <a:endParaRPr lang="en-US" dirty="0">
              <a:latin typeface="+mn-lt"/>
            </a:endParaRPr>
          </a:p>
          <a:p>
            <a:pPr marL="742950" lvl="1" indent="-285750">
              <a:buFont typeface="Arial" panose="020B0604020202020204" pitchFamily="34" charset="0"/>
              <a:buChar char="•"/>
            </a:pPr>
            <a:r>
              <a:rPr lang="en-US" i="1" dirty="0"/>
              <a:t>Living In the Spirit</a:t>
            </a:r>
            <a:r>
              <a:rPr lang="en-US" dirty="0"/>
              <a:t>: Although Psalm 139 focuses on God’s omniscience and omnipresence, it explicitly mentions God’s Spirit.</a:t>
            </a:r>
          </a:p>
          <a:p>
            <a:pPr lvl="1"/>
            <a:endParaRPr lang="en-US" dirty="0"/>
          </a:p>
          <a:p>
            <a:pPr marL="742950" lvl="1" indent="-285750">
              <a:buFont typeface="Arial" panose="020B0604020202020204" pitchFamily="34" charset="0"/>
              <a:buChar char="•"/>
            </a:pPr>
            <a:r>
              <a:rPr lang="en-US" i="1" dirty="0"/>
              <a:t>Relational Intimacy </a:t>
            </a:r>
            <a:r>
              <a:rPr lang="en-US" dirty="0"/>
              <a:t>: Recognizing the inescapable presence of the Spirit can encourage believers to walk in holiness and obedience, as Paul would later teach about "keeping in step with the Spirit" (Gal. 5:25, Rom. 8:10-11).</a:t>
            </a:r>
          </a:p>
        </p:txBody>
      </p:sp>
    </p:spTree>
    <p:extLst>
      <p:ext uri="{BB962C8B-B14F-4D97-AF65-F5344CB8AC3E}">
        <p14:creationId xmlns:p14="http://schemas.microsoft.com/office/powerpoint/2010/main" val="189865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fade">
                                      <p:cBhvr>
                                        <p:cTn id="19" dur="1000"/>
                                        <p:tgtEl>
                                          <p:spTgt spid="7">
                                            <p:txEl>
                                              <p:pRg st="8" end="8"/>
                                            </p:txEl>
                                          </p:spTgt>
                                        </p:tgtEl>
                                      </p:cBhvr>
                                    </p:animEffect>
                                    <p:anim calcmode="lin" valueType="num">
                                      <p:cBhvr>
                                        <p:cTn id="2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fade">
                                      <p:cBhvr>
                                        <p:cTn id="24" dur="1000"/>
                                        <p:tgtEl>
                                          <p:spTgt spid="7">
                                            <p:txEl>
                                              <p:pRg st="10" end="10"/>
                                            </p:txEl>
                                          </p:spTgt>
                                        </p:tgtEl>
                                      </p:cBhvr>
                                    </p:animEffect>
                                    <p:anim calcmode="lin" valueType="num">
                                      <p:cBhvr>
                                        <p:cTn id="2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Effect transition="in" filter="fade">
                                      <p:cBhvr>
                                        <p:cTn id="29" dur="1000"/>
                                        <p:tgtEl>
                                          <p:spTgt spid="7">
                                            <p:txEl>
                                              <p:pRg st="12" end="12"/>
                                            </p:txEl>
                                          </p:spTgt>
                                        </p:tgtEl>
                                      </p:cBhvr>
                                    </p:animEffect>
                                    <p:anim calcmode="lin" valueType="num">
                                      <p:cBhvr>
                                        <p:cTn id="3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CE91D-79DB-55DD-5642-576CB46953B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E069F6E-588B-61EB-4114-8C99C9A02A8B}"/>
              </a:ext>
            </a:extLst>
          </p:cNvPr>
          <p:cNvSpPr>
            <a:spLocks noGrp="1"/>
          </p:cNvSpPr>
          <p:nvPr>
            <p:ph type="title"/>
          </p:nvPr>
        </p:nvSpPr>
        <p:spPr>
          <a:xfrm>
            <a:off x="76200" y="7088"/>
            <a:ext cx="8991600" cy="914400"/>
          </a:xfrm>
        </p:spPr>
        <p:txBody>
          <a:bodyPr>
            <a:normAutofit/>
          </a:bodyPr>
          <a:lstStyle/>
          <a:p>
            <a:pPr algn="l"/>
            <a:r>
              <a:rPr lang="en-US" sz="2800" dirty="0"/>
              <a:t>Psalm 143 – Led by the "Good Spirit"</a:t>
            </a:r>
            <a:br>
              <a:rPr lang="en-US" sz="2800" dirty="0"/>
            </a:br>
            <a:r>
              <a:rPr lang="en-US" sz="2200" dirty="0">
                <a:solidFill>
                  <a:schemeClr val="tx2">
                    <a:lumMod val="60000"/>
                    <a:lumOff val="40000"/>
                  </a:schemeClr>
                </a:solidFill>
              </a:rPr>
              <a:t>Requires a “Teachable” Humility</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7EBC4D29-58A2-C212-2D61-8018AFE27ABB}"/>
              </a:ext>
            </a:extLst>
          </p:cNvPr>
          <p:cNvSpPr txBox="1"/>
          <p:nvPr/>
        </p:nvSpPr>
        <p:spPr>
          <a:xfrm>
            <a:off x="76201" y="1066800"/>
            <a:ext cx="8991599" cy="4801314"/>
          </a:xfrm>
          <a:prstGeom prst="rect">
            <a:avLst/>
          </a:prstGeom>
          <a:noFill/>
        </p:spPr>
        <p:txBody>
          <a:bodyPr wrap="square">
            <a:spAutoFit/>
          </a:bodyPr>
          <a:lstStyle/>
          <a:p>
            <a:r>
              <a:rPr lang="en-US" b="1" dirty="0"/>
              <a:t>Psalm 143 </a:t>
            </a:r>
            <a:r>
              <a:rPr lang="en-US" dirty="0"/>
              <a:t>exhibits the teachable heart of a humble believer.</a:t>
            </a:r>
          </a:p>
          <a:p>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Psalms 143:10</a:t>
            </a:r>
            <a:r>
              <a:rPr lang="en-US" i="1" dirty="0">
                <a:latin typeface="+mn-lt"/>
              </a:rPr>
              <a:t>  Teach me to do your will, for you are my God! Let your good Spirit lead me on level ground!</a:t>
            </a:r>
            <a:endParaRPr lang="en-US" dirty="0">
              <a:latin typeface="+mn-lt"/>
            </a:endParaRPr>
          </a:p>
          <a:p>
            <a:endParaRPr lang="en-US" dirty="0">
              <a:latin typeface="+mn-lt"/>
            </a:endParaRPr>
          </a:p>
          <a:p>
            <a:endParaRPr lang="en-US" dirty="0">
              <a:latin typeface="+mn-lt"/>
            </a:endParaRPr>
          </a:p>
          <a:p>
            <a:r>
              <a:rPr lang="en-US" dirty="0">
                <a:latin typeface="+mn-lt"/>
              </a:rPr>
              <a:t>Connections:</a:t>
            </a:r>
          </a:p>
          <a:p>
            <a:endParaRPr lang="en-US" dirty="0">
              <a:latin typeface="+mn-lt"/>
            </a:endParaRPr>
          </a:p>
          <a:p>
            <a:pPr marL="742950" lvl="1" indent="-285750">
              <a:buFont typeface="Arial" panose="020B0604020202020204" pitchFamily="34" charset="0"/>
              <a:buChar char="•"/>
            </a:pPr>
            <a:r>
              <a:rPr lang="en-US" i="1" dirty="0"/>
              <a:t>Living In the Spirit</a:t>
            </a:r>
            <a:r>
              <a:rPr lang="en-US" dirty="0"/>
              <a:t> : This psalmist’s plea for God’s "good Spirit" to guide him resonates with Paul’s exhortation to “walk by the Spirit” (Gal. 5:16).</a:t>
            </a:r>
          </a:p>
          <a:p>
            <a:pPr lvl="1"/>
            <a:endParaRPr lang="en-US" dirty="0"/>
          </a:p>
          <a:p>
            <a:pPr marL="742950" lvl="1" indent="-285750">
              <a:buFont typeface="Arial" panose="020B0604020202020204" pitchFamily="34" charset="0"/>
              <a:buChar char="•"/>
            </a:pPr>
            <a:r>
              <a:rPr lang="en-US" i="1" dirty="0"/>
              <a:t>Practical Guidance </a:t>
            </a:r>
            <a:r>
              <a:rPr lang="en-US" dirty="0"/>
              <a:t>: Just as the fruit of the Spirit shapes our day-to-day decisions and relationships, the psalmist yearns to be taught and led by God in every aspect of life.</a:t>
            </a:r>
          </a:p>
        </p:txBody>
      </p:sp>
    </p:spTree>
    <p:extLst>
      <p:ext uri="{BB962C8B-B14F-4D97-AF65-F5344CB8AC3E}">
        <p14:creationId xmlns:p14="http://schemas.microsoft.com/office/powerpoint/2010/main" val="45533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fade">
                                      <p:cBhvr>
                                        <p:cTn id="19" dur="1000"/>
                                        <p:tgtEl>
                                          <p:spTgt spid="7">
                                            <p:txEl>
                                              <p:pRg st="8" end="8"/>
                                            </p:txEl>
                                          </p:spTgt>
                                        </p:tgtEl>
                                      </p:cBhvr>
                                    </p:animEffect>
                                    <p:anim calcmode="lin" valueType="num">
                                      <p:cBhvr>
                                        <p:cTn id="2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fade">
                                      <p:cBhvr>
                                        <p:cTn id="24" dur="1000"/>
                                        <p:tgtEl>
                                          <p:spTgt spid="7">
                                            <p:txEl>
                                              <p:pRg st="10" end="10"/>
                                            </p:txEl>
                                          </p:spTgt>
                                        </p:tgtEl>
                                      </p:cBhvr>
                                    </p:animEffect>
                                    <p:anim calcmode="lin" valueType="num">
                                      <p:cBhvr>
                                        <p:cTn id="2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Effect transition="in" filter="fade">
                                      <p:cBhvr>
                                        <p:cTn id="29" dur="1000"/>
                                        <p:tgtEl>
                                          <p:spTgt spid="7">
                                            <p:txEl>
                                              <p:pRg st="12" end="12"/>
                                            </p:txEl>
                                          </p:spTgt>
                                        </p:tgtEl>
                                      </p:cBhvr>
                                    </p:animEffect>
                                    <p:anim calcmode="lin" valueType="num">
                                      <p:cBhvr>
                                        <p:cTn id="3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ED17C-81AA-7955-7F12-8874F41B775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DB37093-CA54-2C37-14FA-2D24641EB725}"/>
              </a:ext>
            </a:extLst>
          </p:cNvPr>
          <p:cNvSpPr>
            <a:spLocks noGrp="1"/>
          </p:cNvSpPr>
          <p:nvPr>
            <p:ph type="title"/>
          </p:nvPr>
        </p:nvSpPr>
        <p:spPr>
          <a:xfrm>
            <a:off x="76200" y="7088"/>
            <a:ext cx="8991600" cy="914400"/>
          </a:xfrm>
        </p:spPr>
        <p:txBody>
          <a:bodyPr>
            <a:normAutofit fontScale="90000"/>
          </a:bodyPr>
          <a:lstStyle/>
          <a:p>
            <a:pPr algn="l"/>
            <a:r>
              <a:rPr lang="en-US" sz="3100" dirty="0"/>
              <a:t>Psalms – The Fruit of the Spirit</a:t>
            </a:r>
            <a:br>
              <a:rPr lang="en-US" sz="3600" dirty="0"/>
            </a:br>
            <a:r>
              <a:rPr lang="en-US" sz="2200" dirty="0">
                <a:solidFill>
                  <a:schemeClr val="tx2">
                    <a:lumMod val="60000"/>
                    <a:lumOff val="40000"/>
                  </a:schemeClr>
                </a:solidFill>
              </a:rPr>
              <a:t>Other Psalms Highlighting Virtues Aligned with the Fruit of the Spirit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24DE3D63-D559-DB10-C97F-958A4B0D38A2}"/>
              </a:ext>
            </a:extLst>
          </p:cNvPr>
          <p:cNvSpPr txBox="1"/>
          <p:nvPr/>
        </p:nvSpPr>
        <p:spPr>
          <a:xfrm>
            <a:off x="76201" y="1066800"/>
            <a:ext cx="8991599" cy="3416320"/>
          </a:xfrm>
          <a:prstGeom prst="rect">
            <a:avLst/>
          </a:prstGeom>
          <a:noFill/>
        </p:spPr>
        <p:txBody>
          <a:bodyPr wrap="square">
            <a:spAutoFit/>
          </a:bodyPr>
          <a:lstStyle/>
          <a:p>
            <a:r>
              <a:rPr lang="en-US" b="1" dirty="0"/>
              <a:t>Psalm 15 </a:t>
            </a:r>
            <a:r>
              <a:rPr lang="en-US" dirty="0"/>
              <a:t>– Describes the character of the one who may dwell in God’s holy place: blamelessness, truthfulness, integrity. These traits overlap with “goodness”, “faithfulness”, and “gentleness”.</a:t>
            </a:r>
          </a:p>
          <a:p>
            <a:endParaRPr lang="en-US" dirty="0">
              <a:latin typeface="+mn-lt"/>
            </a:endParaRPr>
          </a:p>
          <a:p>
            <a:r>
              <a:rPr lang="en-US" b="1" dirty="0">
                <a:latin typeface="+mn-lt"/>
              </a:rPr>
              <a:t>Psalm 34 </a:t>
            </a:r>
            <a:r>
              <a:rPr lang="en-US" dirty="0">
                <a:latin typeface="+mn-lt"/>
              </a:rPr>
              <a:t>– Invites us to “taste and see that the Lord is good” (v. 8) and calls for humility, seeking peace, and pursuing righteousness—echoes of “goodness”, “peace”, and “self-control”.</a:t>
            </a:r>
          </a:p>
          <a:p>
            <a:endParaRPr lang="en-US" dirty="0">
              <a:latin typeface="+mn-lt"/>
            </a:endParaRPr>
          </a:p>
          <a:p>
            <a:r>
              <a:rPr lang="en-US" b="1" dirty="0">
                <a:latin typeface="+mn-lt"/>
              </a:rPr>
              <a:t>Psalm 37 </a:t>
            </a:r>
            <a:r>
              <a:rPr lang="en-US" dirty="0">
                <a:latin typeface="+mn-lt"/>
              </a:rPr>
              <a:t>– Urges believers to “trust in the Lord and do good” (v. 3), to “delight” in the Lord (v. 4), and to refrain from anger (v. 8). This reflects virtues such as trust (faithfulness), goodness, and patience.</a:t>
            </a:r>
          </a:p>
          <a:p>
            <a:endParaRPr lang="en-US" dirty="0">
              <a:latin typeface="+mn-lt"/>
            </a:endParaRPr>
          </a:p>
        </p:txBody>
      </p:sp>
    </p:spTree>
    <p:extLst>
      <p:ext uri="{BB962C8B-B14F-4D97-AF65-F5344CB8AC3E}">
        <p14:creationId xmlns:p14="http://schemas.microsoft.com/office/powerpoint/2010/main" val="384020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585C1-F343-850A-950B-43FE99A72B4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EA78CC8-5811-BF2E-4414-FC3836C45240}"/>
              </a:ext>
            </a:extLst>
          </p:cNvPr>
          <p:cNvSpPr>
            <a:spLocks noGrp="1"/>
          </p:cNvSpPr>
          <p:nvPr>
            <p:ph type="title"/>
          </p:nvPr>
        </p:nvSpPr>
        <p:spPr>
          <a:xfrm>
            <a:off x="76200" y="7088"/>
            <a:ext cx="8991600" cy="914400"/>
          </a:xfrm>
        </p:spPr>
        <p:txBody>
          <a:bodyPr>
            <a:normAutofit/>
          </a:bodyPr>
          <a:lstStyle/>
          <a:p>
            <a:pPr algn="l"/>
            <a:r>
              <a:rPr lang="en-US" sz="2800" dirty="0"/>
              <a:t>Psalms – Putting it all Together</a:t>
            </a:r>
            <a:br>
              <a:rPr lang="en-US" sz="3600" dirty="0"/>
            </a:br>
            <a:r>
              <a:rPr lang="en-US" sz="2200" dirty="0">
                <a:solidFill>
                  <a:schemeClr val="tx2">
                    <a:lumMod val="60000"/>
                    <a:lumOff val="40000"/>
                  </a:schemeClr>
                </a:solidFill>
              </a:rPr>
              <a:t>Living the Good Life by the power of God’s Spirit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28EA2BD-D176-7726-62E1-E7534096589A}"/>
              </a:ext>
            </a:extLst>
          </p:cNvPr>
          <p:cNvSpPr txBox="1"/>
          <p:nvPr/>
        </p:nvSpPr>
        <p:spPr>
          <a:xfrm>
            <a:off x="76200" y="1219200"/>
            <a:ext cx="8991599" cy="5078313"/>
          </a:xfrm>
          <a:prstGeom prst="rect">
            <a:avLst/>
          </a:prstGeom>
          <a:noFill/>
        </p:spPr>
        <p:txBody>
          <a:bodyPr wrap="square">
            <a:spAutoFit/>
          </a:bodyPr>
          <a:lstStyle/>
          <a:p>
            <a:r>
              <a:rPr lang="en-US" b="1" dirty="0"/>
              <a:t>"Living the Good Life" </a:t>
            </a:r>
            <a:r>
              <a:rPr lang="en-US" dirty="0"/>
              <a:t>: In psalms like 1, 15, 34, and 37, the good life is portrayed as a life blessed by God - rooted in His Word, marked by integrity, and upheld by His covenant love.</a:t>
            </a:r>
          </a:p>
          <a:p>
            <a:endParaRPr lang="en-US" dirty="0">
              <a:latin typeface="+mn-lt"/>
            </a:endParaRPr>
          </a:p>
          <a:p>
            <a:r>
              <a:rPr lang="en-US" b="1" dirty="0">
                <a:latin typeface="+mn-lt"/>
              </a:rPr>
              <a:t>"Living in the Spirit" </a:t>
            </a:r>
            <a:r>
              <a:rPr lang="en-US" dirty="0">
                <a:latin typeface="+mn-lt"/>
              </a:rPr>
              <a:t>: Although more explicit in the New Testament, the direct references in Psalm 51, 139, and 143 show an Old Testament understanding that God’s Spirit is at work in the believer’s heart (cleansing, guiding, sustaining), much like Paul’s description of the Spirit’s transforming power in Galatians 5.</a:t>
            </a:r>
          </a:p>
          <a:p>
            <a:endParaRPr lang="en-US" dirty="0">
              <a:latin typeface="+mn-lt"/>
            </a:endParaRPr>
          </a:p>
          <a:p>
            <a:r>
              <a:rPr lang="en-US" b="1" dirty="0">
                <a:latin typeface="+mn-lt"/>
              </a:rPr>
              <a:t>Parallels to Galatians 5:22–26 </a:t>
            </a:r>
            <a:r>
              <a:rPr lang="en-US" dirty="0">
                <a:latin typeface="+mn-lt"/>
              </a:rPr>
              <a:t>:  </a:t>
            </a:r>
          </a:p>
          <a:p>
            <a:r>
              <a:rPr lang="en-US" dirty="0">
                <a:latin typeface="+mn-lt"/>
              </a:rPr>
              <a:t>  - </a:t>
            </a:r>
            <a:r>
              <a:rPr lang="en-US" i="1" dirty="0">
                <a:latin typeface="+mn-lt"/>
              </a:rPr>
              <a:t>Love </a:t>
            </a:r>
            <a:r>
              <a:rPr lang="en-US" dirty="0">
                <a:latin typeface="+mn-lt"/>
              </a:rPr>
              <a:t>: Central to many psalms (e.g., God’s steadfast love and the believer’s call to love righteousness and neighbor).  </a:t>
            </a:r>
          </a:p>
          <a:p>
            <a:r>
              <a:rPr lang="en-US" dirty="0">
                <a:latin typeface="+mn-lt"/>
              </a:rPr>
              <a:t>  - </a:t>
            </a:r>
            <a:r>
              <a:rPr lang="en-US" i="1" dirty="0">
                <a:latin typeface="+mn-lt"/>
              </a:rPr>
              <a:t>Joy and Peace </a:t>
            </a:r>
            <a:r>
              <a:rPr lang="en-US" dirty="0">
                <a:latin typeface="+mn-lt"/>
              </a:rPr>
              <a:t>: Prominent in worship psalms (e.g., Ps. 16:11; 23:2–3).  </a:t>
            </a:r>
          </a:p>
          <a:p>
            <a:r>
              <a:rPr lang="en-US" dirty="0">
                <a:latin typeface="+mn-lt"/>
              </a:rPr>
              <a:t>  - </a:t>
            </a:r>
            <a:r>
              <a:rPr lang="en-US" i="1" dirty="0">
                <a:latin typeface="+mn-lt"/>
              </a:rPr>
              <a:t>Patience, Kindness, Goodness</a:t>
            </a:r>
            <a:r>
              <a:rPr lang="en-US" dirty="0">
                <a:latin typeface="+mn-lt"/>
              </a:rPr>
              <a:t>: Found in psalms urging us to wait on the Lord, to show mercy, and to do good (Ps. 37).  </a:t>
            </a:r>
          </a:p>
          <a:p>
            <a:r>
              <a:rPr lang="en-US" dirty="0">
                <a:latin typeface="+mn-lt"/>
              </a:rPr>
              <a:t>  - </a:t>
            </a:r>
            <a:r>
              <a:rPr lang="en-US" i="1" dirty="0">
                <a:latin typeface="+mn-lt"/>
              </a:rPr>
              <a:t>Faithfulness and Gentleness </a:t>
            </a:r>
            <a:r>
              <a:rPr lang="en-US" dirty="0">
                <a:latin typeface="+mn-lt"/>
              </a:rPr>
              <a:t>: Modeled by the righteous man in Psalm 15 and others.  </a:t>
            </a:r>
          </a:p>
          <a:p>
            <a:r>
              <a:rPr lang="en-US" dirty="0">
                <a:latin typeface="+mn-lt"/>
              </a:rPr>
              <a:t>  - </a:t>
            </a:r>
            <a:r>
              <a:rPr lang="en-US" i="1" dirty="0">
                <a:latin typeface="+mn-lt"/>
              </a:rPr>
              <a:t>Self-Control </a:t>
            </a:r>
            <a:r>
              <a:rPr lang="en-US" dirty="0">
                <a:latin typeface="+mn-lt"/>
              </a:rPr>
              <a:t>: Seen in the repeated theme of refraining from anger or sin (Ps. 37:8).</a:t>
            </a:r>
          </a:p>
        </p:txBody>
      </p:sp>
    </p:spTree>
    <p:extLst>
      <p:ext uri="{BB962C8B-B14F-4D97-AF65-F5344CB8AC3E}">
        <p14:creationId xmlns:p14="http://schemas.microsoft.com/office/powerpoint/2010/main" val="315616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1000"/>
                                        <p:tgtEl>
                                          <p:spTgt spid="7">
                                            <p:txEl>
                                              <p:pRg st="5" end="5"/>
                                            </p:txEl>
                                          </p:spTgt>
                                        </p:tgtEl>
                                      </p:cBhvr>
                                    </p:animEffect>
                                    <p:anim calcmode="lin" valueType="num">
                                      <p:cBhvr>
                                        <p:cTn id="2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000"/>
                                        <p:tgtEl>
                                          <p:spTgt spid="7">
                                            <p:txEl>
                                              <p:pRg st="6" end="6"/>
                                            </p:txEl>
                                          </p:spTgt>
                                        </p:tgtEl>
                                      </p:cBhvr>
                                    </p:animEffect>
                                    <p:anim calcmode="lin" valueType="num">
                                      <p:cBhvr>
                                        <p:cTn id="3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1000"/>
                                        <p:tgtEl>
                                          <p:spTgt spid="7">
                                            <p:txEl>
                                              <p:pRg st="7" end="7"/>
                                            </p:txEl>
                                          </p:spTgt>
                                        </p:tgtEl>
                                      </p:cBhvr>
                                    </p:animEffect>
                                    <p:anim calcmode="lin" valueType="num">
                                      <p:cBhvr>
                                        <p:cTn id="4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Effect transition="in" filter="fade">
                                      <p:cBhvr>
                                        <p:cTn id="49" dur="1000"/>
                                        <p:tgtEl>
                                          <p:spTgt spid="7">
                                            <p:txEl>
                                              <p:pRg st="8" end="8"/>
                                            </p:txEl>
                                          </p:spTgt>
                                        </p:tgtEl>
                                      </p:cBhvr>
                                    </p:animEffect>
                                    <p:anim calcmode="lin" valueType="num">
                                      <p:cBhvr>
                                        <p:cTn id="50"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animEffect transition="in" filter="fade">
                                      <p:cBhvr>
                                        <p:cTn id="56" dur="1000"/>
                                        <p:tgtEl>
                                          <p:spTgt spid="7">
                                            <p:txEl>
                                              <p:pRg st="9" end="9"/>
                                            </p:txEl>
                                          </p:spTgt>
                                        </p:tgtEl>
                                      </p:cBhvr>
                                    </p:animEffect>
                                    <p:anim calcmode="lin" valueType="num">
                                      <p:cBhvr>
                                        <p:cTn id="57"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40258</TotalTime>
  <Words>2758</Words>
  <Application>Microsoft Office PowerPoint</Application>
  <PresentationFormat>On-screen Show (4:3)</PresentationFormat>
  <Paragraphs>173</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Arial Narrow</vt:lpstr>
      <vt:lpstr>Calibri</vt:lpstr>
      <vt:lpstr>Verdana</vt:lpstr>
      <vt:lpstr>Wingdings</vt:lpstr>
      <vt:lpstr>PPT_Template_2010SummerSchool</vt:lpstr>
      <vt:lpstr>1_UPCRC_Powerpoint_Template_with I-Mark</vt:lpstr>
      <vt:lpstr>PowerPoint Presentation</vt:lpstr>
      <vt:lpstr>A quick review… Truth, The Nature of Mankind, and Worldviews</vt:lpstr>
      <vt:lpstr>The Spiritual Man – A New Creation 1 Cor. 2:6-16; 2 Cor. 5:16-21; Galatians 5; Romans 8</vt:lpstr>
      <vt:lpstr>Psalm 1 – The Fruitful Life Character and conduct exhibit God’s Spirit</vt:lpstr>
      <vt:lpstr>Psalm 51 – Renewal by the Spirit Transformation in Spiritual Renewal</vt:lpstr>
      <vt:lpstr>Psalm 139 – Life Under the Omnipresent Spirit The Indwelling of the Holy Spirit</vt:lpstr>
      <vt:lpstr>Psalm 143 – Led by the "Good Spirit" Requires a “Teachable” Humility</vt:lpstr>
      <vt:lpstr>Psalms – The Fruit of the Spirit Other Psalms Highlighting Virtues Aligned with the Fruit of the Spirit</vt:lpstr>
      <vt:lpstr>Psalms – Putting it all Together Living the Good Life by the power of God’s Spirit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1483</cp:revision>
  <cp:lastPrinted>2024-12-29T13:45:08Z</cp:lastPrinted>
  <dcterms:created xsi:type="dcterms:W3CDTF">2010-06-16T02:58:04Z</dcterms:created>
  <dcterms:modified xsi:type="dcterms:W3CDTF">2024-12-29T13:45:11Z</dcterms:modified>
</cp:coreProperties>
</file>