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6"/>
  </p:notesMasterIdLst>
  <p:sldIdLst>
    <p:sldId id="570" r:id="rId3"/>
    <p:sldId id="567" r:id="rId4"/>
    <p:sldId id="568" r:id="rId5"/>
    <p:sldId id="569" r:id="rId6"/>
    <p:sldId id="560" r:id="rId7"/>
    <p:sldId id="571" r:id="rId8"/>
    <p:sldId id="572" r:id="rId9"/>
    <p:sldId id="442" r:id="rId10"/>
    <p:sldId id="393" r:id="rId11"/>
    <p:sldId id="398" r:id="rId12"/>
    <p:sldId id="425" r:id="rId13"/>
    <p:sldId id="404" r:id="rId14"/>
    <p:sldId id="553" r:id="rId15"/>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06" autoAdjust="0"/>
    <p:restoredTop sz="72579" autoAdjust="0"/>
  </p:normalViewPr>
  <p:slideViewPr>
    <p:cSldViewPr>
      <p:cViewPr varScale="1">
        <p:scale>
          <a:sx n="113" d="100"/>
          <a:sy n="113" d="100"/>
        </p:scale>
        <p:origin x="1416" y="114"/>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7/13/2025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B8C9BB-C2BF-E75D-A8F7-8C3A26970B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5080C0-3382-6120-2BB5-C0BD10B5A5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B39460-4690-DF2D-DE56-717DE9809399}"/>
              </a:ext>
            </a:extLst>
          </p:cNvPr>
          <p:cNvSpPr>
            <a:spLocks noGrp="1"/>
          </p:cNvSpPr>
          <p:nvPr>
            <p:ph type="body" idx="1"/>
          </p:nvPr>
        </p:nvSpPr>
        <p:spPr/>
        <p:txBody>
          <a:bodyPr>
            <a:normAutofit fontScale="62500" lnSpcReduction="20000"/>
          </a:bodyPr>
          <a:lstStyle/>
          <a:p>
            <a:pPr marL="0" lvl="0" indent="0">
              <a:buNone/>
            </a:pPr>
            <a:r>
              <a:rPr lang="en-US" sz="1400" dirty="0"/>
              <a:t>Consider the “Cohorts” present at the Pilate inquiry.  </a:t>
            </a:r>
          </a:p>
          <a:p>
            <a:pPr marL="342900" lvl="0" indent="-342900">
              <a:buAutoNum type="arabicPeriod"/>
            </a:pPr>
            <a:r>
              <a:rPr lang="en-US" sz="1400" dirty="0"/>
              <a:t>Pharisees – lacked discernment (Matt 16 : able to predict weather, but not able to see the signs of the time).  A time when both the Pharisees and Sadducees were unified.</a:t>
            </a:r>
          </a:p>
          <a:p>
            <a:pPr marL="342900" lvl="0" indent="-342900">
              <a:buAutoNum type="arabicPeriod"/>
            </a:pPr>
            <a:r>
              <a:rPr lang="en-US" sz="1400" dirty="0"/>
              <a:t>Romans – “Might is Right” – reading the wrong signs – ignoring significance of situational context – “the end justifies the means”</a:t>
            </a:r>
          </a:p>
          <a:p>
            <a:pPr marL="342900" lvl="0" indent="-342900">
              <a:buAutoNum type="arabicPeriod"/>
            </a:pPr>
            <a:r>
              <a:rPr lang="en-US" sz="1400" dirty="0"/>
              <a:t>Jesus – A cohort of 1 (Trinity?).  Speaking to whom?  </a:t>
            </a:r>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1" i="0" u="none" strike="noStrike" kern="1200" baseline="0" dirty="0">
                <a:solidFill>
                  <a:schemeClr val="tx1"/>
                </a:solidFill>
                <a:latin typeface="+mn-lt"/>
                <a:ea typeface="ＭＳ Ｐゴシック" pitchFamily="-106" charset="-128"/>
                <a:cs typeface="ＭＳ Ｐゴシック" pitchFamily="-106" charset="-128"/>
              </a:rPr>
              <a:t>Joh 18:33-37</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(33)  So Pilate went back into the governor’s residence, summoned Jesus, and asked him, “Are you the king of the Jews?”</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(34)  Jesus replied, “Are you saying this on your own initiative, or have others told you about me?”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(35)  Pilate answered, “I am not a Jew, am I? Your own people and your chief priests handed you over to me. What have you done?”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(36)  Jesus replied, “My kingdom is not from this world. If my kingdom were from this world, my servants would be fighting to keep me from being handed over to the Jewish authorities. But as it is, my kingdom is not from here.”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(37)  Then Pilate said, “So you are a king!” Jesus replied, “You say that I am a king. </a:t>
            </a:r>
            <a:r>
              <a:rPr lang="en-US" sz="1400" b="1" i="0" u="none" strike="noStrike" kern="1200" baseline="0" dirty="0">
                <a:solidFill>
                  <a:schemeClr val="tx1"/>
                </a:solidFill>
                <a:latin typeface="+mn-lt"/>
                <a:ea typeface="ＭＳ Ｐゴシック" pitchFamily="-106" charset="-128"/>
                <a:cs typeface="ＭＳ Ｐゴシック" pitchFamily="-106" charset="-128"/>
              </a:rPr>
              <a:t>For this reason I was born, and for this reason I came into the world – </a:t>
            </a:r>
            <a:r>
              <a:rPr lang="en-US" sz="1400" b="1" i="0" u="sng" strike="noStrike" kern="1200" baseline="0" dirty="0">
                <a:solidFill>
                  <a:schemeClr val="tx1"/>
                </a:solidFill>
                <a:latin typeface="+mn-lt"/>
                <a:ea typeface="ＭＳ Ｐゴシック" pitchFamily="-106" charset="-128"/>
                <a:cs typeface="ＭＳ Ｐゴシック" pitchFamily="-106" charset="-128"/>
              </a:rPr>
              <a:t>to testify to the truth</a:t>
            </a:r>
            <a:r>
              <a:rPr lang="en-US" sz="1400" b="1" i="0" u="none" strike="noStrike" kern="1200" baseline="0" dirty="0">
                <a:solidFill>
                  <a:schemeClr val="tx1"/>
                </a:solidFill>
                <a:latin typeface="+mn-lt"/>
                <a:ea typeface="ＭＳ Ｐゴシック" pitchFamily="-106" charset="-128"/>
                <a:cs typeface="ＭＳ Ｐゴシック" pitchFamily="-106" charset="-128"/>
              </a:rPr>
              <a:t>. </a:t>
            </a:r>
            <a:r>
              <a:rPr lang="en-US" sz="1400" b="1" i="0" u="sng" strike="noStrike" kern="1200" baseline="0" dirty="0">
                <a:solidFill>
                  <a:schemeClr val="tx1"/>
                </a:solidFill>
                <a:latin typeface="+mn-lt"/>
                <a:ea typeface="ＭＳ Ｐゴシック" pitchFamily="-106" charset="-128"/>
                <a:cs typeface="ＭＳ Ｐゴシック" pitchFamily="-106" charset="-128"/>
              </a:rPr>
              <a:t>Everyone who belongs to the truth listens to my voice</a:t>
            </a:r>
            <a:r>
              <a:rPr lang="en-US" sz="1400" b="1"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(6)  Jesus replied, “I am the way, and </a:t>
            </a:r>
            <a:r>
              <a:rPr lang="en-US" sz="1400" b="1" i="0" u="none" strike="noStrike" kern="1200" baseline="0" dirty="0">
                <a:solidFill>
                  <a:schemeClr val="tx1"/>
                </a:solidFill>
                <a:latin typeface="+mn-lt"/>
                <a:ea typeface="ＭＳ Ｐゴシック" pitchFamily="-106" charset="-128"/>
                <a:cs typeface="ＭＳ Ｐゴシック" pitchFamily="-106" charset="-128"/>
              </a:rPr>
              <a:t>the truth</a:t>
            </a:r>
            <a:r>
              <a:rPr lang="en-US" sz="1400" b="0" i="0" u="none" strike="noStrike" kern="1200" baseline="0" dirty="0">
                <a:solidFill>
                  <a:schemeClr val="tx1"/>
                </a:solidFill>
                <a:latin typeface="+mn-lt"/>
                <a:ea typeface="ＭＳ Ｐゴシック" pitchFamily="-106" charset="-128"/>
                <a:cs typeface="ＭＳ Ｐゴシック" pitchFamily="-106" charset="-128"/>
              </a:rPr>
              <a:t>, and the life. No one comes to the Father except through me.</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14:23</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(23)  Jesus replied, “</a:t>
            </a:r>
            <a:r>
              <a:rPr lang="en-US" sz="1400" b="1" i="0" u="none" strike="noStrike" kern="1200" baseline="0" dirty="0">
                <a:solidFill>
                  <a:schemeClr val="tx1"/>
                </a:solidFill>
                <a:latin typeface="+mn-lt"/>
                <a:ea typeface="ＭＳ Ｐゴシック" pitchFamily="-106" charset="-128"/>
                <a:cs typeface="ＭＳ Ｐゴシック" pitchFamily="-106" charset="-128"/>
              </a:rPr>
              <a:t>If anyone loves me, he will obey my word, and my Father will love him, and we will come to him and take up residence with him</a:t>
            </a:r>
            <a:r>
              <a:rPr lang="en-US" sz="1400" b="0"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r>
              <a:rPr lang="en-US" sz="1400" dirty="0"/>
              <a:t>I Cor. 2:13-16</a:t>
            </a:r>
          </a:p>
          <a:p>
            <a:r>
              <a:rPr lang="en-US" sz="1400" dirty="0"/>
              <a:t>“…</a:t>
            </a:r>
            <a:r>
              <a:rPr lang="en-US" sz="1400" b="1" dirty="0"/>
              <a:t>but we have the mind of Christ</a:t>
            </a:r>
            <a:r>
              <a:rPr lang="en-US" sz="1400" dirty="0"/>
              <a:t>”</a:t>
            </a:r>
          </a:p>
          <a:p>
            <a:endParaRPr lang="en-US" dirty="0"/>
          </a:p>
        </p:txBody>
      </p:sp>
      <p:sp>
        <p:nvSpPr>
          <p:cNvPr id="4" name="Slide Number Placeholder 3">
            <a:extLst>
              <a:ext uri="{FF2B5EF4-FFF2-40B4-BE49-F238E27FC236}">
                <a16:creationId xmlns:a16="http://schemas.microsoft.com/office/drawing/2014/main" id="{47072135-CAF1-32CB-94CE-D10F17175949}"/>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19851801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r>
              <a:rPr lang="en-US" dirty="0"/>
              <a:t>Reflecting on the way that God operates…</a:t>
            </a:r>
          </a:p>
          <a:p>
            <a:endParaRPr lang="en-US" dirty="0"/>
          </a:p>
          <a:p>
            <a:pPr marL="228600" indent="-228600">
              <a:buAutoNum type="arabicPeriod"/>
            </a:pPr>
            <a:r>
              <a:rPr lang="en-US" dirty="0"/>
              <a:t>Thru 1 man, Adam, sin entered the World.</a:t>
            </a:r>
          </a:p>
          <a:p>
            <a:pPr marL="228600" indent="-228600">
              <a:buAutoNum type="arabicPeriod"/>
            </a:pPr>
            <a:r>
              <a:rPr lang="en-US" dirty="0"/>
              <a:t>Thru 1 man, Noah, God resolved to renew this World and promised to overcome the effects of sin in it.</a:t>
            </a:r>
          </a:p>
          <a:p>
            <a:pPr marL="228600" indent="-228600">
              <a:buAutoNum type="arabicPeriod"/>
            </a:pPr>
            <a:r>
              <a:rPr lang="en-US" dirty="0"/>
              <a:t>Thru 1 man, Abraham, God reached a family and promised to bless all families.</a:t>
            </a:r>
          </a:p>
          <a:p>
            <a:pPr marL="228600" indent="-228600">
              <a:buAutoNum type="arabicPeriod"/>
            </a:pPr>
            <a:r>
              <a:rPr lang="en-US" dirty="0"/>
              <a:t>Thru 1 man, Moses, God reached a nation and promised to bless all nations.</a:t>
            </a:r>
          </a:p>
          <a:p>
            <a:pPr marL="228600" indent="-228600">
              <a:buAutoNum type="arabicPeriod"/>
            </a:pPr>
            <a:r>
              <a:rPr lang="en-US" dirty="0"/>
              <a:t>Thru 1 man, Jesus, God reached the world and promises to be with each of us to the end of the World</a:t>
            </a:r>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10</a:t>
            </a:fld>
            <a:endParaRPr lang="en-US" dirty="0"/>
          </a:p>
        </p:txBody>
      </p:sp>
    </p:spTree>
    <p:extLst>
      <p:ext uri="{BB962C8B-B14F-4D97-AF65-F5344CB8AC3E}">
        <p14:creationId xmlns:p14="http://schemas.microsoft.com/office/powerpoint/2010/main" val="25726905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11</a:t>
            </a:fld>
            <a:endParaRPr lang="en-US"/>
          </a:p>
        </p:txBody>
      </p:sp>
    </p:spTree>
    <p:extLst>
      <p:ext uri="{BB962C8B-B14F-4D97-AF65-F5344CB8AC3E}">
        <p14:creationId xmlns:p14="http://schemas.microsoft.com/office/powerpoint/2010/main" val="4744641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12</a:t>
            </a:fld>
            <a:endParaRPr lang="en-US"/>
          </a:p>
        </p:txBody>
      </p:sp>
    </p:spTree>
    <p:extLst>
      <p:ext uri="{BB962C8B-B14F-4D97-AF65-F5344CB8AC3E}">
        <p14:creationId xmlns:p14="http://schemas.microsoft.com/office/powerpoint/2010/main" val="2015435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B9265-50F1-2496-9FA3-A211802BEF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5CD4B5-B752-1496-1801-F5BE1B60CD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1DC7FA-F1D7-D16E-A899-10D8511F61D4}"/>
              </a:ext>
            </a:extLst>
          </p:cNvPr>
          <p:cNvSpPr>
            <a:spLocks noGrp="1"/>
          </p:cNvSpPr>
          <p:nvPr>
            <p:ph type="body" idx="1"/>
          </p:nvPr>
        </p:nvSpPr>
        <p:spPr/>
        <p:txBody>
          <a:bodyPr>
            <a:normAutofit fontScale="77500" lnSpcReduction="20000"/>
          </a:bodyPr>
          <a:lstStyle/>
          <a:p>
            <a:pPr marL="0" indent="0">
              <a:buFontTx/>
              <a:buNone/>
            </a:pPr>
            <a:r>
              <a:rPr lang="en-US" sz="1400" dirty="0"/>
              <a:t>The Gospel centers on the restoration of relationship with God, accomplished through Christ’s life, death, and resurrection.</a:t>
            </a:r>
          </a:p>
          <a:p>
            <a:endParaRPr lang="en-US" sz="1400" dirty="0"/>
          </a:p>
          <a:p>
            <a:r>
              <a:rPr lang="en-US" sz="1400" dirty="0"/>
              <a:t>-  </a:t>
            </a:r>
            <a:r>
              <a:rPr lang="en-US" sz="1400" b="1" dirty="0"/>
              <a:t>John 17:3 </a:t>
            </a:r>
            <a:r>
              <a:rPr lang="en-US" sz="1400" dirty="0"/>
              <a:t>: "Now this is eternal life: that they know you, the only true God, and Jesus Christ, whom you have sent."</a:t>
            </a:r>
          </a:p>
          <a:p>
            <a:r>
              <a:rPr lang="en-US" sz="1400" dirty="0"/>
              <a:t>   - </a:t>
            </a:r>
            <a:r>
              <a:rPr lang="en-US" sz="1400" b="1" dirty="0"/>
              <a:t>Defines eternal life as knowing God personally and relationally.</a:t>
            </a:r>
          </a:p>
          <a:p>
            <a:endParaRPr lang="en-US" sz="1400" dirty="0"/>
          </a:p>
          <a:p>
            <a:r>
              <a:rPr lang="en-US" sz="1400" dirty="0"/>
              <a:t>-  </a:t>
            </a:r>
            <a:r>
              <a:rPr lang="en-US" sz="1400" b="1" dirty="0"/>
              <a:t>John 14:16-17 </a:t>
            </a:r>
            <a:r>
              <a:rPr lang="en-US" sz="1400" dirty="0"/>
              <a:t>: "And I will ask the Father, and he will give you another advocate to help you and be with you forever—the Spirit of truth. The world cannot accept him, because it neither sees him nor knows him. But you know him, for he lives with you and will be in you."</a:t>
            </a:r>
          </a:p>
          <a:p>
            <a:r>
              <a:rPr lang="en-US" sz="1400" dirty="0"/>
              <a:t>   - </a:t>
            </a:r>
            <a:r>
              <a:rPr lang="en-US" sz="1400" b="1" dirty="0"/>
              <a:t>Speaks of the Holy Spirit’s indwelling presence, a vital part of the believer’s union with God.</a:t>
            </a:r>
          </a:p>
          <a:p>
            <a:endParaRPr lang="en-US" sz="1400" dirty="0"/>
          </a:p>
          <a:p>
            <a:r>
              <a:rPr lang="en-US" sz="1400" dirty="0"/>
              <a:t>-  </a:t>
            </a:r>
            <a:r>
              <a:rPr lang="en-US" sz="1400" b="1" dirty="0"/>
              <a:t>2 Corinthians 5:17-18 </a:t>
            </a:r>
            <a:r>
              <a:rPr lang="en-US" sz="1400" dirty="0"/>
              <a:t>: "Therefore, if anyone is in Christ, the new creation has come: The old has gone, the new is here! All this is from God, who reconciled us to himself through Christ."</a:t>
            </a:r>
          </a:p>
          <a:p>
            <a:r>
              <a:rPr lang="en-US" sz="1400" dirty="0"/>
              <a:t>   - </a:t>
            </a:r>
            <a:r>
              <a:rPr lang="en-US" sz="1400" b="1" dirty="0"/>
              <a:t>Highlights the transformative power of the Gospel, reconciling believers to God.</a:t>
            </a:r>
          </a:p>
          <a:p>
            <a:endParaRPr lang="en-US" sz="1400" dirty="0"/>
          </a:p>
          <a:p>
            <a:endParaRPr lang="en-US" sz="1400" dirty="0"/>
          </a:p>
          <a:p>
            <a:r>
              <a:rPr lang="en-US" sz="14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to not weigh us down, because everyone who has been fathered by God </a:t>
            </a:r>
            <a:r>
              <a:rPr lang="en-US" sz="1400" b="1" i="1" u="sng" dirty="0"/>
              <a:t>overcomes</a:t>
            </a:r>
            <a:r>
              <a:rPr lang="en-US" sz="1400" b="1" i="1" dirty="0"/>
              <a:t> the world.”   1 John 4:20 – 5:4</a:t>
            </a:r>
          </a:p>
          <a:p>
            <a:endParaRPr lang="en-US" sz="1400" baseline="0" dirty="0"/>
          </a:p>
          <a:p>
            <a:endParaRPr lang="en-US" sz="1400" baseline="0" dirty="0"/>
          </a:p>
          <a:p>
            <a:endParaRPr lang="en-US" sz="1400" dirty="0"/>
          </a:p>
          <a:p>
            <a:endParaRPr lang="en-US" sz="1400" dirty="0"/>
          </a:p>
        </p:txBody>
      </p:sp>
      <p:sp>
        <p:nvSpPr>
          <p:cNvPr id="4" name="Slide Number Placeholder 3">
            <a:extLst>
              <a:ext uri="{FF2B5EF4-FFF2-40B4-BE49-F238E27FC236}">
                <a16:creationId xmlns:a16="http://schemas.microsoft.com/office/drawing/2014/main" id="{96CCD78B-DFAF-ACF8-2658-2886DDCB2D45}"/>
              </a:ext>
            </a:extLst>
          </p:cNvPr>
          <p:cNvSpPr>
            <a:spLocks noGrp="1"/>
          </p:cNvSpPr>
          <p:nvPr>
            <p:ph type="sldNum" sz="quarter" idx="5"/>
          </p:nvPr>
        </p:nvSpPr>
        <p:spPr/>
        <p:txBody>
          <a:bodyPr/>
          <a:lstStyle/>
          <a:p>
            <a:pPr>
              <a:defRPr/>
            </a:pPr>
            <a:fld id="{07776858-791E-4C8D-8FA3-473B3AFECFAC}" type="slidenum">
              <a:rPr lang="en-US" smtClean="0"/>
              <a:pPr>
                <a:defRPr/>
              </a:pPr>
              <a:t>13</a:t>
            </a:fld>
            <a:endParaRPr lang="en-US"/>
          </a:p>
        </p:txBody>
      </p:sp>
    </p:spTree>
    <p:extLst>
      <p:ext uri="{BB962C8B-B14F-4D97-AF65-F5344CB8AC3E}">
        <p14:creationId xmlns:p14="http://schemas.microsoft.com/office/powerpoint/2010/main" val="144031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CDAA79-7123-BE7E-1F94-D02D472A6D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9AAEB0-AF7B-2964-726C-A2E5FE78FA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57E55E-3A41-4F4A-54A6-6164691D4F06}"/>
              </a:ext>
            </a:extLst>
          </p:cNvPr>
          <p:cNvSpPr>
            <a:spLocks noGrp="1"/>
          </p:cNvSpPr>
          <p:nvPr>
            <p:ph type="body" idx="1"/>
          </p:nvPr>
        </p:nvSpPr>
        <p:spPr/>
        <p:txBody>
          <a:bodyPr>
            <a:normAutofit/>
          </a:bodyPr>
          <a:lstStyle/>
          <a:p>
            <a:r>
              <a:rPr lang="en-US" dirty="0"/>
              <a:t>Job’s friends—Eliphaz, Bildad, Zophar, and Elihu—offer insight into how </a:t>
            </a:r>
            <a:r>
              <a:rPr lang="en-US" u="sng" dirty="0"/>
              <a:t>faulty presuppositions can damage relationships and cloud theological truth</a:t>
            </a:r>
            <a:r>
              <a:rPr lang="en-US" dirty="0"/>
              <a:t>. Each speaks as if he fully understands the reason for Job’s suffering, but their shared assumptions are flawed.</a:t>
            </a:r>
          </a:p>
          <a:p>
            <a:endParaRPr lang="en-US" dirty="0"/>
          </a:p>
          <a:p>
            <a:r>
              <a:rPr lang="en-US" dirty="0"/>
              <a:t>Key Observations:</a:t>
            </a:r>
          </a:p>
          <a:p>
            <a:r>
              <a:rPr lang="en-US" dirty="0"/>
              <a:t>1. Job’s character reputation indicates that his friends would also have been people of high character.  Each appears to “know God”.</a:t>
            </a:r>
          </a:p>
          <a:p>
            <a:r>
              <a:rPr lang="en-US" dirty="0"/>
              <a:t>2. The Satan (Accuser) appears to have overtaken Job’s friends.  Each friend ultimately accuses Job of sin.  They have become Delegated Accusers.</a:t>
            </a:r>
          </a:p>
          <a:p>
            <a:r>
              <a:rPr lang="en-US" dirty="0"/>
              <a:t>3. Ultimately, Job succumbs to the attack on his character (Job 42:3).  But what was his sin?  Where did Job’s sin originate (i.e. the Mind).</a:t>
            </a:r>
          </a:p>
          <a:p>
            <a:endParaRPr lang="en-US" dirty="0"/>
          </a:p>
          <a:p>
            <a:endParaRPr lang="en-US" dirty="0"/>
          </a:p>
        </p:txBody>
      </p:sp>
      <p:sp>
        <p:nvSpPr>
          <p:cNvPr id="4" name="Slide Number Placeholder 3">
            <a:extLst>
              <a:ext uri="{FF2B5EF4-FFF2-40B4-BE49-F238E27FC236}">
                <a16:creationId xmlns:a16="http://schemas.microsoft.com/office/drawing/2014/main" id="{21B74122-3CDE-756F-9F31-513EBDD17517}"/>
              </a:ext>
            </a:extLst>
          </p:cNvPr>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2485116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E91F1-D13A-0740-A26E-B952469DBF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F0B7EF-9D5B-84A8-673C-3EDB59085A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4EEB2-8EB1-12F7-600F-DD8B38979CA9}"/>
              </a:ext>
            </a:extLst>
          </p:cNvPr>
          <p:cNvSpPr>
            <a:spLocks noGrp="1"/>
          </p:cNvSpPr>
          <p:nvPr>
            <p:ph type="body" idx="1"/>
          </p:nvPr>
        </p:nvSpPr>
        <p:spPr/>
        <p:txBody>
          <a:bodyPr>
            <a:normAutofit fontScale="70000" lnSpcReduction="20000"/>
          </a:bodyPr>
          <a:lstStyle/>
          <a:p>
            <a:r>
              <a:rPr lang="en-US" sz="1400" dirty="0"/>
              <a:t>All four speakers </a:t>
            </a:r>
            <a:r>
              <a:rPr lang="en-US" sz="1400" b="1" dirty="0"/>
              <a:t>operate from flawed presuppositions</a:t>
            </a:r>
            <a:r>
              <a:rPr lang="en-US" sz="1400" dirty="0"/>
              <a:t>: that Job’s suffering must be deserved. They demonstrate how </a:t>
            </a:r>
            <a:r>
              <a:rPr lang="en-US" sz="1400" b="1" dirty="0"/>
              <a:t>misapplication of truth</a:t>
            </a:r>
            <a:r>
              <a:rPr lang="en-US" sz="1400" dirty="0"/>
              <a:t>, even when well-intended, leads to </a:t>
            </a:r>
            <a:r>
              <a:rPr lang="en-US" sz="1400" b="1" dirty="0"/>
              <a:t>false counsel and further division</a:t>
            </a:r>
            <a:r>
              <a:rPr lang="en-US" sz="1400" dirty="0"/>
              <a:t>. Their failure underscores the need for </a:t>
            </a:r>
            <a:r>
              <a:rPr lang="en-US" sz="1400" b="1" dirty="0"/>
              <a:t>humility, context, and compassion</a:t>
            </a:r>
            <a:r>
              <a:rPr lang="en-US" sz="1400" dirty="0"/>
              <a:t> in theological dialogue—directly applicable to preserving unity in the church.</a:t>
            </a:r>
          </a:p>
          <a:p>
            <a:endParaRPr lang="en-US" sz="1400" dirty="0"/>
          </a:p>
          <a:p>
            <a:endParaRPr lang="en-US" sz="1400" b="1" dirty="0"/>
          </a:p>
          <a:p>
            <a:r>
              <a:rPr lang="en-US" sz="1400" b="1" dirty="0"/>
              <a:t>What Is Presuppositional Thinking?</a:t>
            </a:r>
          </a:p>
          <a:p>
            <a:r>
              <a:rPr lang="en-US" sz="1400" dirty="0"/>
              <a:t>Presuppositional thinking involves </a:t>
            </a:r>
            <a:r>
              <a:rPr lang="en-US" sz="1400" b="1" dirty="0"/>
              <a:t>starting with assumptions</a:t>
            </a:r>
            <a:r>
              <a:rPr lang="en-US" sz="1400" dirty="0"/>
              <a:t> that shape how we interpret reality, truth, and Scripture. These assumptions are often </a:t>
            </a:r>
            <a:r>
              <a:rPr lang="en-US" sz="1400" b="1" dirty="0"/>
              <a:t>unexamined</a:t>
            </a:r>
            <a:r>
              <a:rPr lang="en-US" sz="1400" dirty="0"/>
              <a:t> but deeply rooted in our worldview—our overarching framework for making sense of life, meaning, morality, and destiny.</a:t>
            </a:r>
          </a:p>
          <a:p>
            <a:endParaRPr lang="en-US" sz="1400" dirty="0"/>
          </a:p>
          <a:p>
            <a:r>
              <a:rPr lang="en-US" sz="1400" dirty="0"/>
              <a:t>Example:</a:t>
            </a:r>
            <a:br>
              <a:rPr lang="en-US" sz="1400" dirty="0"/>
            </a:br>
            <a:r>
              <a:rPr lang="en-US" sz="1400" dirty="0"/>
              <a:t>If someone presupposes that "truth is relative," they will interpret Scripture selectively, potentially dismissing clear biblical commands as "contextual" or outdated.</a:t>
            </a:r>
          </a:p>
          <a:p>
            <a:endParaRPr lang="en-US" sz="1400" b="1" dirty="0"/>
          </a:p>
          <a:p>
            <a:endParaRPr lang="en-US" sz="1400" b="1" dirty="0"/>
          </a:p>
          <a:p>
            <a:r>
              <a:rPr lang="en-US" sz="1400" b="1" dirty="0"/>
              <a:t>How It Leads to Incorrect Assumptions</a:t>
            </a:r>
          </a:p>
          <a:p>
            <a:endParaRPr lang="en-US" sz="1400" b="1" dirty="0"/>
          </a:p>
          <a:p>
            <a:r>
              <a:rPr lang="en-US" sz="1400" b="1" dirty="0"/>
              <a:t>Confirmation Bias</a:t>
            </a:r>
            <a:r>
              <a:rPr lang="en-US" sz="1400" dirty="0"/>
              <a:t>: We only accept interpretations that match what we already believe.</a:t>
            </a:r>
          </a:p>
          <a:p>
            <a:r>
              <a:rPr lang="en-US" sz="1400" b="1" dirty="0"/>
              <a:t>Cultural Filtering</a:t>
            </a:r>
            <a:r>
              <a:rPr lang="en-US" sz="1400" dirty="0"/>
              <a:t>: We interpret eternal truths through the lens of modern trends or preferences (e.g. self-image or influencer dogmas).</a:t>
            </a:r>
          </a:p>
          <a:p>
            <a:r>
              <a:rPr lang="en-US" sz="1400" b="1" dirty="0"/>
              <a:t>Doctrinal Rigidity</a:t>
            </a:r>
            <a:r>
              <a:rPr lang="en-US" sz="1400" dirty="0"/>
              <a:t>: We assume our denominational position is the only legitimate one without examining Scripture afresh.</a:t>
            </a:r>
          </a:p>
          <a:p>
            <a:endParaRPr lang="en-US" sz="1400" dirty="0"/>
          </a:p>
          <a:p>
            <a:r>
              <a:rPr lang="en-US" sz="1400" dirty="0"/>
              <a:t>These errors contribute to </a:t>
            </a:r>
            <a:r>
              <a:rPr lang="en-US" sz="1400" b="1" dirty="0"/>
              <a:t>theological division, moral confusion</a:t>
            </a:r>
            <a:r>
              <a:rPr lang="en-US" sz="1400" dirty="0"/>
              <a:t>, and </a:t>
            </a:r>
            <a:r>
              <a:rPr lang="en-US" sz="1400" b="1" dirty="0"/>
              <a:t>church disunity</a:t>
            </a:r>
            <a:r>
              <a:rPr lang="en-US" sz="1400" dirty="0"/>
              <a:t>—precisely the issues your course aims to resolve.</a:t>
            </a:r>
          </a:p>
          <a:p>
            <a:endParaRPr lang="en-US" dirty="0"/>
          </a:p>
        </p:txBody>
      </p:sp>
      <p:sp>
        <p:nvSpPr>
          <p:cNvPr id="4" name="Slide Number Placeholder 3">
            <a:extLst>
              <a:ext uri="{FF2B5EF4-FFF2-40B4-BE49-F238E27FC236}">
                <a16:creationId xmlns:a16="http://schemas.microsoft.com/office/drawing/2014/main" id="{D75C401C-B5F6-44B0-63E9-802EAD066FB2}"/>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2095028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7C16D-67C0-6EC8-5499-C4BA9887234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F9786C-6255-21D3-3B73-E4E7880DB8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B4A7F2-D3C8-2F2D-9822-BBDDC2BE88AA}"/>
              </a:ext>
            </a:extLst>
          </p:cNvPr>
          <p:cNvSpPr>
            <a:spLocks noGrp="1"/>
          </p:cNvSpPr>
          <p:nvPr>
            <p:ph type="body" idx="1"/>
          </p:nvPr>
        </p:nvSpPr>
        <p:spPr/>
        <p:txBody>
          <a:bodyPr>
            <a:normAutofit fontScale="92500" lnSpcReduction="20000"/>
          </a:bodyPr>
          <a:lstStyle/>
          <a:p>
            <a:r>
              <a:rPr lang="en-US" b="1" dirty="0"/>
              <a:t>Discernment via Truth Tests</a:t>
            </a:r>
          </a:p>
          <a:p>
            <a:endParaRPr lang="en-US" b="1" dirty="0"/>
          </a:p>
          <a:p>
            <a:r>
              <a:rPr lang="en-US" b="1" dirty="0"/>
              <a:t>1. Correspondence Test</a:t>
            </a:r>
          </a:p>
          <a:p>
            <a:pPr lvl="1"/>
            <a:r>
              <a:rPr lang="en-US" b="1" dirty="0"/>
              <a:t>Truth must correspond to reality.</a:t>
            </a:r>
            <a:endParaRPr lang="en-US" dirty="0"/>
          </a:p>
          <a:p>
            <a:pPr lvl="1"/>
            <a:r>
              <a:rPr lang="en-US" i="1" dirty="0"/>
              <a:t>Example</a:t>
            </a:r>
            <a:r>
              <a:rPr lang="en-US" dirty="0"/>
              <a:t>: If we say “God is love” (1 John 4:8), then our actions and church culture should reflect this.</a:t>
            </a:r>
          </a:p>
          <a:p>
            <a:pPr lvl="1"/>
            <a:r>
              <a:rPr lang="en-US" b="1" dirty="0"/>
              <a:t>Application</a:t>
            </a:r>
            <a:r>
              <a:rPr lang="en-US" dirty="0"/>
              <a:t>: Church unity must correspond to the visible fruit of love, peace, and mutual care—not just doctrinal statements.</a:t>
            </a:r>
          </a:p>
          <a:p>
            <a:r>
              <a:rPr lang="en-US" b="1" dirty="0"/>
              <a:t>2. Correlation Test</a:t>
            </a:r>
          </a:p>
          <a:p>
            <a:pPr lvl="1"/>
            <a:r>
              <a:rPr lang="en-US" b="1" dirty="0"/>
              <a:t>Truth must cohere with other known truths.</a:t>
            </a:r>
            <a:endParaRPr lang="en-US" dirty="0"/>
          </a:p>
          <a:p>
            <a:pPr lvl="1"/>
            <a:r>
              <a:rPr lang="en-US" i="1" dirty="0"/>
              <a:t>Example</a:t>
            </a:r>
            <a:r>
              <a:rPr lang="en-US" dirty="0"/>
              <a:t>: “Grace saves” and “Faith without works is dead” must correlate (Ephesians 2:8–10 + James 2:17).</a:t>
            </a:r>
          </a:p>
          <a:p>
            <a:pPr lvl="1"/>
            <a:r>
              <a:rPr lang="en-US" b="1" dirty="0"/>
              <a:t>Application</a:t>
            </a:r>
            <a:r>
              <a:rPr lang="en-US" dirty="0"/>
              <a:t>: Interpret Scripture in context of the whole Bible to avoid false dichotomies (e.g., truth vs. love, grace vs. accountability).</a:t>
            </a:r>
          </a:p>
          <a:p>
            <a:endParaRPr lang="en-US" dirty="0"/>
          </a:p>
          <a:p>
            <a:endParaRPr lang="en-US" dirty="0"/>
          </a:p>
          <a:p>
            <a:r>
              <a:rPr lang="en-US" dirty="0"/>
              <a:t>When divisions arise in the church—doctrinal, relational, or practical—they often spring from </a:t>
            </a:r>
            <a:r>
              <a:rPr lang="en-US" b="1" dirty="0"/>
              <a:t>presuppositions</a:t>
            </a:r>
            <a:r>
              <a:rPr lang="en-US" dirty="0"/>
              <a:t> that </a:t>
            </a:r>
            <a:r>
              <a:rPr lang="en-US" i="1" u="sng" dirty="0"/>
              <a:t>haven’t</a:t>
            </a:r>
            <a:r>
              <a:rPr lang="en-US" dirty="0"/>
              <a:t> been tested against </a:t>
            </a:r>
            <a:r>
              <a:rPr lang="en-US" b="1" dirty="0"/>
              <a:t>objective truth</a:t>
            </a:r>
            <a:r>
              <a:rPr lang="en-US" dirty="0"/>
              <a:t>.</a:t>
            </a:r>
          </a:p>
          <a:p>
            <a:endParaRPr lang="en-US" dirty="0"/>
          </a:p>
          <a:p>
            <a:r>
              <a:rPr lang="en-US" dirty="0"/>
              <a:t>Teaching mature Christians to:</a:t>
            </a:r>
          </a:p>
          <a:p>
            <a:r>
              <a:rPr lang="en-US" b="1" dirty="0"/>
              <a:t>Recognize their assumptions</a:t>
            </a:r>
            <a:r>
              <a:rPr lang="en-US" dirty="0"/>
              <a:t>,</a:t>
            </a:r>
          </a:p>
          <a:p>
            <a:r>
              <a:rPr lang="en-US" b="1" dirty="0"/>
              <a:t>Test ideas against Scripture and observable fruit</a:t>
            </a:r>
            <a:r>
              <a:rPr lang="en-US" dirty="0"/>
              <a:t>, and</a:t>
            </a:r>
          </a:p>
          <a:p>
            <a:r>
              <a:rPr lang="en-US" b="1" dirty="0"/>
              <a:t>Ensure coherence within the whole counsel of God </a:t>
            </a:r>
            <a:r>
              <a:rPr lang="en-US" dirty="0"/>
              <a:t>can help </a:t>
            </a:r>
            <a:r>
              <a:rPr lang="en-US" b="1" dirty="0"/>
              <a:t>resolve disagreements</a:t>
            </a:r>
            <a:r>
              <a:rPr lang="en-US" dirty="0"/>
              <a:t>, </a:t>
            </a:r>
            <a:r>
              <a:rPr lang="en-US" b="1" dirty="0"/>
              <a:t>strengthen unity</a:t>
            </a:r>
            <a:r>
              <a:rPr lang="en-US" dirty="0"/>
              <a:t>, and promote </a:t>
            </a:r>
            <a:r>
              <a:rPr lang="en-US" b="1" dirty="0"/>
              <a:t>humble discernment</a:t>
            </a:r>
            <a:r>
              <a:rPr lang="en-US" dirty="0"/>
              <a:t>.</a:t>
            </a:r>
          </a:p>
          <a:p>
            <a:endParaRPr lang="en-US" dirty="0"/>
          </a:p>
        </p:txBody>
      </p:sp>
      <p:sp>
        <p:nvSpPr>
          <p:cNvPr id="4" name="Slide Number Placeholder 3">
            <a:extLst>
              <a:ext uri="{FF2B5EF4-FFF2-40B4-BE49-F238E27FC236}">
                <a16:creationId xmlns:a16="http://schemas.microsoft.com/office/drawing/2014/main" id="{B8DAAF04-49BD-2821-D628-65322ABFE0FC}"/>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20760828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0" lvl="0" indent="0">
              <a:buNone/>
            </a:pPr>
            <a:r>
              <a:rPr lang="en-US" sz="1400" dirty="0"/>
              <a:t>“I am not praying only on their behalf, but also on behalf of those who believe in me through their testimony, that they will all be one, just as you, Father, are in me and I am in you. I pray that they will be in us, so that the world will believe that you sent me. The glory you gave to me I have given to them, that they may be one just as we are one – I in them and you in me – that they may be completely one, so that the world will know that you sent me, and you have loved them just as you have loved me.   (John 17:20-23)</a:t>
            </a:r>
          </a:p>
          <a:p>
            <a:pPr marL="457200" lvl="1" indent="0">
              <a:buNone/>
            </a:pPr>
            <a:endParaRPr lang="en-US" sz="1400" dirty="0"/>
          </a:p>
          <a:p>
            <a:pPr marL="457200" lvl="1" indent="0">
              <a:buNone/>
            </a:pPr>
            <a:endParaRPr lang="en-US" sz="1400" dirty="0"/>
          </a:p>
          <a:p>
            <a:pPr marL="457200" lvl="1"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John 17</a:t>
            </a:r>
          </a:p>
          <a:p>
            <a:endParaRPr lang="en-US" dirty="0"/>
          </a:p>
          <a:p>
            <a:r>
              <a:rPr lang="en-US" sz="1200" b="1" i="0" u="none" strike="noStrike" kern="1200" baseline="0" dirty="0">
                <a:solidFill>
                  <a:schemeClr val="tx1"/>
                </a:solidFill>
                <a:latin typeface="+mn-lt"/>
                <a:ea typeface="ＭＳ Ｐゴシック" pitchFamily="-106" charset="-128"/>
                <a:cs typeface="ＭＳ Ｐゴシック" pitchFamily="-106" charset="-128"/>
              </a:rPr>
              <a:t>17:16</a:t>
            </a:r>
            <a:r>
              <a:rPr lang="en-US" sz="1200" b="0" i="0" u="none" strike="noStrike" kern="1200" baseline="0" dirty="0">
                <a:solidFill>
                  <a:schemeClr val="tx1"/>
                </a:solidFill>
                <a:latin typeface="+mn-lt"/>
                <a:ea typeface="ＭＳ Ｐゴシック" pitchFamily="-106" charset="-128"/>
                <a:cs typeface="ＭＳ Ｐゴシック" pitchFamily="-106" charset="-128"/>
              </a:rPr>
              <a:t> Christians </a:t>
            </a:r>
            <a:r>
              <a:rPr lang="en-US" sz="1200" b="1" i="0" u="none" strike="noStrike" kern="1200" baseline="0" dirty="0">
                <a:solidFill>
                  <a:schemeClr val="tx1"/>
                </a:solidFill>
                <a:latin typeface="+mn-lt"/>
                <a:ea typeface="ＭＳ Ｐゴシック" pitchFamily="-106" charset="-128"/>
                <a:cs typeface="ＭＳ Ｐゴシック" pitchFamily="-106" charset="-128"/>
              </a:rPr>
              <a:t>are not of the world, just as</a:t>
            </a:r>
            <a:r>
              <a:rPr lang="en-US" sz="1200" b="0" i="0" u="none" strike="noStrike" kern="1200" baseline="0" dirty="0">
                <a:solidFill>
                  <a:schemeClr val="tx1"/>
                </a:solidFill>
                <a:latin typeface="+mn-lt"/>
                <a:ea typeface="ＭＳ Ｐゴシック" pitchFamily="-106" charset="-128"/>
                <a:cs typeface="ＭＳ Ｐゴシック" pitchFamily="-106" charset="-128"/>
              </a:rPr>
              <a:t> Christ was </a:t>
            </a:r>
            <a:r>
              <a:rPr lang="en-US" sz="1200" b="1" i="0" u="none" strike="noStrike" kern="1200" baseline="0" dirty="0">
                <a:solidFill>
                  <a:schemeClr val="tx1"/>
                </a:solidFill>
                <a:latin typeface="+mn-lt"/>
                <a:ea typeface="ＭＳ Ｐゴシック" pitchFamily="-106" charset="-128"/>
                <a:cs typeface="ＭＳ Ｐゴシック" pitchFamily="-106" charset="-128"/>
              </a:rPr>
              <a:t>not of the world</a:t>
            </a:r>
            <a:r>
              <a:rPr lang="en-US" sz="1200" b="0" i="0" u="none" strike="noStrike" kern="1200" baseline="0" dirty="0">
                <a:solidFill>
                  <a:schemeClr val="tx1"/>
                </a:solidFill>
                <a:latin typeface="+mn-lt"/>
                <a:ea typeface="ＭＳ Ｐゴシック" pitchFamily="-106" charset="-128"/>
                <a:cs typeface="ＭＳ Ｐゴシック" pitchFamily="-106" charset="-128"/>
              </a:rPr>
              <a:t>. We should remember this when tempted to engage in some worldly pastime or enter into worldly associations where the name of Jesus is unwelcome.</a:t>
            </a:r>
          </a:p>
          <a:p>
            <a:endParaRPr lang="en-US" sz="1200" b="0" i="0" u="none" strike="noStrike" kern="1200" baseline="0" dirty="0">
              <a:solidFill>
                <a:schemeClr val="tx1"/>
              </a:solidFill>
              <a:latin typeface="+mn-lt"/>
              <a:ea typeface="ＭＳ Ｐゴシック" pitchFamily="-106" charset="-128"/>
            </a:endParaRPr>
          </a:p>
          <a:p>
            <a:pPr rtl="0"/>
            <a:r>
              <a:rPr lang="en-US" sz="1200" b="1" i="0" u="none" strike="noStrike" kern="1200" baseline="0" dirty="0">
                <a:solidFill>
                  <a:schemeClr val="tx1"/>
                </a:solidFill>
                <a:latin typeface="+mn-lt"/>
                <a:ea typeface="ＭＳ Ｐゴシック" pitchFamily="-106" charset="-128"/>
                <a:cs typeface="ＭＳ Ｐゴシック" pitchFamily="-106" charset="-128"/>
              </a:rPr>
              <a:t>17:17</a:t>
            </a:r>
            <a:r>
              <a:rPr lang="en-US" sz="1200" b="0" i="0" u="none" strike="noStrike" kern="1200" baseline="0" dirty="0">
                <a:solidFill>
                  <a:schemeClr val="tx1"/>
                </a:solidFill>
                <a:latin typeface="+mn-lt"/>
                <a:ea typeface="ＭＳ Ｐゴシック" pitchFamily="-106" charset="-128"/>
                <a:cs typeface="ＭＳ Ｐゴシック" pitchFamily="-106" charset="-128"/>
              </a:rPr>
              <a:t> To </a:t>
            </a:r>
            <a:r>
              <a:rPr lang="en-US" sz="1200" b="1" i="0" u="none" strike="noStrike" kern="1200" baseline="0" dirty="0">
                <a:solidFill>
                  <a:schemeClr val="tx1"/>
                </a:solidFill>
                <a:latin typeface="+mn-lt"/>
                <a:ea typeface="ＭＳ Ｐゴシック" pitchFamily="-106" charset="-128"/>
                <a:cs typeface="ＭＳ Ｐゴシック" pitchFamily="-106" charset="-128"/>
              </a:rPr>
              <a:t>sanctify</a:t>
            </a:r>
            <a:r>
              <a:rPr lang="en-US" sz="1200" b="0" i="0" u="none" strike="noStrike" kern="1200" baseline="0" dirty="0">
                <a:solidFill>
                  <a:schemeClr val="tx1"/>
                </a:solidFill>
                <a:latin typeface="+mn-lt"/>
                <a:ea typeface="ＭＳ Ｐゴシック" pitchFamily="-106" charset="-128"/>
                <a:cs typeface="ＭＳ Ｐゴシック" pitchFamily="-106" charset="-128"/>
              </a:rPr>
              <a:t> means to set apart. The Word of God has a sanctifying effect on believers. As they read it and obey it, they are set apart as vessels suitable for the Master's use. That is exactly what the Lord Jesus was praying for here. He wanted a people who were set apart to God from the world, and usable by God. </a:t>
            </a:r>
            <a:r>
              <a:rPr lang="en-US" sz="1200" b="1" i="0" u="none" strike="noStrike" kern="1200" baseline="0" dirty="0">
                <a:solidFill>
                  <a:schemeClr val="tx1"/>
                </a:solidFill>
                <a:latin typeface="+mn-lt"/>
                <a:ea typeface="ＭＳ Ｐゴシック" pitchFamily="-106" charset="-128"/>
                <a:cs typeface="ＭＳ Ｐゴシック" pitchFamily="-106" charset="-128"/>
              </a:rPr>
              <a:t>“Your word is truth,”</a:t>
            </a:r>
            <a:r>
              <a:rPr lang="en-US" sz="1200" b="0" i="0" u="none" strike="noStrike" kern="1200" baseline="0" dirty="0">
                <a:solidFill>
                  <a:schemeClr val="tx1"/>
                </a:solidFill>
                <a:latin typeface="+mn-lt"/>
                <a:ea typeface="ＭＳ Ｐゴシック" pitchFamily="-106" charset="-128"/>
                <a:cs typeface="ＭＳ Ｐゴシック" pitchFamily="-106" charset="-128"/>
              </a:rPr>
              <a:t> Jesus said. He did not say, as so many do today, “Your word </a:t>
            </a:r>
            <a:r>
              <a:rPr lang="en-US" sz="1200" b="0" i="1" u="none" strike="noStrike" kern="1200" baseline="0" dirty="0">
                <a:solidFill>
                  <a:schemeClr val="tx1"/>
                </a:solidFill>
                <a:latin typeface="+mn-lt"/>
                <a:ea typeface="ＭＳ Ｐゴシック" pitchFamily="-106" charset="-128"/>
                <a:cs typeface="ＭＳ Ｐゴシック" pitchFamily="-106" charset="-128"/>
              </a:rPr>
              <a:t>contains</a:t>
            </a:r>
            <a:r>
              <a:rPr lang="en-US" sz="1200" b="0" i="0" u="none" strike="noStrike" kern="1200" baseline="0" dirty="0">
                <a:solidFill>
                  <a:schemeClr val="tx1"/>
                </a:solidFill>
                <a:latin typeface="+mn-lt"/>
                <a:ea typeface="ＭＳ Ｐゴシック" pitchFamily="-106" charset="-128"/>
                <a:cs typeface="ＭＳ Ｐゴシック" pitchFamily="-106" charset="-128"/>
              </a:rPr>
              <a:t> truth,” but </a:t>
            </a:r>
            <a:r>
              <a:rPr lang="en-US" sz="1200" b="1" i="0" u="none" strike="noStrike" kern="1200" baseline="0" dirty="0">
                <a:solidFill>
                  <a:schemeClr val="tx1"/>
                </a:solidFill>
                <a:latin typeface="+mn-lt"/>
                <a:ea typeface="ＭＳ Ｐゴシック" pitchFamily="-106" charset="-128"/>
                <a:cs typeface="ＭＳ Ｐゴシック" pitchFamily="-106" charset="-128"/>
              </a:rPr>
              <a:t>“Your word IS truth.”</a:t>
            </a:r>
          </a:p>
          <a:p>
            <a:pPr rtl="0"/>
            <a:endParaRPr lang="en-US" sz="12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200" b="1" i="0" u="none" strike="noStrike" kern="1200" baseline="0" dirty="0">
                <a:solidFill>
                  <a:schemeClr val="tx1"/>
                </a:solidFill>
                <a:latin typeface="+mn-lt"/>
                <a:ea typeface="ＭＳ Ｐゴシック" pitchFamily="-106" charset="-128"/>
                <a:cs typeface="ＭＳ Ｐゴシック" pitchFamily="-106" charset="-128"/>
              </a:rPr>
              <a:t>17:18</a:t>
            </a:r>
            <a:r>
              <a:rPr lang="en-US" sz="1200" b="0" i="0" u="none" strike="noStrike" kern="1200" baseline="0" dirty="0">
                <a:solidFill>
                  <a:schemeClr val="tx1"/>
                </a:solidFill>
                <a:latin typeface="+mn-lt"/>
                <a:ea typeface="ＭＳ Ｐゴシック" pitchFamily="-106" charset="-128"/>
                <a:cs typeface="ＭＳ Ｐゴシック" pitchFamily="-106" charset="-128"/>
              </a:rPr>
              <a:t> The Father </a:t>
            </a:r>
            <a:r>
              <a:rPr lang="en-US" sz="1200" b="1" i="0" u="none" strike="noStrike" kern="1200" baseline="0" dirty="0">
                <a:solidFill>
                  <a:schemeClr val="tx1"/>
                </a:solidFill>
                <a:latin typeface="+mn-lt"/>
                <a:ea typeface="ＭＳ Ｐゴシック" pitchFamily="-106" charset="-128"/>
                <a:cs typeface="ＭＳ Ｐゴシック" pitchFamily="-106" charset="-128"/>
              </a:rPr>
              <a:t>sent</a:t>
            </a:r>
            <a:r>
              <a:rPr lang="en-US" sz="1200" b="0" i="0" u="none" strike="noStrike" kern="1200" baseline="0" dirty="0">
                <a:solidFill>
                  <a:schemeClr val="tx1"/>
                </a:solidFill>
                <a:latin typeface="+mn-lt"/>
                <a:ea typeface="ＭＳ Ｐゴシック" pitchFamily="-106" charset="-128"/>
                <a:cs typeface="ＭＳ Ｐゴシック" pitchFamily="-106" charset="-128"/>
              </a:rPr>
              <a:t> the Lord Jesus </a:t>
            </a:r>
            <a:r>
              <a:rPr lang="en-US" sz="1200" b="1" i="0" u="none" strike="noStrike" kern="1200" baseline="0" dirty="0">
                <a:solidFill>
                  <a:schemeClr val="tx1"/>
                </a:solidFill>
                <a:latin typeface="+mn-lt"/>
                <a:ea typeface="ＭＳ Ｐゴシック" pitchFamily="-106" charset="-128"/>
                <a:cs typeface="ＭＳ Ｐゴシック" pitchFamily="-106" charset="-128"/>
              </a:rPr>
              <a:t>into the world</a:t>
            </a:r>
            <a:r>
              <a:rPr lang="en-US" sz="1200" b="0" i="0" u="none" strike="noStrike" kern="1200" baseline="0" dirty="0">
                <a:solidFill>
                  <a:schemeClr val="tx1"/>
                </a:solidFill>
                <a:latin typeface="+mn-lt"/>
                <a:ea typeface="ＭＳ Ｐゴシック" pitchFamily="-106" charset="-128"/>
                <a:cs typeface="ＭＳ Ｐゴシック" pitchFamily="-106" charset="-128"/>
              </a:rPr>
              <a:t> to reveal the character of God to men. As the Lord prayed, He realized that He would soon be going back to heaven. But future generations would still need some witness concerning God. This work must be done by believers, through the power of the Holy Spirit. Of course, Christians can never represent God as perfectly as Christ did because they can never be equal with God. But believers are here just the same to represent God to the world. It is for this reason Jesus </a:t>
            </a:r>
            <a:r>
              <a:rPr lang="en-US" sz="1200" b="1" i="0" u="none" strike="noStrike" kern="1200" baseline="0" dirty="0">
                <a:solidFill>
                  <a:schemeClr val="tx1"/>
                </a:solidFill>
                <a:latin typeface="+mn-lt"/>
                <a:ea typeface="ＭＳ Ｐゴシック" pitchFamily="-106" charset="-128"/>
                <a:cs typeface="ＭＳ Ｐゴシック" pitchFamily="-106" charset="-128"/>
              </a:rPr>
              <a:t>sent them into the world</a:t>
            </a:r>
            <a:r>
              <a:rPr lang="en-US" sz="1200" b="0" i="0" u="none" strike="noStrike" kern="1200" baseline="0" dirty="0">
                <a:solidFill>
                  <a:schemeClr val="tx1"/>
                </a:solidFill>
                <a:latin typeface="+mn-lt"/>
                <a:ea typeface="ＭＳ Ｐゴシック" pitchFamily="-106" charset="-128"/>
                <a:cs typeface="ＭＳ Ｐゴシック" pitchFamily="-106" charset="-128"/>
              </a:rPr>
              <a:t>.</a:t>
            </a:r>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2648431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F8491-D000-CEC2-BD3A-4924B803A5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B29E3B-2056-0E29-15EF-18D69F9794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EFBFCA-5B64-C0CD-516C-6E60D5528974}"/>
              </a:ext>
            </a:extLst>
          </p:cNvPr>
          <p:cNvSpPr>
            <a:spLocks noGrp="1"/>
          </p:cNvSpPr>
          <p:nvPr>
            <p:ph type="body" idx="1"/>
          </p:nvPr>
        </p:nvSpPr>
        <p:spPr/>
        <p:txBody>
          <a:bodyPr/>
          <a:lstStyle/>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5A156ADE-19FD-D02F-8817-9A0903FD0484}"/>
              </a:ext>
            </a:extLst>
          </p:cNvPr>
          <p:cNvSpPr>
            <a:spLocks noGrp="1"/>
          </p:cNvSpPr>
          <p:nvPr>
            <p:ph type="sldNum" sz="quarter" idx="10"/>
          </p:nvPr>
        </p:nvSpPr>
        <p:spPr/>
        <p:txBody>
          <a:bodyPr/>
          <a:lstStyle/>
          <a:p>
            <a:pPr>
              <a:defRPr/>
            </a:pPr>
            <a:fld id="{07776858-791E-4C8D-8FA3-473B3AFECFAC}" type="slidenum">
              <a:rPr lang="en-US" smtClean="0"/>
              <a:pPr>
                <a:defRPr/>
              </a:pPr>
              <a:t>7</a:t>
            </a:fld>
            <a:endParaRPr lang="en-US" dirty="0"/>
          </a:p>
        </p:txBody>
      </p:sp>
    </p:spTree>
    <p:extLst>
      <p:ext uri="{BB962C8B-B14F-4D97-AF65-F5344CB8AC3E}">
        <p14:creationId xmlns:p14="http://schemas.microsoft.com/office/powerpoint/2010/main" val="3976355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endParaRPr lang="en-US" sz="1400" baseline="0" dirty="0"/>
          </a:p>
          <a:p>
            <a:endParaRPr lang="en-US" sz="1400" baseline="0" dirty="0"/>
          </a:p>
          <a:p>
            <a:pPr algn="ctr"/>
            <a:r>
              <a:rPr lang="en-US" sz="1400" b="1" i="1" dirty="0"/>
              <a:t>The Father, The Son, The Holy Spirit</a:t>
            </a:r>
          </a:p>
          <a:p>
            <a:endParaRPr lang="en-US" sz="1400" b="1" i="1" dirty="0"/>
          </a:p>
          <a:p>
            <a:r>
              <a:rPr lang="en-US" sz="1400" b="1" i="1" dirty="0"/>
              <a:t>“Therefore go and make disciples of all nations, baptizing them in the name of the </a:t>
            </a:r>
            <a:r>
              <a:rPr lang="en-US" sz="1400" b="1" i="1" u="sng" dirty="0"/>
              <a:t>Father and the Son and the Holy Spirit</a:t>
            </a:r>
            <a:r>
              <a:rPr lang="en-US" sz="1400" b="1" i="1" dirty="0"/>
              <a:t>, teaching them to obey everything I have commanded you.  And remember, I am with you always, to the end of the age.” </a:t>
            </a:r>
          </a:p>
          <a:p>
            <a:r>
              <a:rPr lang="en-US" sz="1400" b="1" i="1" dirty="0"/>
              <a:t> </a:t>
            </a:r>
          </a:p>
          <a:p>
            <a:r>
              <a:rPr lang="en-US" sz="1400" b="1" i="1" dirty="0"/>
              <a:t>Matthew 28:19</a:t>
            </a:r>
          </a:p>
          <a:p>
            <a:endParaRPr lang="en-US" sz="1400" baseline="0" dirty="0"/>
          </a:p>
          <a:p>
            <a:pPr algn="ctr"/>
            <a:r>
              <a:rPr lang="en-US" sz="1400" b="1" i="1" dirty="0"/>
              <a:t>The Father with the Holy Spirit</a:t>
            </a:r>
          </a:p>
          <a:p>
            <a:endParaRPr lang="en-US" sz="1400" b="1" i="1" dirty="0"/>
          </a:p>
          <a:p>
            <a:r>
              <a:rPr lang="en-US" sz="1400" b="1" i="1" dirty="0"/>
              <a:t>“But the Advocate, the Holy Spirit, whom the Father will send in my name, will teach you everything and will cause you to remember everything I said to you.” </a:t>
            </a:r>
          </a:p>
          <a:p>
            <a:r>
              <a:rPr lang="en-US" sz="1400" b="1" i="1" dirty="0"/>
              <a:t> </a:t>
            </a:r>
          </a:p>
          <a:p>
            <a:r>
              <a:rPr lang="en-US" sz="1400" b="1" i="1" dirty="0"/>
              <a:t>John 14:26</a:t>
            </a:r>
          </a:p>
          <a:p>
            <a:endParaRPr lang="en-US" sz="1400" baseline="0" dirty="0"/>
          </a:p>
          <a:p>
            <a:endParaRPr lang="en-US" sz="1400" dirty="0"/>
          </a:p>
          <a:p>
            <a:pPr algn="ctr"/>
            <a:r>
              <a:rPr lang="en-US" sz="1400" b="1" i="1" dirty="0"/>
              <a:t>The Father with the Son</a:t>
            </a:r>
          </a:p>
          <a:p>
            <a:endParaRPr lang="en-US" sz="1400" b="1" i="1" dirty="0"/>
          </a:p>
          <a:p>
            <a:r>
              <a:rPr lang="en-US" sz="1400" b="1" i="1" dirty="0"/>
              <a:t>“The Father and I are one.”   John 10:30</a:t>
            </a:r>
          </a:p>
          <a:p>
            <a:endParaRPr lang="en-US" sz="1400" b="1" i="1" dirty="0"/>
          </a:p>
          <a:p>
            <a:r>
              <a:rPr lang="en-US" sz="1400" b="1" i="1" dirty="0"/>
              <a:t>“So Jesus said to them again, ‘Peace be with you. Just as the Father has sent me, I also send you.’”   John 20:21</a:t>
            </a:r>
          </a:p>
          <a:p>
            <a:endParaRPr lang="en-US" sz="1400" dirty="0"/>
          </a:p>
          <a:p>
            <a:endParaRPr lang="en-US" sz="1400" dirty="0"/>
          </a:p>
          <a:p>
            <a:endParaRPr lang="en-US" sz="1400" dirty="0"/>
          </a:p>
          <a:p>
            <a:pPr algn="ctr"/>
            <a:r>
              <a:rPr lang="en-US" sz="1400" b="1" i="1" dirty="0"/>
              <a:t>The Son with the Holy Spirit</a:t>
            </a:r>
          </a:p>
          <a:p>
            <a:endParaRPr lang="en-US" sz="1400" b="1" i="1" dirty="0"/>
          </a:p>
          <a:p>
            <a:r>
              <a:rPr lang="en-US" sz="1400"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sz="1400" b="1" i="1" dirty="0"/>
              <a:t> </a:t>
            </a:r>
          </a:p>
          <a:p>
            <a:r>
              <a:rPr lang="en-US" sz="1400" b="1" i="1" dirty="0"/>
              <a:t>John 16:7-8</a:t>
            </a:r>
          </a:p>
          <a:p>
            <a:endParaRPr lang="en-US" sz="1400"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8</a:t>
            </a:fld>
            <a:endParaRPr lang="en-US" dirty="0"/>
          </a:p>
        </p:txBody>
      </p:sp>
    </p:spTree>
    <p:extLst>
      <p:ext uri="{BB962C8B-B14F-4D97-AF65-F5344CB8AC3E}">
        <p14:creationId xmlns:p14="http://schemas.microsoft.com/office/powerpoint/2010/main" val="23440990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b="1" kern="1200" dirty="0">
                <a:solidFill>
                  <a:schemeClr val="tx1"/>
                </a:solidFill>
                <a:effectLst/>
                <a:latin typeface="+mn-lt"/>
                <a:ea typeface="ＭＳ Ｐゴシック" pitchFamily="-106" charset="-128"/>
                <a:cs typeface="ＭＳ Ｐゴシック" pitchFamily="-106" charset="-128"/>
              </a:rPr>
              <a:t>The Trinity as a Model</a:t>
            </a:r>
          </a:p>
          <a:p>
            <a:pPr lvl="0"/>
            <a:endParaRPr lang="en-US" sz="1200" b="1"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Unity and Diversity</a:t>
            </a:r>
            <a:r>
              <a:rPr lang="en-US" sz="1200" kern="1200" dirty="0">
                <a:solidFill>
                  <a:schemeClr val="tx1"/>
                </a:solidFill>
                <a:effectLst/>
                <a:latin typeface="+mn-lt"/>
                <a:ea typeface="ＭＳ Ｐゴシック" pitchFamily="-106" charset="-128"/>
                <a:cs typeface="ＭＳ Ｐゴシック" pitchFamily="-106" charset="-128"/>
              </a:rPr>
              <a:t>: The Father, Son, and Holy Spirit are distinct, yet fully one. This divine relationship is the pattern for all social and institutional life.</a:t>
            </a:r>
          </a:p>
          <a:p>
            <a:pPr lvl="0"/>
            <a:r>
              <a:rPr lang="en-US" sz="1200" b="1" kern="1200" dirty="0">
                <a:solidFill>
                  <a:schemeClr val="tx1"/>
                </a:solidFill>
                <a:effectLst/>
                <a:latin typeface="+mn-lt"/>
                <a:ea typeface="ＭＳ Ｐゴシック" pitchFamily="-106" charset="-128"/>
                <a:cs typeface="ＭＳ Ｐゴシック" pitchFamily="-106" charset="-128"/>
              </a:rPr>
              <a:t>God’s Sovereignty</a:t>
            </a:r>
            <a:r>
              <a:rPr lang="en-US" sz="1200" kern="1200" dirty="0">
                <a:solidFill>
                  <a:schemeClr val="tx1"/>
                </a:solidFill>
                <a:effectLst/>
                <a:latin typeface="+mn-lt"/>
                <a:ea typeface="ＭＳ Ｐゴシック" pitchFamily="-106" charset="-128"/>
                <a:cs typeface="ＭＳ Ｐゴシック" pitchFamily="-106" charset="-128"/>
              </a:rPr>
              <a:t>: All spheres of life derive their structure and authority from God’s design, not from human invention.</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r>
              <a:rPr lang="en-US" sz="1200" b="1" kern="1200" dirty="0">
                <a:solidFill>
                  <a:schemeClr val="tx1"/>
                </a:solidFill>
                <a:effectLst/>
                <a:latin typeface="+mn-lt"/>
                <a:ea typeface="ＭＳ Ｐゴシック" pitchFamily="-106" charset="-128"/>
                <a:cs typeface="ＭＳ Ｐゴシック" pitchFamily="-106" charset="-128"/>
              </a:rPr>
              <a:t>The Six Spheres of Dominion</a:t>
            </a:r>
          </a:p>
          <a:p>
            <a:endParaRPr lang="en-US" sz="1200" b="1"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These represent domains where God’s authority is displayed and delegated to humans:</a:t>
            </a:r>
          </a:p>
          <a:p>
            <a:endParaRPr lang="en-US" sz="1200" kern="1200" dirty="0">
              <a:solidFill>
                <a:schemeClr val="tx1"/>
              </a:solidFill>
              <a:effectLst/>
              <a:latin typeface="+mn-lt"/>
              <a:ea typeface="ＭＳ Ｐゴシック" pitchFamily="-106" charset="-128"/>
              <a:cs typeface="ＭＳ Ｐゴシック" pitchFamily="-106" charset="-128"/>
            </a:endParaRPr>
          </a:p>
          <a:p>
            <a:pPr lvl="0"/>
            <a:r>
              <a:rPr lang="en-US" sz="1200" b="1" kern="1200" dirty="0">
                <a:solidFill>
                  <a:schemeClr val="tx1"/>
                </a:solidFill>
                <a:effectLst/>
                <a:latin typeface="+mn-lt"/>
                <a:ea typeface="ＭＳ Ｐゴシック" pitchFamily="-106" charset="-128"/>
                <a:cs typeface="ＭＳ Ｐゴシック" pitchFamily="-106" charset="-128"/>
              </a:rPr>
              <a:t>Family</a:t>
            </a:r>
            <a:r>
              <a:rPr lang="en-US" sz="1200" kern="1200" dirty="0">
                <a:solidFill>
                  <a:schemeClr val="tx1"/>
                </a:solidFill>
                <a:effectLst/>
                <a:latin typeface="+mn-lt"/>
                <a:ea typeface="ＭＳ Ｐゴシック" pitchFamily="-106" charset="-128"/>
                <a:cs typeface="ＭＳ Ｐゴシック" pitchFamily="-106" charset="-128"/>
              </a:rPr>
              <a:t> – Reflects intimacy and generational legacy.</a:t>
            </a:r>
          </a:p>
          <a:p>
            <a:pPr lvl="0"/>
            <a:r>
              <a:rPr lang="en-US" sz="1200" b="1" kern="1200" dirty="0">
                <a:solidFill>
                  <a:schemeClr val="tx1"/>
                </a:solidFill>
                <a:effectLst/>
                <a:latin typeface="+mn-lt"/>
                <a:ea typeface="ＭＳ Ｐゴシック" pitchFamily="-106" charset="-128"/>
                <a:cs typeface="ＭＳ Ｐゴシック" pitchFamily="-106" charset="-128"/>
              </a:rPr>
              <a:t>Labor/Work</a:t>
            </a:r>
            <a:r>
              <a:rPr lang="en-US" sz="1200" kern="1200" dirty="0">
                <a:solidFill>
                  <a:schemeClr val="tx1"/>
                </a:solidFill>
                <a:effectLst/>
                <a:latin typeface="+mn-lt"/>
                <a:ea typeface="ＭＳ Ｐゴシック" pitchFamily="-106" charset="-128"/>
                <a:cs typeface="ＭＳ Ｐゴシック" pitchFamily="-106" charset="-128"/>
              </a:rPr>
              <a:t> – Stewardship of creation and productivity.</a:t>
            </a:r>
          </a:p>
          <a:p>
            <a:pPr lvl="0"/>
            <a:r>
              <a:rPr lang="en-US" sz="1200" b="1" kern="1200" dirty="0">
                <a:solidFill>
                  <a:schemeClr val="tx1"/>
                </a:solidFill>
                <a:effectLst/>
                <a:latin typeface="+mn-lt"/>
                <a:ea typeface="ＭＳ Ｐゴシック" pitchFamily="-106" charset="-128"/>
                <a:cs typeface="ＭＳ Ｐゴシック" pitchFamily="-106" charset="-128"/>
              </a:rPr>
              <a:t>Church</a:t>
            </a:r>
            <a:r>
              <a:rPr lang="en-US" sz="1200" kern="1200" dirty="0">
                <a:solidFill>
                  <a:schemeClr val="tx1"/>
                </a:solidFill>
                <a:effectLst/>
                <a:latin typeface="+mn-lt"/>
                <a:ea typeface="ＭＳ Ｐゴシック" pitchFamily="-106" charset="-128"/>
                <a:cs typeface="ＭＳ Ｐゴシック" pitchFamily="-106" charset="-128"/>
              </a:rPr>
              <a:t> – Spiritual care and moral leadership.</a:t>
            </a:r>
          </a:p>
          <a:p>
            <a:pPr lvl="0"/>
            <a:r>
              <a:rPr lang="en-US" sz="1200" b="1" kern="1200" dirty="0">
                <a:solidFill>
                  <a:schemeClr val="tx1"/>
                </a:solidFill>
                <a:effectLst/>
                <a:latin typeface="+mn-lt"/>
                <a:ea typeface="ＭＳ Ｐゴシック" pitchFamily="-106" charset="-128"/>
                <a:cs typeface="ＭＳ Ｐゴシック" pitchFamily="-106" charset="-128"/>
              </a:rPr>
              <a:t>State</a:t>
            </a:r>
            <a:r>
              <a:rPr lang="en-US" sz="1200" kern="1200" dirty="0">
                <a:solidFill>
                  <a:schemeClr val="tx1"/>
                </a:solidFill>
                <a:effectLst/>
                <a:latin typeface="+mn-lt"/>
                <a:ea typeface="ＭＳ Ｐゴシック" pitchFamily="-106" charset="-128"/>
                <a:cs typeface="ＭＳ Ｐゴシック" pitchFamily="-106" charset="-128"/>
              </a:rPr>
              <a:t> – Civil justice and protection of the innocent.</a:t>
            </a:r>
          </a:p>
          <a:p>
            <a:pPr lvl="0"/>
            <a:r>
              <a:rPr lang="en-US" sz="1200" b="1" kern="1200" dirty="0">
                <a:solidFill>
                  <a:schemeClr val="tx1"/>
                </a:solidFill>
                <a:effectLst/>
                <a:latin typeface="+mn-lt"/>
                <a:ea typeface="ＭＳ Ｐゴシック" pitchFamily="-106" charset="-128"/>
                <a:cs typeface="ＭＳ Ｐゴシック" pitchFamily="-106" charset="-128"/>
              </a:rPr>
              <a:t>Community</a:t>
            </a:r>
            <a:r>
              <a:rPr lang="en-US" sz="1200" kern="1200" dirty="0">
                <a:solidFill>
                  <a:schemeClr val="tx1"/>
                </a:solidFill>
                <a:effectLst/>
                <a:latin typeface="+mn-lt"/>
                <a:ea typeface="ＭＳ Ｐゴシック" pitchFamily="-106" charset="-128"/>
                <a:cs typeface="ＭＳ Ｐゴシック" pitchFamily="-106" charset="-128"/>
              </a:rPr>
              <a:t> – Social interaction, culture, and charity.</a:t>
            </a:r>
          </a:p>
          <a:p>
            <a:pPr lvl="0"/>
            <a:r>
              <a:rPr lang="en-US" sz="1200" b="1" kern="1200" dirty="0">
                <a:solidFill>
                  <a:schemeClr val="tx1"/>
                </a:solidFill>
                <a:effectLst/>
                <a:latin typeface="+mn-lt"/>
                <a:ea typeface="ＭＳ Ｐゴシック" pitchFamily="-106" charset="-128"/>
                <a:cs typeface="ＭＳ Ｐゴシック" pitchFamily="-106" charset="-128"/>
              </a:rPr>
              <a:t>God-Man Relationship</a:t>
            </a:r>
            <a:r>
              <a:rPr lang="en-US" sz="1200" kern="1200" dirty="0">
                <a:solidFill>
                  <a:schemeClr val="tx1"/>
                </a:solidFill>
                <a:effectLst/>
                <a:latin typeface="+mn-lt"/>
                <a:ea typeface="ＭＳ Ｐゴシック" pitchFamily="-106" charset="-128"/>
                <a:cs typeface="ＭＳ Ｐゴシック" pitchFamily="-106" charset="-128"/>
              </a:rPr>
              <a:t> – The heart of worship and truth.</a:t>
            </a:r>
          </a:p>
          <a:p>
            <a:pPr lvl="0"/>
            <a:endParaRPr lang="en-US" sz="1200" kern="1200" dirty="0">
              <a:solidFill>
                <a:schemeClr val="tx1"/>
              </a:solidFill>
              <a:effectLst/>
              <a:latin typeface="+mn-lt"/>
              <a:ea typeface="ＭＳ Ｐゴシック" pitchFamily="-106" charset="-128"/>
              <a:cs typeface="ＭＳ Ｐゴシック" pitchFamily="-106" charset="-128"/>
            </a:endParaRPr>
          </a:p>
          <a:p>
            <a:r>
              <a:rPr lang="en-US" sz="1200" kern="1200" dirty="0">
                <a:solidFill>
                  <a:schemeClr val="tx1"/>
                </a:solidFill>
                <a:effectLst/>
                <a:latin typeface="+mn-lt"/>
                <a:ea typeface="ＭＳ Ｐゴシック" pitchFamily="-106" charset="-128"/>
                <a:cs typeface="ＭＳ Ｐゴシック" pitchFamily="-106" charset="-128"/>
              </a:rPr>
              <a:t>Each of these should remain in their </a:t>
            </a:r>
            <a:r>
              <a:rPr lang="en-US" sz="1200" b="1" kern="1200" dirty="0">
                <a:solidFill>
                  <a:schemeClr val="tx1"/>
                </a:solidFill>
                <a:effectLst/>
                <a:latin typeface="+mn-lt"/>
                <a:ea typeface="ＭＳ Ｐゴシック" pitchFamily="-106" charset="-128"/>
                <a:cs typeface="ＭＳ Ｐゴシック" pitchFamily="-106" charset="-128"/>
              </a:rPr>
              <a:t>proper boundaries</a:t>
            </a:r>
            <a:r>
              <a:rPr lang="en-US" sz="1200" kern="1200" dirty="0">
                <a:solidFill>
                  <a:schemeClr val="tx1"/>
                </a:solidFill>
                <a:effectLst/>
                <a:latin typeface="+mn-lt"/>
                <a:ea typeface="ＭＳ Ｐゴシック" pitchFamily="-106" charset="-128"/>
                <a:cs typeface="ＭＳ Ｐゴシック" pitchFamily="-106" charset="-128"/>
              </a:rPr>
              <a:t> while working harmoniously—like the unity within the Trinity.</a:t>
            </a:r>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0" indent="0">
              <a:buFont typeface="Arial" panose="020B0604020202020204" pitchFamily="34" charset="0"/>
              <a:buNone/>
            </a:pPr>
            <a:endParaRPr lang="en-US" baseline="0" dirty="0"/>
          </a:p>
          <a:p>
            <a:pPr marL="171450" indent="-171450">
              <a:buFont typeface="Arial" panose="020B0604020202020204" pitchFamily="34" charset="0"/>
              <a:buChar char="•"/>
            </a:pPr>
            <a:endParaRPr lang="en-US" baseline="0" dirty="0"/>
          </a:p>
          <a:p>
            <a:endParaRPr lang="en-US" dirty="0"/>
          </a:p>
          <a:p>
            <a:endParaRPr lang="en-US"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9</a:t>
            </a:fld>
            <a:endParaRPr lang="en-US" dirty="0"/>
          </a:p>
        </p:txBody>
      </p:sp>
    </p:spTree>
    <p:extLst>
      <p:ext uri="{BB962C8B-B14F-4D97-AF65-F5344CB8AC3E}">
        <p14:creationId xmlns:p14="http://schemas.microsoft.com/office/powerpoint/2010/main" val="15627139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hyperlink" Target="https://tinyurl.com/sa846z8m"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63A4E6-16B8-E411-C9BF-F957F76E1C9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5673B2D-5751-32BA-A3A4-3E806CDBB5AC}"/>
              </a:ext>
            </a:extLst>
          </p:cNvPr>
          <p:cNvSpPr>
            <a:spLocks noGrp="1"/>
          </p:cNvSpPr>
          <p:nvPr>
            <p:ph type="title"/>
          </p:nvPr>
        </p:nvSpPr>
        <p:spPr>
          <a:xfrm>
            <a:off x="76200" y="7088"/>
            <a:ext cx="8991600"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which Cohort?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A240CADF-698F-EFD3-555B-45890CAB6A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2697473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Mind of Christ…</a:t>
            </a:r>
            <a:br>
              <a:rPr lang="en-US" dirty="0"/>
            </a:br>
            <a:r>
              <a:rPr lang="en-US" sz="2400" dirty="0">
                <a:solidFill>
                  <a:schemeClr val="tx2">
                    <a:lumMod val="60000"/>
                    <a:lumOff val="40000"/>
                  </a:schemeClr>
                </a:solidFill>
              </a:rPr>
              <a:t>What is True Religion?</a:t>
            </a:r>
          </a:p>
        </p:txBody>
      </p:sp>
      <p:sp>
        <p:nvSpPr>
          <p:cNvPr id="6" name="TextBox 5"/>
          <p:cNvSpPr txBox="1"/>
          <p:nvPr/>
        </p:nvSpPr>
        <p:spPr>
          <a:xfrm>
            <a:off x="457200" y="1690062"/>
            <a:ext cx="8001000" cy="3477875"/>
          </a:xfrm>
          <a:prstGeom prst="rect">
            <a:avLst/>
          </a:prstGeom>
          <a:noFill/>
        </p:spPr>
        <p:txBody>
          <a:bodyPr wrap="square" rtlCol="0">
            <a:spAutoFit/>
          </a:bodyPr>
          <a:lstStyle/>
          <a:p>
            <a:r>
              <a:rPr lang="en-US" sz="2000" b="1" i="1" dirty="0"/>
              <a:t>“</a:t>
            </a:r>
            <a:r>
              <a:rPr lang="en-US" sz="2000" b="1" i="1" u="sng" dirty="0"/>
              <a:t>Love the Lord you God with all your heart, with all your soul, and with all your mind</a:t>
            </a:r>
            <a:r>
              <a:rPr lang="en-US" sz="2000" b="1" i="1" dirty="0"/>
              <a:t>.  This is the first and greatest commandment.  The second is like it: </a:t>
            </a:r>
            <a:r>
              <a:rPr lang="en-US" sz="2000" b="1" i="1" u="sng" dirty="0"/>
              <a:t>Love your neighbor as yourself</a:t>
            </a:r>
            <a:r>
              <a:rPr lang="en-US" sz="2000" b="1" i="1" dirty="0"/>
              <a:t>.”  Matt. 22:37-39  </a:t>
            </a:r>
            <a:endParaRPr lang="en-US" sz="2000" i="1" dirty="0"/>
          </a:p>
          <a:p>
            <a:endParaRPr lang="en-US" sz="2000" b="1" i="1" dirty="0"/>
          </a:p>
          <a:p>
            <a:r>
              <a:rPr lang="en-US" sz="2000" b="1" i="1" dirty="0"/>
              <a:t>“All authority has been given to Me in heaven and on earth.  Go therefore and </a:t>
            </a:r>
            <a:r>
              <a:rPr lang="en-US" sz="2000" b="1" i="1" u="sng" dirty="0"/>
              <a:t>make disciples</a:t>
            </a:r>
            <a:r>
              <a:rPr lang="en-US" sz="2000" b="1" i="1" dirty="0"/>
              <a:t> of all nations, </a:t>
            </a:r>
            <a:r>
              <a:rPr lang="en-US" sz="2000" b="1" i="1" u="sng" dirty="0"/>
              <a:t>baptizing them </a:t>
            </a:r>
            <a:r>
              <a:rPr lang="en-US" sz="2000" b="1" i="1" dirty="0"/>
              <a:t>in the name of the Father and of the Son and of the Holy Spirit, </a:t>
            </a:r>
            <a:r>
              <a:rPr lang="en-US" sz="2000" b="1" i="1" u="sng" dirty="0"/>
              <a:t>teaching them to observe all things that I have commanded </a:t>
            </a:r>
            <a:r>
              <a:rPr lang="en-US" sz="2000" b="1" i="1" dirty="0"/>
              <a:t>you; and lo, I am with you always, even to the end of the age.” </a:t>
            </a:r>
          </a:p>
          <a:p>
            <a:r>
              <a:rPr lang="en-US" sz="2000" b="1" i="1" dirty="0"/>
              <a:t>Matt. 28:18-20</a:t>
            </a:r>
          </a:p>
        </p:txBody>
      </p:sp>
    </p:spTree>
    <p:extLst>
      <p:ext uri="{BB962C8B-B14F-4D97-AF65-F5344CB8AC3E}">
        <p14:creationId xmlns:p14="http://schemas.microsoft.com/office/powerpoint/2010/main" val="324341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Focusing on the King’s Perspective</a:t>
            </a:r>
            <a:br>
              <a:rPr lang="en-US" dirty="0"/>
            </a:br>
            <a:r>
              <a:rPr lang="en-US" sz="2400" dirty="0">
                <a:solidFill>
                  <a:schemeClr val="tx2">
                    <a:lumMod val="60000"/>
                    <a:lumOff val="40000"/>
                  </a:schemeClr>
                </a:solidFill>
              </a:rPr>
              <a:t>A </a:t>
            </a:r>
            <a:r>
              <a:rPr lang="en-US" sz="2400" u="sng" dirty="0">
                <a:solidFill>
                  <a:schemeClr val="tx2">
                    <a:lumMod val="60000"/>
                    <a:lumOff val="40000"/>
                  </a:schemeClr>
                </a:solidFill>
              </a:rPr>
              <a:t>mission</a:t>
            </a:r>
            <a:r>
              <a:rPr lang="en-US" sz="2400" dirty="0">
                <a:solidFill>
                  <a:schemeClr val="tx2">
                    <a:lumMod val="60000"/>
                    <a:lumOff val="40000"/>
                  </a:schemeClr>
                </a:solidFill>
              </a:rPr>
              <a:t> from our King… (Matt. 22:37-40; 28:19-20)</a:t>
            </a:r>
          </a:p>
        </p:txBody>
      </p:sp>
      <p:sp>
        <p:nvSpPr>
          <p:cNvPr id="6" name="TextBox 5"/>
          <p:cNvSpPr txBox="1"/>
          <p:nvPr/>
        </p:nvSpPr>
        <p:spPr>
          <a:xfrm>
            <a:off x="455023" y="1345488"/>
            <a:ext cx="8001000" cy="420443"/>
          </a:xfrm>
          <a:prstGeom prst="rect">
            <a:avLst/>
          </a:prstGeom>
          <a:noFill/>
        </p:spPr>
        <p:txBody>
          <a:bodyPr wrap="square" rtlCol="0">
            <a:noAutofit/>
          </a:bodyPr>
          <a:lstStyle/>
          <a:p>
            <a:r>
              <a:rPr lang="en-US" sz="2000" b="1" i="1" dirty="0"/>
              <a:t>1.  Love the Lord with all your heart (</a:t>
            </a:r>
            <a:r>
              <a:rPr lang="en-US" sz="2000" b="1" i="1" u="sng" dirty="0"/>
              <a:t>Worship</a:t>
            </a:r>
            <a:r>
              <a:rPr lang="en-US" sz="2000" b="1" i="1" dirty="0"/>
              <a:t> – Matt. 4:10).</a:t>
            </a:r>
            <a:endParaRPr lang="en-US" sz="2000" i="1" dirty="0"/>
          </a:p>
        </p:txBody>
      </p:sp>
      <p:sp>
        <p:nvSpPr>
          <p:cNvPr id="7" name="TextBox 6"/>
          <p:cNvSpPr txBox="1"/>
          <p:nvPr/>
        </p:nvSpPr>
        <p:spPr>
          <a:xfrm>
            <a:off x="452846" y="2084679"/>
            <a:ext cx="8001000" cy="429922"/>
          </a:xfrm>
          <a:prstGeom prst="rect">
            <a:avLst/>
          </a:prstGeom>
          <a:noFill/>
        </p:spPr>
        <p:txBody>
          <a:bodyPr wrap="square" rtlCol="0">
            <a:noAutofit/>
          </a:bodyPr>
          <a:lstStyle/>
          <a:p>
            <a:r>
              <a:rPr lang="en-US" sz="2000" b="1" i="1" dirty="0"/>
              <a:t>3.  Go and make disciples (</a:t>
            </a:r>
            <a:r>
              <a:rPr lang="en-US" sz="2000" b="1" i="1" u="sng" dirty="0"/>
              <a:t>Evangelism</a:t>
            </a:r>
            <a:r>
              <a:rPr lang="en-US" sz="2000" b="1" i="1" dirty="0"/>
              <a:t> – Acts 1:8).</a:t>
            </a:r>
          </a:p>
        </p:txBody>
      </p:sp>
      <p:sp>
        <p:nvSpPr>
          <p:cNvPr id="8" name="TextBox 7"/>
          <p:cNvSpPr txBox="1"/>
          <p:nvPr/>
        </p:nvSpPr>
        <p:spPr>
          <a:xfrm>
            <a:off x="452846" y="2454273"/>
            <a:ext cx="8238308" cy="420443"/>
          </a:xfrm>
          <a:prstGeom prst="rect">
            <a:avLst/>
          </a:prstGeom>
          <a:noFill/>
        </p:spPr>
        <p:txBody>
          <a:bodyPr wrap="square" rtlCol="0">
            <a:noAutofit/>
          </a:bodyPr>
          <a:lstStyle/>
          <a:p>
            <a:r>
              <a:rPr lang="en-US" sz="2000" b="1" i="1" dirty="0"/>
              <a:t>4.  Baptize them (</a:t>
            </a:r>
            <a:r>
              <a:rPr lang="en-US" sz="2000" b="1" i="1" u="sng" dirty="0"/>
              <a:t>Fellowship</a:t>
            </a:r>
            <a:r>
              <a:rPr lang="en-US" sz="2000" b="1" i="1" dirty="0"/>
              <a:t>; </a:t>
            </a:r>
            <a:r>
              <a:rPr lang="en-US" sz="2000" b="1" i="1" u="sng" dirty="0"/>
              <a:t>Covenant Unity</a:t>
            </a:r>
            <a:r>
              <a:rPr lang="en-US" sz="2000" b="1" i="1" dirty="0"/>
              <a:t> – Eph. 4:1-6)</a:t>
            </a:r>
            <a:endParaRPr lang="en-US" sz="2000" i="1" dirty="0"/>
          </a:p>
        </p:txBody>
      </p:sp>
      <p:sp>
        <p:nvSpPr>
          <p:cNvPr id="9" name="TextBox 8"/>
          <p:cNvSpPr txBox="1"/>
          <p:nvPr/>
        </p:nvSpPr>
        <p:spPr>
          <a:xfrm>
            <a:off x="452846" y="1715083"/>
            <a:ext cx="8001000" cy="369595"/>
          </a:xfrm>
          <a:prstGeom prst="rect">
            <a:avLst/>
          </a:prstGeom>
          <a:noFill/>
        </p:spPr>
        <p:txBody>
          <a:bodyPr wrap="square" rtlCol="0">
            <a:noAutofit/>
          </a:bodyPr>
          <a:lstStyle/>
          <a:p>
            <a:r>
              <a:rPr lang="en-US" sz="2000" b="1" i="1" dirty="0"/>
              <a:t>2.  Love your neighbor as yourself (</a:t>
            </a:r>
            <a:r>
              <a:rPr lang="en-US" sz="2000" b="1" i="1" u="sng" dirty="0"/>
              <a:t>Service</a:t>
            </a:r>
            <a:r>
              <a:rPr lang="en-US" sz="2000" b="1" i="1" dirty="0"/>
              <a:t> - Eph. 4:12)</a:t>
            </a:r>
            <a:endParaRPr lang="en-US" sz="2000" i="1" dirty="0"/>
          </a:p>
        </p:txBody>
      </p:sp>
      <p:sp>
        <p:nvSpPr>
          <p:cNvPr id="10" name="TextBox 9"/>
          <p:cNvSpPr txBox="1"/>
          <p:nvPr/>
        </p:nvSpPr>
        <p:spPr>
          <a:xfrm>
            <a:off x="452846" y="2823869"/>
            <a:ext cx="8001000" cy="420442"/>
          </a:xfrm>
          <a:prstGeom prst="rect">
            <a:avLst/>
          </a:prstGeom>
          <a:noFill/>
        </p:spPr>
        <p:txBody>
          <a:bodyPr wrap="square" rtlCol="0">
            <a:noAutofit/>
          </a:bodyPr>
          <a:lstStyle/>
          <a:p>
            <a:r>
              <a:rPr lang="en-US" sz="2000" b="1" i="1" dirty="0"/>
              <a:t>5.  Teach them to obey (</a:t>
            </a:r>
            <a:r>
              <a:rPr lang="en-US" sz="2000" b="1" i="1" u="sng" dirty="0"/>
              <a:t>Discipleship</a:t>
            </a:r>
            <a:r>
              <a:rPr lang="en-US" sz="2000" b="1" i="1" dirty="0"/>
              <a:t> – Col. 1:28)</a:t>
            </a:r>
            <a:endParaRPr lang="en-US" sz="2000" i="1" dirty="0"/>
          </a:p>
        </p:txBody>
      </p:sp>
      <p:sp>
        <p:nvSpPr>
          <p:cNvPr id="11" name="Scroll: Horizontal 10">
            <a:extLst>
              <a:ext uri="{FF2B5EF4-FFF2-40B4-BE49-F238E27FC236}">
                <a16:creationId xmlns:a16="http://schemas.microsoft.com/office/drawing/2014/main" id="{B0A15EA4-428B-4FB0-8464-D0381BCA50A5}"/>
              </a:ext>
            </a:extLst>
          </p:cNvPr>
          <p:cNvSpPr/>
          <p:nvPr/>
        </p:nvSpPr>
        <p:spPr>
          <a:xfrm>
            <a:off x="381000"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“…For it is written: ‘You are to worship the Lord your God and serve only Him’.” </a:t>
            </a:r>
          </a:p>
        </p:txBody>
      </p:sp>
      <p:sp>
        <p:nvSpPr>
          <p:cNvPr id="12" name="Scroll: Horizontal 11">
            <a:extLst>
              <a:ext uri="{FF2B5EF4-FFF2-40B4-BE49-F238E27FC236}">
                <a16:creationId xmlns:a16="http://schemas.microsoft.com/office/drawing/2014/main" id="{25A96DE4-EB97-40B2-B13A-F6CD37D32265}"/>
              </a:ext>
            </a:extLst>
          </p:cNvPr>
          <p:cNvSpPr/>
          <p:nvPr/>
        </p:nvSpPr>
        <p:spPr>
          <a:xfrm>
            <a:off x="389973" y="3192575"/>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“And he himself gave some as apostles, some as prophets, some as evangelists, and some as pastors and teachers, to equip the saints for the work of the ministry, that is, to build up the body of Christ, until we all attain to the unity of the faith and of the knowledge of the Son of God – a mature person, attaining to the measure of Christ’s full stature.”</a:t>
            </a:r>
          </a:p>
        </p:txBody>
      </p:sp>
      <p:sp>
        <p:nvSpPr>
          <p:cNvPr id="13" name="Scroll: Horizontal 12">
            <a:extLst>
              <a:ext uri="{FF2B5EF4-FFF2-40B4-BE49-F238E27FC236}">
                <a16:creationId xmlns:a16="http://schemas.microsoft.com/office/drawing/2014/main" id="{4644D7C1-9AAD-4BC2-B272-3B0CFACEF710}"/>
              </a:ext>
            </a:extLst>
          </p:cNvPr>
          <p:cNvSpPr/>
          <p:nvPr/>
        </p:nvSpPr>
        <p:spPr>
          <a:xfrm>
            <a:off x="389972" y="3175391"/>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“But you will receive power when the Holy Spirit has come upon you, and you will be my witnesses in Jerusalem, and in all Judea and Samaria, and to the farthest parts of the earth.”</a:t>
            </a:r>
          </a:p>
        </p:txBody>
      </p:sp>
      <p:sp>
        <p:nvSpPr>
          <p:cNvPr id="14" name="Scroll: Horizontal 13">
            <a:extLst>
              <a:ext uri="{FF2B5EF4-FFF2-40B4-BE49-F238E27FC236}">
                <a16:creationId xmlns:a16="http://schemas.microsoft.com/office/drawing/2014/main" id="{30D02FB9-C315-4B76-98F7-744B6CFF4BF6}"/>
              </a:ext>
            </a:extLst>
          </p:cNvPr>
          <p:cNvSpPr/>
          <p:nvPr/>
        </p:nvSpPr>
        <p:spPr>
          <a:xfrm>
            <a:off x="398944" y="3175390"/>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i="1" dirty="0"/>
              <a:t>“I, therefore, the prisoner for the Lord, urge you to live worthily of the calling with which you have been called, will all humility and gentleness, with patience, putting up with one another in love, making every effort to keep the unity of the Spirit in the bond of peace. There is one body and one Spirit, just as you were called to the one hope of your calling, one Lord, one faith, one Baptism, one God and Father of all, who is over all and through all and in all.”</a:t>
            </a:r>
          </a:p>
        </p:txBody>
      </p:sp>
      <p:sp>
        <p:nvSpPr>
          <p:cNvPr id="15" name="Scroll: Horizontal 14">
            <a:extLst>
              <a:ext uri="{FF2B5EF4-FFF2-40B4-BE49-F238E27FC236}">
                <a16:creationId xmlns:a16="http://schemas.microsoft.com/office/drawing/2014/main" id="{054896DD-F22A-4442-BA10-BB51DF981E83}"/>
              </a:ext>
            </a:extLst>
          </p:cNvPr>
          <p:cNvSpPr/>
          <p:nvPr/>
        </p:nvSpPr>
        <p:spPr>
          <a:xfrm>
            <a:off x="378823" y="3183983"/>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“We proclaim Him by instructing and teaching all people with all wisdom so that we may present every person mature in Christ.”</a:t>
            </a:r>
          </a:p>
          <a:p>
            <a:endParaRPr lang="en-US" sz="2000" b="1" i="1" dirty="0"/>
          </a:p>
          <a:p>
            <a:r>
              <a:rPr lang="en-US" sz="2000" b="1" i="1" dirty="0"/>
              <a:t>Colossians 1:28</a:t>
            </a:r>
          </a:p>
        </p:txBody>
      </p:sp>
    </p:spTree>
    <p:extLst>
      <p:ext uri="{BB962C8B-B14F-4D97-AF65-F5344CB8AC3E}">
        <p14:creationId xmlns:p14="http://schemas.microsoft.com/office/powerpoint/2010/main" val="6873193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42" presetClass="entr" presetSubtype="0" fill="hold" grpId="0" nodeType="after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1000"/>
                                        <p:tgtEl>
                                          <p:spTgt spid="11"/>
                                        </p:tgtEl>
                                      </p:cBhvr>
                                    </p:animEffect>
                                    <p:anim calcmode="lin" valueType="num">
                                      <p:cBhvr>
                                        <p:cTn id="14" dur="1000" fill="hold"/>
                                        <p:tgtEl>
                                          <p:spTgt spid="11"/>
                                        </p:tgtEl>
                                        <p:attrNameLst>
                                          <p:attrName>ppt_x</p:attrName>
                                        </p:attrNameLst>
                                      </p:cBhvr>
                                      <p:tavLst>
                                        <p:tav tm="0">
                                          <p:val>
                                            <p:strVal val="#ppt_x"/>
                                          </p:val>
                                        </p:tav>
                                        <p:tav tm="100000">
                                          <p:val>
                                            <p:strVal val="#ppt_x"/>
                                          </p:val>
                                        </p:tav>
                                      </p:tavLst>
                                    </p:anim>
                                    <p:anim calcmode="lin" valueType="num">
                                      <p:cBhvr>
                                        <p:cTn id="1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fade">
                                      <p:cBhvr>
                                        <p:cTn id="20" dur="1000"/>
                                        <p:tgtEl>
                                          <p:spTgt spid="9"/>
                                        </p:tgtEl>
                                      </p:cBhvr>
                                    </p:animEffect>
                                    <p:anim calcmode="lin" valueType="num">
                                      <p:cBhvr>
                                        <p:cTn id="21" dur="1000" fill="hold"/>
                                        <p:tgtEl>
                                          <p:spTgt spid="9"/>
                                        </p:tgtEl>
                                        <p:attrNameLst>
                                          <p:attrName>ppt_x</p:attrName>
                                        </p:attrNameLst>
                                      </p:cBhvr>
                                      <p:tavLst>
                                        <p:tav tm="0">
                                          <p:val>
                                            <p:strVal val="#ppt_x"/>
                                          </p:val>
                                        </p:tav>
                                        <p:tav tm="100000">
                                          <p:val>
                                            <p:strVal val="#ppt_x"/>
                                          </p:val>
                                        </p:tav>
                                      </p:tavLst>
                                    </p:anim>
                                    <p:anim calcmode="lin" valueType="num">
                                      <p:cBhvr>
                                        <p:cTn id="22" dur="1000" fill="hold"/>
                                        <p:tgtEl>
                                          <p:spTgt spid="9"/>
                                        </p:tgtEl>
                                        <p:attrNameLst>
                                          <p:attrName>ppt_y</p:attrName>
                                        </p:attrNameLst>
                                      </p:cBhvr>
                                      <p:tavLst>
                                        <p:tav tm="0">
                                          <p:val>
                                            <p:strVal val="#ppt_y+.1"/>
                                          </p:val>
                                        </p:tav>
                                        <p:tav tm="100000">
                                          <p:val>
                                            <p:strVal val="#ppt_y"/>
                                          </p:val>
                                        </p:tav>
                                      </p:tavLst>
                                    </p:anim>
                                  </p:childTnLst>
                                </p:cTn>
                              </p:par>
                            </p:childTnLst>
                          </p:cTn>
                        </p:par>
                        <p:par>
                          <p:cTn id="23" fill="hold">
                            <p:stCondLst>
                              <p:cond delay="1000"/>
                            </p:stCondLst>
                            <p:childTnLst>
                              <p:par>
                                <p:cTn id="24" presetID="42" presetClass="entr" presetSubtype="0" fill="hold" grpId="0" nodeType="after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fade">
                                      <p:cBhvr>
                                        <p:cTn id="26" dur="1000"/>
                                        <p:tgtEl>
                                          <p:spTgt spid="12"/>
                                        </p:tgtEl>
                                      </p:cBhvr>
                                    </p:animEffect>
                                    <p:anim calcmode="lin" valueType="num">
                                      <p:cBhvr>
                                        <p:cTn id="27" dur="1000" fill="hold"/>
                                        <p:tgtEl>
                                          <p:spTgt spid="12"/>
                                        </p:tgtEl>
                                        <p:attrNameLst>
                                          <p:attrName>ppt_x</p:attrName>
                                        </p:attrNameLst>
                                      </p:cBhvr>
                                      <p:tavLst>
                                        <p:tav tm="0">
                                          <p:val>
                                            <p:strVal val="#ppt_x"/>
                                          </p:val>
                                        </p:tav>
                                        <p:tav tm="100000">
                                          <p:val>
                                            <p:strVal val="#ppt_x"/>
                                          </p:val>
                                        </p:tav>
                                      </p:tavLst>
                                    </p:anim>
                                    <p:anim calcmode="lin" valueType="num">
                                      <p:cBhvr>
                                        <p:cTn id="28"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animEffect transition="in" filter="fade">
                                      <p:cBhvr>
                                        <p:cTn id="33" dur="1000"/>
                                        <p:tgtEl>
                                          <p:spTgt spid="7"/>
                                        </p:tgtEl>
                                      </p:cBhvr>
                                    </p:animEffect>
                                    <p:anim calcmode="lin" valueType="num">
                                      <p:cBhvr>
                                        <p:cTn id="34" dur="1000" fill="hold"/>
                                        <p:tgtEl>
                                          <p:spTgt spid="7"/>
                                        </p:tgtEl>
                                        <p:attrNameLst>
                                          <p:attrName>ppt_x</p:attrName>
                                        </p:attrNameLst>
                                      </p:cBhvr>
                                      <p:tavLst>
                                        <p:tav tm="0">
                                          <p:val>
                                            <p:strVal val="#ppt_x"/>
                                          </p:val>
                                        </p:tav>
                                        <p:tav tm="100000">
                                          <p:val>
                                            <p:strVal val="#ppt_x"/>
                                          </p:val>
                                        </p:tav>
                                      </p:tavLst>
                                    </p:anim>
                                    <p:anim calcmode="lin" valueType="num">
                                      <p:cBhvr>
                                        <p:cTn id="35" dur="1000" fill="hold"/>
                                        <p:tgtEl>
                                          <p:spTgt spid="7"/>
                                        </p:tgtEl>
                                        <p:attrNameLst>
                                          <p:attrName>ppt_y</p:attrName>
                                        </p:attrNameLst>
                                      </p:cBhvr>
                                      <p:tavLst>
                                        <p:tav tm="0">
                                          <p:val>
                                            <p:strVal val="#ppt_y+.1"/>
                                          </p:val>
                                        </p:tav>
                                        <p:tav tm="100000">
                                          <p:val>
                                            <p:strVal val="#ppt_y"/>
                                          </p:val>
                                        </p:tav>
                                      </p:tavLst>
                                    </p:anim>
                                  </p:childTnLst>
                                </p:cTn>
                              </p:par>
                            </p:childTnLst>
                          </p:cTn>
                        </p:par>
                        <p:par>
                          <p:cTn id="36" fill="hold">
                            <p:stCondLst>
                              <p:cond delay="1000"/>
                            </p:stCondLst>
                            <p:childTnLst>
                              <p:par>
                                <p:cTn id="37" presetID="42" presetClass="entr" presetSubtype="0" fill="hold" grpId="0"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000"/>
                                        <p:tgtEl>
                                          <p:spTgt spid="13"/>
                                        </p:tgtEl>
                                      </p:cBhvr>
                                    </p:animEffect>
                                    <p:anim calcmode="lin" valueType="num">
                                      <p:cBhvr>
                                        <p:cTn id="40" dur="1000" fill="hold"/>
                                        <p:tgtEl>
                                          <p:spTgt spid="13"/>
                                        </p:tgtEl>
                                        <p:attrNameLst>
                                          <p:attrName>ppt_x</p:attrName>
                                        </p:attrNameLst>
                                      </p:cBhvr>
                                      <p:tavLst>
                                        <p:tav tm="0">
                                          <p:val>
                                            <p:strVal val="#ppt_x"/>
                                          </p:val>
                                        </p:tav>
                                        <p:tav tm="100000">
                                          <p:val>
                                            <p:strVal val="#ppt_x"/>
                                          </p:val>
                                        </p:tav>
                                      </p:tavLst>
                                    </p:anim>
                                    <p:anim calcmode="lin" valueType="num">
                                      <p:cBhvr>
                                        <p:cTn id="4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1000"/>
                                        <p:tgtEl>
                                          <p:spTgt spid="8"/>
                                        </p:tgtEl>
                                      </p:cBhvr>
                                    </p:animEffect>
                                    <p:anim calcmode="lin" valueType="num">
                                      <p:cBhvr>
                                        <p:cTn id="47" dur="1000" fill="hold"/>
                                        <p:tgtEl>
                                          <p:spTgt spid="8"/>
                                        </p:tgtEl>
                                        <p:attrNameLst>
                                          <p:attrName>ppt_x</p:attrName>
                                        </p:attrNameLst>
                                      </p:cBhvr>
                                      <p:tavLst>
                                        <p:tav tm="0">
                                          <p:val>
                                            <p:strVal val="#ppt_x"/>
                                          </p:val>
                                        </p:tav>
                                        <p:tav tm="100000">
                                          <p:val>
                                            <p:strVal val="#ppt_x"/>
                                          </p:val>
                                        </p:tav>
                                      </p:tavLst>
                                    </p:anim>
                                    <p:anim calcmode="lin" valueType="num">
                                      <p:cBhvr>
                                        <p:cTn id="48" dur="1000" fill="hold"/>
                                        <p:tgtEl>
                                          <p:spTgt spid="8"/>
                                        </p:tgtEl>
                                        <p:attrNameLst>
                                          <p:attrName>ppt_y</p:attrName>
                                        </p:attrNameLst>
                                      </p:cBhvr>
                                      <p:tavLst>
                                        <p:tav tm="0">
                                          <p:val>
                                            <p:strVal val="#ppt_y+.1"/>
                                          </p:val>
                                        </p:tav>
                                        <p:tav tm="100000">
                                          <p:val>
                                            <p:strVal val="#ppt_y"/>
                                          </p:val>
                                        </p:tav>
                                      </p:tavLst>
                                    </p:anim>
                                  </p:childTnLst>
                                </p:cTn>
                              </p:par>
                            </p:childTnLst>
                          </p:cTn>
                        </p:par>
                        <p:par>
                          <p:cTn id="49" fill="hold">
                            <p:stCondLst>
                              <p:cond delay="1000"/>
                            </p:stCondLst>
                            <p:childTnLst>
                              <p:par>
                                <p:cTn id="50" presetID="42" presetClass="entr" presetSubtype="0" fill="hold" grpId="0" nodeType="afterEffect">
                                  <p:stCondLst>
                                    <p:cond delay="0"/>
                                  </p:stCondLst>
                                  <p:childTnLst>
                                    <p:set>
                                      <p:cBhvr>
                                        <p:cTn id="51" dur="1" fill="hold">
                                          <p:stCondLst>
                                            <p:cond delay="0"/>
                                          </p:stCondLst>
                                        </p:cTn>
                                        <p:tgtEl>
                                          <p:spTgt spid="14"/>
                                        </p:tgtEl>
                                        <p:attrNameLst>
                                          <p:attrName>style.visibility</p:attrName>
                                        </p:attrNameLst>
                                      </p:cBhvr>
                                      <p:to>
                                        <p:strVal val="visible"/>
                                      </p:to>
                                    </p:set>
                                    <p:animEffect transition="in" filter="fade">
                                      <p:cBhvr>
                                        <p:cTn id="52" dur="1000"/>
                                        <p:tgtEl>
                                          <p:spTgt spid="14"/>
                                        </p:tgtEl>
                                      </p:cBhvr>
                                    </p:animEffect>
                                    <p:anim calcmode="lin" valueType="num">
                                      <p:cBhvr>
                                        <p:cTn id="53" dur="1000" fill="hold"/>
                                        <p:tgtEl>
                                          <p:spTgt spid="14"/>
                                        </p:tgtEl>
                                        <p:attrNameLst>
                                          <p:attrName>ppt_x</p:attrName>
                                        </p:attrNameLst>
                                      </p:cBhvr>
                                      <p:tavLst>
                                        <p:tav tm="0">
                                          <p:val>
                                            <p:strVal val="#ppt_x"/>
                                          </p:val>
                                        </p:tav>
                                        <p:tav tm="100000">
                                          <p:val>
                                            <p:strVal val="#ppt_x"/>
                                          </p:val>
                                        </p:tav>
                                      </p:tavLst>
                                    </p:anim>
                                    <p:anim calcmode="lin" valueType="num">
                                      <p:cBhvr>
                                        <p:cTn id="5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1000"/>
                                        <p:tgtEl>
                                          <p:spTgt spid="10"/>
                                        </p:tgtEl>
                                      </p:cBhvr>
                                    </p:animEffect>
                                    <p:anim calcmode="lin" valueType="num">
                                      <p:cBhvr>
                                        <p:cTn id="60" dur="1000" fill="hold"/>
                                        <p:tgtEl>
                                          <p:spTgt spid="10"/>
                                        </p:tgtEl>
                                        <p:attrNameLst>
                                          <p:attrName>ppt_x</p:attrName>
                                        </p:attrNameLst>
                                      </p:cBhvr>
                                      <p:tavLst>
                                        <p:tav tm="0">
                                          <p:val>
                                            <p:strVal val="#ppt_x"/>
                                          </p:val>
                                        </p:tav>
                                        <p:tav tm="100000">
                                          <p:val>
                                            <p:strVal val="#ppt_x"/>
                                          </p:val>
                                        </p:tav>
                                      </p:tavLst>
                                    </p:anim>
                                    <p:anim calcmode="lin" valueType="num">
                                      <p:cBhvr>
                                        <p:cTn id="61" dur="1000" fill="hold"/>
                                        <p:tgtEl>
                                          <p:spTgt spid="10"/>
                                        </p:tgtEl>
                                        <p:attrNameLst>
                                          <p:attrName>ppt_y</p:attrName>
                                        </p:attrNameLst>
                                      </p:cBhvr>
                                      <p:tavLst>
                                        <p:tav tm="0">
                                          <p:val>
                                            <p:strVal val="#ppt_y+.1"/>
                                          </p:val>
                                        </p:tav>
                                        <p:tav tm="100000">
                                          <p:val>
                                            <p:strVal val="#ppt_y"/>
                                          </p:val>
                                        </p:tav>
                                      </p:tavLst>
                                    </p:anim>
                                  </p:childTnLst>
                                </p:cTn>
                              </p:par>
                            </p:childTnLst>
                          </p:cTn>
                        </p:par>
                        <p:par>
                          <p:cTn id="62" fill="hold">
                            <p:stCondLst>
                              <p:cond delay="1000"/>
                            </p:stCondLst>
                            <p:childTnLst>
                              <p:par>
                                <p:cTn id="63" presetID="42" presetClass="entr" presetSubtype="0" fill="hold" grpId="0" nodeType="afterEffect">
                                  <p:stCondLst>
                                    <p:cond delay="0"/>
                                  </p:stCondLst>
                                  <p:childTnLst>
                                    <p:set>
                                      <p:cBhvr>
                                        <p:cTn id="64" dur="1" fill="hold">
                                          <p:stCondLst>
                                            <p:cond delay="0"/>
                                          </p:stCondLst>
                                        </p:cTn>
                                        <p:tgtEl>
                                          <p:spTgt spid="15"/>
                                        </p:tgtEl>
                                        <p:attrNameLst>
                                          <p:attrName>style.visibility</p:attrName>
                                        </p:attrNameLst>
                                      </p:cBhvr>
                                      <p:to>
                                        <p:strVal val="visible"/>
                                      </p:to>
                                    </p:set>
                                    <p:animEffect transition="in" filter="fade">
                                      <p:cBhvr>
                                        <p:cTn id="65" dur="1000"/>
                                        <p:tgtEl>
                                          <p:spTgt spid="15"/>
                                        </p:tgtEl>
                                      </p:cBhvr>
                                    </p:animEffect>
                                    <p:anim calcmode="lin" valueType="num">
                                      <p:cBhvr>
                                        <p:cTn id="66" dur="1000" fill="hold"/>
                                        <p:tgtEl>
                                          <p:spTgt spid="15"/>
                                        </p:tgtEl>
                                        <p:attrNameLst>
                                          <p:attrName>ppt_x</p:attrName>
                                        </p:attrNameLst>
                                      </p:cBhvr>
                                      <p:tavLst>
                                        <p:tav tm="0">
                                          <p:val>
                                            <p:strVal val="#ppt_x"/>
                                          </p:val>
                                        </p:tav>
                                        <p:tav tm="100000">
                                          <p:val>
                                            <p:strVal val="#ppt_x"/>
                                          </p:val>
                                        </p:tav>
                                      </p:tavLst>
                                    </p:anim>
                                    <p:anim calcmode="lin" valueType="num">
                                      <p:cBhvr>
                                        <p:cTn id="67"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animBg="1"/>
      <p:bldP spid="12" grpId="0" animBg="1"/>
      <p:bldP spid="13" grpId="0" animBg="1"/>
      <p:bldP spid="14" grpId="0" animBg="1"/>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0A6FADF0-1ED5-431A-98E7-01F7978E00A1}"/>
              </a:ext>
            </a:extLst>
          </p:cNvPr>
          <p:cNvSpPr txBox="1">
            <a:spLocks noGrp="1"/>
          </p:cNvSpPr>
          <p:nvPr>
            <p:ph type="title"/>
          </p:nvPr>
        </p:nvSpPr>
        <p:spPr bwMode="auto">
          <a:xfrm>
            <a:off x="457200" y="85056"/>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0000"/>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How the Early Church Responded </a:t>
            </a:r>
          </a:p>
          <a:p>
            <a:r>
              <a:rPr lang="en-US" sz="2400" dirty="0">
                <a:solidFill>
                  <a:schemeClr val="tx2">
                    <a:lumMod val="60000"/>
                    <a:lumOff val="40000"/>
                  </a:schemeClr>
                </a:solidFill>
              </a:rPr>
              <a:t>A foundational </a:t>
            </a:r>
            <a:r>
              <a:rPr lang="en-US" sz="2400" u="sng" dirty="0">
                <a:solidFill>
                  <a:schemeClr val="tx2">
                    <a:lumMod val="60000"/>
                    <a:lumOff val="40000"/>
                  </a:schemeClr>
                </a:solidFill>
              </a:rPr>
              <a:t>pattern</a:t>
            </a:r>
            <a:r>
              <a:rPr lang="en-US" sz="2400" dirty="0">
                <a:solidFill>
                  <a:schemeClr val="tx2">
                    <a:lumMod val="60000"/>
                    <a:lumOff val="40000"/>
                  </a:schemeClr>
                </a:solidFill>
              </a:rPr>
              <a:t> for </a:t>
            </a:r>
            <a:r>
              <a:rPr lang="en-US" sz="2400" u="sng" dirty="0">
                <a:solidFill>
                  <a:schemeClr val="tx2">
                    <a:lumMod val="60000"/>
                    <a:lumOff val="40000"/>
                  </a:schemeClr>
                </a:solidFill>
              </a:rPr>
              <a:t>every church</a:t>
            </a:r>
            <a:r>
              <a:rPr lang="en-US" sz="2400" dirty="0">
                <a:solidFill>
                  <a:schemeClr val="tx2">
                    <a:lumMod val="60000"/>
                    <a:lumOff val="40000"/>
                  </a:schemeClr>
                </a:solidFill>
              </a:rPr>
              <a:t>.  Acts 2:40-47 </a:t>
            </a:r>
          </a:p>
        </p:txBody>
      </p:sp>
      <p:sp>
        <p:nvSpPr>
          <p:cNvPr id="9" name="TextBox 8">
            <a:extLst>
              <a:ext uri="{FF2B5EF4-FFF2-40B4-BE49-F238E27FC236}">
                <a16:creationId xmlns:a16="http://schemas.microsoft.com/office/drawing/2014/main" id="{47BC67D4-E495-4D88-A380-00D1B1E92D34}"/>
              </a:ext>
            </a:extLst>
          </p:cNvPr>
          <p:cNvSpPr txBox="1"/>
          <p:nvPr/>
        </p:nvSpPr>
        <p:spPr>
          <a:xfrm>
            <a:off x="457200" y="1219200"/>
            <a:ext cx="8001000" cy="1015663"/>
          </a:xfrm>
          <a:prstGeom prst="rect">
            <a:avLst/>
          </a:prstGeom>
          <a:noFill/>
        </p:spPr>
        <p:txBody>
          <a:bodyPr wrap="square" rtlCol="0">
            <a:spAutoFit/>
          </a:bodyPr>
          <a:lstStyle/>
          <a:p>
            <a:r>
              <a:rPr lang="en-US" sz="2000" b="1" i="1" dirty="0"/>
              <a:t>“And they continued steadfastly in the apostles’ doctrine (DISCIPLESHIP) and fellowship (FELLOWSHIP), in the breaking of bread, and in prayers (WORSHIP).”   v. 42  </a:t>
            </a:r>
            <a:endParaRPr lang="en-US" sz="2000" i="1" dirty="0"/>
          </a:p>
        </p:txBody>
      </p:sp>
      <p:sp>
        <p:nvSpPr>
          <p:cNvPr id="10" name="TextBox 9">
            <a:extLst>
              <a:ext uri="{FF2B5EF4-FFF2-40B4-BE49-F238E27FC236}">
                <a16:creationId xmlns:a16="http://schemas.microsoft.com/office/drawing/2014/main" id="{B8CAAC64-A9F6-47F6-8022-4DF4A7D72167}"/>
              </a:ext>
            </a:extLst>
          </p:cNvPr>
          <p:cNvSpPr txBox="1"/>
          <p:nvPr/>
        </p:nvSpPr>
        <p:spPr>
          <a:xfrm>
            <a:off x="454526" y="2594930"/>
            <a:ext cx="8001000" cy="1015663"/>
          </a:xfrm>
          <a:prstGeom prst="rect">
            <a:avLst/>
          </a:prstGeom>
          <a:noFill/>
        </p:spPr>
        <p:txBody>
          <a:bodyPr wrap="square" rtlCol="0">
            <a:spAutoFit/>
          </a:bodyPr>
          <a:lstStyle/>
          <a:p>
            <a:r>
              <a:rPr lang="en-US" sz="2000" b="1" i="1" dirty="0"/>
              <a:t>“Now all who believed were together, and had all things in common, and sold their possessions and goods, and divided them among all, as anyone had need (SERVICE).”  v. 44-45</a:t>
            </a:r>
            <a:endParaRPr lang="en-US" sz="2000" i="1" dirty="0"/>
          </a:p>
        </p:txBody>
      </p:sp>
      <p:sp>
        <p:nvSpPr>
          <p:cNvPr id="18" name="TextBox 17">
            <a:extLst>
              <a:ext uri="{FF2B5EF4-FFF2-40B4-BE49-F238E27FC236}">
                <a16:creationId xmlns:a16="http://schemas.microsoft.com/office/drawing/2014/main" id="{EA8F9C50-4306-446C-9F08-C8247CA7FC9F}"/>
              </a:ext>
            </a:extLst>
          </p:cNvPr>
          <p:cNvSpPr txBox="1"/>
          <p:nvPr/>
        </p:nvSpPr>
        <p:spPr>
          <a:xfrm>
            <a:off x="454526" y="3970661"/>
            <a:ext cx="8001000" cy="1938992"/>
          </a:xfrm>
          <a:prstGeom prst="rect">
            <a:avLst/>
          </a:prstGeom>
          <a:noFill/>
        </p:spPr>
        <p:txBody>
          <a:bodyPr wrap="square" rtlCol="0">
            <a:spAutoFit/>
          </a:bodyPr>
          <a:lstStyle/>
          <a:p>
            <a:r>
              <a:rPr lang="en-US" sz="2000" b="1" i="1" dirty="0"/>
              <a:t>“So continuing daily with one accord in the temple, and breaking bread from house to house, they ate their food with gladness and simplicity of heart, praising God and having favor with all the people.  And the Lord added to the church daily those who were saved (COMMUNION, WORSHIP, EVANGELISM).”  v. 46-47</a:t>
            </a:r>
            <a:endParaRPr lang="en-US" sz="2000" i="1" dirty="0"/>
          </a:p>
        </p:txBody>
      </p:sp>
      <p:sp>
        <p:nvSpPr>
          <p:cNvPr id="6" name="Scroll: Horizontal 5">
            <a:extLst>
              <a:ext uri="{FF2B5EF4-FFF2-40B4-BE49-F238E27FC236}">
                <a16:creationId xmlns:a16="http://schemas.microsoft.com/office/drawing/2014/main" id="{A6607C3B-CBF0-46E3-87E8-730F8695E822}"/>
              </a:ext>
            </a:extLst>
          </p:cNvPr>
          <p:cNvSpPr/>
          <p:nvPr/>
        </p:nvSpPr>
        <p:spPr>
          <a:xfrm>
            <a:off x="378823" y="3564719"/>
            <a:ext cx="8307977" cy="32082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i="1" dirty="0"/>
              <a:t>“</a:t>
            </a:r>
            <a:r>
              <a:rPr lang="en-US" sz="2000" b="1" i="1" u="sng" dirty="0"/>
              <a:t>For we are God’s fellow workers</a:t>
            </a:r>
            <a:r>
              <a:rPr lang="en-US" sz="2000" b="1" i="1" dirty="0"/>
              <a:t>; you are God’s field, you are God’s building. According to the grace of God which was given to me, as a wise master builder I have laid the foundation, and another builds on it.”   1 Corinthians 3:9-10</a:t>
            </a:r>
            <a:endParaRPr lang="en-US" sz="2000" i="1" dirty="0"/>
          </a:p>
          <a:p>
            <a:endParaRPr lang="en-US" sz="2000" b="1" i="1" dirty="0"/>
          </a:p>
          <a:p>
            <a:r>
              <a:rPr lang="en-US" sz="2000" b="1" i="1" dirty="0"/>
              <a:t>We trust the Lord that you are </a:t>
            </a:r>
            <a:r>
              <a:rPr lang="en-US" sz="2000" b="1" i="1" u="sng" dirty="0"/>
              <a:t>putting into practice the things we taught you</a:t>
            </a:r>
            <a:r>
              <a:rPr lang="en-US" sz="2000" b="1" i="1" dirty="0"/>
              <a:t>.  2 Thessalonians 3:4</a:t>
            </a:r>
            <a:endParaRPr lang="en-US" sz="2000" i="1" dirty="0"/>
          </a:p>
          <a:p>
            <a:endParaRPr lang="en-US" b="1" i="1" dirty="0"/>
          </a:p>
        </p:txBody>
      </p:sp>
    </p:spTree>
    <p:extLst>
      <p:ext uri="{BB962C8B-B14F-4D97-AF65-F5344CB8AC3E}">
        <p14:creationId xmlns:p14="http://schemas.microsoft.com/office/powerpoint/2010/main" val="3605158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1000"/>
                                        <p:tgtEl>
                                          <p:spTgt spid="10"/>
                                        </p:tgtEl>
                                      </p:cBhvr>
                                    </p:animEffect>
                                    <p:anim calcmode="lin" valueType="num">
                                      <p:cBhvr>
                                        <p:cTn id="15" dur="1000" fill="hold"/>
                                        <p:tgtEl>
                                          <p:spTgt spid="10"/>
                                        </p:tgtEl>
                                        <p:attrNameLst>
                                          <p:attrName>ppt_x</p:attrName>
                                        </p:attrNameLst>
                                      </p:cBhvr>
                                      <p:tavLst>
                                        <p:tav tm="0">
                                          <p:val>
                                            <p:strVal val="#ppt_x"/>
                                          </p:val>
                                        </p:tav>
                                        <p:tav tm="100000">
                                          <p:val>
                                            <p:strVal val="#ppt_x"/>
                                          </p:val>
                                        </p:tav>
                                      </p:tavLst>
                                    </p:anim>
                                    <p:anim calcmode="lin" valueType="num">
                                      <p:cBhvr>
                                        <p:cTn id="16"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8" grpId="0"/>
      <p:bldP spid="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FDCE67-46AB-B632-D33C-0776CA8E809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C2B80581-BF6A-BC1C-DECD-F651B65C7A75}"/>
              </a:ext>
            </a:extLst>
          </p:cNvPr>
          <p:cNvSpPr>
            <a:spLocks noGrp="1"/>
          </p:cNvSpPr>
          <p:nvPr>
            <p:ph type="title"/>
          </p:nvPr>
        </p:nvSpPr>
        <p:spPr>
          <a:xfrm>
            <a:off x="228600" y="7088"/>
            <a:ext cx="8839200" cy="914400"/>
          </a:xfrm>
        </p:spPr>
        <p:txBody>
          <a:bodyPr>
            <a:normAutofit fontScale="90000"/>
          </a:bodyPr>
          <a:lstStyle/>
          <a:p>
            <a:pPr algn="l"/>
            <a:r>
              <a:rPr lang="en-US" sz="3600" dirty="0"/>
              <a:t>The Heart of the Christian Gospel</a:t>
            </a:r>
            <a:br>
              <a:rPr lang="en-US" sz="3600" dirty="0"/>
            </a:br>
            <a:r>
              <a:rPr lang="en-US" sz="2400" dirty="0">
                <a:solidFill>
                  <a:schemeClr val="tx2">
                    <a:lumMod val="60000"/>
                    <a:lumOff val="40000"/>
                  </a:schemeClr>
                </a:solidFill>
              </a:rPr>
              <a:t>Restoration of a covenant relationship with God</a:t>
            </a:r>
            <a:endParaRPr lang="en-US" sz="24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0936A936-4695-7FEA-4D11-62AF7D941575}"/>
              </a:ext>
            </a:extLst>
          </p:cNvPr>
          <p:cNvSpPr txBox="1"/>
          <p:nvPr/>
        </p:nvSpPr>
        <p:spPr>
          <a:xfrm>
            <a:off x="228600" y="990600"/>
            <a:ext cx="8686800" cy="3416320"/>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p:txBody>
      </p:sp>
      <p:sp>
        <p:nvSpPr>
          <p:cNvPr id="2" name="Scroll: Horizontal 1">
            <a:extLst>
              <a:ext uri="{FF2B5EF4-FFF2-40B4-BE49-F238E27FC236}">
                <a16:creationId xmlns:a16="http://schemas.microsoft.com/office/drawing/2014/main" id="{7C2D6DCA-432C-3D4F-0C8F-D4866C10C6E1}"/>
              </a:ext>
            </a:extLst>
          </p:cNvPr>
          <p:cNvSpPr/>
          <p:nvPr/>
        </p:nvSpPr>
        <p:spPr>
          <a:xfrm>
            <a:off x="266700" y="1143000"/>
            <a:ext cx="8610600"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i="1" dirty="0"/>
              <a:t>How to be Right with God…</a:t>
            </a:r>
          </a:p>
          <a:p>
            <a:endParaRPr lang="en-US" sz="1600" b="1" i="1" dirty="0"/>
          </a:p>
          <a:p>
            <a:r>
              <a:rPr lang="en-US" sz="1600" b="1" i="1" dirty="0"/>
              <a:t>“If anyone says ‘I love God’ and yet hates his fellow Christian, he is a liar because the one who does not love his fellow Christian whom he has seen cannot love God whom he has not seen. And the commandment we have from Him is this: that the one who loves God should love his fellow Christian too. Everyone who believes that Jesus is the Christ has been fathered by God, and everyone who loves the Father loves the child fathered by Him. By this we know that we love the children of God: whenever we love God and obey His commandments. For this is the love of God: that we keep His commandments. And His commandments do not weigh us down, because everyone who has been fathered by God </a:t>
            </a:r>
            <a:r>
              <a:rPr lang="en-US" sz="1600" b="1" i="1" u="sng" dirty="0"/>
              <a:t>overcomes</a:t>
            </a:r>
            <a:r>
              <a:rPr lang="en-US" sz="1600" b="1" i="1" dirty="0"/>
              <a:t> the world.”   </a:t>
            </a:r>
          </a:p>
          <a:p>
            <a:r>
              <a:rPr lang="en-US" sz="1600" b="1" i="1" dirty="0"/>
              <a:t>1 John 4:20 – 5:4</a:t>
            </a:r>
          </a:p>
          <a:p>
            <a:endParaRPr lang="en-US" b="1" i="1" dirty="0"/>
          </a:p>
        </p:txBody>
      </p:sp>
    </p:spTree>
    <p:extLst>
      <p:ext uri="{BB962C8B-B14F-4D97-AF65-F5344CB8AC3E}">
        <p14:creationId xmlns:p14="http://schemas.microsoft.com/office/powerpoint/2010/main" val="2999548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fade">
                                      <p:cBhvr>
                                        <p:cTn id="28" dur="1000"/>
                                        <p:tgtEl>
                                          <p:spTgt spid="2"/>
                                        </p:tgtEl>
                                      </p:cBhvr>
                                    </p:animEffect>
                                    <p:anim calcmode="lin" valueType="num">
                                      <p:cBhvr>
                                        <p:cTn id="29" dur="1000" fill="hold"/>
                                        <p:tgtEl>
                                          <p:spTgt spid="2"/>
                                        </p:tgtEl>
                                        <p:attrNameLst>
                                          <p:attrName>ppt_x</p:attrName>
                                        </p:attrNameLst>
                                      </p:cBhvr>
                                      <p:tavLst>
                                        <p:tav tm="0">
                                          <p:val>
                                            <p:strVal val="#ppt_x"/>
                                          </p:val>
                                        </p:tav>
                                        <p:tav tm="100000">
                                          <p:val>
                                            <p:strVal val="#ppt_x"/>
                                          </p:val>
                                        </p:tav>
                                      </p:tavLst>
                                    </p:anim>
                                    <p:anim calcmode="lin" valueType="num">
                                      <p:cBhvr>
                                        <p:cTn id="30"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A1C43-EA30-2D27-A5C7-ABCC5B56932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C4AF170-8E54-6F60-06FE-315146124582}"/>
              </a:ext>
            </a:extLst>
          </p:cNvPr>
          <p:cNvSpPr>
            <a:spLocks noGrp="1"/>
          </p:cNvSpPr>
          <p:nvPr>
            <p:ph type="title"/>
          </p:nvPr>
        </p:nvSpPr>
        <p:spPr>
          <a:xfrm>
            <a:off x="76200" y="7088"/>
            <a:ext cx="8991600" cy="914400"/>
          </a:xfrm>
        </p:spPr>
        <p:txBody>
          <a:bodyPr>
            <a:normAutofit fontScale="90000"/>
          </a:bodyPr>
          <a:lstStyle/>
          <a:p>
            <a:pPr algn="l"/>
            <a:r>
              <a:rPr lang="en-US" sz="3600" dirty="0"/>
              <a:t>Job’s Friends</a:t>
            </a:r>
            <a:br>
              <a:rPr lang="en-US" sz="3600" dirty="0"/>
            </a:br>
            <a:r>
              <a:rPr lang="en-US" sz="2200" dirty="0">
                <a:solidFill>
                  <a:schemeClr val="tx2">
                    <a:lumMod val="60000"/>
                    <a:lumOff val="40000"/>
                  </a:schemeClr>
                </a:solidFill>
              </a:rPr>
              <a:t>Practice Discernment</a:t>
            </a:r>
            <a:endParaRPr lang="en-US" sz="2200" i="1" u="sng" dirty="0">
              <a:solidFill>
                <a:schemeClr val="tx2">
                  <a:lumMod val="60000"/>
                  <a:lumOff val="40000"/>
                </a:schemeClr>
              </a:solidFill>
            </a:endParaRPr>
          </a:p>
        </p:txBody>
      </p:sp>
      <p:pic>
        <p:nvPicPr>
          <p:cNvPr id="3" name="Picture 2" descr="A painting of a group of people&#10;&#10;AI-generated content may be incorrect.">
            <a:extLst>
              <a:ext uri="{FF2B5EF4-FFF2-40B4-BE49-F238E27FC236}">
                <a16:creationId xmlns:a16="http://schemas.microsoft.com/office/drawing/2014/main" id="{5D70AB3C-2ED0-765F-6EAB-53026ED9FB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450" y="918185"/>
            <a:ext cx="8039100" cy="5740597"/>
          </a:xfrm>
          <a:prstGeom prst="rect">
            <a:avLst/>
          </a:prstGeom>
        </p:spPr>
      </p:pic>
    </p:spTree>
    <p:extLst>
      <p:ext uri="{BB962C8B-B14F-4D97-AF65-F5344CB8AC3E}">
        <p14:creationId xmlns:p14="http://schemas.microsoft.com/office/powerpoint/2010/main" val="3030922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1DFFA6-25D6-2B46-2FAD-9184ABA7159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02CC6FE-02FE-1552-A286-41ED17E9991D}"/>
              </a:ext>
            </a:extLst>
          </p:cNvPr>
          <p:cNvSpPr>
            <a:spLocks noGrp="1"/>
          </p:cNvSpPr>
          <p:nvPr>
            <p:ph type="title"/>
          </p:nvPr>
        </p:nvSpPr>
        <p:spPr>
          <a:xfrm>
            <a:off x="76200" y="7088"/>
            <a:ext cx="8991600" cy="754912"/>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0B83FAD5-1BB2-63B0-1EA8-5AE4D2800D75}"/>
              </a:ext>
            </a:extLst>
          </p:cNvPr>
          <p:cNvSpPr txBox="1"/>
          <p:nvPr/>
        </p:nvSpPr>
        <p:spPr>
          <a:xfrm>
            <a:off x="76201" y="762000"/>
            <a:ext cx="8991599" cy="6186309"/>
          </a:xfrm>
          <a:prstGeom prst="rect">
            <a:avLst/>
          </a:prstGeom>
          <a:noFill/>
        </p:spPr>
        <p:txBody>
          <a:bodyPr wrap="square">
            <a:spAutoFit/>
          </a:bodyPr>
          <a:lstStyle/>
          <a:p>
            <a:r>
              <a:rPr lang="en-US" b="1" dirty="0"/>
              <a:t>Suffering is always the result of sin</a:t>
            </a:r>
            <a:br>
              <a:rPr lang="en-US" dirty="0"/>
            </a:br>
            <a:r>
              <a:rPr lang="en-US" dirty="0"/>
              <a:t>Assuming a direct correlation between personal sin and suffering, leaving no room for mystery or divine testing.</a:t>
            </a:r>
          </a:p>
          <a:p>
            <a:r>
              <a:rPr lang="en-US" i="1" dirty="0"/>
              <a:t>“Consider now: Who being innocent has ever perished?” </a:t>
            </a:r>
            <a:r>
              <a:rPr lang="en-US" dirty="0"/>
              <a:t>– Eliphaz (Job 4:7)</a:t>
            </a:r>
          </a:p>
          <a:p>
            <a:endParaRPr lang="en-US" dirty="0"/>
          </a:p>
          <a:p>
            <a:r>
              <a:rPr lang="en-US" b="1" dirty="0"/>
              <a:t>God’s justice is immediate and visible</a:t>
            </a:r>
            <a:br>
              <a:rPr lang="en-US" dirty="0"/>
            </a:br>
            <a:r>
              <a:rPr lang="en-US" dirty="0"/>
              <a:t>Assuming God always rewards or punishes visibly and swiftly.</a:t>
            </a:r>
          </a:p>
          <a:p>
            <a:r>
              <a:rPr lang="en-US" i="1" dirty="0"/>
              <a:t>“Surely God does not reject one who is blameless…” </a:t>
            </a:r>
            <a:r>
              <a:rPr lang="en-US" dirty="0"/>
              <a:t>– Bildad (Job 8:20)</a:t>
            </a:r>
          </a:p>
          <a:p>
            <a:endParaRPr lang="en-US" dirty="0"/>
          </a:p>
          <a:p>
            <a:r>
              <a:rPr lang="en-US" b="1" dirty="0"/>
              <a:t>Human wisdom can fully explain divine action</a:t>
            </a:r>
            <a:br>
              <a:rPr lang="en-US" dirty="0"/>
            </a:br>
            <a:r>
              <a:rPr lang="en-US" dirty="0"/>
              <a:t>Assuming an understanding of God’s ways through tradition or reason.</a:t>
            </a:r>
          </a:p>
          <a:p>
            <a:r>
              <a:rPr lang="en-US" i="1" dirty="0"/>
              <a:t>“Are God’s consolations not enough for you…?” </a:t>
            </a:r>
            <a:r>
              <a:rPr lang="en-US" dirty="0"/>
              <a:t>– Eliphaz (Job 15:11)</a:t>
            </a:r>
          </a:p>
          <a:p>
            <a:endParaRPr lang="en-US" dirty="0"/>
          </a:p>
          <a:p>
            <a:r>
              <a:rPr lang="en-US" b="1" dirty="0"/>
              <a:t>Suffering may be preventative or instructive, not always punitive</a:t>
            </a:r>
            <a:br>
              <a:rPr lang="en-US" dirty="0"/>
            </a:br>
            <a:r>
              <a:rPr lang="en-US" dirty="0"/>
              <a:t>Presuming to speak with divine authority.  </a:t>
            </a:r>
          </a:p>
          <a:p>
            <a:r>
              <a:rPr lang="en-US" i="1" dirty="0"/>
              <a:t>God does all these things to a person… to turn them back from the pit.” </a:t>
            </a:r>
            <a:r>
              <a:rPr lang="en-US" dirty="0"/>
              <a:t>– Elihu (Job 33:29-30)</a:t>
            </a:r>
          </a:p>
          <a:p>
            <a:endParaRPr lang="en-US" dirty="0"/>
          </a:p>
          <a:p>
            <a:r>
              <a:rPr lang="en-US" b="1" dirty="0"/>
              <a:t>Confession and repentance will instantly fix the problem</a:t>
            </a:r>
            <a:br>
              <a:rPr lang="en-US" dirty="0"/>
            </a:br>
            <a:r>
              <a:rPr lang="en-US" dirty="0"/>
              <a:t>Assuming that doing so will immediately restore his fortunes.</a:t>
            </a:r>
          </a:p>
          <a:p>
            <a:r>
              <a:rPr lang="en-US" i="1" dirty="0"/>
              <a:t>“If you put away the sin that is in your hand… then you will lift up your face without shame.”</a:t>
            </a:r>
            <a:r>
              <a:rPr lang="en-US" dirty="0"/>
              <a:t> – Zophar (Job 11:14–15)</a:t>
            </a:r>
          </a:p>
        </p:txBody>
      </p:sp>
    </p:spTree>
    <p:extLst>
      <p:ext uri="{BB962C8B-B14F-4D97-AF65-F5344CB8AC3E}">
        <p14:creationId xmlns:p14="http://schemas.microsoft.com/office/powerpoint/2010/main" val="229985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B7AC3-07EB-8431-42CD-63E57C23004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84EE10B6-4F9C-0058-404C-19C9B3A480DF}"/>
              </a:ext>
            </a:extLst>
          </p:cNvPr>
          <p:cNvSpPr>
            <a:spLocks noGrp="1"/>
          </p:cNvSpPr>
          <p:nvPr>
            <p:ph type="title"/>
          </p:nvPr>
        </p:nvSpPr>
        <p:spPr>
          <a:xfrm>
            <a:off x="76200" y="7088"/>
            <a:ext cx="8991600" cy="914400"/>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8652ADB2-044A-9CDF-19DC-9EF8959C4108}"/>
              </a:ext>
            </a:extLst>
          </p:cNvPr>
          <p:cNvSpPr txBox="1"/>
          <p:nvPr/>
        </p:nvSpPr>
        <p:spPr>
          <a:xfrm>
            <a:off x="76201" y="921488"/>
            <a:ext cx="8991599" cy="5909310"/>
          </a:xfrm>
          <a:prstGeom prst="rect">
            <a:avLst/>
          </a:prstGeom>
          <a:noFill/>
        </p:spPr>
        <p:txBody>
          <a:bodyPr wrap="square">
            <a:spAutoFit/>
          </a:bodyPr>
          <a:lstStyle/>
          <a:p>
            <a:r>
              <a:rPr lang="en-US" b="1" dirty="0"/>
              <a:t>Job’s Response and Divine Admonition:</a:t>
            </a:r>
            <a:r>
              <a:rPr lang="en-US" dirty="0"/>
              <a:t> While Job rightly resists the flawed arguments of his friends and maintains his innocence, he eventually slips into self-righteousness and questions God's justice. In chapters 38–41, God responds not by explaining Job’s suffering but by humbling him with a series of rhetorical questions that reveal divine sovereignty and human limitation.</a:t>
            </a:r>
          </a:p>
          <a:p>
            <a:r>
              <a:rPr lang="en-US" i="1" dirty="0"/>
              <a:t>“Who is this that obscures my plans with words without knowledge?” – God to Job (Job 38:2)</a:t>
            </a:r>
          </a:p>
          <a:p>
            <a:endParaRPr lang="en-US" dirty="0"/>
          </a:p>
          <a:p>
            <a:r>
              <a:rPr lang="en-US" dirty="0"/>
              <a:t>Though Job never curses God, he does accuse God of injustice, and this presumption is what God corrects. Job’s error is not moral failure, but </a:t>
            </a:r>
            <a:r>
              <a:rPr lang="en-US" b="1" dirty="0"/>
              <a:t>intellectual and theological presumption</a:t>
            </a:r>
            <a:r>
              <a:rPr lang="en-US" dirty="0"/>
              <a:t>; assuming that God must explain Himself.</a:t>
            </a:r>
          </a:p>
          <a:p>
            <a:r>
              <a:rPr lang="en-US" i="1" dirty="0"/>
              <a:t>“Surely I spoke of things I did not understand, things too wonderful for me to know.” – Job (Job 42:3)</a:t>
            </a:r>
          </a:p>
          <a:p>
            <a:endParaRPr lang="en-US" b="1" dirty="0"/>
          </a:p>
          <a:p>
            <a:r>
              <a:rPr lang="en-US" b="1" dirty="0"/>
              <a:t>Insights:</a:t>
            </a:r>
            <a:r>
              <a:rPr lang="en-US" dirty="0"/>
              <a:t> Even the righteous can err in trying to defend themselves or interpret God's will. The Friend’s assumptions demonstrate how sincere but shallow theology can lead to misjudgment and further pain. The story of Job reminds us to approach others with humility, listen well, and trust God’s sovereignty even when His purposes are hidden. We must practice </a:t>
            </a:r>
            <a:r>
              <a:rPr lang="en-US" b="1" dirty="0"/>
              <a:t>discernment</a:t>
            </a:r>
            <a:r>
              <a:rPr lang="en-US" dirty="0"/>
              <a:t> to avoid becoming </a:t>
            </a:r>
            <a:r>
              <a:rPr lang="en-US" b="1" u="sng" dirty="0"/>
              <a:t>delegated accusers</a:t>
            </a:r>
            <a:r>
              <a:rPr lang="en-US" dirty="0"/>
              <a:t> like Job’s Friends. The pathway to restored understanding and unity is </a:t>
            </a:r>
            <a:r>
              <a:rPr lang="en-US" b="1" dirty="0"/>
              <a:t>humble submission to divine wisdom</a:t>
            </a:r>
            <a:r>
              <a:rPr lang="en-US" dirty="0"/>
              <a:t>.</a:t>
            </a:r>
            <a:endParaRPr lang="en-US" b="1" dirty="0"/>
          </a:p>
        </p:txBody>
      </p:sp>
    </p:spTree>
    <p:extLst>
      <p:ext uri="{BB962C8B-B14F-4D97-AF65-F5344CB8AC3E}">
        <p14:creationId xmlns:p14="http://schemas.microsoft.com/office/powerpoint/2010/main" val="3990498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810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Source of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Unity as Divine Witness</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What does Oneness in the Trinity Teach Us?</a:t>
            </a:r>
          </a:p>
          <a:p>
            <a:endParaRPr lang="en-US" sz="2400" dirty="0"/>
          </a:p>
          <a:p>
            <a:r>
              <a:rPr lang="en-US" sz="2200" dirty="0"/>
              <a:t>“I am not praying only on their behalf, but also on behalf of those who believe in me through their testimony, </a:t>
            </a:r>
            <a:r>
              <a:rPr lang="en-US" sz="2200" i="1" dirty="0"/>
              <a:t>that they will all be one, just as you, Father, are in me and I am in you</a:t>
            </a:r>
            <a:r>
              <a:rPr lang="en-US" sz="2200" dirty="0"/>
              <a:t>. I pray that they will be in us, so that the world will believe that you sent me. The glory you gave to me I have given to them, that they may be one just as we are one – I in them and you in me – that they may be completely one, so that the world will know that you sent me, and you have loved them just as you have loved me.   (John 17:20-23)</a:t>
            </a: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hlinkClick r:id="rId4"/>
              </a:rPr>
              <a:t>https://tinyurl.com/sa846z8m</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ainting of a person and person&#10;&#10;AI-generated content may be incorrect.">
            <a:extLst>
              <a:ext uri="{FF2B5EF4-FFF2-40B4-BE49-F238E27FC236}">
                <a16:creationId xmlns:a16="http://schemas.microsoft.com/office/drawing/2014/main" id="{11F414CC-1756-AEB6-DEB3-C68A6D860350}"/>
              </a:ext>
            </a:extLst>
          </p:cNvPr>
          <p:cNvPicPr>
            <a:picLocks noChangeAspect="1"/>
          </p:cNvPicPr>
          <p:nvPr/>
        </p:nvPicPr>
        <p:blipFill>
          <a:blip r:embed="rId3">
            <a:extLst>
              <a:ext uri="{28A0092B-C50C-407E-A947-70E740481C1C}">
                <a14:useLocalDpi xmlns:a14="http://schemas.microsoft.com/office/drawing/2010/main" val="0"/>
              </a:ext>
            </a:extLst>
          </a:blip>
          <a:srcRect t="19614" r="1" b="6520"/>
          <a:stretch>
            <a:fillRect/>
          </a:stretch>
        </p:blipFill>
        <p:spPr>
          <a:xfrm>
            <a:off x="90488" y="68263"/>
            <a:ext cx="8963025" cy="6721475"/>
          </a:xfrm>
          <a:prstGeom prst="rect">
            <a:avLst/>
          </a:prstGeom>
          <a:noFill/>
        </p:spPr>
      </p:pic>
    </p:spTree>
    <p:extLst>
      <p:ext uri="{BB962C8B-B14F-4D97-AF65-F5344CB8AC3E}">
        <p14:creationId xmlns:p14="http://schemas.microsoft.com/office/powerpoint/2010/main" val="12488939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C480C-FAAB-32BB-2382-F8C36F4BB0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C4D5DE-D7CE-56D3-A7E7-ABFC33563E68}"/>
              </a:ext>
            </a:extLst>
          </p:cNvPr>
          <p:cNvSpPr>
            <a:spLocks noGrp="1"/>
          </p:cNvSpPr>
          <p:nvPr>
            <p:ph type="title"/>
          </p:nvPr>
        </p:nvSpPr>
        <p:spPr/>
        <p:txBody>
          <a:bodyPr>
            <a:normAutofit fontScale="90000"/>
          </a:bodyPr>
          <a:lstStyle/>
          <a:p>
            <a:pPr algn="l"/>
            <a:r>
              <a:rPr lang="en-US" dirty="0"/>
              <a:t>Knowing God via the Social Order</a:t>
            </a:r>
            <a:br>
              <a:rPr lang="en-US" dirty="0"/>
            </a:br>
            <a:r>
              <a:rPr lang="en-US" sz="2400" dirty="0">
                <a:solidFill>
                  <a:schemeClr val="tx2">
                    <a:lumMod val="60000"/>
                    <a:lumOff val="40000"/>
                  </a:schemeClr>
                </a:solidFill>
              </a:rPr>
              <a:t>Relationships reflect His Character – “By Design”</a:t>
            </a:r>
          </a:p>
        </p:txBody>
      </p:sp>
      <p:sp>
        <p:nvSpPr>
          <p:cNvPr id="6" name="TextBox 5">
            <a:extLst>
              <a:ext uri="{FF2B5EF4-FFF2-40B4-BE49-F238E27FC236}">
                <a16:creationId xmlns:a16="http://schemas.microsoft.com/office/drawing/2014/main" id="{AD37D4B4-48C6-89D1-E6FE-F82D5A0631FD}"/>
              </a:ext>
            </a:extLst>
          </p:cNvPr>
          <p:cNvSpPr txBox="1"/>
          <p:nvPr/>
        </p:nvSpPr>
        <p:spPr>
          <a:xfrm>
            <a:off x="457200" y="4122075"/>
            <a:ext cx="8001000" cy="2246769"/>
          </a:xfrm>
          <a:prstGeom prst="rect">
            <a:avLst/>
          </a:prstGeom>
          <a:noFill/>
        </p:spPr>
        <p:txBody>
          <a:bodyPr wrap="square" rtlCol="0">
            <a:spAutoFit/>
          </a:bodyPr>
          <a:lstStyle/>
          <a:p>
            <a:r>
              <a:rPr lang="en-US" sz="2000" i="1" dirty="0"/>
              <a:t>Aloneness is bad in an </a:t>
            </a:r>
            <a:r>
              <a:rPr lang="en-US" sz="2000" b="1" i="1" dirty="0"/>
              <a:t>ethical</a:t>
            </a:r>
            <a:r>
              <a:rPr lang="en-US" sz="2000" i="1" dirty="0"/>
              <a:t> sense because it </a:t>
            </a:r>
            <a:r>
              <a:rPr lang="en-US" sz="2000" b="1" i="1" dirty="0"/>
              <a:t>contradicts the nature of God</a:t>
            </a:r>
            <a:r>
              <a:rPr lang="en-US" sz="2000" i="1" dirty="0"/>
              <a:t>, who is three-in-one: </a:t>
            </a:r>
            <a:r>
              <a:rPr lang="en-US" sz="2000" i="1" u="sng" dirty="0"/>
              <a:t>God Himself exists in community and relationship</a:t>
            </a:r>
            <a:r>
              <a:rPr lang="en-US" sz="2000" i="1" dirty="0"/>
              <a:t>; man, who is made in His image, is supposed to do the same. This concept forms the basis of a true, God-centered understanding of the social order. </a:t>
            </a:r>
          </a:p>
          <a:p>
            <a:endParaRPr lang="en-US" sz="2000" i="1" dirty="0"/>
          </a:p>
          <a:p>
            <a:r>
              <a:rPr lang="en-US" sz="2000" b="1" i="1" dirty="0"/>
              <a:t>To go against </a:t>
            </a:r>
            <a:r>
              <a:rPr lang="en-US" sz="2000" b="1" i="1" u="sng" dirty="0"/>
              <a:t>God’s design</a:t>
            </a:r>
            <a:r>
              <a:rPr lang="en-US" sz="2000" b="1" i="1" dirty="0"/>
              <a:t> is to deny </a:t>
            </a:r>
            <a:r>
              <a:rPr lang="en-US" sz="2000" b="1" i="1" u="sng" dirty="0"/>
              <a:t>His character</a:t>
            </a:r>
            <a:r>
              <a:rPr lang="en-US" sz="2000" i="1" dirty="0"/>
              <a:t>.</a:t>
            </a:r>
          </a:p>
        </p:txBody>
      </p:sp>
      <p:sp>
        <p:nvSpPr>
          <p:cNvPr id="8" name="TextBox 7">
            <a:extLst>
              <a:ext uri="{FF2B5EF4-FFF2-40B4-BE49-F238E27FC236}">
                <a16:creationId xmlns:a16="http://schemas.microsoft.com/office/drawing/2014/main" id="{A2A08E15-7CC4-090D-0E86-79D53EEE0161}"/>
              </a:ext>
            </a:extLst>
          </p:cNvPr>
          <p:cNvSpPr txBox="1"/>
          <p:nvPr/>
        </p:nvSpPr>
        <p:spPr>
          <a:xfrm>
            <a:off x="457200" y="2155686"/>
            <a:ext cx="8001000" cy="400110"/>
          </a:xfrm>
          <a:prstGeom prst="rect">
            <a:avLst/>
          </a:prstGeom>
          <a:noFill/>
        </p:spPr>
        <p:txBody>
          <a:bodyPr wrap="square" rtlCol="0">
            <a:spAutoFit/>
          </a:bodyPr>
          <a:lstStyle/>
          <a:p>
            <a:r>
              <a:rPr lang="en-US" sz="2000" i="1" dirty="0"/>
              <a:t>Is this a </a:t>
            </a:r>
            <a:r>
              <a:rPr lang="en-US" sz="2000" b="1" i="1" dirty="0"/>
              <a:t>qualitative</a:t>
            </a:r>
            <a:r>
              <a:rPr lang="en-US" sz="2000" i="1" dirty="0"/>
              <a:t> statement?  (i.e. “could be better”)</a:t>
            </a:r>
          </a:p>
        </p:txBody>
      </p:sp>
      <p:sp>
        <p:nvSpPr>
          <p:cNvPr id="9" name="TextBox 8">
            <a:extLst>
              <a:ext uri="{FF2B5EF4-FFF2-40B4-BE49-F238E27FC236}">
                <a16:creationId xmlns:a16="http://schemas.microsoft.com/office/drawing/2014/main" id="{63E6AF06-C364-1E81-C27C-3A0667E8A8F7}"/>
              </a:ext>
            </a:extLst>
          </p:cNvPr>
          <p:cNvSpPr txBox="1"/>
          <p:nvPr/>
        </p:nvSpPr>
        <p:spPr>
          <a:xfrm>
            <a:off x="457200" y="1295400"/>
            <a:ext cx="8001000" cy="707886"/>
          </a:xfrm>
          <a:prstGeom prst="rect">
            <a:avLst/>
          </a:prstGeom>
          <a:noFill/>
        </p:spPr>
        <p:txBody>
          <a:bodyPr wrap="square" rtlCol="0">
            <a:spAutoFit/>
          </a:bodyPr>
          <a:lstStyle/>
          <a:p>
            <a:r>
              <a:rPr lang="en-US" sz="2000" i="1" dirty="0"/>
              <a:t>“The LORD God said, ‘It is </a:t>
            </a:r>
            <a:r>
              <a:rPr lang="en-US" sz="2000" b="1" i="1" u="sng" dirty="0"/>
              <a:t>not good </a:t>
            </a:r>
            <a:r>
              <a:rPr lang="en-US" sz="2000" i="1" dirty="0"/>
              <a:t>for the man to be alone.’”  Genesis 2:18</a:t>
            </a:r>
          </a:p>
        </p:txBody>
      </p:sp>
      <p:sp>
        <p:nvSpPr>
          <p:cNvPr id="7" name="TextBox 6">
            <a:extLst>
              <a:ext uri="{FF2B5EF4-FFF2-40B4-BE49-F238E27FC236}">
                <a16:creationId xmlns:a16="http://schemas.microsoft.com/office/drawing/2014/main" id="{BA971C10-5AA4-7622-E863-4E4D230CBC62}"/>
              </a:ext>
            </a:extLst>
          </p:cNvPr>
          <p:cNvSpPr txBox="1"/>
          <p:nvPr/>
        </p:nvSpPr>
        <p:spPr>
          <a:xfrm>
            <a:off x="457200" y="2708196"/>
            <a:ext cx="8001000" cy="400110"/>
          </a:xfrm>
          <a:prstGeom prst="rect">
            <a:avLst/>
          </a:prstGeom>
          <a:noFill/>
        </p:spPr>
        <p:txBody>
          <a:bodyPr wrap="square" rtlCol="0">
            <a:spAutoFit/>
          </a:bodyPr>
          <a:lstStyle/>
          <a:p>
            <a:r>
              <a:rPr lang="en-US" sz="2000" i="1" dirty="0"/>
              <a:t>Is this an </a:t>
            </a:r>
            <a:r>
              <a:rPr lang="en-US" sz="2000" b="1" i="1" dirty="0"/>
              <a:t>ethical</a:t>
            </a:r>
            <a:r>
              <a:rPr lang="en-US" sz="2000" i="1" dirty="0"/>
              <a:t> statement?  (i.e. “is not right; ought to be different”)</a:t>
            </a:r>
          </a:p>
        </p:txBody>
      </p:sp>
      <p:sp>
        <p:nvSpPr>
          <p:cNvPr id="10" name="TextBox 9">
            <a:extLst>
              <a:ext uri="{FF2B5EF4-FFF2-40B4-BE49-F238E27FC236}">
                <a16:creationId xmlns:a16="http://schemas.microsoft.com/office/drawing/2014/main" id="{0CCE5D3C-0646-FCFF-A291-46F653D733FD}"/>
              </a:ext>
            </a:extLst>
          </p:cNvPr>
          <p:cNvSpPr txBox="1"/>
          <p:nvPr/>
        </p:nvSpPr>
        <p:spPr>
          <a:xfrm>
            <a:off x="457200" y="3260706"/>
            <a:ext cx="8001000" cy="707886"/>
          </a:xfrm>
          <a:prstGeom prst="rect">
            <a:avLst/>
          </a:prstGeom>
          <a:noFill/>
        </p:spPr>
        <p:txBody>
          <a:bodyPr wrap="square" rtlCol="0">
            <a:spAutoFit/>
          </a:bodyPr>
          <a:lstStyle/>
          <a:p>
            <a:r>
              <a:rPr lang="en-US" sz="2000" i="1" dirty="0"/>
              <a:t>Against </a:t>
            </a:r>
            <a:r>
              <a:rPr lang="en-US" sz="2000" b="1" i="1" dirty="0"/>
              <a:t>what standard </a:t>
            </a:r>
            <a:r>
              <a:rPr lang="en-US" sz="2000" i="1" dirty="0"/>
              <a:t>does God refer to in the context of this statement?  </a:t>
            </a:r>
          </a:p>
        </p:txBody>
      </p:sp>
    </p:spTree>
    <p:extLst>
      <p:ext uri="{BB962C8B-B14F-4D97-AF65-F5344CB8AC3E}">
        <p14:creationId xmlns:p14="http://schemas.microsoft.com/office/powerpoint/2010/main" val="2026859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anim calcmode="lin" valueType="num">
                                      <p:cBhvr>
                                        <p:cTn id="29" dur="1000" fill="hold"/>
                                        <p:tgtEl>
                                          <p:spTgt spid="10"/>
                                        </p:tgtEl>
                                        <p:attrNameLst>
                                          <p:attrName>ppt_x</p:attrName>
                                        </p:attrNameLst>
                                      </p:cBhvr>
                                      <p:tavLst>
                                        <p:tav tm="0">
                                          <p:val>
                                            <p:strVal val="#ppt_x"/>
                                          </p:val>
                                        </p:tav>
                                        <p:tav tm="100000">
                                          <p:val>
                                            <p:strVal val="#ppt_x"/>
                                          </p:val>
                                        </p:tav>
                                      </p:tavLst>
                                    </p:anim>
                                    <p:anim calcmode="lin" valueType="num">
                                      <p:cBhvr>
                                        <p:cTn id="30"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9" grpId="0"/>
      <p:bldP spid="7" grpId="0"/>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The Triune Nature of God</a:t>
            </a:r>
            <a:br>
              <a:rPr lang="en-US" dirty="0"/>
            </a:br>
            <a:r>
              <a:rPr lang="en-US" sz="2400" dirty="0">
                <a:solidFill>
                  <a:schemeClr val="tx2">
                    <a:lumMod val="60000"/>
                    <a:lumOff val="40000"/>
                  </a:schemeClr>
                </a:solidFill>
              </a:rPr>
              <a:t>Unity, Relationships, Roles, Equality, Authority, Submission</a:t>
            </a:r>
          </a:p>
        </p:txBody>
      </p:sp>
      <p:sp>
        <p:nvSpPr>
          <p:cNvPr id="8" name="Scroll: Horizontal 7">
            <a:extLst>
              <a:ext uri="{FF2B5EF4-FFF2-40B4-BE49-F238E27FC236}">
                <a16:creationId xmlns:a16="http://schemas.microsoft.com/office/drawing/2014/main" id="{69A453F3-7708-406B-AD3E-1DCAA885605C}"/>
              </a:ext>
            </a:extLst>
          </p:cNvPr>
          <p:cNvSpPr/>
          <p:nvPr/>
        </p:nvSpPr>
        <p:spPr>
          <a:xfrm>
            <a:off x="457200" y="1066800"/>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The Son, The Holy Spirit</a:t>
            </a:r>
          </a:p>
          <a:p>
            <a:endParaRPr lang="en-US" b="1" i="1" dirty="0"/>
          </a:p>
          <a:p>
            <a:r>
              <a:rPr lang="en-US" b="1" i="1" dirty="0"/>
              <a:t>“Therefore go and make disciples of all nations, baptizing them in the name of the </a:t>
            </a:r>
            <a:r>
              <a:rPr lang="en-US" b="1" i="1" u="sng" dirty="0"/>
              <a:t>Father and the Son and the Holy Spirit</a:t>
            </a:r>
            <a:r>
              <a:rPr lang="en-US" b="1" i="1" dirty="0"/>
              <a:t>, teaching them to obey everything I have commanded you.  And remember, I am with you always, to the end of the age.” </a:t>
            </a:r>
          </a:p>
          <a:p>
            <a:r>
              <a:rPr lang="en-US" b="1" i="1" dirty="0"/>
              <a:t> </a:t>
            </a:r>
          </a:p>
          <a:p>
            <a:r>
              <a:rPr lang="en-US" b="1" i="1" dirty="0"/>
              <a:t>Matthew 28:19</a:t>
            </a:r>
          </a:p>
          <a:p>
            <a:endParaRPr lang="en-US" b="1" i="1" dirty="0"/>
          </a:p>
        </p:txBody>
      </p:sp>
      <p:sp>
        <p:nvSpPr>
          <p:cNvPr id="13" name="Scroll: Horizontal 12">
            <a:extLst>
              <a:ext uri="{FF2B5EF4-FFF2-40B4-BE49-F238E27FC236}">
                <a16:creationId xmlns:a16="http://schemas.microsoft.com/office/drawing/2014/main" id="{3896037D-8E31-4AD9-B14A-11A09CC8EC62}"/>
              </a:ext>
            </a:extLst>
          </p:cNvPr>
          <p:cNvSpPr/>
          <p:nvPr/>
        </p:nvSpPr>
        <p:spPr>
          <a:xfrm>
            <a:off x="448078" y="1084496"/>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Holy Spirit</a:t>
            </a:r>
          </a:p>
          <a:p>
            <a:endParaRPr lang="en-US" b="1" i="1" dirty="0"/>
          </a:p>
          <a:p>
            <a:r>
              <a:rPr lang="en-US" b="1" i="1" dirty="0"/>
              <a:t>“But the Advocate, the Holy Spirit, whom the Father will send in my name, will teach you everything and will cause you to remember everything I said to you.” </a:t>
            </a:r>
          </a:p>
          <a:p>
            <a:r>
              <a:rPr lang="en-US" b="1" i="1" dirty="0"/>
              <a:t> </a:t>
            </a:r>
          </a:p>
          <a:p>
            <a:r>
              <a:rPr lang="en-US" b="1" i="1" dirty="0"/>
              <a:t>John 14:26</a:t>
            </a:r>
          </a:p>
          <a:p>
            <a:endParaRPr lang="en-US" b="1" i="1" dirty="0"/>
          </a:p>
        </p:txBody>
      </p:sp>
      <p:sp>
        <p:nvSpPr>
          <p:cNvPr id="14" name="Scroll: Horizontal 13">
            <a:extLst>
              <a:ext uri="{FF2B5EF4-FFF2-40B4-BE49-F238E27FC236}">
                <a16:creationId xmlns:a16="http://schemas.microsoft.com/office/drawing/2014/main" id="{62C0D6EE-2B19-4D6D-8D0A-073F838400F3}"/>
              </a:ext>
            </a:extLst>
          </p:cNvPr>
          <p:cNvSpPr/>
          <p:nvPr/>
        </p:nvSpPr>
        <p:spPr>
          <a:xfrm>
            <a:off x="457199" y="1049104"/>
            <a:ext cx="8307977" cy="5289657"/>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Father with the Son</a:t>
            </a:r>
          </a:p>
          <a:p>
            <a:endParaRPr lang="en-US" b="1" i="1" dirty="0"/>
          </a:p>
          <a:p>
            <a:r>
              <a:rPr lang="en-US" b="1" i="1" dirty="0"/>
              <a:t>“The Father and I are one.”   John 10:30</a:t>
            </a:r>
          </a:p>
          <a:p>
            <a:endParaRPr lang="en-US" b="1" i="1" dirty="0"/>
          </a:p>
          <a:p>
            <a:r>
              <a:rPr lang="en-US" b="1" i="1" dirty="0"/>
              <a:t>“So Jesus said to them again, ‘Peace be with you. Just as the Father has sent me, I also send you.’”   John 20:21</a:t>
            </a:r>
          </a:p>
          <a:p>
            <a:endParaRPr lang="en-US" b="1" i="1" dirty="0"/>
          </a:p>
        </p:txBody>
      </p:sp>
      <p:sp>
        <p:nvSpPr>
          <p:cNvPr id="15" name="Scroll: Horizontal 14">
            <a:extLst>
              <a:ext uri="{FF2B5EF4-FFF2-40B4-BE49-F238E27FC236}">
                <a16:creationId xmlns:a16="http://schemas.microsoft.com/office/drawing/2014/main" id="{43E2AB15-C215-4C50-8561-B27E5AF42819}"/>
              </a:ext>
            </a:extLst>
          </p:cNvPr>
          <p:cNvSpPr/>
          <p:nvPr/>
        </p:nvSpPr>
        <p:spPr>
          <a:xfrm>
            <a:off x="466321" y="1057952"/>
            <a:ext cx="8307977" cy="530735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i="1" dirty="0"/>
              <a:t>The Son with the Holy Spirit</a:t>
            </a:r>
          </a:p>
          <a:p>
            <a:endParaRPr lang="en-US" b="1" i="1" dirty="0"/>
          </a:p>
          <a:p>
            <a:r>
              <a:rPr lang="en-US" b="1" i="1" dirty="0"/>
              <a:t>“But I tell you the truth, it is to your advantage that I am going away. For if I do not go away, the Advocate will not come to you, but if I go, I will send Him to you. And when He comes, He will prove the world wrong concerning sin and righteousness and judgment…” </a:t>
            </a:r>
          </a:p>
          <a:p>
            <a:r>
              <a:rPr lang="en-US" b="1" i="1" dirty="0"/>
              <a:t> </a:t>
            </a:r>
          </a:p>
          <a:p>
            <a:r>
              <a:rPr lang="en-US" b="1" i="1" dirty="0"/>
              <a:t>John 16:7-8</a:t>
            </a:r>
          </a:p>
          <a:p>
            <a:endParaRPr lang="en-US" b="1" i="1" dirty="0"/>
          </a:p>
        </p:txBody>
      </p:sp>
    </p:spTree>
    <p:extLst>
      <p:ext uri="{BB962C8B-B14F-4D97-AF65-F5344CB8AC3E}">
        <p14:creationId xmlns:p14="http://schemas.microsoft.com/office/powerpoint/2010/main" val="25675443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Effect transition="in" filter="fade">
                                      <p:cBhvr>
                                        <p:cTn id="14" dur="1000"/>
                                        <p:tgtEl>
                                          <p:spTgt spid="13"/>
                                        </p:tgtEl>
                                      </p:cBhvr>
                                    </p:animEffect>
                                    <p:anim calcmode="lin" valueType="num">
                                      <p:cBhvr>
                                        <p:cTn id="15" dur="1000" fill="hold"/>
                                        <p:tgtEl>
                                          <p:spTgt spid="13"/>
                                        </p:tgtEl>
                                        <p:attrNameLst>
                                          <p:attrName>ppt_x</p:attrName>
                                        </p:attrNameLst>
                                      </p:cBhvr>
                                      <p:tavLst>
                                        <p:tav tm="0">
                                          <p:val>
                                            <p:strVal val="#ppt_x"/>
                                          </p:val>
                                        </p:tav>
                                        <p:tav tm="100000">
                                          <p:val>
                                            <p:strVal val="#ppt_x"/>
                                          </p:val>
                                        </p:tav>
                                      </p:tavLst>
                                    </p:anim>
                                    <p:anim calcmode="lin" valueType="num">
                                      <p:cBhvr>
                                        <p:cTn id="1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fade">
                                      <p:cBhvr>
                                        <p:cTn id="21" dur="1000"/>
                                        <p:tgtEl>
                                          <p:spTgt spid="14"/>
                                        </p:tgtEl>
                                      </p:cBhvr>
                                    </p:animEffect>
                                    <p:anim calcmode="lin" valueType="num">
                                      <p:cBhvr>
                                        <p:cTn id="22" dur="1000" fill="hold"/>
                                        <p:tgtEl>
                                          <p:spTgt spid="14"/>
                                        </p:tgtEl>
                                        <p:attrNameLst>
                                          <p:attrName>ppt_x</p:attrName>
                                        </p:attrNameLst>
                                      </p:cBhvr>
                                      <p:tavLst>
                                        <p:tav tm="0">
                                          <p:val>
                                            <p:strVal val="#ppt_x"/>
                                          </p:val>
                                        </p:tav>
                                        <p:tav tm="100000">
                                          <p:val>
                                            <p:strVal val="#ppt_x"/>
                                          </p:val>
                                        </p:tav>
                                      </p:tavLst>
                                    </p:anim>
                                    <p:anim calcmode="lin" valueType="num">
                                      <p:cBhvr>
                                        <p:cTn id="23"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1000"/>
                                        <p:tgtEl>
                                          <p:spTgt spid="15"/>
                                        </p:tgtEl>
                                      </p:cBhvr>
                                    </p:animEffect>
                                    <p:anim calcmode="lin" valueType="num">
                                      <p:cBhvr>
                                        <p:cTn id="29" dur="1000" fill="hold"/>
                                        <p:tgtEl>
                                          <p:spTgt spid="15"/>
                                        </p:tgtEl>
                                        <p:attrNameLst>
                                          <p:attrName>ppt_x</p:attrName>
                                        </p:attrNameLst>
                                      </p:cBhvr>
                                      <p:tavLst>
                                        <p:tav tm="0">
                                          <p:val>
                                            <p:strVal val="#ppt_x"/>
                                          </p:val>
                                        </p:tav>
                                        <p:tav tm="100000">
                                          <p:val>
                                            <p:strVal val="#ppt_x"/>
                                          </p:val>
                                        </p:tav>
                                      </p:tavLst>
                                    </p:anim>
                                    <p:anim calcmode="lin" valueType="num">
                                      <p:cBhvr>
                                        <p:cTn id="30"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3" grpId="0" animBg="1"/>
      <p:bldP spid="14" grpId="0" animBg="1"/>
      <p:bldP spid="1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a:t>Who is God? What does He want?</a:t>
            </a:r>
            <a:br>
              <a:rPr lang="en-US" dirty="0"/>
            </a:br>
            <a:r>
              <a:rPr lang="en-US" sz="2400" dirty="0">
                <a:solidFill>
                  <a:schemeClr val="tx2">
                    <a:lumMod val="60000"/>
                    <a:lumOff val="40000"/>
                  </a:schemeClr>
                </a:solidFill>
              </a:rPr>
              <a:t>The God of Order and Relationships</a:t>
            </a:r>
          </a:p>
        </p:txBody>
      </p:sp>
      <p:sp>
        <p:nvSpPr>
          <p:cNvPr id="6" name="TextBox 5"/>
          <p:cNvSpPr txBox="1"/>
          <p:nvPr/>
        </p:nvSpPr>
        <p:spPr>
          <a:xfrm>
            <a:off x="456475" y="1313527"/>
            <a:ext cx="8001000" cy="707886"/>
          </a:xfrm>
          <a:prstGeom prst="rect">
            <a:avLst/>
          </a:prstGeom>
          <a:noFill/>
        </p:spPr>
        <p:txBody>
          <a:bodyPr wrap="square" rtlCol="0">
            <a:spAutoFit/>
          </a:bodyPr>
          <a:lstStyle/>
          <a:p>
            <a:r>
              <a:rPr lang="en-US" sz="2000" i="1" dirty="0"/>
              <a:t>“Dominion and awe belong to God; He establishes </a:t>
            </a:r>
            <a:r>
              <a:rPr lang="en-US" sz="2000" b="1" i="1" dirty="0"/>
              <a:t>order</a:t>
            </a:r>
            <a:r>
              <a:rPr lang="en-US" sz="2000" i="1" dirty="0"/>
              <a:t> in the heights of heaven.”  Job 25:2</a:t>
            </a:r>
          </a:p>
        </p:txBody>
      </p:sp>
      <p:sp>
        <p:nvSpPr>
          <p:cNvPr id="5" name="TextBox 4"/>
          <p:cNvSpPr txBox="1"/>
          <p:nvPr/>
        </p:nvSpPr>
        <p:spPr>
          <a:xfrm>
            <a:off x="457200" y="2188223"/>
            <a:ext cx="8001000" cy="400110"/>
          </a:xfrm>
          <a:prstGeom prst="rect">
            <a:avLst/>
          </a:prstGeom>
          <a:noFill/>
        </p:spPr>
        <p:txBody>
          <a:bodyPr wrap="square" rtlCol="0">
            <a:spAutoFit/>
          </a:bodyPr>
          <a:lstStyle/>
          <a:p>
            <a:r>
              <a:rPr lang="en-US" sz="2000" i="1" dirty="0"/>
              <a:t>“For God is </a:t>
            </a:r>
            <a:r>
              <a:rPr lang="en-US" sz="2000" b="1" i="1" dirty="0"/>
              <a:t>not</a:t>
            </a:r>
            <a:r>
              <a:rPr lang="en-US" sz="2000" i="1" dirty="0"/>
              <a:t> a God of </a:t>
            </a:r>
            <a:r>
              <a:rPr lang="en-US" sz="2000" b="1" i="1" dirty="0"/>
              <a:t>disorder</a:t>
            </a:r>
            <a:r>
              <a:rPr lang="en-US" sz="2000" i="1" dirty="0"/>
              <a:t>…”  1 Corinthians 14:33</a:t>
            </a:r>
          </a:p>
        </p:txBody>
      </p:sp>
      <p:sp>
        <p:nvSpPr>
          <p:cNvPr id="7" name="TextBox 6"/>
          <p:cNvSpPr txBox="1"/>
          <p:nvPr/>
        </p:nvSpPr>
        <p:spPr>
          <a:xfrm>
            <a:off x="456475" y="5475610"/>
            <a:ext cx="8001000" cy="1015663"/>
          </a:xfrm>
          <a:prstGeom prst="rect">
            <a:avLst/>
          </a:prstGeom>
          <a:noFill/>
        </p:spPr>
        <p:txBody>
          <a:bodyPr wrap="square" rtlCol="0">
            <a:spAutoFit/>
          </a:bodyPr>
          <a:lstStyle/>
          <a:p>
            <a:r>
              <a:rPr lang="en-US" sz="2000" b="1" i="1" u="sng" dirty="0"/>
              <a:t>Social Disorder is a Human Pathology…</a:t>
            </a:r>
            <a:endParaRPr lang="en-US" sz="2000" i="1" u="sng" dirty="0"/>
          </a:p>
          <a:p>
            <a:r>
              <a:rPr lang="en-US" sz="2000" i="1" dirty="0"/>
              <a:t>“For where you have envy and selfish ambition, there you find </a:t>
            </a:r>
            <a:r>
              <a:rPr lang="en-US" sz="2000" b="1" i="1" dirty="0"/>
              <a:t>disorder</a:t>
            </a:r>
            <a:r>
              <a:rPr lang="en-US" sz="2000" i="1" dirty="0"/>
              <a:t> and every evil practice.”   James 3:16</a:t>
            </a:r>
          </a:p>
        </p:txBody>
      </p:sp>
      <p:sp>
        <p:nvSpPr>
          <p:cNvPr id="8" name="TextBox 7">
            <a:extLst>
              <a:ext uri="{FF2B5EF4-FFF2-40B4-BE49-F238E27FC236}">
                <a16:creationId xmlns:a16="http://schemas.microsoft.com/office/drawing/2014/main" id="{B63F8F93-3898-4768-A7B0-EECD3262DFE0}"/>
              </a:ext>
            </a:extLst>
          </p:cNvPr>
          <p:cNvSpPr txBox="1"/>
          <p:nvPr/>
        </p:nvSpPr>
        <p:spPr>
          <a:xfrm>
            <a:off x="456475" y="2690564"/>
            <a:ext cx="8001000" cy="1015663"/>
          </a:xfrm>
          <a:prstGeom prst="rect">
            <a:avLst/>
          </a:prstGeom>
          <a:noFill/>
        </p:spPr>
        <p:txBody>
          <a:bodyPr wrap="square" rtlCol="0">
            <a:spAutoFit/>
          </a:bodyPr>
          <a:lstStyle/>
          <a:p>
            <a:r>
              <a:rPr lang="en-US" sz="2000" i="1" dirty="0"/>
              <a:t>“</a:t>
            </a:r>
            <a:r>
              <a:rPr lang="en-US" sz="2000" b="1" i="1" dirty="0"/>
              <a:t>He who has My commandments and keeps them</a:t>
            </a:r>
            <a:r>
              <a:rPr lang="en-US" sz="2000" i="1" dirty="0"/>
              <a:t>, it is he who loves Me. And he who loves Me will be loved by My Father, and I will love him and manifest Myself to him.”  John 14:21</a:t>
            </a:r>
          </a:p>
        </p:txBody>
      </p:sp>
      <p:sp>
        <p:nvSpPr>
          <p:cNvPr id="9" name="TextBox 8">
            <a:extLst>
              <a:ext uri="{FF2B5EF4-FFF2-40B4-BE49-F238E27FC236}">
                <a16:creationId xmlns:a16="http://schemas.microsoft.com/office/drawing/2014/main" id="{344C5C80-4B9B-4AC5-AFE3-3F5CEA5BAE7B}"/>
              </a:ext>
            </a:extLst>
          </p:cNvPr>
          <p:cNvSpPr txBox="1"/>
          <p:nvPr/>
        </p:nvSpPr>
        <p:spPr>
          <a:xfrm>
            <a:off x="440863" y="3838083"/>
            <a:ext cx="8001000" cy="707886"/>
          </a:xfrm>
          <a:prstGeom prst="rect">
            <a:avLst/>
          </a:prstGeom>
          <a:noFill/>
        </p:spPr>
        <p:txBody>
          <a:bodyPr wrap="square" rtlCol="0">
            <a:spAutoFit/>
          </a:bodyPr>
          <a:lstStyle/>
          <a:p>
            <a:r>
              <a:rPr lang="en-US" sz="2000" i="1" dirty="0"/>
              <a:t>“For </a:t>
            </a:r>
            <a:r>
              <a:rPr lang="en-US" sz="2000" b="1" i="1" dirty="0"/>
              <a:t>whoever does the will of God </a:t>
            </a:r>
            <a:r>
              <a:rPr lang="en-US" sz="2000" i="1" dirty="0"/>
              <a:t>is my brother and sister and mother.”  Mark 3:35</a:t>
            </a:r>
          </a:p>
        </p:txBody>
      </p:sp>
      <p:sp>
        <p:nvSpPr>
          <p:cNvPr id="4" name="TextBox 3">
            <a:extLst>
              <a:ext uri="{FF2B5EF4-FFF2-40B4-BE49-F238E27FC236}">
                <a16:creationId xmlns:a16="http://schemas.microsoft.com/office/drawing/2014/main" id="{B2EDE564-9B84-520B-D6AA-F39A1E18A05A}"/>
              </a:ext>
            </a:extLst>
          </p:cNvPr>
          <p:cNvSpPr txBox="1"/>
          <p:nvPr/>
        </p:nvSpPr>
        <p:spPr>
          <a:xfrm>
            <a:off x="456475" y="4656846"/>
            <a:ext cx="7925526" cy="707886"/>
          </a:xfrm>
          <a:prstGeom prst="rect">
            <a:avLst/>
          </a:prstGeom>
          <a:noFill/>
        </p:spPr>
        <p:txBody>
          <a:bodyPr wrap="square">
            <a:spAutoFit/>
          </a:bodyPr>
          <a:lstStyle/>
          <a:p>
            <a:r>
              <a:rPr lang="en-US" sz="2000" i="1" dirty="0"/>
              <a:t>“</a:t>
            </a:r>
            <a:r>
              <a:rPr lang="en-US" sz="2000" b="1" i="1" dirty="0"/>
              <a:t>Let this mind be in you </a:t>
            </a:r>
            <a:r>
              <a:rPr lang="en-US" sz="2000" i="1" dirty="0"/>
              <a:t>which was also in Christ Jesus…”  Philippians 2:5-11 </a:t>
            </a:r>
          </a:p>
        </p:txBody>
      </p:sp>
    </p:spTree>
    <p:extLst>
      <p:ext uri="{BB962C8B-B14F-4D97-AF65-F5344CB8AC3E}">
        <p14:creationId xmlns:p14="http://schemas.microsoft.com/office/powerpoint/2010/main" val="142604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1000"/>
                                        <p:tgtEl>
                                          <p:spTgt spid="4"/>
                                        </p:tgtEl>
                                      </p:cBhvr>
                                    </p:animEffect>
                                    <p:anim calcmode="lin" valueType="num">
                                      <p:cBhvr>
                                        <p:cTn id="36" dur="1000" fill="hold"/>
                                        <p:tgtEl>
                                          <p:spTgt spid="4"/>
                                        </p:tgtEl>
                                        <p:attrNameLst>
                                          <p:attrName>ppt_x</p:attrName>
                                        </p:attrNameLst>
                                      </p:cBhvr>
                                      <p:tavLst>
                                        <p:tav tm="0">
                                          <p:val>
                                            <p:strVal val="#ppt_x"/>
                                          </p:val>
                                        </p:tav>
                                        <p:tav tm="100000">
                                          <p:val>
                                            <p:strVal val="#ppt_x"/>
                                          </p:val>
                                        </p:tav>
                                      </p:tavLst>
                                    </p:anim>
                                    <p:anim calcmode="lin" valueType="num">
                                      <p:cBhvr>
                                        <p:cTn id="37"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fade">
                                      <p:cBhvr>
                                        <p:cTn id="42" dur="1000"/>
                                        <p:tgtEl>
                                          <p:spTgt spid="7"/>
                                        </p:tgtEl>
                                      </p:cBhvr>
                                    </p:animEffect>
                                    <p:anim calcmode="lin" valueType="num">
                                      <p:cBhvr>
                                        <p:cTn id="43" dur="1000" fill="hold"/>
                                        <p:tgtEl>
                                          <p:spTgt spid="7"/>
                                        </p:tgtEl>
                                        <p:attrNameLst>
                                          <p:attrName>ppt_x</p:attrName>
                                        </p:attrNameLst>
                                      </p:cBhvr>
                                      <p:tavLst>
                                        <p:tav tm="0">
                                          <p:val>
                                            <p:strVal val="#ppt_x"/>
                                          </p:val>
                                        </p:tav>
                                        <p:tav tm="100000">
                                          <p:val>
                                            <p:strVal val="#ppt_x"/>
                                          </p:val>
                                        </p:tav>
                                      </p:tavLst>
                                    </p:anim>
                                    <p:anim calcmode="lin" valueType="num">
                                      <p:cBhvr>
                                        <p:cTn id="44"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5" grpId="0"/>
      <p:bldP spid="7" grpId="0"/>
      <p:bldP spid="8" grpId="0"/>
      <p:bldP spid="9" grpId="0"/>
      <p:bldP spid="4" grpId="0"/>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43114</TotalTime>
  <Words>4367</Words>
  <Application>Microsoft Office PowerPoint</Application>
  <PresentationFormat>On-screen Show (4:3)</PresentationFormat>
  <Paragraphs>265</Paragraphs>
  <Slides>13</Slides>
  <Notes>13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Arial</vt:lpstr>
      <vt:lpstr>Arial Narrow</vt:lpstr>
      <vt:lpstr>Calibri</vt:lpstr>
      <vt:lpstr>Wingdings</vt:lpstr>
      <vt:lpstr>PPT_Template_2010SummerSchool</vt:lpstr>
      <vt:lpstr>1_UPCRC_Powerpoint_Template_with I-Mark</vt:lpstr>
      <vt:lpstr>The Call to a Unifying Truth A Call to which Cohort?  (John 18:37)</vt:lpstr>
      <vt:lpstr>Job’s Friends Practice Discernment</vt:lpstr>
      <vt:lpstr>Presuppositional Thinking Faulty presuppositions damage relationships and cloud theological truth</vt:lpstr>
      <vt:lpstr>Presuppositional Thinking Faulty presuppositions damage relationships and cloud theological truth</vt:lpstr>
      <vt:lpstr>PowerPoint Presentation</vt:lpstr>
      <vt:lpstr>PowerPoint Presentation</vt:lpstr>
      <vt:lpstr>Knowing God via the Social Order Relationships reflect His Character – “By Design”</vt:lpstr>
      <vt:lpstr>The Triune Nature of God Unity, Relationships, Roles, Equality, Authority, Submission</vt:lpstr>
      <vt:lpstr>Who is God? What does He want? The God of Order and Relationships</vt:lpstr>
      <vt:lpstr>PowerPoint Presentation</vt:lpstr>
      <vt:lpstr>PowerPoint Presentation</vt:lpstr>
      <vt:lpstr>How the Early Church Responded  A foundational pattern for every church.  Acts 2:40-47 </vt:lpstr>
      <vt:lpstr>The Heart of the Christian Gospel Restoration of a covenant relationship with God</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1498</cp:revision>
  <cp:lastPrinted>2025-07-06T12:26:14Z</cp:lastPrinted>
  <dcterms:created xsi:type="dcterms:W3CDTF">2010-06-16T02:58:04Z</dcterms:created>
  <dcterms:modified xsi:type="dcterms:W3CDTF">2025-07-13T11:35:43Z</dcterms:modified>
</cp:coreProperties>
</file>