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560" r:id="rId3"/>
    <p:sldId id="559" r:id="rId4"/>
    <p:sldId id="564" r:id="rId5"/>
    <p:sldId id="547" r:id="rId6"/>
    <p:sldId id="561" r:id="rId7"/>
    <p:sldId id="562" r:id="rId8"/>
    <p:sldId id="563" r:id="rId9"/>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58698" autoAdjust="0"/>
  </p:normalViewPr>
  <p:slideViewPr>
    <p:cSldViewPr>
      <p:cViewPr varScale="1">
        <p:scale>
          <a:sx n="92" d="100"/>
          <a:sy n="92" d="100"/>
        </p:scale>
        <p:origin x="2844" y="8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7/1/2025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r>
              <a:rPr lang="en-US" sz="1400" dirty="0"/>
              <a:t>Ideas:</a:t>
            </a:r>
          </a:p>
          <a:p>
            <a:endParaRPr lang="en-US" sz="1400" dirty="0"/>
          </a:p>
          <a:p>
            <a:pPr marL="342900" indent="-342900">
              <a:buAutoNum type="arabicPeriod"/>
            </a:pPr>
            <a:r>
              <a:rPr lang="en-US" sz="1400" dirty="0"/>
              <a:t>Discernment</a:t>
            </a:r>
          </a:p>
          <a:p>
            <a:pPr marL="800100" lvl="1" indent="-342900">
              <a:buAutoNum type="arabicPeriod"/>
            </a:pPr>
            <a:r>
              <a:rPr lang="en-US" sz="1400" dirty="0"/>
              <a:t>Consider the “Cohorts” present at the Pilate inquiry.  </a:t>
            </a:r>
          </a:p>
          <a:p>
            <a:pPr marL="1257300" lvl="2" indent="-342900">
              <a:buAutoNum type="arabicPeriod"/>
            </a:pPr>
            <a:r>
              <a:rPr lang="en-US" sz="1400" dirty="0"/>
              <a:t>Pharisees – lacked discernment (Matt XX : able to predict weather, but not able to see the signs of the time).  A time when both the Pharisees and </a:t>
            </a:r>
            <a:r>
              <a:rPr lang="en-US" sz="1400" dirty="0" err="1"/>
              <a:t>Saduccees</a:t>
            </a:r>
            <a:r>
              <a:rPr lang="en-US" sz="1400" dirty="0"/>
              <a:t> were unified.</a:t>
            </a:r>
          </a:p>
          <a:p>
            <a:pPr marL="1257300" lvl="2" indent="-342900">
              <a:buAutoNum type="arabicPeriod"/>
            </a:pPr>
            <a:r>
              <a:rPr lang="en-US" sz="1400" dirty="0"/>
              <a:t>Romans – “Might is Right” – reading the wrong signs – ignoring significance of situational context – “the end justifies the means”</a:t>
            </a:r>
          </a:p>
          <a:p>
            <a:pPr marL="1257300" lvl="2" indent="-342900">
              <a:buAutoNum type="arabicPeriod"/>
            </a:pPr>
            <a:r>
              <a:rPr lang="en-US" sz="1400" dirty="0"/>
              <a:t>Jesus – a cohort of 1.  Speaking to whom?  </a:t>
            </a:r>
          </a:p>
          <a:p>
            <a:pPr marL="800100" lvl="1" indent="-342900">
              <a:buAutoNum type="arabicPeriod"/>
            </a:pPr>
            <a:endParaRPr lang="en-US" sz="1400" dirty="0"/>
          </a:p>
          <a:p>
            <a:pPr marL="800100" lvl="1" indent="-342900">
              <a:buAutoNum type="arabicPeriod"/>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Joh 18:33-37</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2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to testify to the truth. </a:t>
            </a:r>
            <a:r>
              <a:rPr lang="en-US" sz="12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2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2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2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2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200" b="1"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2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2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2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2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200" b="1" i="0" u="none" strike="noStrike" kern="1200" baseline="0" dirty="0">
              <a:solidFill>
                <a:schemeClr val="tx1"/>
              </a:solidFill>
              <a:latin typeface="+mn-lt"/>
              <a:ea typeface="ＭＳ Ｐゴシック" pitchFamily="-106" charset="-128"/>
              <a:cs typeface="ＭＳ Ｐゴシック" pitchFamily="-106" charset="-128"/>
            </a:endParaRPr>
          </a:p>
          <a:p>
            <a:r>
              <a:rPr lang="en-US" dirty="0"/>
              <a:t>I Cor. 2:XX</a:t>
            </a:r>
          </a:p>
          <a:p>
            <a:r>
              <a:rPr lang="en-US" dirty="0"/>
              <a:t>“…but we have the mind of Christ”</a:t>
            </a:r>
          </a:p>
          <a:p>
            <a:endParaRPr lang="en-US" dirty="0"/>
          </a:p>
          <a:p>
            <a:r>
              <a:rPr lang="en-US" dirty="0"/>
              <a:t>Elements of a World-View</a:t>
            </a:r>
          </a:p>
          <a:p>
            <a:r>
              <a:rPr lang="en-US" sz="1200" dirty="0"/>
              <a:t>Origins (Where do we come from?)</a:t>
            </a:r>
          </a:p>
          <a:p>
            <a:r>
              <a:rPr lang="en-US" sz="1200" dirty="0"/>
              <a:t>Meaning (Why are we here?)</a:t>
            </a:r>
          </a:p>
          <a:p>
            <a:r>
              <a:rPr lang="en-US" sz="1200" dirty="0"/>
              <a:t>Morality (How should we live?)</a:t>
            </a:r>
          </a:p>
          <a:p>
            <a:r>
              <a:rPr lang="en-US" sz="1200" dirty="0"/>
              <a:t>Destiny (Where are we going?)</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A3048-D17D-3C5D-AB0A-DC346004CE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9ED23-E175-90C0-C3F7-FDCD83F51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95593-7FDE-255C-9626-89DCCC62690E}"/>
              </a:ext>
            </a:extLst>
          </p:cNvPr>
          <p:cNvSpPr>
            <a:spLocks noGrp="1"/>
          </p:cNvSpPr>
          <p:nvPr>
            <p:ph type="body" idx="1"/>
          </p:nvPr>
        </p:nvSpPr>
        <p:spPr/>
        <p:txBody>
          <a:bodyPr>
            <a:normAutofit fontScale="47500" lnSpcReduction="20000"/>
          </a:bodyPr>
          <a:lstStyle/>
          <a:p>
            <a:endParaRPr lang="en-US" b="1" dirty="0"/>
          </a:p>
          <a:p>
            <a:r>
              <a:rPr lang="en-US" dirty="0"/>
              <a:t>Knowledge is only valuable if it becomes the driving force in the choices we make.   The right choices requires knowledge.  A pattern of right choices suggests Wisdom.</a:t>
            </a:r>
          </a:p>
          <a:p>
            <a:endParaRPr lang="en-US" dirty="0"/>
          </a:p>
          <a:p>
            <a:r>
              <a:rPr lang="en-US" dirty="0"/>
              <a:t>What is the greatest need in the Church today?   The biggest problem?   (A lack of discernment)  (Accepting the wrong choices)  (Failing to recognize the signs)</a:t>
            </a:r>
          </a:p>
          <a:p>
            <a:endParaRPr lang="en-US" dirty="0"/>
          </a:p>
          <a:p>
            <a:r>
              <a:rPr lang="en-US" dirty="0"/>
              <a:t>Eclectic Theology – a quilted collection of patterns that makes no sense.  No discernment, no discrimination.  No rhyme nor reason.  Indiscriminate.  Contemporary evangelical scene.  No discriminating judgements about any theological ideas.   How dare you question any viewpoint?   </a:t>
            </a:r>
          </a:p>
          <a:p>
            <a:endParaRPr lang="en-US" dirty="0"/>
          </a:p>
          <a:p>
            <a:r>
              <a:rPr lang="en-US" dirty="0"/>
              <a:t>Biblical Christianity is fighting for its life.  </a:t>
            </a:r>
          </a:p>
          <a:p>
            <a:endParaRPr lang="en-US" dirty="0"/>
          </a:p>
          <a:p>
            <a:r>
              <a:rPr lang="en-US" dirty="0"/>
              <a:t>This growing lack of Spiritual Discrimination out-strips any other problem we now see in the Church.</a:t>
            </a:r>
          </a:p>
          <a:p>
            <a:endParaRPr lang="en-US" dirty="0"/>
          </a:p>
          <a:p>
            <a:r>
              <a:rPr lang="en-US" dirty="0"/>
              <a:t>Biblical Christianity would go out of existence if not for the saving power of God.</a:t>
            </a:r>
          </a:p>
          <a:p>
            <a:endParaRPr lang="en-US" dirty="0"/>
          </a:p>
          <a:p>
            <a:r>
              <a:rPr lang="en-US" dirty="0"/>
              <a:t>What problem out-strips any </a:t>
            </a:r>
          </a:p>
          <a:p>
            <a:endParaRPr lang="en-US" dirty="0"/>
          </a:p>
          <a:p>
            <a:r>
              <a:rPr lang="en-US" dirty="0"/>
              <a:t>The death-nail to our church today…  bad decisions, faulty reasoning, superficial understanding, lack of knowledge, </a:t>
            </a:r>
          </a:p>
          <a:p>
            <a:endParaRPr lang="en-US" dirty="0"/>
          </a:p>
          <a:p>
            <a:r>
              <a:rPr lang="en-US" dirty="0"/>
              <a:t>Contributes anguish to the church…  abandoning theology and truth.</a:t>
            </a:r>
          </a:p>
          <a:p>
            <a:endParaRPr lang="en-US" dirty="0"/>
          </a:p>
          <a:p>
            <a:r>
              <a:rPr lang="en-US" dirty="0"/>
              <a:t>This costs the church more than all persecutions combined.  Persecution actually strengthens the church’s grip on the truth.</a:t>
            </a:r>
          </a:p>
          <a:p>
            <a:endParaRPr lang="en-US" dirty="0"/>
          </a:p>
          <a:p>
            <a:r>
              <a:rPr lang="en-US" dirty="0"/>
              <a:t>There are two things that are in constant conflict – The Truth and The Lies</a:t>
            </a:r>
          </a:p>
          <a:p>
            <a:endParaRPr lang="en-US" dirty="0"/>
          </a:p>
          <a:p>
            <a:r>
              <a:rPr lang="en-US" dirty="0"/>
              <a:t>We are warned against teachers “who tickle our ears” with certain messages, warned against false teachers, demonic forces, perverse teachings, commandments of men, ideas that are deceitful, empty philosophies, traditions of men, corrupters of the Word of God, false prophets, agents of Satan.</a:t>
            </a:r>
          </a:p>
          <a:p>
            <a:endParaRPr lang="en-US" dirty="0"/>
          </a:p>
          <a:p>
            <a:r>
              <a:rPr lang="en-US" dirty="0"/>
              <a:t>There is a world of chaos and confusion.  The system of which we live is pitted against the Truth of God.</a:t>
            </a:r>
          </a:p>
          <a:p>
            <a:endParaRPr lang="en-US" dirty="0"/>
          </a:p>
          <a:p>
            <a:r>
              <a:rPr lang="en-US" dirty="0"/>
              <a:t>Know the Truth.  Have Discernment.  </a:t>
            </a:r>
          </a:p>
          <a:p>
            <a:endParaRPr lang="en-US" dirty="0"/>
          </a:p>
          <a:p>
            <a:r>
              <a:rPr lang="en-US" dirty="0"/>
              <a:t>God has given you Himself (Jesus) who is Truth, The Holy Spirit that you may know Truth, His Word that you may test Truth.  How terrible that you may ignore these and yet be deceived.</a:t>
            </a:r>
          </a:p>
          <a:p>
            <a:endParaRPr lang="en-US" dirty="0"/>
          </a:p>
          <a:p>
            <a:r>
              <a:rPr lang="en-US" dirty="0"/>
              <a:t>Matthew 16:1-4   Able to discern the weather, but not the prophetic signs.   </a:t>
            </a:r>
            <a:r>
              <a:rPr lang="en-US" dirty="0" err="1"/>
              <a:t>Saducees</a:t>
            </a:r>
            <a:r>
              <a:rPr lang="en-US" dirty="0"/>
              <a:t> &amp; Pharisees in unity (against Jesus).  Could not discern the “signs of the times”.  Religious elite…  no Spiritual Discernment.   Don’t even know that the Kingdom of Heaven is in front of you.</a:t>
            </a:r>
          </a:p>
          <a:p>
            <a:endParaRPr lang="en-US" dirty="0"/>
          </a:p>
          <a:p>
            <a:r>
              <a:rPr lang="en-US" dirty="0"/>
              <a:t>2 Cor. 11:1-4   “[False Doctrine]…you will put up with it!”   Illustrates a Lack of Discernment</a:t>
            </a:r>
          </a:p>
          <a:p>
            <a:endParaRPr lang="en-US" dirty="0"/>
          </a:p>
          <a:p>
            <a:endParaRPr lang="en-US" dirty="0"/>
          </a:p>
          <a:p>
            <a:r>
              <a:rPr lang="en-US" dirty="0"/>
              <a:t>2 Thes. 5:16-22    Do not despise “</a:t>
            </a:r>
            <a:r>
              <a:rPr lang="en-US" dirty="0" err="1"/>
              <a:t>profeteos</a:t>
            </a:r>
            <a:r>
              <a:rPr lang="en-US" dirty="0"/>
              <a:t>” – Preaching, Revelation, ;  Test everything (i.e. like the </a:t>
            </a:r>
            <a:r>
              <a:rPr lang="en-US" dirty="0" err="1"/>
              <a:t>Barean’s</a:t>
            </a:r>
            <a:r>
              <a:rPr lang="en-US" dirty="0"/>
              <a:t>) ;  Be on the front-line of discernment!   Determine what is True.  Cling to the Good.  Whatever is evil, abstain – push it away.   Precision is everything.  Discernment is everything.  </a:t>
            </a:r>
          </a:p>
          <a:p>
            <a:endParaRPr lang="en-US" dirty="0"/>
          </a:p>
          <a:p>
            <a:r>
              <a:rPr lang="en-US" dirty="0"/>
              <a:t>Scriptural Interpretation with Precision is warranted.  Amateur versus Professional.  Knowing Sound Doctrine (Timothy?).  Lack of Doctrinal Clarity and Conviction.</a:t>
            </a:r>
          </a:p>
          <a:p>
            <a:endParaRPr lang="en-US" dirty="0"/>
          </a:p>
          <a:p>
            <a:r>
              <a:rPr lang="en-US" dirty="0"/>
              <a:t>Don’t spend time thinking about what “they” think versus what “He” thinks (i.e. Rick Atchley, Rick Warren examples) versus Paul’s admonition (1 Cor 2) “…but we have the mind of Christ”.</a:t>
            </a:r>
          </a:p>
          <a:p>
            <a:endParaRPr lang="en-US" dirty="0"/>
          </a:p>
          <a:p>
            <a:r>
              <a:rPr lang="en-US" dirty="0"/>
              <a:t>The “They” Cohort…!</a:t>
            </a:r>
          </a:p>
          <a:p>
            <a:endParaRPr lang="en-US" dirty="0"/>
          </a:p>
          <a:p>
            <a:r>
              <a:rPr lang="en-US" dirty="0"/>
              <a:t>When Sound Doctrine is offensive…!   </a:t>
            </a:r>
          </a:p>
          <a:p>
            <a:endParaRPr lang="en-US" dirty="0"/>
          </a:p>
          <a:p>
            <a:r>
              <a:rPr lang="en-US" dirty="0"/>
              <a:t>Failure to be antithetical…   An unwillingness to disagree…   There has to be constant and healthy debate about Truth in the Church.  Be Opinionated…  Declare “that’s wrong” and “that’s right”.  Subjective…   </a:t>
            </a:r>
          </a:p>
          <a:p>
            <a:endParaRPr lang="en-US" dirty="0"/>
          </a:p>
          <a:p>
            <a:r>
              <a:rPr lang="en-US" dirty="0"/>
              <a:t>It’s essential to be able to say “that’s right” and “that’s wrong”.  Thetical versus anti-thetical.  Be definitive.  Truth and error from a Biblical perspective.  </a:t>
            </a:r>
          </a:p>
          <a:p>
            <a:endParaRPr lang="en-US" dirty="0"/>
          </a:p>
          <a:p>
            <a:r>
              <a:rPr lang="en-US" dirty="0"/>
              <a:t>Dogma of image and influence.   2 Timothy 2:15</a:t>
            </a:r>
          </a:p>
          <a:p>
            <a:endParaRPr lang="en-US" dirty="0"/>
          </a:p>
          <a:p>
            <a:r>
              <a:rPr lang="en-US" dirty="0"/>
              <a:t>You have to have your mind renewed.</a:t>
            </a:r>
          </a:p>
          <a:p>
            <a:endParaRPr lang="en-US" dirty="0"/>
          </a:p>
          <a:p>
            <a:r>
              <a:rPr lang="en-US" dirty="0"/>
              <a:t>1 Tim 6   : Guard the Truth – Discernment is the skill for </a:t>
            </a:r>
            <a:r>
              <a:rPr lang="en-US" dirty="0" err="1"/>
              <a:t>distinquishing</a:t>
            </a:r>
            <a:r>
              <a:rPr lang="en-US" dirty="0"/>
              <a:t> truth from falsehood and from half-truth</a:t>
            </a:r>
          </a:p>
          <a:p>
            <a:endParaRPr lang="en-US" dirty="0"/>
          </a:p>
          <a:p>
            <a:r>
              <a:rPr lang="en-US" dirty="0"/>
              <a:t>1 John 2:20</a:t>
            </a:r>
          </a:p>
          <a:p>
            <a:endParaRPr lang="en-US" dirty="0"/>
          </a:p>
          <a:p>
            <a:pPr fontAlgn="auto"/>
            <a:r>
              <a:rPr lang="en-US" sz="1200" b="0" kern="1200" dirty="0">
                <a:solidFill>
                  <a:schemeClr val="tx1"/>
                </a:solidFill>
                <a:effectLst/>
                <a:latin typeface="+mn-lt"/>
                <a:ea typeface="ＭＳ Ｐゴシック" pitchFamily="-106" charset="-128"/>
                <a:cs typeface="ＭＳ Ｐゴシック" pitchFamily="-106" charset="-128"/>
              </a:rPr>
              <a:t>But if you look at Scripture – and just to give you a kind of sweep over Scripture – you would be amazed if you sort of rehearsed this a little bit, and I hope you do that, how black and white and absolute the Scripture is. Jay Adams wrote a paragraph that, I think, puts it in to perspective” “From the garden of Eden with its two trees – one allowed, one forbidden – to the eternal destiny of the human being in heaven or in hell, the Bible sets forth two and only two ways: God’s way and all others. Accordingly, people are either saved or lost. They belong to God’s people or the world. There is Gerizim, the mount of blessing, and Ebal, the mount of cursing. There is the narrow way and the wide way. One leads to eternal life, the other to eternal destruction.</a:t>
            </a:r>
          </a:p>
          <a:p>
            <a:pPr fontAlgn="auto"/>
            <a:r>
              <a:rPr lang="en-US" sz="1200" b="0" kern="1200" dirty="0">
                <a:solidFill>
                  <a:schemeClr val="tx1"/>
                </a:solidFill>
                <a:effectLst/>
                <a:latin typeface="+mn-lt"/>
                <a:ea typeface="ＭＳ Ｐゴシック" pitchFamily="-106" charset="-128"/>
                <a:cs typeface="ＭＳ Ｐゴシック" pitchFamily="-106" charset="-128"/>
              </a:rPr>
              <a:t>“There are those who are against and those who are with us. There are those within the kingdom and those outside the kingdom. There is life and death, truth and falsehood, good and bad, light and darkness, the kingdom of God and the kingdom of Satan, love and hatred, spiritual wisdom and the wisdom of the world. And Christ is said to be the way, the truth, and the life; and no one may come to the Father but by Him. He is the only name under the sky by which one may be saved.” End of paragraph.</a:t>
            </a:r>
          </a:p>
          <a:p>
            <a:pPr fontAlgn="auto"/>
            <a:r>
              <a:rPr lang="en-US" sz="1200" b="0" kern="1200" dirty="0">
                <a:solidFill>
                  <a:schemeClr val="tx1"/>
                </a:solidFill>
                <a:effectLst/>
                <a:latin typeface="+mn-lt"/>
                <a:ea typeface="ＭＳ Ｐゴシック" pitchFamily="-106" charset="-128"/>
                <a:cs typeface="ＭＳ Ｐゴシック" pitchFamily="-106" charset="-128"/>
              </a:rPr>
              <a:t>And that is exactly the way the Bible presents itself. It presents truth and error, God’s way and everybody else’s way. There’s a right way, there’s a wrong way. There’s a right interpretation of a passage, and every other interpretation is the wrong one. There’s a right theology, and anything that disagrees with it is a wrong theology. There is a right way to understand God, Christ, the Holy Spirit, and salvation, and a wrong way. This is on every page of the Bible, from the beginning to the end of Scripture. This antithetical kind of thinking is everywhere, everywhere.</a:t>
            </a:r>
          </a:p>
          <a:p>
            <a:endParaRPr lang="en-US" dirty="0"/>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0" i="0" kern="1200" dirty="0">
                <a:solidFill>
                  <a:schemeClr val="tx1"/>
                </a:solidFill>
                <a:effectLst/>
                <a:latin typeface="+mn-lt"/>
                <a:ea typeface="ＭＳ Ｐゴシック" pitchFamily="-106" charset="-128"/>
                <a:cs typeface="ＭＳ Ｐゴシック" pitchFamily="-106" charset="-128"/>
              </a:rPr>
              <a:t>Today, one of the greatest threats to evangelical preaching comes from the invasion of the church by Adler-Maslow, etc., self-image, self-worth dogmas.  Passage after passage in the Bible has been distorted in order to conform to these teachings, with the result that you end up preaching man and his supposed worth rather than Christ.  Sometimes that “worth” has been seen as intrinsic, sometimes it has been considered to be the result of salvation. ―Jay E. Adams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2856627-7B42-CCBC-A5DA-0086504FA70A}"/>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11498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fontScale="85000" lnSpcReduction="20000"/>
          </a:bodyPr>
          <a:lstStyle/>
          <a:p>
            <a:endParaRPr lang="en-US" b="1" dirty="0"/>
          </a:p>
          <a:p>
            <a:r>
              <a:rPr lang="en-US" dirty="0"/>
              <a:t>Here are three insightful quotes that associate </a:t>
            </a:r>
            <a:r>
              <a:rPr lang="en-US" b="1" dirty="0"/>
              <a:t>war with deception</a:t>
            </a:r>
            <a:r>
              <a:rPr lang="en-US" dirty="0"/>
              <a:t>, useful for exploring how </a:t>
            </a:r>
            <a:r>
              <a:rPr lang="en-US" b="1" dirty="0"/>
              <a:t>misinterpretation, false assumptions, or divisiveness</a:t>
            </a:r>
            <a:r>
              <a:rPr lang="en-US" dirty="0"/>
              <a:t> can function like warfare within a community or church:</a:t>
            </a:r>
          </a:p>
          <a:p>
            <a:endParaRPr lang="en-US" dirty="0"/>
          </a:p>
          <a:p>
            <a:r>
              <a:rPr lang="en-US" b="1" dirty="0"/>
              <a:t>1. “All warfare is based on deception.”</a:t>
            </a:r>
          </a:p>
          <a:p>
            <a:r>
              <a:rPr lang="en-US" dirty="0"/>
              <a:t>— </a:t>
            </a:r>
            <a:r>
              <a:rPr lang="en-US" i="1" dirty="0"/>
              <a:t>Sun Tzu, The Art of War</a:t>
            </a:r>
            <a:endParaRPr lang="en-US" dirty="0"/>
          </a:p>
          <a:p>
            <a:r>
              <a:rPr lang="en-US" b="1" dirty="0"/>
              <a:t>Context</a:t>
            </a:r>
            <a:r>
              <a:rPr lang="en-US" dirty="0"/>
              <a:t>: This foundational quote sets the tone for Sun Tzu’s philosophy, emphasizing that misleading the enemy is a strategic necessity.</a:t>
            </a:r>
          </a:p>
          <a:p>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r>
              <a:rPr lang="en-US" b="1" dirty="0"/>
              <a:t>2. “The first casualty of war is truth.”</a:t>
            </a:r>
          </a:p>
          <a:p>
            <a:r>
              <a:rPr lang="en-US" dirty="0"/>
              <a:t>— </a:t>
            </a:r>
            <a:r>
              <a:rPr lang="en-US" i="1" dirty="0"/>
              <a:t>Attributed to U.S. Senator Hiram Johnson (1917)</a:t>
            </a:r>
            <a:endParaRPr lang="en-US" dirty="0"/>
          </a:p>
          <a:p>
            <a:r>
              <a:rPr lang="en-US" b="1" dirty="0"/>
              <a:t>Context</a:t>
            </a:r>
            <a:r>
              <a:rPr lang="en-US" dirty="0"/>
              <a:t>: This saying reflects how propaganda, misinformation, and emotional manipulation quickly overshadow objective facts in any conflict.</a:t>
            </a:r>
          </a:p>
          <a:p>
            <a:r>
              <a:rPr lang="en-US" b="1" dirty="0"/>
              <a:t>Church Application</a:t>
            </a:r>
            <a:r>
              <a:rPr lang="en-US" dirty="0"/>
              <a:t>: In times of tension or disagreement, truth is often compromised by fear, pride, or presupposition—undermining unity.</a:t>
            </a:r>
          </a:p>
          <a:p>
            <a:endParaRPr lang="en-US" dirty="0"/>
          </a:p>
          <a:p>
            <a:r>
              <a:rPr lang="en-US" b="1" dirty="0"/>
              <a:t>3. “In war, truth is so precious that she should always be attended by a bodyguard of lies.”</a:t>
            </a:r>
          </a:p>
          <a:p>
            <a:r>
              <a:rPr lang="en-US" dirty="0"/>
              <a:t>— </a:t>
            </a:r>
            <a:r>
              <a:rPr lang="en-US" i="1" dirty="0"/>
              <a:t>Winston Churchill</a:t>
            </a:r>
            <a:endParaRPr lang="en-US" dirty="0"/>
          </a:p>
          <a:p>
            <a:r>
              <a:rPr lang="en-US" b="1" dirty="0"/>
              <a:t>Context</a:t>
            </a:r>
            <a:r>
              <a:rPr lang="en-US" dirty="0"/>
              <a:t>: Churchill used this line during WWII to justify the necessity of military deception in protecting national security.</a:t>
            </a:r>
          </a:p>
          <a:p>
            <a:r>
              <a:rPr lang="en-US" b="1" dirty="0"/>
              <a:t>Church Application</a:t>
            </a:r>
            <a:r>
              <a:rPr lang="en-US" dirty="0"/>
              <a:t>: When believers begin to guard their positions or reputations with rhetorical smokescreens rather than honest dialogue, relational breakdown is inevitable.</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97D4-FD45-B5CC-34B6-091BE762D2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E5046-62C5-9AD9-8390-C7F39FAA9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ABCA2-D438-C509-DB7D-951CD5093702}"/>
              </a:ext>
            </a:extLst>
          </p:cNvPr>
          <p:cNvSpPr>
            <a:spLocks noGrp="1"/>
          </p:cNvSpPr>
          <p:nvPr>
            <p:ph type="body" idx="1"/>
          </p:nvPr>
        </p:nvSpPr>
        <p:spPr/>
        <p:txBody>
          <a:bodyPr>
            <a:normAutofit fontScale="55000" lnSpcReduction="20000"/>
          </a:bodyPr>
          <a:lstStyle/>
          <a:p>
            <a:r>
              <a:rPr lang="en-US" dirty="0"/>
              <a:t>The Friends of Job</a:t>
            </a:r>
          </a:p>
          <a:p>
            <a:endParaRPr lang="en-US" b="1" dirty="0"/>
          </a:p>
          <a:p>
            <a:r>
              <a:rPr lang="en-US" dirty="0"/>
              <a:t>Job’s friends—Eliphaz, Bildad, Zophar, and Elihu—offer insight into how faulty presuppositions can damage relationships and cloud theological truth. Each speaks as if he fully understands the reason for Job’s suffering, but their shared assumptions are flawed.</a:t>
            </a:r>
          </a:p>
          <a:p>
            <a:endParaRPr lang="en-US" dirty="0"/>
          </a:p>
          <a:p>
            <a:r>
              <a:rPr lang="en-US" b="1" dirty="0"/>
              <a:t>Common Presuppositions:</a:t>
            </a:r>
          </a:p>
          <a:p>
            <a:endParaRPr lang="en-US" dirty="0"/>
          </a:p>
          <a:p>
            <a:r>
              <a:rPr lang="en-US" b="1" dirty="0"/>
              <a:t>Suffering is always the result of sin</a:t>
            </a:r>
            <a:br>
              <a:rPr lang="en-US" dirty="0"/>
            </a:br>
            <a:r>
              <a:rPr lang="en-US" dirty="0"/>
              <a:t>They assume a direct correlation between personal sin and suffering, leaving no room for mystery or divine testing.</a:t>
            </a:r>
          </a:p>
          <a:p>
            <a:r>
              <a:rPr lang="en-US" dirty="0"/>
              <a:t>“Consider now: Who being innocent has ever perished?” – Eliphaz (Job 4:7)</a:t>
            </a:r>
          </a:p>
          <a:p>
            <a:endParaRPr lang="en-US" dirty="0"/>
          </a:p>
          <a:p>
            <a:r>
              <a:rPr lang="en-US" b="1" dirty="0"/>
              <a:t>God’s justice is immediate and visible</a:t>
            </a:r>
            <a:br>
              <a:rPr lang="en-US" dirty="0"/>
            </a:br>
            <a:r>
              <a:rPr lang="en-US" dirty="0"/>
              <a:t>They believe God always rewards or punishes visibly and swiftly.</a:t>
            </a:r>
          </a:p>
          <a:p>
            <a:r>
              <a:rPr lang="en-US" dirty="0"/>
              <a:t>“Surely God does not reject one who is blameless…” – Bildad (Job 8:20)</a:t>
            </a:r>
          </a:p>
          <a:p>
            <a:endParaRPr lang="en-US" dirty="0"/>
          </a:p>
          <a:p>
            <a:r>
              <a:rPr lang="en-US" b="1" dirty="0"/>
              <a:t>Human wisdom can fully explain divine action</a:t>
            </a:r>
            <a:br>
              <a:rPr lang="en-US" dirty="0"/>
            </a:br>
            <a:r>
              <a:rPr lang="en-US" dirty="0"/>
              <a:t>Each friend speaks confidently, assuming they understand God’s ways through tradition or reason.</a:t>
            </a:r>
          </a:p>
          <a:p>
            <a:r>
              <a:rPr lang="en-US" dirty="0"/>
              <a:t>“Are God’s consolations not enough for you…?” – Eliphaz (Job 15:11)</a:t>
            </a:r>
          </a:p>
          <a:p>
            <a:endParaRPr lang="en-US" dirty="0"/>
          </a:p>
          <a:p>
            <a:r>
              <a:rPr lang="en-US" b="1" dirty="0"/>
              <a:t>Repentance will automatically restore blessing</a:t>
            </a:r>
            <a:br>
              <a:rPr lang="en-US" dirty="0"/>
            </a:br>
            <a:r>
              <a:rPr lang="en-US" dirty="0"/>
              <a:t>They urge Job to repent, wrongly assuming that suffering proves guilt.</a:t>
            </a:r>
          </a:p>
          <a:p>
            <a:r>
              <a:rPr lang="en-US" dirty="0"/>
              <a:t>“If you put away the sin that is in your hand… then you will lift up your face without shame.” – Zophar (Job 11:14–15)</a:t>
            </a:r>
          </a:p>
          <a:p>
            <a:endParaRPr lang="en-US" dirty="0"/>
          </a:p>
          <a:p>
            <a:r>
              <a:rPr lang="en-US" b="1" dirty="0"/>
              <a:t>Theological Insight:</a:t>
            </a:r>
            <a:r>
              <a:rPr lang="en-US" dirty="0"/>
              <a:t> These assumptions demonstrate how sincere but shallow theology can lead to misjudgment and further pain. The story of Job reminds us to approach others with humility, listen well, and trust God’s sovereignty even when His purposes are hidden.</a:t>
            </a:r>
          </a:p>
          <a:p>
            <a:endParaRPr lang="en-US" dirty="0"/>
          </a:p>
          <a:p>
            <a:r>
              <a:rPr lang="en-US" b="1" dirty="0"/>
              <a:t>Job’s Response and Divine Admonition:</a:t>
            </a:r>
            <a:r>
              <a:rPr lang="en-US" dirty="0"/>
              <a:t> While Job rightly resists the flawed arguments of his friends and maintains his innocence, he eventually slips into self-righteousness and questions God's justice. In chapters 38–41, God responds not by explaining Job’s suffering but by humbling him with a series of rhetorical questions that reveal divine sovereignty and human limitation.</a:t>
            </a:r>
          </a:p>
          <a:p>
            <a:r>
              <a:rPr lang="en-US" dirty="0"/>
              <a:t>“Who is this that obscures my plans with words without knowledge?” – God to Job (Job 38:2)</a:t>
            </a:r>
          </a:p>
          <a:p>
            <a:r>
              <a:rPr lang="en-US" dirty="0"/>
              <a:t>Though Job never curses God, he does accuse God of injustice, and this presumption is what God corrects. Job’s error is not moral failure, but </a:t>
            </a:r>
            <a:r>
              <a:rPr lang="en-US" b="1" dirty="0"/>
              <a:t>intellectual and theological presumption</a:t>
            </a:r>
            <a:r>
              <a:rPr lang="en-US" dirty="0"/>
              <a:t>—assuming that God must explain Himself.</a:t>
            </a:r>
          </a:p>
          <a:p>
            <a:r>
              <a:rPr lang="en-US" dirty="0"/>
              <a:t>“Surely I spoke of things I did not understand, things too wonderful for me to know.” – Job (Job 42:3)</a:t>
            </a:r>
          </a:p>
          <a:p>
            <a:endParaRPr lang="en-US" dirty="0"/>
          </a:p>
          <a:p>
            <a:r>
              <a:rPr lang="en-US" b="1" dirty="0"/>
              <a:t>Takeaway:</a:t>
            </a:r>
            <a:r>
              <a:rPr lang="en-US" dirty="0"/>
              <a:t> Even the righteous can err in trying to defend themselves or interpret God's will. The pathway to restored understanding and unity is </a:t>
            </a:r>
            <a:r>
              <a:rPr lang="en-US" b="1" dirty="0"/>
              <a:t>humble submission to divine wisdom</a:t>
            </a:r>
            <a:r>
              <a:rPr lang="en-US" dirty="0"/>
              <a:t>.</a:t>
            </a:r>
          </a:p>
          <a:p>
            <a:endParaRPr lang="en-US" dirty="0"/>
          </a:p>
        </p:txBody>
      </p:sp>
      <p:sp>
        <p:nvSpPr>
          <p:cNvPr id="4" name="Slide Number Placeholder 3">
            <a:extLst>
              <a:ext uri="{FF2B5EF4-FFF2-40B4-BE49-F238E27FC236}">
                <a16:creationId xmlns:a16="http://schemas.microsoft.com/office/drawing/2014/main" id="{B2EB662D-4D16-10BA-E671-93A13605E98D}"/>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760937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3B88A-E5D5-C891-A5B7-A2E59CBBB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9A2BE-BCFA-DC37-9DFE-0A52B6254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91AAB-14DF-F678-E5FD-083E6BA72377}"/>
              </a:ext>
            </a:extLst>
          </p:cNvPr>
          <p:cNvSpPr>
            <a:spLocks noGrp="1"/>
          </p:cNvSpPr>
          <p:nvPr>
            <p:ph type="body" idx="1"/>
          </p:nvPr>
        </p:nvSpPr>
        <p:spPr/>
        <p:txBody>
          <a:bodyPr>
            <a:normAutofit fontScale="70000" lnSpcReduction="20000"/>
          </a:bodyPr>
          <a:lstStyle/>
          <a:p>
            <a:endParaRPr lang="en-US" b="1" dirty="0"/>
          </a:p>
          <a:p>
            <a:r>
              <a:rPr lang="en-US" dirty="0"/>
              <a:t>Discerning truth is essential for unity in the church. Without spiritual discernment, believers may fall into error, deception, or harmful division. Scripture calls God’s people not only to know the truth, but to test, examine, and uphold it.</a:t>
            </a:r>
          </a:p>
          <a:p>
            <a:endParaRPr lang="en-US" dirty="0"/>
          </a:p>
          <a:p>
            <a:r>
              <a:rPr lang="en-US" dirty="0"/>
              <a:t>Discernment defends unity by:</a:t>
            </a:r>
          </a:p>
          <a:p>
            <a:r>
              <a:rPr lang="en-US" b="1" dirty="0"/>
              <a:t>Preventing division</a:t>
            </a:r>
            <a:r>
              <a:rPr lang="en-US" dirty="0"/>
              <a:t> over false or misapplied doctrine.</a:t>
            </a:r>
          </a:p>
          <a:p>
            <a:r>
              <a:rPr lang="en-US" b="1" dirty="0"/>
              <a:t>Protecting the flock</a:t>
            </a:r>
            <a:r>
              <a:rPr lang="en-US" dirty="0"/>
              <a:t> from spiritual manipulation.</a:t>
            </a:r>
          </a:p>
          <a:p>
            <a:r>
              <a:rPr lang="en-US" b="1" dirty="0"/>
              <a:t>Promoting maturity</a:t>
            </a:r>
            <a:r>
              <a:rPr lang="en-US" dirty="0"/>
              <a:t>, which leads to clarity, humility, and shared understanding.</a:t>
            </a:r>
          </a:p>
          <a:p>
            <a:endParaRPr lang="en-US" b="1" dirty="0"/>
          </a:p>
          <a:p>
            <a:r>
              <a:rPr lang="en-US" b="1" dirty="0"/>
              <a:t>Practice</a:t>
            </a:r>
            <a:r>
              <a:rPr lang="en-US" dirty="0"/>
              <a:t>:</a:t>
            </a:r>
          </a:p>
          <a:p>
            <a:r>
              <a:rPr lang="en-US" dirty="0"/>
              <a:t>Measure claims by </a:t>
            </a:r>
            <a:r>
              <a:rPr lang="en-US" b="1" dirty="0"/>
              <a:t>Scripture</a:t>
            </a:r>
            <a:r>
              <a:rPr lang="en-US" dirty="0"/>
              <a:t> (Acts 17:11).</a:t>
            </a:r>
          </a:p>
          <a:p>
            <a:r>
              <a:rPr lang="en-US" dirty="0"/>
              <a:t>Assess outcomes through </a:t>
            </a:r>
            <a:r>
              <a:rPr lang="en-US" b="1" dirty="0"/>
              <a:t>spiritual fruit</a:t>
            </a:r>
            <a:r>
              <a:rPr lang="en-US" dirty="0"/>
              <a:t> (Galatians 5:22–23).</a:t>
            </a:r>
          </a:p>
          <a:p>
            <a:r>
              <a:rPr lang="en-US" dirty="0"/>
              <a:t>Encourage thoughtful </a:t>
            </a:r>
            <a:r>
              <a:rPr lang="en-US" b="1" dirty="0"/>
              <a:t>dialogue</a:t>
            </a:r>
            <a:r>
              <a:rPr lang="en-US" dirty="0"/>
              <a:t> rooted in love and truth (Ephesians 4:15).</a:t>
            </a:r>
          </a:p>
          <a:p>
            <a:endParaRPr lang="en-US" dirty="0"/>
          </a:p>
        </p:txBody>
      </p:sp>
      <p:sp>
        <p:nvSpPr>
          <p:cNvPr id="4" name="Slide Number Placeholder 3">
            <a:extLst>
              <a:ext uri="{FF2B5EF4-FFF2-40B4-BE49-F238E27FC236}">
                <a16:creationId xmlns:a16="http://schemas.microsoft.com/office/drawing/2014/main" id="{AE872CDA-EB8D-6203-5E7A-3E86F9F47C9C}"/>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325972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EB59E-CC33-F811-69E5-5802B4EB4B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A7B3F-CE7B-5556-970F-960C7DA518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11BF9F-4EC7-0BE6-3747-48F1321A3CE9}"/>
              </a:ext>
            </a:extLst>
          </p:cNvPr>
          <p:cNvSpPr>
            <a:spLocks noGrp="1"/>
          </p:cNvSpPr>
          <p:nvPr>
            <p:ph type="body" idx="1"/>
          </p:nvPr>
        </p:nvSpPr>
        <p:spPr/>
        <p:txBody>
          <a:bodyPr>
            <a:normAutofit/>
          </a:bodyPr>
          <a:lstStyle/>
          <a:p>
            <a:endParaRPr lang="en-US" b="1" dirty="0"/>
          </a:p>
          <a:p>
            <a:endParaRPr lang="en-US" dirty="0"/>
          </a:p>
        </p:txBody>
      </p:sp>
      <p:sp>
        <p:nvSpPr>
          <p:cNvPr id="4" name="Slide Number Placeholder 3">
            <a:extLst>
              <a:ext uri="{FF2B5EF4-FFF2-40B4-BE49-F238E27FC236}">
                <a16:creationId xmlns:a16="http://schemas.microsoft.com/office/drawing/2014/main" id="{1D11252A-930A-269D-793A-8785AC1D98E3}"/>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562871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sa846z8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Call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A Divine Mandate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it mean to “purify your soul”?</a:t>
            </a:r>
          </a:p>
          <a:p>
            <a:endParaRPr lang="en-US" sz="2400" dirty="0"/>
          </a:p>
          <a:p>
            <a:r>
              <a:rPr lang="en-US" sz="2200" b="0" dirty="0"/>
              <a:t>Since you have </a:t>
            </a:r>
            <a:r>
              <a:rPr lang="en-US" sz="2200" dirty="0"/>
              <a:t>purified your souls in obeying the truth through the Spirit in sincere love of the brethren</a:t>
            </a:r>
            <a:r>
              <a:rPr lang="en-US" sz="2200" b="0" dirty="0"/>
              <a:t>, love one another fervently with a pure heart, having been born again, not of corruptible seed but incorruptible, through the word of God which lives and abides forever…</a:t>
            </a:r>
          </a:p>
          <a:p>
            <a:r>
              <a:rPr lang="en-US" sz="2200" b="0" dirty="0"/>
              <a:t>(1 Peter 1:22-23)</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https://tinyurl.com/sa846z8m</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which Cohort?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437B-C484-EA04-78EC-CCD13A442D0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9B229D-7D39-6772-01FA-3366BCF9F032}"/>
              </a:ext>
            </a:extLst>
          </p:cNvPr>
          <p:cNvSpPr>
            <a:spLocks noGrp="1"/>
          </p:cNvSpPr>
          <p:nvPr>
            <p:ph type="title"/>
          </p:nvPr>
        </p:nvSpPr>
        <p:spPr>
          <a:xfrm>
            <a:off x="76200" y="7088"/>
            <a:ext cx="8991600" cy="914400"/>
          </a:xfrm>
        </p:spPr>
        <p:txBody>
          <a:bodyPr>
            <a:normAutofit fontScale="90000"/>
          </a:bodyPr>
          <a:lstStyle/>
          <a:p>
            <a:pPr algn="l"/>
            <a:r>
              <a:rPr lang="en-US" sz="3600" dirty="0"/>
              <a:t>A Call to Discernment</a:t>
            </a:r>
            <a:br>
              <a:rPr lang="en-US" sz="3600" dirty="0"/>
            </a:br>
            <a:r>
              <a:rPr lang="en-US" sz="2200" dirty="0">
                <a:solidFill>
                  <a:schemeClr val="tx2">
                    <a:lumMod val="60000"/>
                    <a:lumOff val="40000"/>
                  </a:schemeClr>
                </a:solidFill>
              </a:rPr>
              <a:t>A Key Capability of the Divine </a:t>
            </a:r>
            <a:r>
              <a:rPr lang="en-US" sz="2200">
                <a:solidFill>
                  <a:schemeClr val="tx2">
                    <a:lumMod val="60000"/>
                    <a:lumOff val="40000"/>
                  </a:schemeClr>
                </a:solidFill>
              </a:rPr>
              <a:t>Truth Cohort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85F0159-675B-F8D2-E792-96462FE53545}"/>
              </a:ext>
            </a:extLst>
          </p:cNvPr>
          <p:cNvSpPr txBox="1"/>
          <p:nvPr/>
        </p:nvSpPr>
        <p:spPr>
          <a:xfrm>
            <a:off x="76201" y="1066800"/>
            <a:ext cx="8991599" cy="3416320"/>
          </a:xfrm>
          <a:prstGeom prst="rect">
            <a:avLst/>
          </a:prstGeom>
          <a:noFill/>
        </p:spPr>
        <p:txBody>
          <a:bodyPr wrap="square">
            <a:spAutoFit/>
          </a:bodyPr>
          <a:lstStyle/>
          <a:p>
            <a:r>
              <a:rPr lang="en-US" b="1" dirty="0"/>
              <a:t>Verse </a:t>
            </a:r>
            <a:r>
              <a:rPr lang="en-US" dirty="0"/>
              <a:t>Summary</a:t>
            </a:r>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Verse</a:t>
            </a:r>
            <a:r>
              <a:rPr lang="en-US" i="1" dirty="0">
                <a:latin typeface="+mn-lt"/>
              </a:rPr>
              <a:t>  </a:t>
            </a:r>
            <a:r>
              <a:rPr lang="en-US" i="1" dirty="0"/>
              <a:t>Quote. </a:t>
            </a:r>
            <a:endParaRPr lang="en-US" i="1" dirty="0">
              <a:latin typeface="+mn-lt"/>
            </a:endParaRPr>
          </a:p>
          <a:p>
            <a:endParaRPr lang="en-US" dirty="0">
              <a:latin typeface="+mn-lt"/>
            </a:endParaRPr>
          </a:p>
          <a:p>
            <a:r>
              <a:rPr lang="en-US" b="1" i="1" dirty="0">
                <a:latin typeface="+mn-lt"/>
              </a:rPr>
              <a:t>Verse</a:t>
            </a:r>
            <a:r>
              <a:rPr lang="en-US" i="1" dirty="0">
                <a:latin typeface="+mn-lt"/>
              </a:rPr>
              <a:t>  </a:t>
            </a:r>
            <a:r>
              <a:rPr lang="en-US" i="1" dirty="0"/>
              <a:t>Quote </a:t>
            </a:r>
            <a:endParaRPr lang="en-US" i="1" dirty="0">
              <a:latin typeface="+mn-lt"/>
            </a:endParaRPr>
          </a:p>
          <a:p>
            <a:endParaRPr lang="en-US" dirty="0">
              <a:latin typeface="+mn-lt"/>
            </a:endParaRPr>
          </a:p>
          <a:p>
            <a:r>
              <a:rPr lang="en-US" dirty="0">
                <a:latin typeface="+mn-lt"/>
              </a:rPr>
              <a:t>Key Themes:</a:t>
            </a:r>
          </a:p>
          <a:p>
            <a:endParaRPr lang="en-US" dirty="0">
              <a:latin typeface="+mn-lt"/>
            </a:endParaRPr>
          </a:p>
          <a:p>
            <a:pPr marL="742950" lvl="1" indent="-285750">
              <a:buFont typeface="Arial" panose="020B0604020202020204" pitchFamily="34" charset="0"/>
              <a:buChar char="•"/>
            </a:pPr>
            <a:r>
              <a:rPr lang="en-US" dirty="0"/>
              <a:t>Point</a:t>
            </a:r>
          </a:p>
          <a:p>
            <a:pPr marL="742950" lvl="1" indent="-285750">
              <a:buFont typeface="Arial" panose="020B0604020202020204" pitchFamily="34" charset="0"/>
              <a:buChar char="•"/>
            </a:pPr>
            <a:r>
              <a:rPr lang="en-US" dirty="0"/>
              <a:t>Point</a:t>
            </a:r>
          </a:p>
        </p:txBody>
      </p:sp>
    </p:spTree>
    <p:extLst>
      <p:ext uri="{BB962C8B-B14F-4D97-AF65-F5344CB8AC3E}">
        <p14:creationId xmlns:p14="http://schemas.microsoft.com/office/powerpoint/2010/main" val="89995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fade">
                                      <p:cBhvr>
                                        <p:cTn id="17" dur="1000"/>
                                        <p:tgtEl>
                                          <p:spTgt spid="7">
                                            <p:txEl>
                                              <p:pRg st="6" end="6"/>
                                            </p:txEl>
                                          </p:spTgt>
                                        </p:tgtEl>
                                      </p:cBhvr>
                                    </p:animEffect>
                                    <p:anim calcmode="lin" valueType="num">
                                      <p:cBhvr>
                                        <p:cTn id="1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1000"/>
                                        <p:tgtEl>
                                          <p:spTgt spid="7">
                                            <p:txEl>
                                              <p:pRg st="8" end="8"/>
                                            </p:txEl>
                                          </p:spTgt>
                                        </p:tgtEl>
                                      </p:cBhvr>
                                    </p:animEffect>
                                    <p:anim calcmode="lin" valueType="num">
                                      <p:cBhvr>
                                        <p:cTn id="2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1000"/>
                                        <p:tgtEl>
                                          <p:spTgt spid="7">
                                            <p:txEl>
                                              <p:pRg st="10" end="10"/>
                                            </p:txEl>
                                          </p:spTgt>
                                        </p:tgtEl>
                                      </p:cBhvr>
                                    </p:animEffect>
                                    <p:anim calcmode="lin" valueType="num">
                                      <p:cBhvr>
                                        <p:cTn id="3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1" end="11"/>
                                            </p:txEl>
                                          </p:spTgt>
                                        </p:tgtEl>
                                        <p:attrNameLst>
                                          <p:attrName>style.visibility</p:attrName>
                                        </p:attrNameLst>
                                      </p:cBhvr>
                                      <p:to>
                                        <p:strVal val="visible"/>
                                      </p:to>
                                    </p:set>
                                    <p:animEffect transition="in" filter="fade">
                                      <p:cBhvr>
                                        <p:cTn id="34" dur="1000"/>
                                        <p:tgtEl>
                                          <p:spTgt spid="7">
                                            <p:txEl>
                                              <p:pRg st="11" end="11"/>
                                            </p:txEl>
                                          </p:spTgt>
                                        </p:tgtEl>
                                      </p:cBhvr>
                                    </p:animEffect>
                                    <p:anim calcmode="lin" valueType="num">
                                      <p:cBhvr>
                                        <p:cTn id="3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fontScale="90000"/>
          </a:bodyPr>
          <a:lstStyle/>
          <a:p>
            <a:pPr algn="l"/>
            <a:r>
              <a:rPr lang="en-US" sz="3600" dirty="0"/>
              <a:t>The Art of Deception</a:t>
            </a:r>
            <a:br>
              <a:rPr lang="en-US" sz="3600" dirty="0"/>
            </a:br>
            <a:r>
              <a:rPr lang="en-US" sz="2200" dirty="0">
                <a:solidFill>
                  <a:schemeClr val="tx2">
                    <a:lumMod val="60000"/>
                    <a:lumOff val="40000"/>
                  </a:schemeClr>
                </a:solidFill>
              </a:rPr>
              <a:t>When and Where to apply Discernment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228600" y="1143000"/>
            <a:ext cx="8610600" cy="5355312"/>
          </a:xfrm>
          <a:prstGeom prst="rect">
            <a:avLst/>
          </a:prstGeom>
          <a:noFill/>
        </p:spPr>
        <p:txBody>
          <a:bodyPr wrap="square">
            <a:spAutoFit/>
          </a:bodyPr>
          <a:lstStyle/>
          <a:p>
            <a:r>
              <a:rPr lang="en-US" b="1" dirty="0"/>
              <a:t>“All warfare is based on deception.” </a:t>
            </a:r>
            <a:r>
              <a:rPr lang="en-US" dirty="0"/>
              <a:t>— </a:t>
            </a:r>
            <a:r>
              <a:rPr lang="en-US" i="1" dirty="0"/>
              <a:t>Sun Tzu, The Art of War</a:t>
            </a:r>
          </a:p>
          <a:p>
            <a:endParaRPr lang="en-US" b="1" dirty="0"/>
          </a:p>
          <a:p>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endParaRPr lang="en-US" b="1" dirty="0"/>
          </a:p>
          <a:p>
            <a:r>
              <a:rPr lang="en-US" b="1" dirty="0"/>
              <a:t>“The first casualty of war is truth.” </a:t>
            </a:r>
            <a:r>
              <a:rPr lang="en-US" dirty="0"/>
              <a:t>— </a:t>
            </a:r>
            <a:r>
              <a:rPr lang="en-US" i="1" dirty="0"/>
              <a:t>U.S. Senator Hiram Johnson (1917)</a:t>
            </a:r>
          </a:p>
          <a:p>
            <a:endParaRPr lang="en-US" b="1" dirty="0"/>
          </a:p>
          <a:p>
            <a:r>
              <a:rPr lang="en-US" b="1" dirty="0"/>
              <a:t>Church Application</a:t>
            </a:r>
            <a:r>
              <a:rPr lang="en-US" dirty="0"/>
              <a:t>: In times of tension or disagreement, truth is often compromised by fear, pride, or presupposition—undermining unity.</a:t>
            </a:r>
          </a:p>
          <a:p>
            <a:endParaRPr lang="en-US" dirty="0"/>
          </a:p>
          <a:p>
            <a:endParaRPr lang="en-US" b="1" dirty="0"/>
          </a:p>
          <a:p>
            <a:r>
              <a:rPr lang="en-US" b="1" dirty="0"/>
              <a:t>“In war, truth is so precious that she should always be attended by a bodyguard of lies.” </a:t>
            </a:r>
            <a:r>
              <a:rPr lang="en-US" dirty="0"/>
              <a:t>— </a:t>
            </a:r>
            <a:r>
              <a:rPr lang="en-US" i="1" dirty="0"/>
              <a:t>Winston Churchill</a:t>
            </a:r>
          </a:p>
          <a:p>
            <a:endParaRPr lang="en-US" b="1" dirty="0"/>
          </a:p>
          <a:p>
            <a:r>
              <a:rPr lang="en-US" b="1" dirty="0"/>
              <a:t>Church Application</a:t>
            </a:r>
            <a:r>
              <a:rPr lang="en-US" dirty="0"/>
              <a:t>: When believers begin to guard their positions or reputations with rhetorical smokescreens rather than honest dialogue, relational breakdown is inevitable.</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1000"/>
                                        <p:tgtEl>
                                          <p:spTgt spid="7">
                                            <p:txEl>
                                              <p:pRg st="7" end="7"/>
                                            </p:txEl>
                                          </p:spTgt>
                                        </p:tgtEl>
                                      </p:cBhvr>
                                    </p:animEffect>
                                    <p:anim calcmode="lin" valueType="num">
                                      <p:cBhvr>
                                        <p:cTn id="2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1000"/>
                                        <p:tgtEl>
                                          <p:spTgt spid="7">
                                            <p:txEl>
                                              <p:pRg st="10" end="10"/>
                                            </p:txEl>
                                          </p:spTgt>
                                        </p:tgtEl>
                                      </p:cBhvr>
                                    </p:animEffect>
                                    <p:anim calcmode="lin" valueType="num">
                                      <p:cBhvr>
                                        <p:cTn id="3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animEffect transition="in" filter="fade">
                                      <p:cBhvr>
                                        <p:cTn id="36" dur="1000"/>
                                        <p:tgtEl>
                                          <p:spTgt spid="7">
                                            <p:txEl>
                                              <p:pRg st="12" end="12"/>
                                            </p:txEl>
                                          </p:spTgt>
                                        </p:tgtEl>
                                      </p:cBhvr>
                                    </p:animEffect>
                                    <p:anim calcmode="lin" valueType="num">
                                      <p:cBhvr>
                                        <p:cTn id="3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E56DF-05EE-F4A0-AD13-CB562D3E1AD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01327A-FC02-5541-3280-5BDD20A18B34}"/>
              </a:ext>
            </a:extLst>
          </p:cNvPr>
          <p:cNvSpPr>
            <a:spLocks noGrp="1"/>
          </p:cNvSpPr>
          <p:nvPr>
            <p:ph type="title"/>
          </p:nvPr>
        </p:nvSpPr>
        <p:spPr>
          <a:xfrm>
            <a:off x="76200" y="7088"/>
            <a:ext cx="8991600" cy="914400"/>
          </a:xfrm>
        </p:spPr>
        <p:txBody>
          <a:bodyPr>
            <a:normAutofit fontScale="90000"/>
          </a:bodyPr>
          <a:lstStyle/>
          <a:p>
            <a:pPr algn="l"/>
            <a:r>
              <a:rPr lang="en-US" sz="3600" dirty="0"/>
              <a:t>The Friends of Job</a:t>
            </a:r>
            <a:br>
              <a:rPr lang="en-US" sz="3600" dirty="0"/>
            </a:br>
            <a:r>
              <a:rPr lang="en-US" sz="2200" dirty="0">
                <a:solidFill>
                  <a:schemeClr val="tx2">
                    <a:lumMod val="60000"/>
                    <a:lumOff val="40000"/>
                  </a:schemeClr>
                </a:solidFill>
              </a:rPr>
              <a:t>Subtitle</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481DE14B-3B5B-3B4B-0E65-F20B9DA65710}"/>
              </a:ext>
            </a:extLst>
          </p:cNvPr>
          <p:cNvSpPr txBox="1"/>
          <p:nvPr/>
        </p:nvSpPr>
        <p:spPr>
          <a:xfrm>
            <a:off x="76201" y="1066800"/>
            <a:ext cx="8991599" cy="3416320"/>
          </a:xfrm>
          <a:prstGeom prst="rect">
            <a:avLst/>
          </a:prstGeom>
          <a:noFill/>
        </p:spPr>
        <p:txBody>
          <a:bodyPr wrap="square">
            <a:spAutoFit/>
          </a:bodyPr>
          <a:lstStyle/>
          <a:p>
            <a:r>
              <a:rPr lang="en-US" b="1" dirty="0"/>
              <a:t>Verse </a:t>
            </a:r>
            <a:r>
              <a:rPr lang="en-US" dirty="0"/>
              <a:t>Summary</a:t>
            </a:r>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Verse</a:t>
            </a:r>
            <a:r>
              <a:rPr lang="en-US" i="1" dirty="0">
                <a:latin typeface="+mn-lt"/>
              </a:rPr>
              <a:t>  </a:t>
            </a:r>
            <a:r>
              <a:rPr lang="en-US" i="1" dirty="0"/>
              <a:t>Quote. </a:t>
            </a:r>
            <a:endParaRPr lang="en-US" i="1" dirty="0">
              <a:latin typeface="+mn-lt"/>
            </a:endParaRPr>
          </a:p>
          <a:p>
            <a:endParaRPr lang="en-US" dirty="0">
              <a:latin typeface="+mn-lt"/>
            </a:endParaRPr>
          </a:p>
          <a:p>
            <a:r>
              <a:rPr lang="en-US" b="1" i="1" dirty="0">
                <a:latin typeface="+mn-lt"/>
              </a:rPr>
              <a:t>Verse</a:t>
            </a:r>
            <a:r>
              <a:rPr lang="en-US" i="1" dirty="0">
                <a:latin typeface="+mn-lt"/>
              </a:rPr>
              <a:t>  </a:t>
            </a:r>
            <a:r>
              <a:rPr lang="en-US" i="1" dirty="0"/>
              <a:t>Quote </a:t>
            </a:r>
            <a:endParaRPr lang="en-US" i="1" dirty="0">
              <a:latin typeface="+mn-lt"/>
            </a:endParaRPr>
          </a:p>
          <a:p>
            <a:endParaRPr lang="en-US" dirty="0">
              <a:latin typeface="+mn-lt"/>
            </a:endParaRPr>
          </a:p>
          <a:p>
            <a:r>
              <a:rPr lang="en-US" dirty="0">
                <a:latin typeface="+mn-lt"/>
              </a:rPr>
              <a:t>Key Themes:</a:t>
            </a:r>
          </a:p>
          <a:p>
            <a:endParaRPr lang="en-US" dirty="0">
              <a:latin typeface="+mn-lt"/>
            </a:endParaRPr>
          </a:p>
          <a:p>
            <a:pPr marL="742950" lvl="1" indent="-285750">
              <a:buFont typeface="Arial" panose="020B0604020202020204" pitchFamily="34" charset="0"/>
              <a:buChar char="•"/>
            </a:pPr>
            <a:r>
              <a:rPr lang="en-US" dirty="0"/>
              <a:t>Point</a:t>
            </a:r>
          </a:p>
          <a:p>
            <a:pPr marL="742950" lvl="1" indent="-285750">
              <a:buFont typeface="Arial" panose="020B0604020202020204" pitchFamily="34" charset="0"/>
              <a:buChar char="•"/>
            </a:pPr>
            <a:r>
              <a:rPr lang="en-US" dirty="0"/>
              <a:t>Point</a:t>
            </a:r>
          </a:p>
        </p:txBody>
      </p:sp>
    </p:spTree>
    <p:extLst>
      <p:ext uri="{BB962C8B-B14F-4D97-AF65-F5344CB8AC3E}">
        <p14:creationId xmlns:p14="http://schemas.microsoft.com/office/powerpoint/2010/main" val="217081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fade">
                                      <p:cBhvr>
                                        <p:cTn id="17" dur="1000"/>
                                        <p:tgtEl>
                                          <p:spTgt spid="7">
                                            <p:txEl>
                                              <p:pRg st="6" end="6"/>
                                            </p:txEl>
                                          </p:spTgt>
                                        </p:tgtEl>
                                      </p:cBhvr>
                                    </p:animEffect>
                                    <p:anim calcmode="lin" valueType="num">
                                      <p:cBhvr>
                                        <p:cTn id="1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1000"/>
                                        <p:tgtEl>
                                          <p:spTgt spid="7">
                                            <p:txEl>
                                              <p:pRg st="8" end="8"/>
                                            </p:txEl>
                                          </p:spTgt>
                                        </p:tgtEl>
                                      </p:cBhvr>
                                    </p:animEffect>
                                    <p:anim calcmode="lin" valueType="num">
                                      <p:cBhvr>
                                        <p:cTn id="2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1000"/>
                                        <p:tgtEl>
                                          <p:spTgt spid="7">
                                            <p:txEl>
                                              <p:pRg st="10" end="10"/>
                                            </p:txEl>
                                          </p:spTgt>
                                        </p:tgtEl>
                                      </p:cBhvr>
                                    </p:animEffect>
                                    <p:anim calcmode="lin" valueType="num">
                                      <p:cBhvr>
                                        <p:cTn id="3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1" end="11"/>
                                            </p:txEl>
                                          </p:spTgt>
                                        </p:tgtEl>
                                        <p:attrNameLst>
                                          <p:attrName>style.visibility</p:attrName>
                                        </p:attrNameLst>
                                      </p:cBhvr>
                                      <p:to>
                                        <p:strVal val="visible"/>
                                      </p:to>
                                    </p:set>
                                    <p:animEffect transition="in" filter="fade">
                                      <p:cBhvr>
                                        <p:cTn id="34" dur="1000"/>
                                        <p:tgtEl>
                                          <p:spTgt spid="7">
                                            <p:txEl>
                                              <p:pRg st="11" end="11"/>
                                            </p:txEl>
                                          </p:spTgt>
                                        </p:tgtEl>
                                      </p:cBhvr>
                                    </p:animEffect>
                                    <p:anim calcmode="lin" valueType="num">
                                      <p:cBhvr>
                                        <p:cTn id="3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203CC-DF6C-FC7B-3410-1E9E27D63B4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BED4A74-A3D9-D613-E938-A3BCA6B2F98D}"/>
              </a:ext>
            </a:extLst>
          </p:cNvPr>
          <p:cNvSpPr>
            <a:spLocks noGrp="1"/>
          </p:cNvSpPr>
          <p:nvPr>
            <p:ph type="title"/>
          </p:nvPr>
        </p:nvSpPr>
        <p:spPr>
          <a:xfrm>
            <a:off x="76200" y="7088"/>
            <a:ext cx="8991600" cy="914400"/>
          </a:xfrm>
        </p:spPr>
        <p:txBody>
          <a:bodyPr>
            <a:normAutofit fontScale="90000"/>
          </a:bodyPr>
          <a:lstStyle/>
          <a:p>
            <a:pPr algn="l"/>
            <a:r>
              <a:rPr lang="en-US" sz="3600" dirty="0"/>
              <a:t>How to Discern Truth</a:t>
            </a:r>
            <a:br>
              <a:rPr lang="en-US" sz="3600" dirty="0"/>
            </a:br>
            <a:r>
              <a:rPr lang="en-US" sz="2200" dirty="0">
                <a:solidFill>
                  <a:schemeClr val="tx2">
                    <a:lumMod val="60000"/>
                    <a:lumOff val="40000"/>
                  </a:schemeClr>
                </a:solidFill>
              </a:rPr>
              <a:t>A Biblical Call to Discernment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7E81BCC-EB30-DE60-B67F-FC34D01A86A1}"/>
              </a:ext>
            </a:extLst>
          </p:cNvPr>
          <p:cNvSpPr txBox="1"/>
          <p:nvPr/>
        </p:nvSpPr>
        <p:spPr>
          <a:xfrm>
            <a:off x="76201" y="921488"/>
            <a:ext cx="8991599" cy="5632311"/>
          </a:xfrm>
          <a:prstGeom prst="rect">
            <a:avLst/>
          </a:prstGeom>
          <a:noFill/>
        </p:spPr>
        <p:txBody>
          <a:bodyPr wrap="square">
            <a:spAutoFit/>
          </a:bodyPr>
          <a:lstStyle/>
          <a:p>
            <a:r>
              <a:rPr lang="en-US" b="1" dirty="0"/>
              <a:t>1 Thessalonians 5:21–22</a:t>
            </a:r>
            <a:br>
              <a:rPr lang="en-US" dirty="0"/>
            </a:br>
            <a:r>
              <a:rPr lang="en-US" i="1" dirty="0"/>
              <a:t>“Test everything; hold fast what is good. Abstain from every form of evil.”</a:t>
            </a:r>
            <a:br>
              <a:rPr lang="en-US" dirty="0"/>
            </a:br>
            <a:r>
              <a:rPr lang="en-US" dirty="0"/>
              <a:t>→ Paul calls believers to actively </a:t>
            </a:r>
            <a:r>
              <a:rPr lang="en-US" b="1" dirty="0"/>
              <a:t>evaluate teachings and influences</a:t>
            </a:r>
            <a:r>
              <a:rPr lang="en-US" dirty="0"/>
              <a:t> rather than accept them blindly.</a:t>
            </a:r>
          </a:p>
          <a:p>
            <a:endParaRPr lang="en-US" dirty="0"/>
          </a:p>
          <a:p>
            <a:r>
              <a:rPr lang="en-US" b="1" dirty="0"/>
              <a:t>1 John 4:1</a:t>
            </a:r>
            <a:br>
              <a:rPr lang="en-US" dirty="0"/>
            </a:br>
            <a:r>
              <a:rPr lang="en-US" i="1" dirty="0"/>
              <a:t>“Beloved, do not believe every spirit, but test the spirits to see whether they are from God.”</a:t>
            </a:r>
            <a:br>
              <a:rPr lang="en-US" dirty="0"/>
            </a:br>
            <a:r>
              <a:rPr lang="en-US" dirty="0"/>
              <a:t>→ A direct command to </a:t>
            </a:r>
            <a:r>
              <a:rPr lang="en-US" b="1" dirty="0"/>
              <a:t>discern between truth and deception</a:t>
            </a:r>
            <a:r>
              <a:rPr lang="en-US" dirty="0"/>
              <a:t>, especially spiritual and doctrinal influences.</a:t>
            </a:r>
          </a:p>
          <a:p>
            <a:endParaRPr lang="en-US" dirty="0"/>
          </a:p>
          <a:p>
            <a:r>
              <a:rPr lang="en-US" b="1" dirty="0"/>
              <a:t>Hebrews 5:14</a:t>
            </a:r>
            <a:br>
              <a:rPr lang="en-US" dirty="0"/>
            </a:br>
            <a:r>
              <a:rPr lang="en-US" i="1" dirty="0"/>
              <a:t>“But solid food is for the mature, for those who have their powers of discernment trained by constant practice to distinguish good from evil.”</a:t>
            </a:r>
            <a:br>
              <a:rPr lang="en-US" dirty="0"/>
            </a:br>
            <a:r>
              <a:rPr lang="en-US" dirty="0"/>
              <a:t>→ </a:t>
            </a:r>
            <a:r>
              <a:rPr lang="en-US" b="1" dirty="0"/>
              <a:t>Discernment develops through spiritual maturity</a:t>
            </a:r>
            <a:r>
              <a:rPr lang="en-US" dirty="0"/>
              <a:t> and disciplined practice.</a:t>
            </a:r>
          </a:p>
          <a:p>
            <a:endParaRPr lang="en-US" b="1" dirty="0"/>
          </a:p>
          <a:p>
            <a:r>
              <a:rPr lang="en-US" b="1" dirty="0"/>
              <a:t>Matthew 7:15–20</a:t>
            </a:r>
            <a:br>
              <a:rPr lang="en-US" dirty="0"/>
            </a:br>
            <a:r>
              <a:rPr lang="en-US" i="1" dirty="0"/>
              <a:t>“By their fruit you will recognize them.”</a:t>
            </a:r>
            <a:br>
              <a:rPr lang="en-US" dirty="0"/>
            </a:br>
            <a:r>
              <a:rPr lang="en-US" dirty="0"/>
              <a:t>→ Jesus teaches </a:t>
            </a:r>
            <a:r>
              <a:rPr lang="en-US" b="1" dirty="0"/>
              <a:t>discernment by evidence</a:t>
            </a:r>
            <a:r>
              <a:rPr lang="en-US" dirty="0"/>
              <a:t>—truth is recognized by the fruit it produces.</a:t>
            </a:r>
          </a:p>
        </p:txBody>
      </p:sp>
    </p:spTree>
    <p:extLst>
      <p:ext uri="{BB962C8B-B14F-4D97-AF65-F5344CB8AC3E}">
        <p14:creationId xmlns:p14="http://schemas.microsoft.com/office/powerpoint/2010/main" val="19319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B5796-5719-2A15-BD6F-2864704DEA3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4E47752-8C50-54EA-8014-05CB6323E77E}"/>
              </a:ext>
            </a:extLst>
          </p:cNvPr>
          <p:cNvSpPr>
            <a:spLocks noGrp="1"/>
          </p:cNvSpPr>
          <p:nvPr>
            <p:ph type="title"/>
          </p:nvPr>
        </p:nvSpPr>
        <p:spPr>
          <a:xfrm>
            <a:off x="76200" y="7088"/>
            <a:ext cx="8991600" cy="914400"/>
          </a:xfrm>
        </p:spPr>
        <p:txBody>
          <a:bodyPr>
            <a:normAutofit fontScale="90000"/>
          </a:bodyPr>
          <a:lstStyle/>
          <a:p>
            <a:pPr algn="l"/>
            <a:r>
              <a:rPr lang="en-US" sz="3600" dirty="0"/>
              <a:t>Title</a:t>
            </a:r>
            <a:br>
              <a:rPr lang="en-US" sz="3600" dirty="0"/>
            </a:br>
            <a:r>
              <a:rPr lang="en-US" sz="2200" dirty="0">
                <a:solidFill>
                  <a:schemeClr val="tx2">
                    <a:lumMod val="60000"/>
                    <a:lumOff val="40000"/>
                  </a:schemeClr>
                </a:solidFill>
              </a:rPr>
              <a:t>Subtitle</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88801BF5-14DE-8F80-33BD-355E321DA8E9}"/>
              </a:ext>
            </a:extLst>
          </p:cNvPr>
          <p:cNvSpPr txBox="1"/>
          <p:nvPr/>
        </p:nvSpPr>
        <p:spPr>
          <a:xfrm>
            <a:off x="76201" y="1066800"/>
            <a:ext cx="8991599" cy="3416320"/>
          </a:xfrm>
          <a:prstGeom prst="rect">
            <a:avLst/>
          </a:prstGeom>
          <a:noFill/>
        </p:spPr>
        <p:txBody>
          <a:bodyPr wrap="square">
            <a:spAutoFit/>
          </a:bodyPr>
          <a:lstStyle/>
          <a:p>
            <a:r>
              <a:rPr lang="en-US" b="1" dirty="0"/>
              <a:t>Verse </a:t>
            </a:r>
            <a:r>
              <a:rPr lang="en-US" dirty="0"/>
              <a:t>Summary</a:t>
            </a:r>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Verse</a:t>
            </a:r>
            <a:r>
              <a:rPr lang="en-US" i="1" dirty="0">
                <a:latin typeface="+mn-lt"/>
              </a:rPr>
              <a:t>  </a:t>
            </a:r>
            <a:r>
              <a:rPr lang="en-US" i="1" dirty="0"/>
              <a:t>Quote. </a:t>
            </a:r>
            <a:endParaRPr lang="en-US" i="1" dirty="0">
              <a:latin typeface="+mn-lt"/>
            </a:endParaRPr>
          </a:p>
          <a:p>
            <a:endParaRPr lang="en-US" dirty="0">
              <a:latin typeface="+mn-lt"/>
            </a:endParaRPr>
          </a:p>
          <a:p>
            <a:r>
              <a:rPr lang="en-US" b="1" i="1" dirty="0">
                <a:latin typeface="+mn-lt"/>
              </a:rPr>
              <a:t>Verse</a:t>
            </a:r>
            <a:r>
              <a:rPr lang="en-US" i="1" dirty="0">
                <a:latin typeface="+mn-lt"/>
              </a:rPr>
              <a:t>  </a:t>
            </a:r>
            <a:r>
              <a:rPr lang="en-US" i="1" dirty="0"/>
              <a:t>Quote </a:t>
            </a:r>
            <a:endParaRPr lang="en-US" i="1" dirty="0">
              <a:latin typeface="+mn-lt"/>
            </a:endParaRPr>
          </a:p>
          <a:p>
            <a:endParaRPr lang="en-US" dirty="0">
              <a:latin typeface="+mn-lt"/>
            </a:endParaRPr>
          </a:p>
          <a:p>
            <a:r>
              <a:rPr lang="en-US" dirty="0">
                <a:latin typeface="+mn-lt"/>
              </a:rPr>
              <a:t>Key Themes:</a:t>
            </a:r>
          </a:p>
          <a:p>
            <a:endParaRPr lang="en-US" dirty="0">
              <a:latin typeface="+mn-lt"/>
            </a:endParaRPr>
          </a:p>
          <a:p>
            <a:pPr marL="742950" lvl="1" indent="-285750">
              <a:buFont typeface="Arial" panose="020B0604020202020204" pitchFamily="34" charset="0"/>
              <a:buChar char="•"/>
            </a:pPr>
            <a:r>
              <a:rPr lang="en-US" dirty="0"/>
              <a:t>Point</a:t>
            </a:r>
          </a:p>
          <a:p>
            <a:pPr marL="742950" lvl="1" indent="-285750">
              <a:buFont typeface="Arial" panose="020B0604020202020204" pitchFamily="34" charset="0"/>
              <a:buChar char="•"/>
            </a:pPr>
            <a:r>
              <a:rPr lang="en-US" dirty="0"/>
              <a:t>Point</a:t>
            </a:r>
          </a:p>
        </p:txBody>
      </p:sp>
    </p:spTree>
    <p:extLst>
      <p:ext uri="{BB962C8B-B14F-4D97-AF65-F5344CB8AC3E}">
        <p14:creationId xmlns:p14="http://schemas.microsoft.com/office/powerpoint/2010/main" val="412850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fade">
                                      <p:cBhvr>
                                        <p:cTn id="17" dur="1000"/>
                                        <p:tgtEl>
                                          <p:spTgt spid="7">
                                            <p:txEl>
                                              <p:pRg st="6" end="6"/>
                                            </p:txEl>
                                          </p:spTgt>
                                        </p:tgtEl>
                                      </p:cBhvr>
                                    </p:animEffect>
                                    <p:anim calcmode="lin" valueType="num">
                                      <p:cBhvr>
                                        <p:cTn id="1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1000"/>
                                        <p:tgtEl>
                                          <p:spTgt spid="7">
                                            <p:txEl>
                                              <p:pRg st="8" end="8"/>
                                            </p:txEl>
                                          </p:spTgt>
                                        </p:tgtEl>
                                      </p:cBhvr>
                                    </p:animEffect>
                                    <p:anim calcmode="lin" valueType="num">
                                      <p:cBhvr>
                                        <p:cTn id="2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1000"/>
                                        <p:tgtEl>
                                          <p:spTgt spid="7">
                                            <p:txEl>
                                              <p:pRg st="10" end="10"/>
                                            </p:txEl>
                                          </p:spTgt>
                                        </p:tgtEl>
                                      </p:cBhvr>
                                    </p:animEffect>
                                    <p:anim calcmode="lin" valueType="num">
                                      <p:cBhvr>
                                        <p:cTn id="3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1" end="11"/>
                                            </p:txEl>
                                          </p:spTgt>
                                        </p:tgtEl>
                                        <p:attrNameLst>
                                          <p:attrName>style.visibility</p:attrName>
                                        </p:attrNameLst>
                                      </p:cBhvr>
                                      <p:to>
                                        <p:strVal val="visible"/>
                                      </p:to>
                                    </p:set>
                                    <p:animEffect transition="in" filter="fade">
                                      <p:cBhvr>
                                        <p:cTn id="34" dur="1000"/>
                                        <p:tgtEl>
                                          <p:spTgt spid="7">
                                            <p:txEl>
                                              <p:pRg st="11" end="11"/>
                                            </p:txEl>
                                          </p:spTgt>
                                        </p:tgtEl>
                                      </p:cBhvr>
                                    </p:animEffect>
                                    <p:anim calcmode="lin" valueType="num">
                                      <p:cBhvr>
                                        <p:cTn id="3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42617</TotalTime>
  <Words>2858</Words>
  <Application>Microsoft Office PowerPoint</Application>
  <PresentationFormat>On-screen Show (4:3)</PresentationFormat>
  <Paragraphs>230</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Arial Narrow</vt:lpstr>
      <vt:lpstr>Calibri</vt:lpstr>
      <vt:lpstr>Wingdings</vt:lpstr>
      <vt:lpstr>PPT_Template_2010SummerSchool</vt:lpstr>
      <vt:lpstr>1_UPCRC_Powerpoint_Template_with I-Mark</vt:lpstr>
      <vt:lpstr>PowerPoint Presentation</vt:lpstr>
      <vt:lpstr>The Call to a Unifying Truth A Call to which Cohort?  (John 18:37)</vt:lpstr>
      <vt:lpstr>A Call to Discernment A Key Capability of the Divine Truth Cohort</vt:lpstr>
      <vt:lpstr>The Art of Deception When and Where to apply Discernment</vt:lpstr>
      <vt:lpstr>The Friends of Job Subtitle</vt:lpstr>
      <vt:lpstr>How to Discern Truth A Biblical Call to Discernment</vt:lpstr>
      <vt:lpstr>Title Subtitle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1458</cp:revision>
  <cp:lastPrinted>2024-11-10T13:24:33Z</cp:lastPrinted>
  <dcterms:created xsi:type="dcterms:W3CDTF">2010-06-16T02:58:04Z</dcterms:created>
  <dcterms:modified xsi:type="dcterms:W3CDTF">2025-07-03T18:44:46Z</dcterms:modified>
</cp:coreProperties>
</file>