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4"/>
  </p:notesMasterIdLst>
  <p:sldIdLst>
    <p:sldId id="395" r:id="rId3"/>
    <p:sldId id="427" r:id="rId4"/>
    <p:sldId id="452" r:id="rId5"/>
    <p:sldId id="499"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72" r:id="rId20"/>
    <p:sldId id="501" r:id="rId21"/>
    <p:sldId id="500" r:id="rId22"/>
    <p:sldId id="502" r:id="rId23"/>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61518" autoAdjust="0"/>
  </p:normalViewPr>
  <p:slideViewPr>
    <p:cSldViewPr>
      <p:cViewPr varScale="1">
        <p:scale>
          <a:sx n="94" d="100"/>
          <a:sy n="94" d="100"/>
        </p:scale>
        <p:origin x="3300"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10/12/2024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33608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6382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3072387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341239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063546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018400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86531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65713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Acts 4</a:t>
            </a:r>
          </a:p>
          <a:p>
            <a:endParaRPr lang="en-US" dirty="0"/>
          </a:p>
          <a:p>
            <a:r>
              <a:rPr lang="en-US" dirty="0"/>
              <a:t>What questions did Peter and John ask of the Pharisees implicitly?   </a:t>
            </a:r>
          </a:p>
          <a:p>
            <a:r>
              <a:rPr lang="en-US" dirty="0"/>
              <a:t>What if the high priest had asked similar questions?</a:t>
            </a:r>
          </a:p>
          <a:p>
            <a:endParaRPr lang="en-US" dirty="0"/>
          </a:p>
          <a:p>
            <a:pPr marL="228600" indent="-228600">
              <a:buAutoNum type="arabicPeriod"/>
            </a:pPr>
            <a:r>
              <a:rPr lang="en-US" dirty="0"/>
              <a:t>What do you mean by…?</a:t>
            </a:r>
          </a:p>
          <a:p>
            <a:pPr marL="228600" indent="-228600">
              <a:buAutoNum type="arabicPeriod"/>
            </a:pPr>
            <a:r>
              <a:rPr lang="en-US" dirty="0"/>
              <a:t>How do you know…?</a:t>
            </a:r>
          </a:p>
          <a:p>
            <a:pPr marL="228600" indent="-228600">
              <a:buAutoNum type="arabicPeriod"/>
            </a:pPr>
            <a:r>
              <a:rPr lang="en-US" dirty="0"/>
              <a:t>What difference does that make…?</a:t>
            </a:r>
          </a:p>
          <a:p>
            <a:pPr marL="228600" indent="-228600">
              <a:buAutoNum type="arabicPeriod"/>
            </a:pPr>
            <a:r>
              <a:rPr lang="en-US" dirty="0"/>
              <a:t>What if you are wrong…?</a:t>
            </a:r>
          </a:p>
          <a:p>
            <a:pPr marL="228600" indent="-228600">
              <a:buAutoNum type="arabicPeriod"/>
            </a:pPr>
            <a:r>
              <a:rPr lang="en-US" dirty="0"/>
              <a:t>What would you accept as evidence…?</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846334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r>
              <a:rPr lang="en-US" dirty="0"/>
              <a:t>Elements of a World-View</a:t>
            </a:r>
          </a:p>
          <a:p>
            <a:pPr marL="228600" indent="-228600">
              <a:buAutoNum type="arabicPeriod"/>
            </a:pPr>
            <a:r>
              <a:rPr lang="en-US" dirty="0"/>
              <a:t>Origins</a:t>
            </a:r>
          </a:p>
          <a:p>
            <a:pPr marL="228600" indent="-228600">
              <a:buAutoNum type="arabicPeriod"/>
            </a:pPr>
            <a:r>
              <a:rPr lang="en-US" dirty="0"/>
              <a:t>Meaning</a:t>
            </a:r>
          </a:p>
          <a:p>
            <a:pPr marL="228600" indent="-228600">
              <a:buAutoNum type="arabicPeriod"/>
            </a:pPr>
            <a:r>
              <a:rPr lang="en-US" dirty="0"/>
              <a:t>Morality</a:t>
            </a:r>
          </a:p>
          <a:p>
            <a:pPr marL="228600" indent="-228600">
              <a:buAutoNum type="arabicPeriod"/>
            </a:pPr>
            <a:r>
              <a:rPr lang="en-US" dirty="0"/>
              <a:t>Destiny</a:t>
            </a:r>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45244-1441-892E-1BF8-A9091D05D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E89A2C-6D23-727F-F466-13E19CA14F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3DD32-B139-9CF1-1015-5C928E73723D}"/>
              </a:ext>
            </a:extLst>
          </p:cNvPr>
          <p:cNvSpPr>
            <a:spLocks noGrp="1"/>
          </p:cNvSpPr>
          <p:nvPr>
            <p:ph type="body" idx="1"/>
          </p:nvPr>
        </p:nvSpPr>
        <p:spPr/>
        <p:txBody>
          <a:bodyPr>
            <a:normAutofit/>
          </a:bodyPr>
          <a:lstStyle/>
          <a:p>
            <a:endParaRPr lang="en-US" dirty="0"/>
          </a:p>
          <a:p>
            <a:pPr marL="228600" indent="-228600">
              <a:buAutoNum type="arabicPeriod"/>
            </a:pPr>
            <a:r>
              <a:rPr lang="en-US" dirty="0"/>
              <a:t>Ps 1-2 were one in the Hebrew.  </a:t>
            </a:r>
          </a:p>
          <a:p>
            <a:pPr marL="228600" indent="-228600">
              <a:buAutoNum type="arabicPeriod"/>
            </a:pPr>
            <a:r>
              <a:rPr lang="en-US" dirty="0"/>
              <a:t>Psalm 1 begins with a “beatitude”;  Psalm 2 ends with a “beatitude”.</a:t>
            </a:r>
          </a:p>
          <a:p>
            <a:pPr marL="228600" indent="-228600">
              <a:buAutoNum type="arabicPeriod"/>
            </a:pPr>
            <a:r>
              <a:rPr lang="en-US" dirty="0"/>
              <a:t>“The man” of v1 is singular; i.e. a specific man – the Messiah</a:t>
            </a:r>
          </a:p>
          <a:p>
            <a:pPr marL="228600" indent="-228600">
              <a:buAutoNum type="arabicPeriod"/>
            </a:pPr>
            <a:r>
              <a:rPr lang="en-US" dirty="0"/>
              <a:t>There are 3 places that the Just Man </a:t>
            </a:r>
            <a:r>
              <a:rPr lang="en-US" u="sng" dirty="0"/>
              <a:t>will not</a:t>
            </a:r>
            <a:r>
              <a:rPr lang="en-US" dirty="0"/>
              <a:t> be found:  </a:t>
            </a:r>
          </a:p>
          <a:p>
            <a:pPr marL="685800" lvl="1" indent="-228600">
              <a:buAutoNum type="arabicPeriod"/>
            </a:pPr>
            <a:r>
              <a:rPr lang="en-US" dirty="0"/>
              <a:t>Following the counsel of the godless</a:t>
            </a:r>
          </a:p>
          <a:p>
            <a:pPr marL="685800" lvl="1" indent="-228600">
              <a:buAutoNum type="arabicPeriod"/>
            </a:pPr>
            <a:r>
              <a:rPr lang="en-US" dirty="0"/>
              <a:t>Standing in the way that sinners go</a:t>
            </a:r>
          </a:p>
          <a:p>
            <a:pPr marL="685800" lvl="1" indent="-228600">
              <a:buAutoNum type="arabicPeriod"/>
            </a:pPr>
            <a:r>
              <a:rPr lang="en-US" dirty="0"/>
              <a:t>Seated amongst the scoffers (i.e. the consummate fools)</a:t>
            </a:r>
          </a:p>
          <a:p>
            <a:pPr marL="228600" lvl="0" indent="-228600">
              <a:buAutoNum type="arabicPeriod"/>
            </a:pPr>
            <a:r>
              <a:rPr lang="en-US" dirty="0"/>
              <a:t>What does the Just man do?</a:t>
            </a:r>
          </a:p>
          <a:p>
            <a:pPr marL="685800" lvl="1" indent="-228600">
              <a:buAutoNum type="arabicPeriod"/>
            </a:pPr>
            <a:r>
              <a:rPr lang="en-US" dirty="0"/>
              <a:t>Delights in God’s Law</a:t>
            </a:r>
          </a:p>
          <a:p>
            <a:pPr marL="685800" lvl="1" indent="-228600">
              <a:buAutoNum type="arabicPeriod"/>
            </a:pPr>
            <a:r>
              <a:rPr lang="en-US" dirty="0"/>
              <a:t>Muses on the Law day and night</a:t>
            </a:r>
          </a:p>
          <a:p>
            <a:pPr marL="685800" lvl="1" indent="-228600">
              <a:buAutoNum type="arabicPeriod"/>
            </a:pPr>
            <a:r>
              <a:rPr lang="en-US" dirty="0"/>
              <a:t>Firmly planted to persevere in producing fruit</a:t>
            </a:r>
          </a:p>
          <a:p>
            <a:pPr marL="228600" lvl="0" indent="-228600">
              <a:buAutoNum type="arabicPeriod"/>
            </a:pPr>
            <a:r>
              <a:rPr lang="en-US" dirty="0"/>
              <a:t>Who are the Sinners?  </a:t>
            </a:r>
          </a:p>
          <a:p>
            <a:pPr marL="228600" lvl="0" indent="-228600">
              <a:buAutoNum type="arabicPeriod"/>
            </a:pPr>
            <a:r>
              <a:rPr lang="en-US" dirty="0"/>
              <a:t>Who are the Righteous?</a:t>
            </a:r>
          </a:p>
          <a:p>
            <a:pPr marL="685800" lvl="1" indent="-228600">
              <a:buAutoNum type="arabicPeriod"/>
            </a:pPr>
            <a:r>
              <a:rPr lang="en-US" dirty="0"/>
              <a:t>How is it that there are a “congregation” thereof?</a:t>
            </a:r>
          </a:p>
          <a:p>
            <a:pPr marL="685800" lvl="1" indent="-228600">
              <a:buAutoNum type="arabicPeriod"/>
            </a:pPr>
            <a:r>
              <a:rPr lang="en-US" dirty="0"/>
              <a:t>How does that happen?</a:t>
            </a:r>
          </a:p>
          <a:p>
            <a:pPr marL="228600" lvl="0" indent="-228600">
              <a:buAutoNum type="arabicPeriod"/>
            </a:pPr>
            <a:r>
              <a:rPr lang="en-US" dirty="0"/>
              <a:t>What does Paul perceive via Habakkuk 2:4?</a:t>
            </a:r>
          </a:p>
          <a:p>
            <a:pPr marL="228600" lvl="0" indent="-228600">
              <a:buAutoNum type="arabicPeriod"/>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5BC56C0-434C-408D-4FE6-58268F75A093}"/>
              </a:ext>
            </a:extLst>
          </p:cNvPr>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22863425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311A-C4E2-DFD2-D258-D55B1267A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213BC-A3D1-1CB8-7F41-A37FF3362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EABDD-913F-D23A-5ED1-A122BD1DFF1C}"/>
              </a:ext>
            </a:extLst>
          </p:cNvPr>
          <p:cNvSpPr>
            <a:spLocks noGrp="1"/>
          </p:cNvSpPr>
          <p:nvPr>
            <p:ph type="body" idx="1"/>
          </p:nvPr>
        </p:nvSpPr>
        <p:spPr/>
        <p:txBody>
          <a:bodyPr>
            <a:normAutofit fontScale="92500" lnSpcReduction="20000"/>
          </a:bodyPr>
          <a:lstStyle/>
          <a:p>
            <a:endParaRPr lang="en-US" dirty="0"/>
          </a:p>
          <a:p>
            <a:r>
              <a:rPr lang="en-US" dirty="0"/>
              <a:t>Psalm 2</a:t>
            </a:r>
          </a:p>
          <a:p>
            <a:pPr marL="228600" indent="-228600">
              <a:buAutoNum type="arabicPeriod"/>
            </a:pPr>
            <a:r>
              <a:rPr lang="en-US" dirty="0"/>
              <a:t>Quoted 7 times in the NT</a:t>
            </a:r>
          </a:p>
          <a:p>
            <a:pPr marL="685800" lvl="1" indent="-228600">
              <a:buAutoNum type="arabicPeriod"/>
            </a:pPr>
            <a:r>
              <a:rPr lang="en-US" dirty="0"/>
              <a:t>Acts 4:24-28; Acts 13:33</a:t>
            </a:r>
          </a:p>
          <a:p>
            <a:pPr marL="685800" lvl="1" indent="-228600">
              <a:buAutoNum type="arabicPeriod"/>
            </a:pPr>
            <a:r>
              <a:rPr lang="en-US" dirty="0"/>
              <a:t>Heb 1:5; 5:5</a:t>
            </a:r>
          </a:p>
          <a:p>
            <a:pPr marL="685800" lvl="1" indent="-228600">
              <a:buAutoNum type="arabicPeriod"/>
            </a:pPr>
            <a:r>
              <a:rPr lang="en-US" dirty="0"/>
              <a:t>Rev 2:27; 12:5; 19:15</a:t>
            </a:r>
          </a:p>
          <a:p>
            <a:pPr marL="228600" lvl="0" indent="-228600">
              <a:buAutoNum type="arabicPeriod"/>
            </a:pPr>
            <a:r>
              <a:rPr lang="en-US" dirty="0"/>
              <a:t>Messianic Titles</a:t>
            </a:r>
          </a:p>
          <a:p>
            <a:pPr marL="685800" lvl="1" indent="-228600">
              <a:buAutoNum type="arabicPeriod"/>
            </a:pPr>
            <a:r>
              <a:rPr lang="en-US" dirty="0"/>
              <a:t>V2. Anointed</a:t>
            </a:r>
          </a:p>
          <a:p>
            <a:pPr marL="685800" lvl="1" indent="-228600">
              <a:buAutoNum type="arabicPeriod"/>
            </a:pPr>
            <a:r>
              <a:rPr lang="en-US" dirty="0"/>
              <a:t>V6. King</a:t>
            </a:r>
          </a:p>
          <a:p>
            <a:pPr marL="685800" lvl="1" indent="-228600">
              <a:buAutoNum type="arabicPeriod"/>
            </a:pPr>
            <a:r>
              <a:rPr lang="en-US" dirty="0"/>
              <a:t>V7. My Son</a:t>
            </a:r>
          </a:p>
          <a:p>
            <a:pPr marL="685800" lvl="1" indent="-228600">
              <a:buAutoNum type="arabicPeriod"/>
            </a:pPr>
            <a:r>
              <a:rPr lang="en-US" dirty="0"/>
              <a:t>V11. Lord</a:t>
            </a:r>
          </a:p>
          <a:p>
            <a:pPr marL="228600" lvl="0" indent="-228600">
              <a:buAutoNum type="arabicPeriod"/>
            </a:pPr>
            <a:r>
              <a:rPr lang="en-US" dirty="0"/>
              <a:t>Acts 4:27-28 – Peter applies 1-3 to the crucifixion</a:t>
            </a:r>
          </a:p>
          <a:p>
            <a:pPr marL="685800" lvl="1" indent="-228600">
              <a:buAutoNum type="arabicPeriod"/>
            </a:pPr>
            <a:r>
              <a:rPr lang="en-US" dirty="0"/>
              <a:t>Coalition of Power against God and His Christ</a:t>
            </a:r>
          </a:p>
          <a:p>
            <a:pPr marL="1143000" lvl="2" indent="-228600">
              <a:buAutoNum type="arabicPeriod"/>
            </a:pPr>
            <a:r>
              <a:rPr lang="en-US" dirty="0"/>
              <a:t>United Nations</a:t>
            </a:r>
          </a:p>
          <a:p>
            <a:pPr marL="1143000" lvl="2" indent="-228600">
              <a:buAutoNum type="arabicPeriod"/>
            </a:pPr>
            <a:r>
              <a:rPr lang="en-US" dirty="0"/>
              <a:t>The People, the nation of Israel</a:t>
            </a:r>
          </a:p>
          <a:p>
            <a:pPr marL="1143000" lvl="2" indent="-228600">
              <a:buAutoNum type="arabicPeriod"/>
            </a:pPr>
            <a:r>
              <a:rPr lang="en-US" dirty="0"/>
              <a:t>Organized government represented by Herod</a:t>
            </a:r>
          </a:p>
          <a:p>
            <a:pPr marL="1143000" lvl="2" indent="-228600">
              <a:buAutoNum type="arabicPeriod"/>
            </a:pPr>
            <a:r>
              <a:rPr lang="en-US" dirty="0"/>
              <a:t>Judicial power represented by Pontius Pilate</a:t>
            </a:r>
          </a:p>
          <a:p>
            <a:pPr marL="685800" lvl="1" indent="-228600">
              <a:buAutoNum type="arabicPeriod"/>
            </a:pPr>
            <a:r>
              <a:rPr lang="en-US" dirty="0"/>
              <a:t>They imagine a ‘vain thing’.</a:t>
            </a:r>
          </a:p>
          <a:p>
            <a:pPr marL="1143000" lvl="2" indent="-228600">
              <a:buAutoNum type="arabicPeriod"/>
            </a:pPr>
            <a:r>
              <a:rPr lang="en-US" dirty="0"/>
              <a:t>That they can overthrow God</a:t>
            </a:r>
          </a:p>
          <a:p>
            <a:pPr marL="1143000" lvl="2" indent="-228600">
              <a:buAutoNum type="arabicPeriod"/>
            </a:pPr>
            <a:r>
              <a:rPr lang="en-US" dirty="0"/>
              <a:t>“Take counsel”, “set themselves” -&gt; deliberate adoption of a policy, resolution</a:t>
            </a:r>
          </a:p>
          <a:p>
            <a:pPr marL="1143000" lvl="2" indent="-228600">
              <a:buAutoNum type="arabicPeriod"/>
            </a:pPr>
            <a:r>
              <a:rPr lang="en-US" dirty="0"/>
              <a:t>“God is Dead” is their slogan</a:t>
            </a:r>
          </a:p>
          <a:p>
            <a:pPr marL="1143000" lvl="2" indent="-228600">
              <a:buAutoNum type="arabicPeriod"/>
            </a:pPr>
            <a:endParaRPr lang="en-US" dirty="0"/>
          </a:p>
        </p:txBody>
      </p:sp>
      <p:sp>
        <p:nvSpPr>
          <p:cNvPr id="4" name="Slide Number Placeholder 3">
            <a:extLst>
              <a:ext uri="{FF2B5EF4-FFF2-40B4-BE49-F238E27FC236}">
                <a16:creationId xmlns:a16="http://schemas.microsoft.com/office/drawing/2014/main" id="{AC0513BB-78E6-D557-200F-9F767FD9570E}"/>
              </a:ext>
            </a:extLst>
          </p:cNvPr>
          <p:cNvSpPr>
            <a:spLocks noGrp="1"/>
          </p:cNvSpPr>
          <p:nvPr>
            <p:ph type="sldNum" sz="quarter" idx="10"/>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108423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303079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a:p>
            <a:pPr marR="0" algn="l" rtl="0"/>
            <a:r>
              <a:rPr lang="en-US" sz="1800" b="0" i="0" u="none" strike="noStrike" baseline="0" dirty="0">
                <a:latin typeface="Verdana" panose="020B0604030504040204" pitchFamily="34" charset="0"/>
              </a:rPr>
              <a:t>Very early in the morning, on the first day of the week, they came to the tomb when the sun had risen. And they said among themselves, "Who will roll away the stone from the door of the tomb for us?" But when they looked up, they saw that the stone had been rolled away—for it was very large. And entering the tomb, they saw a young man clothed in a long white robe sitting on the right side; and they were alarmed. But he said to them, "Do not be alarmed. You seek Jesus of Nazareth, who was crucified. He is risen! He is not here. See the place where they laid Him. But go, tell His disciples—and Peter—that He is going before you into Galilee; there you will see Him, as He said to you." So they went out quickly and fled from the tomb, for they trembled and were amazed. And they said nothing to anyone, for they were afraid. </a:t>
            </a:r>
          </a:p>
          <a:p>
            <a:pPr marR="0" algn="l" rtl="0"/>
            <a:r>
              <a:rPr lang="en-US" sz="1800" b="0" i="0" u="none" strike="noStrike" baseline="0" dirty="0">
                <a:latin typeface="Verdana" panose="020B0604030504040204" pitchFamily="34" charset="0"/>
              </a:rPr>
              <a:t>(Mar 16:2-8)</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96715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R="0" algn="l" rtl="0"/>
            <a:r>
              <a:rPr lang="en-US" sz="1800" b="0" i="0" u="none" strike="noStrike" baseline="0" dirty="0">
                <a:latin typeface="Verdana" panose="020B0604030504040204" pitchFamily="34" charset="0"/>
              </a:rPr>
              <a:t>Now when the sixth hour had come, there was darkness over the whole land until the ninth hour. And at the ninth hour Jesus cried out with a loud voice, saying, "Eloi, Eloi, lama sabachthani?" which is translated, "MY GOD, MY GOD, WHY HAVE YOU FORSAKEN ME?" </a:t>
            </a:r>
          </a:p>
          <a:p>
            <a:pPr marR="0" algn="l" rtl="0"/>
            <a:r>
              <a:rPr lang="en-US" sz="1800" b="0" i="0" u="none" strike="noStrike" baseline="0" dirty="0">
                <a:latin typeface="Verdana" panose="020B0604030504040204" pitchFamily="34" charset="0"/>
              </a:rPr>
              <a:t>(Mar 15:33-34)</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25717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8951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0713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87044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78763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rPr>
              <a:t>On the Road to Emmaus  </a:t>
            </a:r>
            <a:r>
              <a:rPr lang="en-US" sz="2800" dirty="0">
                <a:solidFill>
                  <a:schemeClr val="tx2">
                    <a:lumMod val="60000"/>
                    <a:lumOff val="40000"/>
                  </a:schemeClr>
                </a:solidFill>
                <a:sym typeface="Wingdings" panose="05000000000000000000" pitchFamily="2" charset="2"/>
              </a:rPr>
              <a:t>  </a:t>
            </a:r>
            <a:r>
              <a:rPr lang="en-US" sz="2800" dirty="0">
                <a:solidFill>
                  <a:schemeClr val="tx2">
                    <a:lumMod val="60000"/>
                    <a:lumOff val="40000"/>
                  </a:schemeClr>
                </a:solidFill>
              </a:rPr>
              <a:t>Luke 24</a:t>
            </a:r>
          </a:p>
          <a:p>
            <a:r>
              <a:rPr lang="en-US" sz="2800" dirty="0">
                <a:solidFill>
                  <a:schemeClr val="tx2">
                    <a:lumMod val="60000"/>
                    <a:lumOff val="40000"/>
                  </a:schemeClr>
                </a:solidFill>
              </a:rPr>
              <a:t>Peter and John Arrested  </a:t>
            </a:r>
            <a:r>
              <a:rPr lang="en-US" sz="2800" dirty="0">
                <a:solidFill>
                  <a:schemeClr val="tx2">
                    <a:lumMod val="60000"/>
                    <a:lumOff val="40000"/>
                  </a:schemeClr>
                </a:solidFill>
                <a:sym typeface="Wingdings" panose="05000000000000000000" pitchFamily="2" charset="2"/>
              </a:rPr>
              <a:t>  Acts 4</a:t>
            </a:r>
          </a:p>
          <a:p>
            <a:r>
              <a:rPr lang="en-US" sz="2800" dirty="0">
                <a:solidFill>
                  <a:schemeClr val="tx2">
                    <a:lumMod val="60000"/>
                    <a:lumOff val="40000"/>
                  </a:schemeClr>
                </a:solidFill>
                <a:sym typeface="Wingdings" panose="05000000000000000000" pitchFamily="2" charset="2"/>
              </a:rPr>
              <a:t>The Just Man    Psalm 1</a:t>
            </a:r>
          </a:p>
          <a:p>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falsely accused</a:t>
            </a:r>
            <a:br>
              <a:rPr lang="en-US" dirty="0"/>
            </a:br>
            <a:r>
              <a:rPr lang="en-US" sz="2400" dirty="0">
                <a:solidFill>
                  <a:schemeClr val="tx2">
                    <a:lumMod val="60000"/>
                    <a:lumOff val="40000"/>
                  </a:schemeClr>
                </a:solidFill>
              </a:rPr>
              <a:t>Psalms 35:11  </a:t>
            </a:r>
            <a:r>
              <a:rPr lang="en-US" sz="2400" dirty="0">
                <a:solidFill>
                  <a:schemeClr val="tx2">
                    <a:lumMod val="60000"/>
                    <a:lumOff val="40000"/>
                  </a:schemeClr>
                </a:solidFill>
                <a:sym typeface="Wingdings" panose="05000000000000000000" pitchFamily="2" charset="2"/>
              </a:rPr>
              <a:t>  Mark 14:55-59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Fierce witnesses rise up; They ask me things that I do not know. </a:t>
            </a:r>
          </a:p>
          <a:p>
            <a:r>
              <a:rPr lang="en-US"/>
              <a:t>(Psa 35:11)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Now the chief priests and all the council sought testimony against Jesus to put Him to death, but found none. For many bore false witness against Him, but their testimonies did not agree. Then some rose up and bore false witness against Him, saying, "We heard Him say, 'I will destroy this temple made with hands, and within three days I will build another made without hands.' " But not even then did their testimony agree. (Mar 14:55-59)</a:t>
            </a:r>
          </a:p>
        </p:txBody>
      </p:sp>
      <p:sp>
        <p:nvSpPr>
          <p:cNvPr id="3" name="TextBox 2">
            <a:extLst>
              <a:ext uri="{FF2B5EF4-FFF2-40B4-BE49-F238E27FC236}">
                <a16:creationId xmlns:a16="http://schemas.microsoft.com/office/drawing/2014/main" id="{186109AD-2D92-2CC2-D56C-643A8AA85E8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624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hated without cause</a:t>
            </a:r>
            <a:br>
              <a:rPr lang="en-US" dirty="0"/>
            </a:br>
            <a:r>
              <a:rPr lang="en-US" sz="2400" dirty="0">
                <a:solidFill>
                  <a:schemeClr val="tx2">
                    <a:lumMod val="60000"/>
                    <a:lumOff val="40000"/>
                  </a:schemeClr>
                </a:solidFill>
              </a:rPr>
              <a:t>Psalms 35:19  </a:t>
            </a:r>
            <a:r>
              <a:rPr lang="en-US" sz="2400" dirty="0">
                <a:solidFill>
                  <a:schemeClr val="tx2">
                    <a:lumMod val="60000"/>
                    <a:lumOff val="40000"/>
                  </a:schemeClr>
                </a:solidFill>
                <a:sym typeface="Wingdings" panose="05000000000000000000" pitchFamily="2" charset="2"/>
              </a:rPr>
              <a:t>  John 15:23-27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Let them not rejoice over me who are wrongfully my enemies; Nor let them wink with the eye who hate me without a cause. </a:t>
            </a:r>
          </a:p>
          <a:p>
            <a:r>
              <a:rPr lang="en-US"/>
              <a:t>(Psa 35:19)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667000"/>
            <a:ext cx="8307977" cy="41429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who hates Me hates My Father also. If I had not done among them the works which no one else did, they would have no sin; but now they have seen and also hated both Me and My Father. But this happened that the word might be fulfilled which is written in their law, 'THEY HATED ME WITHOUT A CAUSE.' "But when the Helper comes, whom I shall send to you from the Father, the Spirit of truth who proceeds from the Father, He will testify of Me. And you also will bear witness, because you have been with Me from the beginning. (Joh 15:23-27)</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760A1305-A492-44F2-4D6C-D2255ADD48C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20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come to do God’s will</a:t>
            </a:r>
            <a:br>
              <a:rPr lang="en-US" dirty="0"/>
            </a:br>
            <a:r>
              <a:rPr lang="en-US" sz="2400" dirty="0">
                <a:solidFill>
                  <a:schemeClr val="tx2">
                    <a:lumMod val="60000"/>
                    <a:lumOff val="40000"/>
                  </a:schemeClr>
                </a:solidFill>
              </a:rPr>
              <a:t>Psalms 40:6-8  </a:t>
            </a:r>
            <a:r>
              <a:rPr lang="en-US" sz="2400" dirty="0">
                <a:solidFill>
                  <a:schemeClr val="tx2">
                    <a:lumMod val="60000"/>
                    <a:lumOff val="40000"/>
                  </a:schemeClr>
                </a:solidFill>
                <a:sym typeface="Wingdings" panose="05000000000000000000" pitchFamily="2" charset="2"/>
              </a:rPr>
              <a:t>  Hebrews 10:5-9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Sacrifice and offering You did not desire; My ears You have opened. Burnt offering and sin offering You did not require. Then I said, "Behold, I come; In the scroll of the book it is written of me. I delight to do Your will, O my God, And Your law is within my heart." </a:t>
            </a:r>
          </a:p>
          <a:p>
            <a:r>
              <a:rPr lang="en-US"/>
              <a:t>(Psa 40:6-8)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362200"/>
            <a:ext cx="8307977" cy="4447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Therefore, when He came into the world, He said: "SACRIFICE AND OFFERING YOU DID NOT DESIRE, BUT A BODY YOU HAVE PREPARED FOR ME. IN BURNT OFFERINGS AND SACRIFICES FOR SIN YOU HAD NO PLEASURE. THEN I SAID, 'BEHOLD, I HAVE COME—IN THE VOLUME OF THE BOOK IT IS WRITTEN OF ME—TO DO YOUR WILL, O GOD.' " Previously saying, "SACRIFICE AND OFFERING, BURNT OFFERINGS, AND OFFERINGS FOR SIN YOU DID NOT DESIRE, NOR HAD PLEASURE IN THEM" (which are offered according to the law), then He said, "BEHOLD, I HAVE COME TO DO YOUR WILL, O GOD." He takes away the first that He may establish the second.  (Heb 10:5-9)</a:t>
            </a:r>
          </a:p>
        </p:txBody>
      </p:sp>
      <p:sp>
        <p:nvSpPr>
          <p:cNvPr id="3" name="TextBox 2">
            <a:extLst>
              <a:ext uri="{FF2B5EF4-FFF2-40B4-BE49-F238E27FC236}">
                <a16:creationId xmlns:a16="http://schemas.microsoft.com/office/drawing/2014/main" id="{7501ADF2-B7B0-9B71-D09E-4DE68CD76A8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7741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betrayed by a friend</a:t>
            </a:r>
            <a:br>
              <a:rPr lang="en-US" dirty="0"/>
            </a:br>
            <a:r>
              <a:rPr lang="en-US" sz="2400" dirty="0">
                <a:solidFill>
                  <a:schemeClr val="tx2">
                    <a:lumMod val="60000"/>
                    <a:lumOff val="40000"/>
                  </a:schemeClr>
                </a:solidFill>
              </a:rPr>
              <a:t>Psalms 41:9  </a:t>
            </a:r>
            <a:r>
              <a:rPr lang="en-US" sz="2400" dirty="0">
                <a:solidFill>
                  <a:schemeClr val="tx2">
                    <a:lumMod val="60000"/>
                    <a:lumOff val="40000"/>
                  </a:schemeClr>
                </a:solidFill>
                <a:sym typeface="Wingdings" panose="05000000000000000000" pitchFamily="2" charset="2"/>
              </a:rPr>
              <a:t>  Luke 22:47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Even my own familiar friend in whom I trusted, Who ate my bread, Has lifted up his heel against me. </a:t>
            </a:r>
          </a:p>
          <a:p>
            <a:r>
              <a:rPr lang="en-US"/>
              <a:t>(Psa 41:9)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while He was still speaking, behold, a multitude; and he who was called Judas, one of the twelve, went before them and drew near to Jesus to kiss Him. But Jesus said to him, "Judas, are you betraying the Son of Man with a kiss?" (Luk 22:47-48)</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B521AB6D-E9FA-311E-CC52-CB16950FDDC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95098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throne would be forever</a:t>
            </a:r>
            <a:br>
              <a:rPr lang="en-US" dirty="0"/>
            </a:br>
            <a:r>
              <a:rPr lang="en-US" sz="2400" dirty="0">
                <a:solidFill>
                  <a:schemeClr val="tx2">
                    <a:lumMod val="60000"/>
                    <a:lumOff val="40000"/>
                  </a:schemeClr>
                </a:solidFill>
              </a:rPr>
              <a:t>Psalms 45:6  </a:t>
            </a:r>
            <a:r>
              <a:rPr lang="en-US" sz="2400" dirty="0">
                <a:solidFill>
                  <a:schemeClr val="tx2">
                    <a:lumMod val="60000"/>
                    <a:lumOff val="40000"/>
                  </a:schemeClr>
                </a:solidFill>
                <a:sym typeface="Wingdings" panose="05000000000000000000" pitchFamily="2" charset="2"/>
              </a:rPr>
              <a:t>  Hebrews 1:8</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Your throne, O God, is forever and ever; A scepter of righteousness is the scepter of Your kingdom. </a:t>
            </a:r>
          </a:p>
          <a:p>
            <a:r>
              <a:rPr lang="en-US"/>
              <a:t>(Psa 45:6)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But to the Son He says: "YOUR THRONE, O GOD, IS FOREVER AND EVER; A SCEPTER OF RIGHTEOUSNESS IS THE SCEPTER OF YOUR KINGDOM. </a:t>
            </a:r>
          </a:p>
          <a:p>
            <a:r>
              <a:rPr lang="en-US"/>
              <a:t>(Heb 1:8)</a:t>
            </a:r>
          </a:p>
        </p:txBody>
      </p:sp>
      <p:sp>
        <p:nvSpPr>
          <p:cNvPr id="3" name="TextBox 2">
            <a:extLst>
              <a:ext uri="{FF2B5EF4-FFF2-40B4-BE49-F238E27FC236}">
                <a16:creationId xmlns:a16="http://schemas.microsoft.com/office/drawing/2014/main" id="{CBC9B62D-3C68-3287-B01A-D5C2FC0D61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0435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914400"/>
          </a:xfrm>
        </p:spPr>
        <p:txBody>
          <a:bodyPr>
            <a:normAutofit fontScale="90000"/>
          </a:bodyPr>
          <a:lstStyle/>
          <a:p>
            <a:pPr algn="l"/>
            <a:r>
              <a:rPr lang="en-US" dirty="0"/>
              <a:t>He would ascend to God’s right hand</a:t>
            </a:r>
            <a:br>
              <a:rPr lang="en-US" dirty="0"/>
            </a:br>
            <a:r>
              <a:rPr lang="en-US" sz="2400" dirty="0">
                <a:solidFill>
                  <a:schemeClr val="tx2">
                    <a:lumMod val="60000"/>
                    <a:lumOff val="40000"/>
                  </a:schemeClr>
                </a:solidFill>
              </a:rPr>
              <a:t>Psalms 68:18  </a:t>
            </a:r>
            <a:r>
              <a:rPr lang="en-US" sz="2400" dirty="0">
                <a:solidFill>
                  <a:schemeClr val="tx2">
                    <a:lumMod val="60000"/>
                    <a:lumOff val="40000"/>
                  </a:schemeClr>
                </a:solidFill>
                <a:sym typeface="Wingdings" panose="05000000000000000000" pitchFamily="2" charset="2"/>
              </a:rPr>
              <a:t>  Mark 16:19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have ascended on high, You have led captivity captive; You have received gifts among men, Even from the rebellious, That the LORD God might dwell there. </a:t>
            </a:r>
          </a:p>
          <a:p>
            <a:r>
              <a:rPr lang="en-US" dirty="0"/>
              <a:t>(</a:t>
            </a:r>
            <a:r>
              <a:rPr lang="en-US" dirty="0" err="1"/>
              <a:t>Psa</a:t>
            </a:r>
            <a:r>
              <a:rPr lang="en-US" dirty="0"/>
              <a:t> 68:18)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 then, after the Lord had spoken to them, He was received up into heaven, and sat down at the right hand of God. </a:t>
            </a:r>
          </a:p>
          <a:p>
            <a:r>
              <a:rPr lang="en-US"/>
              <a:t>(Mar 16:19)</a:t>
            </a:r>
          </a:p>
        </p:txBody>
      </p:sp>
      <p:sp>
        <p:nvSpPr>
          <p:cNvPr id="3" name="TextBox 2">
            <a:extLst>
              <a:ext uri="{FF2B5EF4-FFF2-40B4-BE49-F238E27FC236}">
                <a16:creationId xmlns:a16="http://schemas.microsoft.com/office/drawing/2014/main" id="{3540C5DB-78DC-8F38-97CE-5D32382EE85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0659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54" y="0"/>
            <a:ext cx="8612946" cy="914400"/>
          </a:xfrm>
        </p:spPr>
        <p:txBody>
          <a:bodyPr>
            <a:normAutofit fontScale="90000"/>
          </a:bodyPr>
          <a:lstStyle/>
          <a:p>
            <a:pPr algn="l"/>
            <a:r>
              <a:rPr lang="en-US" sz="3100" dirty="0"/>
              <a:t>He would be consumed by zeal for God’s house</a:t>
            </a:r>
            <a:br>
              <a:rPr lang="en-US" dirty="0"/>
            </a:br>
            <a:r>
              <a:rPr lang="en-US" sz="2400" dirty="0">
                <a:solidFill>
                  <a:schemeClr val="tx2">
                    <a:lumMod val="60000"/>
                    <a:lumOff val="40000"/>
                  </a:schemeClr>
                </a:solidFill>
              </a:rPr>
              <a:t>Psalms 69:9  </a:t>
            </a:r>
            <a:r>
              <a:rPr lang="en-US" sz="2400" dirty="0">
                <a:solidFill>
                  <a:schemeClr val="tx2">
                    <a:lumMod val="60000"/>
                    <a:lumOff val="40000"/>
                  </a:schemeClr>
                </a:solidFill>
                <a:sym typeface="Wingdings" panose="05000000000000000000" pitchFamily="2" charset="2"/>
              </a:rPr>
              <a:t>  John 2:17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Because zeal for Your house has eaten me up, And the reproaches of those who reproach You have fallen on me. </a:t>
            </a:r>
          </a:p>
          <a:p>
            <a:r>
              <a:rPr lang="en-US"/>
              <a:t>(Psa 69:9)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When He had made a whip of cords, He drove them all out of the temple, with the sheep and the oxen, and poured out the changers' money and overturned the tables. And He said to those who sold doves, "Take these things away! Do not make My Father's house a house of merchandise!" Then His disciples remembered that it was written, "ZEAL FOR YOUR HOUSE HAS EATEN ME UP." </a:t>
            </a:r>
          </a:p>
          <a:p>
            <a:r>
              <a:rPr lang="en-US" dirty="0"/>
              <a:t>(Joh 2:15-17)</a:t>
            </a:r>
          </a:p>
        </p:txBody>
      </p:sp>
      <p:sp>
        <p:nvSpPr>
          <p:cNvPr id="3" name="TextBox 2">
            <a:extLst>
              <a:ext uri="{FF2B5EF4-FFF2-40B4-BE49-F238E27FC236}">
                <a16:creationId xmlns:a16="http://schemas.microsoft.com/office/drawing/2014/main" id="{F352CB8A-DB43-A98C-4677-6FAB60E50578}"/>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09576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He would be given sour wine to drink</a:t>
            </a:r>
            <a:br>
              <a:rPr lang="en-US" dirty="0"/>
            </a:br>
            <a:r>
              <a:rPr lang="en-US" sz="2400" dirty="0">
                <a:solidFill>
                  <a:schemeClr val="tx2">
                    <a:lumMod val="60000"/>
                    <a:lumOff val="40000"/>
                  </a:schemeClr>
                </a:solidFill>
              </a:rPr>
              <a:t>Psalms 69:21  </a:t>
            </a:r>
            <a:r>
              <a:rPr lang="en-US" sz="2400" dirty="0">
                <a:solidFill>
                  <a:schemeClr val="tx2">
                    <a:lumMod val="60000"/>
                    <a:lumOff val="40000"/>
                  </a:schemeClr>
                </a:solidFill>
                <a:sym typeface="Wingdings" panose="05000000000000000000" pitchFamily="2" charset="2"/>
              </a:rPr>
              <a:t>  Matthew 27:34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Draw near to my soul, and redeem it; Deliver me because of my enemies. You know my reproach, my shame, and my dishonor; My adversaries are all before You. Reproach has broken my heart, And I am full of heaviness; I looked for someone to take pity, but there was none; And for comforters, but I found none. They also gave me gall for my food, And for my thirst they gave me vinegar to drink. </a:t>
            </a:r>
          </a:p>
          <a:p>
            <a:r>
              <a:rPr lang="en-US"/>
              <a:t>(Psa 69:18-21)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when they had come to a place called Golgotha, that is to say, Place of a Skull, they gave Him sour wine mingled with gall to drink. But when He had tasted it, He would not drink. (Mat 27:33-34)</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9E7E775E-64BF-AE7E-07DF-8A2455AE177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94985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sz="3600" dirty="0"/>
              <a:t>What difference should that make…?</a:t>
            </a:r>
            <a:br>
              <a:rPr lang="en-US" dirty="0"/>
            </a:br>
            <a:r>
              <a:rPr lang="en-US" sz="2400" dirty="0">
                <a:solidFill>
                  <a:schemeClr val="tx2">
                    <a:lumMod val="60000"/>
                    <a:lumOff val="40000"/>
                  </a:schemeClr>
                </a:solidFill>
              </a:rPr>
              <a:t>Psalms 40:7-8  </a:t>
            </a:r>
            <a:r>
              <a:rPr lang="en-US" sz="2400" dirty="0">
                <a:solidFill>
                  <a:schemeClr val="tx2">
                    <a:lumMod val="60000"/>
                    <a:lumOff val="40000"/>
                  </a:schemeClr>
                </a:solidFill>
                <a:sym typeface="Wingdings" panose="05000000000000000000" pitchFamily="2" charset="2"/>
              </a:rPr>
              <a:t>  John 5:39-40</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Then I said, "Behold, I come; </a:t>
            </a:r>
            <a:r>
              <a:rPr lang="en-US" u="sng" dirty="0"/>
              <a:t>In the scroll of the book it is written of me</a:t>
            </a:r>
            <a:r>
              <a:rPr lang="en-US" dirty="0"/>
              <a:t>. I delight to do Your will, O my God, And Your law is within my heart." </a:t>
            </a:r>
          </a:p>
          <a:p>
            <a:r>
              <a:rPr lang="en-US" dirty="0"/>
              <a:t>(</a:t>
            </a:r>
            <a:r>
              <a:rPr lang="en-US" dirty="0" err="1"/>
              <a:t>Psa</a:t>
            </a:r>
            <a:r>
              <a:rPr lang="en-US" dirty="0"/>
              <a:t> 40:7-8)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search the Scriptures, for in them you think you have eternal life; and </a:t>
            </a:r>
            <a:r>
              <a:rPr lang="en-US" u="sng" dirty="0"/>
              <a:t>these are they which testify of Me</a:t>
            </a:r>
            <a:r>
              <a:rPr lang="en-US" dirty="0"/>
              <a:t>. But you are not willing to come to Me that you may have life. </a:t>
            </a:r>
          </a:p>
          <a:p>
            <a:r>
              <a:rPr lang="en-US" dirty="0"/>
              <a:t>(Joh 5:39-40)</a:t>
            </a:r>
          </a:p>
        </p:txBody>
      </p:sp>
      <p:sp>
        <p:nvSpPr>
          <p:cNvPr id="3" name="TextBox 2">
            <a:extLst>
              <a:ext uri="{FF2B5EF4-FFF2-40B4-BE49-F238E27FC236}">
                <a16:creationId xmlns:a16="http://schemas.microsoft.com/office/drawing/2014/main" id="{AEBAEC4B-2931-58AD-2491-E44E28762F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08259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4855" y="609600"/>
            <a:ext cx="8307977" cy="59436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the Son of God</a:t>
            </a:r>
            <a:br>
              <a:rPr lang="en-US" dirty="0"/>
            </a:br>
            <a:r>
              <a:rPr lang="en-US" sz="2400" dirty="0">
                <a:solidFill>
                  <a:schemeClr val="tx2">
                    <a:lumMod val="60000"/>
                    <a:lumOff val="40000"/>
                  </a:schemeClr>
                </a:solidFill>
              </a:rPr>
              <a:t>Psalms 2:7  </a:t>
            </a:r>
            <a:r>
              <a:rPr lang="en-US" sz="2400" dirty="0">
                <a:solidFill>
                  <a:schemeClr val="tx2">
                    <a:lumMod val="60000"/>
                    <a:lumOff val="40000"/>
                  </a:schemeClr>
                </a:solidFill>
                <a:sym typeface="Wingdings" panose="05000000000000000000" pitchFamily="2" charset="2"/>
              </a:rPr>
              <a:t>   Matthew 3:17  </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king says, “I will announce the LORD’s decree.  He said to me: ‘</a:t>
            </a:r>
            <a:r>
              <a:rPr lang="en-US" b="1" i="1" u="sng" dirty="0">
                <a:solidFill>
                  <a:schemeClr val="bg1">
                    <a:lumMod val="95000"/>
                  </a:schemeClr>
                </a:solidFill>
              </a:rPr>
              <a:t>You are my son.  This very day I have become your father.</a:t>
            </a:r>
            <a:r>
              <a:rPr lang="en-US" b="1" i="1" dirty="0">
                <a:solidFill>
                  <a:schemeClr val="bg1">
                    <a:lumMod val="95000"/>
                  </a:schemeClr>
                </a:solidFill>
              </a:rPr>
              <a:t>  Ask me, and I will give you the nations as your inheritance, and the ends of the earth as your personal property.  You will break them with an iron scepter; you will smash them like a potter’s jar.”   (Psalm 2:7-9)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At His baptism…</a:t>
            </a:r>
          </a:p>
          <a:p>
            <a:r>
              <a:rPr lang="en-US" b="1" i="1" dirty="0">
                <a:solidFill>
                  <a:schemeClr val="bg1">
                    <a:lumMod val="95000"/>
                  </a:schemeClr>
                </a:solidFill>
              </a:rPr>
              <a:t>And a voice from heaven said, “This is my one dear Son; in him I take great delight.”  (Matthew 3:17)</a:t>
            </a:r>
          </a:p>
          <a:p>
            <a:endParaRPr lang="en-US" b="1" i="1" dirty="0">
              <a:solidFill>
                <a:schemeClr val="bg1">
                  <a:lumMod val="95000"/>
                </a:schemeClr>
              </a:solidFill>
            </a:endParaRPr>
          </a:p>
          <a:p>
            <a:r>
              <a:rPr lang="en-US" b="1" i="1" dirty="0">
                <a:solidFill>
                  <a:schemeClr val="bg1">
                    <a:lumMod val="95000"/>
                  </a:schemeClr>
                </a:solidFill>
              </a:rPr>
              <a:t>At the transfiguration…</a:t>
            </a:r>
          </a:p>
          <a:p>
            <a:r>
              <a:rPr lang="en-US" b="1" i="1" dirty="0">
                <a:solidFill>
                  <a:schemeClr val="bg1">
                    <a:lumMod val="95000"/>
                  </a:schemeClr>
                </a:solidFill>
              </a:rPr>
              <a:t>Then a cloud overshadowed them, and voice came from the cloud, “This is my one dear Son.  Listen to him!”  (Mark 9:7)</a:t>
            </a:r>
          </a:p>
        </p:txBody>
      </p:sp>
      <p:sp>
        <p:nvSpPr>
          <p:cNvPr id="6" name="TextBox 5">
            <a:extLst>
              <a:ext uri="{FF2B5EF4-FFF2-40B4-BE49-F238E27FC236}">
                <a16:creationId xmlns:a16="http://schemas.microsoft.com/office/drawing/2014/main" id="{80FC26C3-3D41-1DCB-EEB3-D507DC03594C}"/>
              </a:ext>
            </a:extLst>
          </p:cNvPr>
          <p:cNvSpPr txBox="1"/>
          <p:nvPr/>
        </p:nvSpPr>
        <p:spPr>
          <a:xfrm>
            <a:off x="8321685" y="6505176"/>
            <a:ext cx="441146" cy="246221"/>
          </a:xfrm>
          <a:prstGeom prst="rect">
            <a:avLst/>
          </a:prstGeom>
          <a:noFill/>
        </p:spPr>
        <p:txBody>
          <a:bodyPr wrap="none" rtlCol="0">
            <a:spAutoFit/>
          </a:bodyPr>
          <a:lstStyle/>
          <a:p>
            <a:r>
              <a:rPr lang="en-US" sz="1000" dirty="0"/>
              <a:t>NET</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D8EC8-EC26-4296-6CF4-0FC5C2C9F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F6F34-8C65-B19C-E5AF-71892257F72B}"/>
              </a:ext>
            </a:extLst>
          </p:cNvPr>
          <p:cNvSpPr>
            <a:spLocks noGrp="1"/>
          </p:cNvSpPr>
          <p:nvPr>
            <p:ph type="title"/>
          </p:nvPr>
        </p:nvSpPr>
        <p:spPr>
          <a:xfrm>
            <a:off x="58723" y="7434"/>
            <a:ext cx="8229600" cy="914400"/>
          </a:xfrm>
        </p:spPr>
        <p:txBody>
          <a:bodyPr>
            <a:normAutofit fontScale="90000"/>
          </a:bodyPr>
          <a:lstStyle/>
          <a:p>
            <a:pPr algn="l"/>
            <a:r>
              <a:rPr lang="en-US" sz="3600" dirty="0"/>
              <a:t>Who is this Just Man…?</a:t>
            </a:r>
            <a:br>
              <a:rPr lang="en-US" dirty="0"/>
            </a:br>
            <a:r>
              <a:rPr lang="en-US" sz="2400" dirty="0">
                <a:solidFill>
                  <a:schemeClr val="tx2">
                    <a:lumMod val="60000"/>
                    <a:lumOff val="40000"/>
                  </a:schemeClr>
                </a:solidFill>
              </a:rPr>
              <a:t>Psalms 1</a:t>
            </a:r>
          </a:p>
        </p:txBody>
      </p:sp>
      <p:sp>
        <p:nvSpPr>
          <p:cNvPr id="5" name="Scroll: Horizontal 3">
            <a:extLst>
              <a:ext uri="{FF2B5EF4-FFF2-40B4-BE49-F238E27FC236}">
                <a16:creationId xmlns:a16="http://schemas.microsoft.com/office/drawing/2014/main" id="{1D508745-D16C-F53B-F80E-A94A3249F964}"/>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V1.</a:t>
            </a:r>
            <a:r>
              <a:rPr lang="en-US" dirty="0"/>
              <a:t> Blessed </a:t>
            </a:r>
            <a:r>
              <a:rPr lang="en-US" i="1" dirty="0"/>
              <a:t>is</a:t>
            </a:r>
            <a:r>
              <a:rPr lang="en-US" dirty="0"/>
              <a:t> </a:t>
            </a:r>
            <a:r>
              <a:rPr lang="en-US" u="sng" dirty="0"/>
              <a:t>the man </a:t>
            </a:r>
            <a:r>
              <a:rPr lang="en-US" dirty="0"/>
              <a:t>Who </a:t>
            </a:r>
            <a:r>
              <a:rPr lang="en-US" i="1" dirty="0"/>
              <a:t>walks</a:t>
            </a:r>
            <a:r>
              <a:rPr lang="en-US" dirty="0"/>
              <a:t> not in the counsel of the ungodly, Nor </a:t>
            </a:r>
            <a:r>
              <a:rPr lang="en-US" i="1" dirty="0"/>
              <a:t>stands</a:t>
            </a:r>
            <a:r>
              <a:rPr lang="en-US" dirty="0"/>
              <a:t> in the path of sinners, Nor </a:t>
            </a:r>
            <a:r>
              <a:rPr lang="en-US" i="1" dirty="0"/>
              <a:t>sits</a:t>
            </a:r>
            <a:r>
              <a:rPr lang="en-US" dirty="0"/>
              <a:t> in the seat of the scornful; </a:t>
            </a:r>
          </a:p>
          <a:p>
            <a:r>
              <a:rPr lang="en-US" sz="1200" dirty="0">
                <a:solidFill>
                  <a:schemeClr val="tx1">
                    <a:lumMod val="95000"/>
                    <a:lumOff val="5000"/>
                  </a:schemeClr>
                </a:solidFill>
              </a:rPr>
              <a:t>V2.</a:t>
            </a:r>
            <a:r>
              <a:rPr lang="en-US" dirty="0"/>
              <a:t>  But his </a:t>
            </a:r>
            <a:r>
              <a:rPr lang="en-US" i="1" dirty="0"/>
              <a:t>delight</a:t>
            </a:r>
            <a:r>
              <a:rPr lang="en-US" dirty="0"/>
              <a:t> </a:t>
            </a:r>
            <a:r>
              <a:rPr lang="en-US" i="1" dirty="0"/>
              <a:t>is</a:t>
            </a:r>
            <a:r>
              <a:rPr lang="en-US" dirty="0"/>
              <a:t> in the law of the LORD, And in His law he </a:t>
            </a:r>
            <a:r>
              <a:rPr lang="en-US" i="1" dirty="0"/>
              <a:t>meditates</a:t>
            </a:r>
            <a:r>
              <a:rPr lang="en-US" dirty="0"/>
              <a:t> day and night. </a:t>
            </a:r>
          </a:p>
          <a:p>
            <a:r>
              <a:rPr lang="en-US" sz="1200" dirty="0">
                <a:solidFill>
                  <a:schemeClr val="tx1">
                    <a:lumMod val="95000"/>
                    <a:lumOff val="5000"/>
                  </a:schemeClr>
                </a:solidFill>
              </a:rPr>
              <a:t>V3.</a:t>
            </a:r>
            <a:r>
              <a:rPr lang="en-US" dirty="0"/>
              <a:t>  He shall be like a tree Planted by the rivers of water, That </a:t>
            </a:r>
            <a:r>
              <a:rPr lang="en-US" i="1" dirty="0"/>
              <a:t>brings forth its fruit in its season</a:t>
            </a:r>
            <a:r>
              <a:rPr lang="en-US" dirty="0"/>
              <a:t>, Whose leaf also shall not wither; And whatever he does shall prosper. </a:t>
            </a:r>
          </a:p>
          <a:p>
            <a:r>
              <a:rPr lang="en-US" sz="1200" dirty="0">
                <a:solidFill>
                  <a:schemeClr val="tx1">
                    <a:lumMod val="95000"/>
                    <a:lumOff val="5000"/>
                  </a:schemeClr>
                </a:solidFill>
              </a:rPr>
              <a:t>V4.</a:t>
            </a:r>
            <a:r>
              <a:rPr lang="en-US" dirty="0"/>
              <a:t>  The ungodly </a:t>
            </a:r>
            <a:r>
              <a:rPr lang="en-US" i="1" dirty="0"/>
              <a:t>are</a:t>
            </a:r>
            <a:r>
              <a:rPr lang="en-US" dirty="0"/>
              <a:t> not so, But </a:t>
            </a:r>
            <a:r>
              <a:rPr lang="en-US" i="1" dirty="0"/>
              <a:t>are</a:t>
            </a:r>
            <a:r>
              <a:rPr lang="en-US" dirty="0"/>
              <a:t> like the chaff which the wind drives away. </a:t>
            </a:r>
          </a:p>
          <a:p>
            <a:r>
              <a:rPr lang="en-US" sz="1200" dirty="0">
                <a:solidFill>
                  <a:schemeClr val="tx1">
                    <a:lumMod val="95000"/>
                    <a:lumOff val="5000"/>
                  </a:schemeClr>
                </a:solidFill>
              </a:rPr>
              <a:t>V5.</a:t>
            </a:r>
            <a:r>
              <a:rPr lang="en-US" dirty="0"/>
              <a:t>  Therefore the ungodly shall </a:t>
            </a:r>
            <a:r>
              <a:rPr lang="en-US" i="1" dirty="0"/>
              <a:t>not stand </a:t>
            </a:r>
            <a:r>
              <a:rPr lang="en-US" dirty="0"/>
              <a:t>in the judgment, Nor sinners </a:t>
            </a:r>
            <a:r>
              <a:rPr lang="en-US" i="1" dirty="0"/>
              <a:t>in the congregation </a:t>
            </a:r>
            <a:r>
              <a:rPr lang="en-US" dirty="0"/>
              <a:t>of the righteous. </a:t>
            </a:r>
          </a:p>
          <a:p>
            <a:r>
              <a:rPr lang="en-US" sz="1200" dirty="0">
                <a:solidFill>
                  <a:schemeClr val="tx1">
                    <a:lumMod val="95000"/>
                    <a:lumOff val="5000"/>
                  </a:schemeClr>
                </a:solidFill>
              </a:rPr>
              <a:t>V6.</a:t>
            </a:r>
            <a:r>
              <a:rPr lang="en-US" dirty="0"/>
              <a:t>  For the LORD knows the way of </a:t>
            </a:r>
            <a:r>
              <a:rPr lang="en-US" u="sng" dirty="0"/>
              <a:t>the righteous</a:t>
            </a:r>
            <a:r>
              <a:rPr lang="en-US" dirty="0"/>
              <a:t>, But the way of the ungodly shall perish. </a:t>
            </a:r>
          </a:p>
        </p:txBody>
      </p:sp>
      <p:sp>
        <p:nvSpPr>
          <p:cNvPr id="4" name="Scroll: Horizontal 3">
            <a:extLst>
              <a:ext uri="{FF2B5EF4-FFF2-40B4-BE49-F238E27FC236}">
                <a16:creationId xmlns:a16="http://schemas.microsoft.com/office/drawing/2014/main" id="{02C2E004-2A2E-A170-8EC0-987B6D834E4F}"/>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What does the Just Man </a:t>
            </a:r>
            <a:r>
              <a:rPr lang="en-US" u="sng" dirty="0"/>
              <a:t>not</a:t>
            </a:r>
            <a:r>
              <a:rPr lang="en-US" dirty="0"/>
              <a:t> </a:t>
            </a:r>
            <a:r>
              <a:rPr lang="en-US" u="sng" dirty="0"/>
              <a:t>do</a:t>
            </a:r>
            <a:r>
              <a:rPr lang="en-US" dirty="0"/>
              <a:t>?</a:t>
            </a:r>
          </a:p>
          <a:p>
            <a:endParaRPr lang="en-US" dirty="0"/>
          </a:p>
          <a:p>
            <a:r>
              <a:rPr lang="en-US" dirty="0"/>
              <a:t>What does the Just Man </a:t>
            </a:r>
            <a:r>
              <a:rPr lang="en-US" u="sng" dirty="0"/>
              <a:t>do</a:t>
            </a:r>
            <a:r>
              <a:rPr lang="en-US" dirty="0"/>
              <a:t>?</a:t>
            </a:r>
          </a:p>
          <a:p>
            <a:endParaRPr lang="en-US" dirty="0"/>
          </a:p>
          <a:p>
            <a:r>
              <a:rPr lang="en-US" dirty="0"/>
              <a:t>Who are the sinners?  (Rom 7:7-25)</a:t>
            </a:r>
          </a:p>
          <a:p>
            <a:endParaRPr lang="en-US" dirty="0"/>
          </a:p>
          <a:p>
            <a:r>
              <a:rPr lang="en-US" dirty="0"/>
              <a:t>Who are the righteous?  (Rom 4:7-8; Ps 32:1-2)</a:t>
            </a:r>
          </a:p>
          <a:p>
            <a:endParaRPr lang="en-US" dirty="0"/>
          </a:p>
          <a:p>
            <a:r>
              <a:rPr lang="en-US" dirty="0"/>
              <a:t>What is meant by Habakkuk 2:4?</a:t>
            </a:r>
          </a:p>
          <a:p>
            <a:endParaRPr lang="en-US" dirty="0"/>
          </a:p>
          <a:p>
            <a:r>
              <a:rPr lang="en-US" dirty="0"/>
              <a:t>(Rom 1:16-17; Gal 3:5-14; Heb 10:36-39)</a:t>
            </a:r>
          </a:p>
          <a:p>
            <a:endParaRPr lang="en-US" dirty="0"/>
          </a:p>
        </p:txBody>
      </p:sp>
      <p:sp>
        <p:nvSpPr>
          <p:cNvPr id="3" name="TextBox 2">
            <a:extLst>
              <a:ext uri="{FF2B5EF4-FFF2-40B4-BE49-F238E27FC236}">
                <a16:creationId xmlns:a16="http://schemas.microsoft.com/office/drawing/2014/main" id="{69751E1E-C561-744E-9AE1-11875C85DAE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976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1000"/>
                                        <p:tgtEl>
                                          <p:spTgt spid="4">
                                            <p:txEl>
                                              <p:pRg st="8" end="8"/>
                                            </p:txEl>
                                          </p:spTgt>
                                        </p:tgtEl>
                                      </p:cBhvr>
                                    </p:animEffect>
                                    <p:anim calcmode="lin" valueType="num">
                                      <p:cBhvr>
                                        <p:cTn id="43"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1000"/>
                                        <p:tgtEl>
                                          <p:spTgt spid="4">
                                            <p:txEl>
                                              <p:pRg st="10" end="10"/>
                                            </p:txEl>
                                          </p:spTgt>
                                        </p:tgtEl>
                                      </p:cBhvr>
                                    </p:animEffect>
                                    <p:anim calcmode="lin" valueType="num">
                                      <p:cBhvr>
                                        <p:cTn id="50"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A8BA5-7C2C-6A7C-3E24-E0345D3C2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A8BB8-129B-D4B9-B268-8C5F70B4065D}"/>
              </a:ext>
            </a:extLst>
          </p:cNvPr>
          <p:cNvSpPr>
            <a:spLocks noGrp="1"/>
          </p:cNvSpPr>
          <p:nvPr>
            <p:ph type="title"/>
          </p:nvPr>
        </p:nvSpPr>
        <p:spPr>
          <a:xfrm>
            <a:off x="58722" y="7434"/>
            <a:ext cx="8973869" cy="914400"/>
          </a:xfrm>
        </p:spPr>
        <p:txBody>
          <a:bodyPr>
            <a:normAutofit fontScale="90000"/>
          </a:bodyPr>
          <a:lstStyle/>
          <a:p>
            <a:pPr algn="l"/>
            <a:r>
              <a:rPr lang="en-US" sz="3600" dirty="0"/>
              <a:t>How the World responds to the Just Man…</a:t>
            </a:r>
            <a:br>
              <a:rPr lang="en-US" dirty="0"/>
            </a:br>
            <a:r>
              <a:rPr lang="en-US" sz="2400" dirty="0">
                <a:solidFill>
                  <a:schemeClr val="tx2">
                    <a:lumMod val="60000"/>
                    <a:lumOff val="40000"/>
                  </a:schemeClr>
                </a:solidFill>
              </a:rPr>
              <a:t>Psalms 2</a:t>
            </a:r>
          </a:p>
        </p:txBody>
      </p:sp>
      <p:sp>
        <p:nvSpPr>
          <p:cNvPr id="5" name="Scroll: Horizontal 3">
            <a:extLst>
              <a:ext uri="{FF2B5EF4-FFF2-40B4-BE49-F238E27FC236}">
                <a16:creationId xmlns:a16="http://schemas.microsoft.com/office/drawing/2014/main" id="{F971542A-68F4-392E-8069-E52221AA804C}"/>
              </a:ext>
            </a:extLst>
          </p:cNvPr>
          <p:cNvSpPr/>
          <p:nvPr/>
        </p:nvSpPr>
        <p:spPr>
          <a:xfrm>
            <a:off x="111408" y="297366"/>
            <a:ext cx="6248231" cy="701783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 </a:t>
            </a:r>
            <a:r>
              <a:rPr lang="en-US" sz="1600" i="1" dirty="0"/>
              <a:t>Why do the nations rage, And the people plot a vain thing?</a:t>
            </a:r>
            <a:r>
              <a:rPr lang="en-US" sz="1600" dirty="0"/>
              <a:t> </a:t>
            </a:r>
            <a:r>
              <a:rPr lang="en-US" sz="1200" dirty="0">
                <a:solidFill>
                  <a:schemeClr val="tx1">
                    <a:lumMod val="95000"/>
                    <a:lumOff val="5000"/>
                  </a:schemeClr>
                </a:solidFill>
              </a:rPr>
              <a:t>(2)</a:t>
            </a:r>
            <a:r>
              <a:rPr lang="en-US" sz="1600" dirty="0"/>
              <a:t> </a:t>
            </a:r>
            <a:r>
              <a:rPr lang="en-US" sz="1600" i="1" dirty="0"/>
              <a:t>The kings of the earth set themselves, And the rulers take counsel together, Against the LORD and against His Anointed, saying, </a:t>
            </a:r>
            <a:r>
              <a:rPr lang="en-US" sz="1200" dirty="0">
                <a:solidFill>
                  <a:schemeClr val="tx1">
                    <a:lumMod val="95000"/>
                    <a:lumOff val="5000"/>
                  </a:schemeClr>
                </a:solidFill>
              </a:rPr>
              <a:t>(3)</a:t>
            </a:r>
            <a:r>
              <a:rPr lang="en-US" sz="1600" dirty="0"/>
              <a:t> "</a:t>
            </a:r>
            <a:r>
              <a:rPr lang="en-US" sz="1600" i="1" dirty="0"/>
              <a:t>Let us break Their bonds in pieces And cast away Their cords from us.</a:t>
            </a:r>
            <a:r>
              <a:rPr lang="en-US" sz="1600" dirty="0"/>
              <a:t>" </a:t>
            </a:r>
            <a:r>
              <a:rPr lang="en-US" sz="1200" dirty="0">
                <a:solidFill>
                  <a:schemeClr val="tx1">
                    <a:lumMod val="95000"/>
                    <a:lumOff val="5000"/>
                  </a:schemeClr>
                </a:solidFill>
              </a:rPr>
              <a:t>(4)</a:t>
            </a:r>
            <a:r>
              <a:rPr lang="en-US" sz="1600" dirty="0"/>
              <a:t> He who sits in the heavens shall laugh; The LORD shall hold them in derision. </a:t>
            </a:r>
            <a:r>
              <a:rPr lang="en-US" sz="1200" dirty="0">
                <a:solidFill>
                  <a:schemeClr val="tx1">
                    <a:lumMod val="95000"/>
                    <a:lumOff val="5000"/>
                  </a:schemeClr>
                </a:solidFill>
              </a:rPr>
              <a:t>(5)</a:t>
            </a:r>
            <a:r>
              <a:rPr lang="en-US" sz="1600" dirty="0"/>
              <a:t> Then He shall speak to them in His wrath, And distress them in His deep displeasure:  </a:t>
            </a:r>
            <a:r>
              <a:rPr lang="en-US" sz="1200" dirty="0">
                <a:solidFill>
                  <a:schemeClr val="tx1">
                    <a:lumMod val="95000"/>
                    <a:lumOff val="5000"/>
                  </a:schemeClr>
                </a:solidFill>
              </a:rPr>
              <a:t>(6)</a:t>
            </a:r>
            <a:r>
              <a:rPr lang="en-US" sz="1600" dirty="0"/>
              <a:t> "Yet I have set My King On My holy hill of Zion."  </a:t>
            </a:r>
            <a:r>
              <a:rPr lang="en-US" sz="1200" dirty="0">
                <a:solidFill>
                  <a:schemeClr val="tx1">
                    <a:lumMod val="95000"/>
                    <a:lumOff val="5000"/>
                  </a:schemeClr>
                </a:solidFill>
              </a:rPr>
              <a:t>(7)</a:t>
            </a:r>
            <a:r>
              <a:rPr lang="en-US" sz="1600" dirty="0"/>
              <a:t> "</a:t>
            </a:r>
            <a:r>
              <a:rPr lang="en-US" sz="1600" b="1" i="1" dirty="0"/>
              <a:t>I will declare the decree: The LORD has said to Me, </a:t>
            </a:r>
            <a:r>
              <a:rPr lang="en-US" sz="1600" b="1" i="1" u="sng" dirty="0"/>
              <a:t>'You are My Son, Today I have begotten You</a:t>
            </a:r>
            <a:r>
              <a:rPr lang="en-US" sz="1600" dirty="0"/>
              <a:t>. </a:t>
            </a:r>
            <a:r>
              <a:rPr lang="en-US" sz="1200" dirty="0">
                <a:solidFill>
                  <a:schemeClr val="tx1">
                    <a:lumMod val="95000"/>
                    <a:lumOff val="5000"/>
                  </a:schemeClr>
                </a:solidFill>
              </a:rPr>
              <a:t>(8)</a:t>
            </a:r>
            <a:r>
              <a:rPr lang="en-US" sz="1600" dirty="0"/>
              <a:t> </a:t>
            </a:r>
            <a:r>
              <a:rPr lang="en-US" sz="1600" b="1" i="1" dirty="0"/>
              <a:t>Ask of Me, and I will give You The nations for Your inheritance, And the ends of the earth for Your possession</a:t>
            </a:r>
            <a:r>
              <a:rPr lang="en-US" sz="1600" dirty="0"/>
              <a:t>. </a:t>
            </a:r>
            <a:r>
              <a:rPr lang="en-US" sz="1200" dirty="0">
                <a:solidFill>
                  <a:schemeClr val="tx1">
                    <a:lumMod val="95000"/>
                    <a:lumOff val="5000"/>
                  </a:schemeClr>
                </a:solidFill>
              </a:rPr>
              <a:t>(9)</a:t>
            </a:r>
            <a:r>
              <a:rPr lang="en-US" sz="1600" dirty="0"/>
              <a:t> </a:t>
            </a:r>
            <a:r>
              <a:rPr lang="en-US" sz="1600" b="1" i="1" dirty="0"/>
              <a:t>You shall break them with a rod of iron</a:t>
            </a:r>
            <a:r>
              <a:rPr lang="en-US" sz="1600" i="1" dirty="0"/>
              <a:t>; </a:t>
            </a:r>
            <a:r>
              <a:rPr lang="en-US" sz="1600" b="1" i="1" dirty="0"/>
              <a:t>You shall dash them to pieces like a potter's vessel.'</a:t>
            </a:r>
            <a:r>
              <a:rPr lang="en-US" sz="1600" b="1" dirty="0"/>
              <a:t> </a:t>
            </a:r>
            <a:r>
              <a:rPr lang="en-US" sz="1600" dirty="0"/>
              <a:t>" </a:t>
            </a:r>
            <a:r>
              <a:rPr lang="en-US" sz="1200" dirty="0">
                <a:solidFill>
                  <a:schemeClr val="tx1">
                    <a:lumMod val="95000"/>
                    <a:lumOff val="5000"/>
                  </a:schemeClr>
                </a:solidFill>
              </a:rPr>
              <a:t>(10) </a:t>
            </a:r>
            <a:r>
              <a:rPr lang="en-US" sz="1600" i="1" dirty="0"/>
              <a:t>Now therefore, be wise, O kings; Be instructed, you judges of the earth.</a:t>
            </a:r>
            <a:r>
              <a:rPr lang="en-US" sz="1600" dirty="0"/>
              <a:t> </a:t>
            </a:r>
            <a:r>
              <a:rPr lang="en-US" sz="1200" dirty="0">
                <a:solidFill>
                  <a:schemeClr val="tx1">
                    <a:lumMod val="95000"/>
                    <a:lumOff val="5000"/>
                  </a:schemeClr>
                </a:solidFill>
              </a:rPr>
              <a:t>(11) </a:t>
            </a:r>
            <a:r>
              <a:rPr lang="en-US" sz="1600" i="1" dirty="0"/>
              <a:t>Serve the LORD with fear, And rejoice with trembling. </a:t>
            </a:r>
            <a:r>
              <a:rPr lang="en-US" sz="1200" dirty="0">
                <a:solidFill>
                  <a:schemeClr val="tx1">
                    <a:lumMod val="95000"/>
                    <a:lumOff val="5000"/>
                  </a:schemeClr>
                </a:solidFill>
              </a:rPr>
              <a:t>(12) </a:t>
            </a:r>
            <a:r>
              <a:rPr lang="en-US" sz="1600" i="1" dirty="0"/>
              <a:t>Kiss the Son, lest He be angry, And you perish in the way, When His wrath is kindled but a little. Blessed are all those who put their trust in Him</a:t>
            </a:r>
            <a:r>
              <a:rPr lang="en-US" sz="1600" dirty="0"/>
              <a:t>.</a:t>
            </a:r>
          </a:p>
        </p:txBody>
      </p:sp>
      <p:sp>
        <p:nvSpPr>
          <p:cNvPr id="4" name="Scroll: Horizontal 3">
            <a:extLst>
              <a:ext uri="{FF2B5EF4-FFF2-40B4-BE49-F238E27FC236}">
                <a16:creationId xmlns:a16="http://schemas.microsoft.com/office/drawing/2014/main" id="{7E38A61F-52E0-9918-FDBF-3711584A7741}"/>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How many speakers?</a:t>
            </a:r>
          </a:p>
          <a:p>
            <a:endParaRPr lang="en-US" dirty="0"/>
          </a:p>
          <a:p>
            <a:r>
              <a:rPr lang="en-US" sz="1200" dirty="0"/>
              <a:t>(v1-3) </a:t>
            </a:r>
            <a:r>
              <a:rPr lang="en-US" sz="1400" dirty="0"/>
              <a:t>The voice of rebellion, man in </a:t>
            </a:r>
            <a:r>
              <a:rPr lang="en-US" sz="1400" u="sng" dirty="0"/>
              <a:t>revolt</a:t>
            </a:r>
          </a:p>
          <a:p>
            <a:r>
              <a:rPr lang="en-US" sz="1400" dirty="0"/>
              <a:t> </a:t>
            </a:r>
          </a:p>
          <a:p>
            <a:r>
              <a:rPr lang="en-US" sz="1200" dirty="0"/>
              <a:t>(v4-6) </a:t>
            </a:r>
            <a:r>
              <a:rPr lang="en-US" sz="1400" dirty="0"/>
              <a:t>God in His </a:t>
            </a:r>
            <a:r>
              <a:rPr lang="en-US" sz="1400" u="sng" dirty="0"/>
              <a:t>wrath</a:t>
            </a:r>
          </a:p>
          <a:p>
            <a:endParaRPr lang="en-US" sz="1400" u="sng" dirty="0"/>
          </a:p>
          <a:p>
            <a:r>
              <a:rPr lang="en-US" sz="1200" dirty="0"/>
              <a:t>(v7-9) </a:t>
            </a:r>
            <a:r>
              <a:rPr lang="en-US" sz="1400" u="sng" dirty="0"/>
              <a:t>Revelation</a:t>
            </a:r>
            <a:r>
              <a:rPr lang="en-US" sz="1400" dirty="0"/>
              <a:t> of the Son</a:t>
            </a:r>
          </a:p>
          <a:p>
            <a:endParaRPr lang="en-US" sz="1400" dirty="0"/>
          </a:p>
          <a:p>
            <a:r>
              <a:rPr lang="en-US" sz="1200" dirty="0"/>
              <a:t>(v10-12) </a:t>
            </a:r>
            <a:r>
              <a:rPr lang="en-US" sz="1400" dirty="0"/>
              <a:t>The Spirit calls to </a:t>
            </a:r>
            <a:r>
              <a:rPr lang="en-US" sz="1400" u="sng" dirty="0"/>
              <a:t>reconciliation</a:t>
            </a:r>
          </a:p>
        </p:txBody>
      </p:sp>
      <p:sp>
        <p:nvSpPr>
          <p:cNvPr id="3" name="TextBox 2">
            <a:extLst>
              <a:ext uri="{FF2B5EF4-FFF2-40B4-BE49-F238E27FC236}">
                <a16:creationId xmlns:a16="http://schemas.microsoft.com/office/drawing/2014/main" id="{4B1D0702-ED0C-9281-90FA-971EC99129C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514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All things would be put under His feet</a:t>
            </a:r>
            <a:br>
              <a:rPr lang="en-US" dirty="0"/>
            </a:br>
            <a:r>
              <a:rPr lang="en-US" sz="2400" dirty="0">
                <a:solidFill>
                  <a:schemeClr val="tx2">
                    <a:lumMod val="60000"/>
                    <a:lumOff val="40000"/>
                  </a:schemeClr>
                </a:solidFill>
              </a:rPr>
              <a:t>Psalms 8:6  </a:t>
            </a:r>
            <a:r>
              <a:rPr lang="en-US" sz="2400" dirty="0">
                <a:solidFill>
                  <a:schemeClr val="tx2">
                    <a:lumMod val="60000"/>
                    <a:lumOff val="40000"/>
                  </a:schemeClr>
                </a:solidFill>
                <a:sym typeface="Wingdings" panose="05000000000000000000" pitchFamily="2" charset="2"/>
              </a:rPr>
              <a:t>  Hebrews 2:5-9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You have made him to have dominion over the works of Your hands; You have put all things under his feet.  (Psalms 8:6)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For He has not put the world to come, of which we speak, in subject to angels. But one testified in a certain place, saying “…You have put all things in subjection under his feet.”  </a:t>
            </a:r>
          </a:p>
          <a:p>
            <a:endParaRPr lang="en-US" b="1" i="1" dirty="0">
              <a:solidFill>
                <a:schemeClr val="bg1">
                  <a:lumMod val="95000"/>
                </a:schemeClr>
              </a:solidFill>
            </a:endParaRPr>
          </a:p>
          <a:p>
            <a:r>
              <a:rPr lang="en-US" b="1" i="1" dirty="0">
                <a:solidFill>
                  <a:schemeClr val="bg1">
                    <a:lumMod val="95000"/>
                  </a:schemeClr>
                </a:solidFill>
              </a:rPr>
              <a:t>For in that </a:t>
            </a:r>
            <a:r>
              <a:rPr lang="en-US" b="1" i="1" u="sng" dirty="0">
                <a:solidFill>
                  <a:schemeClr val="bg1">
                    <a:lumMod val="95000"/>
                  </a:schemeClr>
                </a:solidFill>
              </a:rPr>
              <a:t>He put all in subjection under him, He left nothing that is not put under him.</a:t>
            </a:r>
            <a:r>
              <a:rPr lang="en-US" b="1" i="1" dirty="0">
                <a:solidFill>
                  <a:schemeClr val="bg1">
                    <a:lumMod val="95000"/>
                  </a:schemeClr>
                </a:solidFill>
              </a:rPr>
              <a:t> … But we see Jesus, …crowned with glory and honor, that He, by the grace of God, might taste death for everyone. (Hebrews 2:5-9)</a:t>
            </a:r>
          </a:p>
        </p:txBody>
      </p:sp>
      <p:sp>
        <p:nvSpPr>
          <p:cNvPr id="3" name="TextBox 2">
            <a:extLst>
              <a:ext uri="{FF2B5EF4-FFF2-40B4-BE49-F238E27FC236}">
                <a16:creationId xmlns:a16="http://schemas.microsoft.com/office/drawing/2014/main" id="{0F134A2E-198A-D1DC-1B24-08721BF3D389}"/>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626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resurrected</a:t>
            </a:r>
            <a:br>
              <a:rPr lang="en-US" dirty="0"/>
            </a:br>
            <a:r>
              <a:rPr lang="en-US" sz="2400" dirty="0">
                <a:solidFill>
                  <a:schemeClr val="tx2">
                    <a:lumMod val="60000"/>
                    <a:lumOff val="40000"/>
                  </a:schemeClr>
                </a:solidFill>
              </a:rPr>
              <a:t>Psalms 16:8-10  </a:t>
            </a:r>
            <a:r>
              <a:rPr lang="en-US" sz="2400" dirty="0">
                <a:solidFill>
                  <a:schemeClr val="tx2">
                    <a:lumMod val="60000"/>
                    <a:lumOff val="40000"/>
                  </a:schemeClr>
                </a:solidFill>
                <a:sym typeface="Wingdings" panose="05000000000000000000" pitchFamily="2" charset="2"/>
              </a:rPr>
              <a:t>  Acts 2:27; Mark 16:6-7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I have set the LORD always before me; Because He is at my right hand I shall not be moved. Therefore my heart is glad, and my glory rejoices; My flesh also will rest in hope. </a:t>
            </a:r>
            <a:r>
              <a:rPr lang="en-US" b="1" i="1" u="sng" dirty="0">
                <a:solidFill>
                  <a:schemeClr val="bg1">
                    <a:lumMod val="95000"/>
                  </a:schemeClr>
                </a:solidFill>
              </a:rPr>
              <a:t>For You will not leave my soul in </a:t>
            </a:r>
            <a:r>
              <a:rPr lang="en-US" b="1" i="1" u="sng" dirty="0" err="1">
                <a:solidFill>
                  <a:schemeClr val="bg1">
                    <a:lumMod val="95000"/>
                  </a:schemeClr>
                </a:solidFill>
              </a:rPr>
              <a:t>Sheol</a:t>
            </a:r>
            <a:r>
              <a:rPr lang="en-US" b="1" i="1" u="sng" dirty="0">
                <a:solidFill>
                  <a:schemeClr val="bg1">
                    <a:lumMod val="95000"/>
                  </a:schemeClr>
                </a:solidFill>
              </a:rPr>
              <a:t>, Nor will You allow Your Holy One to see corruption.</a:t>
            </a:r>
            <a:r>
              <a:rPr lang="en-US" b="1" i="1" dirty="0">
                <a:solidFill>
                  <a:schemeClr val="bg1">
                    <a:lumMod val="95000"/>
                  </a:schemeClr>
                </a:solidFill>
              </a:rPr>
              <a:t>  (Psalms 16:8-10) </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 and brethren, let me speak freely to you of the patriarch David, that he is both dead and buried, and his tomb is with us to this day. Therefore, being a prophet, and knowing that God had sworn with an oath to him that of the fruit of his body, according to the flesh, He would raise up the Christ to sit on his throne, he, </a:t>
            </a:r>
            <a:r>
              <a:rPr lang="en-US" u="sng" dirty="0"/>
              <a:t>foreseeing this, spoke concerning the resurrection of the Christ, that His soul was not left in Hades, nor did His flesh see corruption.</a:t>
            </a:r>
            <a:r>
              <a:rPr lang="en-US" dirty="0"/>
              <a:t> This Jesus God has raised up, of which we are all witnesses. </a:t>
            </a:r>
          </a:p>
          <a:p>
            <a:r>
              <a:rPr lang="en-US" dirty="0"/>
              <a:t>(Act 2:29-32)</a:t>
            </a:r>
          </a:p>
        </p:txBody>
      </p:sp>
      <p:sp>
        <p:nvSpPr>
          <p:cNvPr id="3" name="TextBox 2">
            <a:extLst>
              <a:ext uri="{FF2B5EF4-FFF2-40B4-BE49-F238E27FC236}">
                <a16:creationId xmlns:a16="http://schemas.microsoft.com/office/drawing/2014/main" id="{00CBB7DF-2498-CB0F-36B8-23B2E8A3A33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7141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God would forsake Him</a:t>
            </a:r>
            <a:br>
              <a:rPr lang="en-US" dirty="0"/>
            </a:br>
            <a:r>
              <a:rPr lang="en-US" sz="2400" dirty="0">
                <a:solidFill>
                  <a:schemeClr val="tx2">
                    <a:lumMod val="60000"/>
                    <a:lumOff val="40000"/>
                  </a:schemeClr>
                </a:solidFill>
              </a:rPr>
              <a:t>Psalms 22:1  </a:t>
            </a:r>
            <a:r>
              <a:rPr lang="en-US" sz="2400" dirty="0">
                <a:solidFill>
                  <a:schemeClr val="tx2">
                    <a:lumMod val="60000"/>
                    <a:lumOff val="40000"/>
                  </a:schemeClr>
                </a:solidFill>
                <a:sym typeface="Wingdings" panose="05000000000000000000" pitchFamily="2" charset="2"/>
              </a:rPr>
              <a:t>  Matthew 27:46; Mark 15:34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My God, My God, why have You forsaken Me? Why are You so far from helping Me, And from the words of My groaning? </a:t>
            </a:r>
          </a:p>
          <a:p>
            <a:r>
              <a:rPr lang="en-US" dirty="0"/>
              <a:t>(</a:t>
            </a:r>
            <a:r>
              <a:rPr lang="en-US" dirty="0" err="1"/>
              <a:t>Psa</a:t>
            </a:r>
            <a:r>
              <a:rPr lang="en-US" dirty="0"/>
              <a:t> 22:1)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from the sixth hour until the ninth hour there was darkness over all the land. And about the ninth hour Jesus cried out with a loud voice, saying, "Eli, Eli, lama sabachthani?" that is, "MY GOD, MY GOD, WHY HAVE YOU FORSAKEN ME?"  (Mat 27:45-46)</a:t>
            </a:r>
          </a:p>
        </p:txBody>
      </p:sp>
      <p:sp>
        <p:nvSpPr>
          <p:cNvPr id="3" name="TextBox 2">
            <a:extLst>
              <a:ext uri="{FF2B5EF4-FFF2-40B4-BE49-F238E27FC236}">
                <a16:creationId xmlns:a16="http://schemas.microsoft.com/office/drawing/2014/main" id="{64AB1F21-BDD5-17F0-890B-8E2186926EDD}"/>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817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mocked</a:t>
            </a:r>
            <a:br>
              <a:rPr lang="en-US" dirty="0"/>
            </a:br>
            <a:r>
              <a:rPr lang="en-US" sz="2400" dirty="0">
                <a:solidFill>
                  <a:schemeClr val="tx2">
                    <a:lumMod val="60000"/>
                    <a:lumOff val="40000"/>
                  </a:schemeClr>
                </a:solidFill>
              </a:rPr>
              <a:t>Psalms 22:7-8  </a:t>
            </a:r>
            <a:r>
              <a:rPr lang="en-US" sz="2400" dirty="0">
                <a:solidFill>
                  <a:schemeClr val="tx2">
                    <a:lumMod val="60000"/>
                    <a:lumOff val="40000"/>
                  </a:schemeClr>
                </a:solidFill>
                <a:sym typeface="Wingdings" panose="05000000000000000000" pitchFamily="2" charset="2"/>
              </a:rPr>
              <a:t>  Luke 23:35-39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those who see Me ridicule Me; They shoot out the lip, they shake the head, saying, "He trusted in the LORD, let Him rescue Him; Let Him deliver Him, since He delights in Him!" </a:t>
            </a:r>
          </a:p>
          <a:p>
            <a:r>
              <a:rPr lang="en-US" dirty="0"/>
              <a:t>(</a:t>
            </a:r>
            <a:r>
              <a:rPr lang="en-US" dirty="0" err="1"/>
              <a:t>Psa</a:t>
            </a:r>
            <a:r>
              <a:rPr lang="en-US" dirty="0"/>
              <a:t> 22:7-8)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the people stood looking on. But even the rulers with them sneered, saying, "He saved others; let Him save Himself if He is the Christ, the chosen of God." The soldiers also mocked Him, coming and offering Him sour wine, and saying, "If You are the King of the Jews, save Yourself." And an inscription also was written over Him in letters of Greek, Latin, and Hebrew: THIS IS THE KING OF THE JEWS. Then one of the criminals who were hanged blasphemed Him, saying, "If You are the Christ, save Yourself and us."  (Luk 23:35-39)</a:t>
            </a:r>
          </a:p>
        </p:txBody>
      </p:sp>
      <p:sp>
        <p:nvSpPr>
          <p:cNvPr id="3" name="TextBox 2">
            <a:extLst>
              <a:ext uri="{FF2B5EF4-FFF2-40B4-BE49-F238E27FC236}">
                <a16:creationId xmlns:a16="http://schemas.microsoft.com/office/drawing/2014/main" id="{4D73B433-1650-107E-4772-8B8EA98D137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1145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hands and feet would be pierced</a:t>
            </a:r>
            <a:br>
              <a:rPr lang="en-US" dirty="0"/>
            </a:br>
            <a:r>
              <a:rPr lang="en-US" sz="2400" dirty="0">
                <a:solidFill>
                  <a:schemeClr val="tx2">
                    <a:lumMod val="60000"/>
                    <a:lumOff val="40000"/>
                  </a:schemeClr>
                </a:solidFill>
              </a:rPr>
              <a:t>Psalms 22:16  </a:t>
            </a:r>
            <a:r>
              <a:rPr lang="en-US" sz="2400" dirty="0">
                <a:solidFill>
                  <a:schemeClr val="tx2">
                    <a:lumMod val="60000"/>
                    <a:lumOff val="40000"/>
                  </a:schemeClr>
                </a:solidFill>
                <a:sym typeface="Wingdings" panose="05000000000000000000" pitchFamily="2" charset="2"/>
              </a:rPr>
              <a:t>  John 20:25-27; Matthew 27:31-36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dogs have surrounded Me; The congregation of the wicked has enclosed Me. They pierced My hands and My feet; </a:t>
            </a:r>
          </a:p>
          <a:p>
            <a:r>
              <a:rPr lang="en-US" dirty="0"/>
              <a:t>(</a:t>
            </a:r>
            <a:r>
              <a:rPr lang="en-US" dirty="0" err="1"/>
              <a:t>Psa</a:t>
            </a:r>
            <a:r>
              <a:rPr lang="en-US" dirty="0"/>
              <a:t> 22:16)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743200"/>
            <a:ext cx="8307977" cy="4066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other disciples therefore said to him, "We have seen the Lord." So he [Thomas] said to them, "Unless I see in His hands the print of the nails, and put my finger into the print of the nails, and put my hand into His side, I will not believe." And after eight days His disciples were again inside, and Thomas with them. Jesus came, the doors being shut, and stood in the midst, and said, "Peace to you!" Then He said to Thomas, "Reach your finger here, and look at My hands; and reach your hand here, and put it into My side. Do not be unbelieving, but believing." And Thomas answered and said to Him, "My Lord and my God!" (Joh 20:25-28)</a:t>
            </a:r>
          </a:p>
        </p:txBody>
      </p:sp>
      <p:sp>
        <p:nvSpPr>
          <p:cNvPr id="3" name="TextBox 2">
            <a:extLst>
              <a:ext uri="{FF2B5EF4-FFF2-40B4-BE49-F238E27FC236}">
                <a16:creationId xmlns:a16="http://schemas.microsoft.com/office/drawing/2014/main" id="{3BED8021-149F-5690-65D5-57E632E886C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569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They would cast lots for His clothes</a:t>
            </a:r>
            <a:br>
              <a:rPr lang="en-US" dirty="0"/>
            </a:br>
            <a:r>
              <a:rPr lang="en-US" sz="2400" dirty="0">
                <a:solidFill>
                  <a:schemeClr val="tx2">
                    <a:lumMod val="60000"/>
                    <a:lumOff val="40000"/>
                  </a:schemeClr>
                </a:solidFill>
              </a:rPr>
              <a:t>Psalms 22:18  </a:t>
            </a:r>
            <a:r>
              <a:rPr lang="en-US" sz="2400" dirty="0">
                <a:solidFill>
                  <a:schemeClr val="tx2">
                    <a:lumMod val="60000"/>
                    <a:lumOff val="40000"/>
                  </a:schemeClr>
                </a:solidFill>
                <a:sym typeface="Wingdings" panose="05000000000000000000" pitchFamily="2" charset="2"/>
              </a:rPr>
              <a:t>  Matthew 27:35-36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They divide My garments among them, And for My clothing they cast lots. </a:t>
            </a:r>
          </a:p>
          <a:p>
            <a:r>
              <a:rPr lang="en-US" dirty="0"/>
              <a:t>(</a:t>
            </a:r>
            <a:r>
              <a:rPr lang="en-US" dirty="0" err="1"/>
              <a:t>Psa</a:t>
            </a:r>
            <a:r>
              <a:rPr lang="en-US" dirty="0"/>
              <a:t> 22:18)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they crucified Him, and divided His garments, casting lots, that it might be fulfilled which was spoken by the prophet: "THEY DIVIDED MY GARMENTS AMONG THEM, AND FOR MY CLOTHING THEY CAST LOTS." Sitting down, they kept watch over Him there. </a:t>
            </a:r>
          </a:p>
          <a:p>
            <a:r>
              <a:rPr lang="en-US"/>
              <a:t>(Mat 27:35-36)</a:t>
            </a:r>
          </a:p>
        </p:txBody>
      </p:sp>
      <p:sp>
        <p:nvSpPr>
          <p:cNvPr id="3" name="TextBox 2">
            <a:extLst>
              <a:ext uri="{FF2B5EF4-FFF2-40B4-BE49-F238E27FC236}">
                <a16:creationId xmlns:a16="http://schemas.microsoft.com/office/drawing/2014/main" id="{781611CB-CC91-3089-ECFD-BC85D133A380}"/>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08889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None of His bones would be broken</a:t>
            </a:r>
            <a:br>
              <a:rPr lang="en-US" dirty="0"/>
            </a:br>
            <a:r>
              <a:rPr lang="en-US" sz="2400" dirty="0">
                <a:solidFill>
                  <a:schemeClr val="tx2">
                    <a:lumMod val="60000"/>
                    <a:lumOff val="40000"/>
                  </a:schemeClr>
                </a:solidFill>
              </a:rPr>
              <a:t>Psalms 34:20  </a:t>
            </a:r>
            <a:r>
              <a:rPr lang="en-US" sz="2400" dirty="0">
                <a:solidFill>
                  <a:schemeClr val="tx2">
                    <a:lumMod val="60000"/>
                    <a:lumOff val="40000"/>
                  </a:schemeClr>
                </a:solidFill>
                <a:sym typeface="Wingdings" panose="05000000000000000000" pitchFamily="2" charset="2"/>
              </a:rPr>
              <a:t>  John 19:32-33</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guards all his bones; Not one of them is broken. (Psa 34:20)</a:t>
            </a:r>
            <a:endParaRPr lang="en-US" b="1" i="1" dirty="0">
              <a:solidFill>
                <a:schemeClr val="bg1">
                  <a:lumMod val="95000"/>
                </a:schemeClr>
              </a:solidFill>
            </a:endParaRP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 soldiers came and broke the legs of the first and of the other who was crucified with Him. But when they came to Jesus and saw that He was already dead, they did not break His legs. </a:t>
            </a:r>
          </a:p>
          <a:p>
            <a:r>
              <a:rPr lang="en-US"/>
              <a:t>(Joh 19:32-33)</a:t>
            </a:r>
          </a:p>
        </p:txBody>
      </p:sp>
      <p:sp>
        <p:nvSpPr>
          <p:cNvPr id="3" name="TextBox 2">
            <a:extLst>
              <a:ext uri="{FF2B5EF4-FFF2-40B4-BE49-F238E27FC236}">
                <a16:creationId xmlns:a16="http://schemas.microsoft.com/office/drawing/2014/main" id="{E6610516-B117-ED45-6FB0-6ED6B907E4E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4776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33050</TotalTime>
  <Words>3618</Words>
  <Application>Microsoft Office PowerPoint</Application>
  <PresentationFormat>On-screen Show (4:3)</PresentationFormat>
  <Paragraphs>228</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 Narrow</vt:lpstr>
      <vt:lpstr>Calibri</vt:lpstr>
      <vt:lpstr>Verdana</vt:lpstr>
      <vt:lpstr>Wingdings</vt:lpstr>
      <vt:lpstr>PPT_Template_2010SummerSchool</vt:lpstr>
      <vt:lpstr>1_UPCRC_Powerpoint_Template_with I-Mark</vt:lpstr>
      <vt:lpstr>PowerPoint Presentation</vt:lpstr>
      <vt:lpstr>He would be the Son of God Psalms 2:7     Matthew 3:17  </vt:lpstr>
      <vt:lpstr>All things would be put under His feet Psalms 8:6    Hebrews 2:5-9</vt:lpstr>
      <vt:lpstr>He would be resurrected Psalms 16:8-10    Acts 2:27; Mark 16:6-7</vt:lpstr>
      <vt:lpstr>God would forsake Him Psalms 22:1    Matthew 27:46; Mark 15:34</vt:lpstr>
      <vt:lpstr>He would be mocked Psalms 22:7-8    Luke 23:35-39</vt:lpstr>
      <vt:lpstr>His hands and feet would be pierced Psalms 22:16    John 20:25-27; Matthew 27:31-36</vt:lpstr>
      <vt:lpstr>They would cast lots for His clothes Psalms 22:18    Matthew 27:35-36</vt:lpstr>
      <vt:lpstr>None of His bones would be broken Psalms 34:20    John 19:32-33</vt:lpstr>
      <vt:lpstr>He would be falsely accused Psalms 35:11    Mark 14:55-59</vt:lpstr>
      <vt:lpstr>He would be hated without cause Psalms 35:19    John 15:23-27</vt:lpstr>
      <vt:lpstr>He would come to do God’s will Psalms 40:6-8    Hebrews 10:5-9</vt:lpstr>
      <vt:lpstr>He would be betrayed by a friend Psalms 41:9    Luke 22:47</vt:lpstr>
      <vt:lpstr>His throne would be forever Psalms 45:6    Hebrews 1:8</vt:lpstr>
      <vt:lpstr>He would ascend to God’s right hand Psalms 68:18    Mark 16:19</vt:lpstr>
      <vt:lpstr>He would be consumed by zeal for God’s house Psalms 69:9    John 2:17</vt:lpstr>
      <vt:lpstr>He would be given sour wine to drink Psalms 69:21    Matthew 27:34</vt:lpstr>
      <vt:lpstr>What difference should that make…? Psalms 40:7-8    John 5:39-40</vt:lpstr>
      <vt:lpstr>A quick review… Truth, The Nature of Mankind, and Worldviews</vt:lpstr>
      <vt:lpstr>Who is this Just Man…? Psalms 1</vt:lpstr>
      <vt:lpstr>How the World responds to the Just Man… Psalms 2</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1259</cp:revision>
  <cp:lastPrinted>2024-10-06T13:19:31Z</cp:lastPrinted>
  <dcterms:created xsi:type="dcterms:W3CDTF">2010-06-16T02:58:04Z</dcterms:created>
  <dcterms:modified xsi:type="dcterms:W3CDTF">2024-10-13T01:26:05Z</dcterms:modified>
</cp:coreProperties>
</file>