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66" r:id="rId4"/>
    <p:sldId id="569" r:id="rId5"/>
    <p:sldId id="570" r:id="rId6"/>
    <p:sldId id="567" r:id="rId7"/>
    <p:sldId id="568" r:id="rId8"/>
    <p:sldId id="571" r:id="rId9"/>
    <p:sldId id="562"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0583" autoAdjust="0"/>
  </p:normalViewPr>
  <p:slideViewPr>
    <p:cSldViewPr>
      <p:cViewPr varScale="1">
        <p:scale>
          <a:sx n="95" d="100"/>
          <a:sy n="95" d="100"/>
        </p:scale>
        <p:origin x="1626"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8/2/2025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Forgiveness and Restoration</a:t>
            </a:r>
            <a:endParaRPr lang="en-US" sz="1400" kern="1200" dirty="0">
              <a:solidFill>
                <a:schemeClr val="tx1"/>
              </a:solidFill>
              <a:effectLst/>
              <a:latin typeface="+mn-lt"/>
              <a:ea typeface="ＭＳ Ｐゴシック" pitchFamily="-106" charset="-128"/>
              <a:cs typeface="ＭＳ Ｐゴシック" pitchFamily="-106" charset="-128"/>
            </a:endParaRPr>
          </a:p>
          <a:p>
            <a:pPr fontAlgn="base"/>
            <a:r>
              <a:rPr lang="en-US" sz="1400" b="1" kern="1200" dirty="0">
                <a:solidFill>
                  <a:schemeClr val="tx1"/>
                </a:solidFill>
                <a:effectLst/>
                <a:latin typeface="+mn-lt"/>
                <a:ea typeface="ＭＳ Ｐゴシック" pitchFamily="-106" charset="-128"/>
                <a:cs typeface="ＭＳ Ｐゴシック" pitchFamily="-106" charset="-128"/>
              </a:rPr>
              <a:t>Text</a:t>
            </a:r>
            <a:r>
              <a:rPr lang="en-US" sz="1400" kern="1200" dirty="0">
                <a:solidFill>
                  <a:schemeClr val="tx1"/>
                </a:solidFill>
                <a:effectLst/>
                <a:latin typeface="+mn-lt"/>
                <a:ea typeface="ＭＳ Ｐゴシック" pitchFamily="-106" charset="-128"/>
                <a:cs typeface="ＭＳ Ｐゴシック" pitchFamily="-106" charset="-128"/>
              </a:rPr>
              <a:t>: Matthew 18:15–20</a:t>
            </a:r>
          </a:p>
          <a:p>
            <a:pPr fontAlgn="base"/>
            <a:r>
              <a:rPr lang="en-US" sz="1400" b="1" kern="1200" dirty="0">
                <a:solidFill>
                  <a:schemeClr val="tx1"/>
                </a:solidFill>
                <a:effectLst/>
                <a:latin typeface="+mn-lt"/>
                <a:ea typeface="ＭＳ Ｐゴシック" pitchFamily="-106" charset="-128"/>
                <a:cs typeface="ＭＳ Ｐゴシック" pitchFamily="-106" charset="-128"/>
              </a:rPr>
              <a:t>Objective</a:t>
            </a:r>
            <a:r>
              <a:rPr lang="en-US" sz="1400" kern="1200" dirty="0">
                <a:solidFill>
                  <a:schemeClr val="tx1"/>
                </a:solidFill>
                <a:effectLst/>
                <a:latin typeface="+mn-lt"/>
                <a:ea typeface="ＭＳ Ｐゴシック" pitchFamily="-106" charset="-128"/>
                <a:cs typeface="ＭＳ Ｐゴシック" pitchFamily="-106" charset="-128"/>
              </a:rPr>
              <a:t>: Biblical conflict resolution strengthens unity.</a:t>
            </a:r>
          </a:p>
          <a:p>
            <a:pPr fontAlgn="base"/>
            <a:r>
              <a:rPr lang="en-US" sz="1400" b="1" kern="1200" dirty="0">
                <a:solidFill>
                  <a:schemeClr val="tx1"/>
                </a:solidFill>
                <a:effectLst/>
                <a:latin typeface="+mn-lt"/>
                <a:ea typeface="ＭＳ Ｐゴシック" pitchFamily="-106" charset="-128"/>
                <a:cs typeface="ＭＳ Ｐゴシック" pitchFamily="-106" charset="-128"/>
              </a:rPr>
              <a:t>Key Themes</a:t>
            </a:r>
            <a:r>
              <a:rPr lang="en-US" sz="1400" kern="1200" dirty="0">
                <a:solidFill>
                  <a:schemeClr val="tx1"/>
                </a:solidFill>
                <a:effectLst/>
                <a:latin typeface="+mn-lt"/>
                <a:ea typeface="ＭＳ Ｐゴシック" pitchFamily="-106" charset="-128"/>
                <a:cs typeface="ＭＳ Ｐゴシック" pitchFamily="-106" charset="-128"/>
              </a:rPr>
              <a:t>: Reconciliation, peacemaking.</a:t>
            </a:r>
          </a:p>
          <a:p>
            <a:pPr fontAlgn="base"/>
            <a:r>
              <a:rPr lang="en-US" sz="1400" b="1" kern="1200" dirty="0">
                <a:solidFill>
                  <a:schemeClr val="tx1"/>
                </a:solidFill>
                <a:effectLst/>
                <a:latin typeface="+mn-lt"/>
                <a:ea typeface="ＭＳ Ｐゴシック" pitchFamily="-106" charset="-128"/>
                <a:cs typeface="ＭＳ Ｐゴシック" pitchFamily="-106" charset="-128"/>
              </a:rPr>
              <a:t>Discussion</a:t>
            </a:r>
            <a:r>
              <a:rPr lang="en-US" sz="1400" kern="1200" dirty="0">
                <a:solidFill>
                  <a:schemeClr val="tx1"/>
                </a:solidFill>
                <a:effectLst/>
                <a:latin typeface="+mn-lt"/>
                <a:ea typeface="ＭＳ Ｐゴシック" pitchFamily="-106" charset="-128"/>
                <a:cs typeface="ＭＳ Ｐゴシック" pitchFamily="-106" charset="-128"/>
              </a:rPr>
              <a:t>:</a:t>
            </a:r>
          </a:p>
          <a:p>
            <a:pPr lvl="0"/>
            <a:r>
              <a:rPr lang="en-US" sz="1400" kern="1200" dirty="0">
                <a:solidFill>
                  <a:schemeClr val="tx1"/>
                </a:solidFill>
                <a:effectLst/>
                <a:latin typeface="+mn-lt"/>
                <a:ea typeface="ＭＳ Ｐゴシック" pitchFamily="-106" charset="-128"/>
                <a:cs typeface="ＭＳ Ｐゴシック" pitchFamily="-106" charset="-128"/>
              </a:rPr>
              <a:t>Why does Jesus place such emphasis on private resolution?</a:t>
            </a:r>
          </a:p>
          <a:p>
            <a:pPr lvl="0" fontAlgn="base"/>
            <a:r>
              <a:rPr lang="en-US" sz="1400" kern="1200" dirty="0">
                <a:solidFill>
                  <a:schemeClr val="tx1"/>
                </a:solidFill>
                <a:effectLst/>
                <a:latin typeface="+mn-lt"/>
                <a:ea typeface="ＭＳ Ｐゴシック" pitchFamily="-106" charset="-128"/>
                <a:cs typeface="ＭＳ Ｐゴシック" pitchFamily="-106" charset="-128"/>
              </a:rPr>
              <a:t>What is the role of the church in accountability?</a:t>
            </a:r>
          </a:p>
          <a:p>
            <a:pPr fontAlgn="base"/>
            <a:r>
              <a:rPr lang="en-US" sz="1400" b="1" kern="1200" dirty="0">
                <a:solidFill>
                  <a:schemeClr val="tx1"/>
                </a:solidFill>
                <a:effectLst/>
                <a:latin typeface="+mn-lt"/>
                <a:ea typeface="ＭＳ Ｐゴシック" pitchFamily="-106" charset="-128"/>
                <a:cs typeface="ＭＳ Ｐゴシック" pitchFamily="-106" charset="-128"/>
              </a:rPr>
              <a:t>Application</a:t>
            </a:r>
            <a:r>
              <a:rPr lang="en-US" sz="1400" kern="1200" dirty="0">
                <a:solidFill>
                  <a:schemeClr val="tx1"/>
                </a:solidFill>
                <a:effectLst/>
                <a:latin typeface="+mn-lt"/>
                <a:ea typeface="ＭＳ Ｐゴシック" pitchFamily="-106" charset="-128"/>
                <a:cs typeface="ＭＳ Ｐゴシック" pitchFamily="-106" charset="-128"/>
              </a:rPr>
              <a:t>: Practice direct and grace-filled confrontation.</a:t>
            </a:r>
          </a:p>
          <a:p>
            <a:pPr marL="0" lvl="0" indent="0">
              <a:buNone/>
            </a:pPr>
            <a:endParaRPr lang="en-US" sz="1400" dirty="0"/>
          </a:p>
          <a:p>
            <a:pPr marL="0" lvl="0" indent="0">
              <a:buNone/>
            </a:pPr>
            <a:endParaRPr lang="en-US" sz="1400" dirty="0"/>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3B944-0F1E-0A70-EAA1-436F8591DE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82D7D-147E-C222-B953-C878E03B0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9A59C-FFF7-4A03-697B-F46F49A1C224}"/>
              </a:ext>
            </a:extLst>
          </p:cNvPr>
          <p:cNvSpPr>
            <a:spLocks noGrp="1"/>
          </p:cNvSpPr>
          <p:nvPr>
            <p:ph type="body" idx="1"/>
          </p:nvPr>
        </p:nvSpPr>
        <p:spPr/>
        <p:txBody>
          <a:bodyPr>
            <a:normAutofit lnSpcReduction="10000"/>
          </a:bodyPr>
          <a:lstStyle/>
          <a:p>
            <a:r>
              <a:rPr lang="en-US" sz="1400" kern="1200" dirty="0">
                <a:solidFill>
                  <a:schemeClr val="tx1"/>
                </a:solidFill>
                <a:effectLst/>
                <a:latin typeface="+mn-lt"/>
                <a:ea typeface="ＭＳ Ｐゴシック" pitchFamily="-106" charset="-128"/>
                <a:cs typeface="ＭＳ Ｐゴシック" pitchFamily="-106" charset="-128"/>
              </a:rPr>
              <a:t>This is Jesus’ step-by-step model for restoring broken fellowship. It begins with private confrontation, progresses to mediated confirmation, and, if necessary, communal intervention by the Church.</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 Private Correction (v15)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“If your brother sins against you, go and tell him his fault between you and him alone.”</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Reflects </a:t>
            </a:r>
            <a:r>
              <a:rPr lang="en-US" sz="1400" b="1" kern="1200" dirty="0">
                <a:solidFill>
                  <a:schemeClr val="tx1"/>
                </a:solidFill>
                <a:effectLst/>
                <a:latin typeface="+mn-lt"/>
                <a:ea typeface="ＭＳ Ｐゴシック" pitchFamily="-106" charset="-128"/>
                <a:cs typeface="ＭＳ Ｐゴシック" pitchFamily="-106" charset="-128"/>
              </a:rPr>
              <a:t>love and honor</a:t>
            </a:r>
            <a:r>
              <a:rPr lang="en-US" sz="1400" kern="1200" dirty="0">
                <a:solidFill>
                  <a:schemeClr val="tx1"/>
                </a:solidFill>
                <a:effectLst/>
                <a:latin typeface="+mn-lt"/>
                <a:ea typeface="ＭＳ Ｐゴシック" pitchFamily="-106" charset="-128"/>
                <a:cs typeface="ＭＳ Ｐゴシック" pitchFamily="-106" charset="-128"/>
              </a:rPr>
              <a:t> for the offender’s dignity (Matthew 5:23–24).</a:t>
            </a:r>
          </a:p>
          <a:p>
            <a:pPr rtl="0" fontAlgn="ctr"/>
            <a:r>
              <a:rPr lang="en-US" sz="1400" kern="1200" dirty="0">
                <a:solidFill>
                  <a:schemeClr val="tx1"/>
                </a:solidFill>
                <a:effectLst/>
                <a:latin typeface="+mn-lt"/>
                <a:ea typeface="ＭＳ Ｐゴシック" pitchFamily="-106" charset="-128"/>
                <a:cs typeface="ＭＳ Ｐゴシック" pitchFamily="-106" charset="-128"/>
              </a:rPr>
              <a:t>Aims for swift, relational </a:t>
            </a:r>
            <a:r>
              <a:rPr lang="en-US" sz="1400" b="1" kern="1200" dirty="0">
                <a:solidFill>
                  <a:schemeClr val="tx1"/>
                </a:solidFill>
                <a:effectLst/>
                <a:latin typeface="+mn-lt"/>
                <a:ea typeface="ＭＳ Ｐゴシック" pitchFamily="-106" charset="-128"/>
                <a:cs typeface="ＭＳ Ｐゴシック" pitchFamily="-106" charset="-128"/>
              </a:rPr>
              <a:t>repair before escalation</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Encourages accountability without public shame.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2. Shared Witness (v16)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“Take one or two others along…”</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Prevents </a:t>
            </a:r>
            <a:r>
              <a:rPr lang="en-US" sz="1400" b="1" kern="1200" dirty="0">
                <a:solidFill>
                  <a:schemeClr val="tx1"/>
                </a:solidFill>
                <a:effectLst/>
                <a:latin typeface="+mn-lt"/>
                <a:ea typeface="ＭＳ Ｐゴシック" pitchFamily="-106" charset="-128"/>
                <a:cs typeface="ＭＳ Ｐゴシック" pitchFamily="-106" charset="-128"/>
              </a:rPr>
              <a:t>false accusations</a:t>
            </a:r>
            <a:r>
              <a:rPr lang="en-US" sz="1400" kern="1200" dirty="0">
                <a:solidFill>
                  <a:schemeClr val="tx1"/>
                </a:solidFill>
                <a:effectLst/>
                <a:latin typeface="+mn-lt"/>
                <a:ea typeface="ＭＳ Ｐゴシック" pitchFamily="-106" charset="-128"/>
                <a:cs typeface="ＭＳ Ｐゴシック" pitchFamily="-106" charset="-128"/>
              </a:rPr>
              <a:t> (Deuteronomy 19:15).</a:t>
            </a:r>
          </a:p>
          <a:p>
            <a:pPr rtl="0" fontAlgn="ctr"/>
            <a:r>
              <a:rPr lang="en-US" sz="1400" kern="1200" dirty="0">
                <a:solidFill>
                  <a:schemeClr val="tx1"/>
                </a:solidFill>
                <a:effectLst/>
                <a:latin typeface="+mn-lt"/>
                <a:ea typeface="ＭＳ Ｐゴシック" pitchFamily="-106" charset="-128"/>
                <a:cs typeface="ＭＳ Ｐゴシック" pitchFamily="-106" charset="-128"/>
              </a:rPr>
              <a:t>Invites </a:t>
            </a:r>
            <a:r>
              <a:rPr lang="en-US" sz="1400" b="1" kern="1200" dirty="0">
                <a:solidFill>
                  <a:schemeClr val="tx1"/>
                </a:solidFill>
                <a:effectLst/>
                <a:latin typeface="+mn-lt"/>
                <a:ea typeface="ＭＳ Ｐゴシック" pitchFamily="-106" charset="-128"/>
                <a:cs typeface="ＭＳ Ｐゴシック" pitchFamily="-106" charset="-128"/>
              </a:rPr>
              <a:t>wise counsel</a:t>
            </a:r>
            <a:r>
              <a:rPr lang="en-US" sz="1400" kern="1200" dirty="0">
                <a:solidFill>
                  <a:schemeClr val="tx1"/>
                </a:solidFill>
                <a:effectLst/>
                <a:latin typeface="+mn-lt"/>
                <a:ea typeface="ＭＳ Ｐゴシック" pitchFamily="-106" charset="-128"/>
                <a:cs typeface="ＭＳ Ｐゴシック" pitchFamily="-106" charset="-128"/>
              </a:rPr>
              <a:t> and objectivity.</a:t>
            </a:r>
          </a:p>
          <a:p>
            <a:pPr rtl="0" fontAlgn="ctr"/>
            <a:r>
              <a:rPr lang="en-US" sz="1400" kern="1200" dirty="0">
                <a:solidFill>
                  <a:schemeClr val="tx1"/>
                </a:solidFill>
                <a:effectLst/>
                <a:latin typeface="+mn-lt"/>
                <a:ea typeface="ＭＳ Ｐゴシック" pitchFamily="-106" charset="-128"/>
                <a:cs typeface="ＭＳ Ｐゴシック" pitchFamily="-106" charset="-128"/>
              </a:rPr>
              <a:t>Reinforces commitment to truth and restoration.</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3. Community Intervention (v17–20)</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“Tell it to the church…”</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Church authority</a:t>
            </a:r>
            <a:r>
              <a:rPr lang="en-US" sz="1400" kern="1200" dirty="0">
                <a:solidFill>
                  <a:schemeClr val="tx1"/>
                </a:solidFill>
                <a:effectLst/>
                <a:latin typeface="+mn-lt"/>
                <a:ea typeface="ＭＳ Ｐゴシック" pitchFamily="-106" charset="-128"/>
                <a:cs typeface="ＭＳ Ｐゴシック" pitchFamily="-106" charset="-128"/>
              </a:rPr>
              <a:t> is not about punishment, but healing.</a:t>
            </a:r>
          </a:p>
          <a:p>
            <a:pPr rtl="0" fontAlgn="ctr"/>
            <a:r>
              <a:rPr lang="en-US" sz="1400" kern="1200" dirty="0">
                <a:solidFill>
                  <a:schemeClr val="tx1"/>
                </a:solidFill>
                <a:effectLst/>
                <a:latin typeface="+mn-lt"/>
                <a:ea typeface="ＭＳ Ｐゴシック" pitchFamily="-106" charset="-128"/>
                <a:cs typeface="ＭＳ Ｐゴシック" pitchFamily="-106" charset="-128"/>
              </a:rPr>
              <a:t>Discipline is </a:t>
            </a:r>
            <a:r>
              <a:rPr lang="en-US" sz="1400" b="1" kern="1200" dirty="0">
                <a:solidFill>
                  <a:schemeClr val="tx1"/>
                </a:solidFill>
                <a:effectLst/>
                <a:latin typeface="+mn-lt"/>
                <a:ea typeface="ＭＳ Ｐゴシック" pitchFamily="-106" charset="-128"/>
                <a:cs typeface="ＭＳ Ｐゴシック" pitchFamily="-106" charset="-128"/>
              </a:rPr>
              <a:t>pastoral and restorative</a:t>
            </a:r>
            <a:r>
              <a:rPr lang="en-US" sz="1400" kern="1200" dirty="0">
                <a:solidFill>
                  <a:schemeClr val="tx1"/>
                </a:solidFill>
                <a:effectLst/>
                <a:latin typeface="+mn-lt"/>
                <a:ea typeface="ＭＳ Ｐゴシック" pitchFamily="-106" charset="-128"/>
                <a:cs typeface="ＭＳ Ｐゴシック" pitchFamily="-106" charset="-128"/>
              </a:rPr>
              <a:t>, not retributive.</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 affirms that the Church bears spiritual authority when rightly aligned with His name (v19–20).</a:t>
            </a:r>
          </a:p>
          <a:p>
            <a:endParaRPr lang="en-US" sz="1400" dirty="0"/>
          </a:p>
          <a:p>
            <a:r>
              <a:rPr lang="en-US" sz="1400" dirty="0"/>
              <a:t>So then, if you bring your gift to the altar and there you remember that your brother has something against you, leave your gift there in front of the altar. First go and be reconciled to your brother and then come and present your gift.(Mat 5:23-24)</a:t>
            </a:r>
          </a:p>
          <a:p>
            <a:endParaRPr lang="en-US" sz="1400" dirty="0"/>
          </a:p>
          <a:p>
            <a:endParaRPr lang="en-US" dirty="0"/>
          </a:p>
        </p:txBody>
      </p:sp>
      <p:sp>
        <p:nvSpPr>
          <p:cNvPr id="4" name="Slide Number Placeholder 3">
            <a:extLst>
              <a:ext uri="{FF2B5EF4-FFF2-40B4-BE49-F238E27FC236}">
                <a16:creationId xmlns:a16="http://schemas.microsoft.com/office/drawing/2014/main" id="{5B1B52B3-CD3C-E491-C52F-D1DABB9887D4}"/>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93539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59D2-91F9-1940-6864-5C9C1786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4AF37-AA14-F0BC-CC3F-CA6D120D3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3990-B3C0-2555-4301-0EE851B632C1}"/>
              </a:ext>
            </a:extLst>
          </p:cNvPr>
          <p:cNvSpPr>
            <a:spLocks noGrp="1"/>
          </p:cNvSpPr>
          <p:nvPr>
            <p:ph type="body" idx="1"/>
          </p:nvPr>
        </p:nvSpPr>
        <p:spPr/>
        <p:txBody>
          <a:bodyPr>
            <a:normAutofit fontScale="4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Why Are Christians Often Easily Offended?</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 Misunderstanding of Identity in Christ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When believers forget that their </a:t>
            </a:r>
            <a:r>
              <a:rPr lang="en-US" sz="1400" b="1" kern="1200" dirty="0">
                <a:solidFill>
                  <a:schemeClr val="tx1"/>
                </a:solidFill>
                <a:effectLst/>
                <a:latin typeface="+mn-lt"/>
                <a:ea typeface="ＭＳ Ｐゴシック" pitchFamily="-106" charset="-128"/>
                <a:cs typeface="ＭＳ Ｐゴシック" pitchFamily="-106" charset="-128"/>
              </a:rPr>
              <a:t>core identity is secure in Christ</a:t>
            </a:r>
            <a:r>
              <a:rPr lang="en-US" sz="1400" kern="1200" dirty="0">
                <a:solidFill>
                  <a:schemeClr val="tx1"/>
                </a:solidFill>
                <a:effectLst/>
                <a:latin typeface="+mn-lt"/>
                <a:ea typeface="ＭＳ Ｐゴシック" pitchFamily="-106" charset="-128"/>
                <a:cs typeface="ＭＳ Ｐゴシック" pitchFamily="-106" charset="-128"/>
              </a:rPr>
              <a:t>, they may:</a:t>
            </a:r>
          </a:p>
          <a:p>
            <a:pPr rtl="0" fontAlgn="ctr"/>
            <a:r>
              <a:rPr lang="en-US" sz="1400" kern="1200" dirty="0">
                <a:solidFill>
                  <a:schemeClr val="tx1"/>
                </a:solidFill>
                <a:effectLst/>
                <a:latin typeface="+mn-lt"/>
                <a:ea typeface="ＭＳ Ｐゴシック" pitchFamily="-106" charset="-128"/>
                <a:cs typeface="ＭＳ Ｐゴシック" pitchFamily="-106" charset="-128"/>
              </a:rPr>
              <a:t>Seek approval from others instead of resting in God’s grace (Galatians 1:10).</a:t>
            </a:r>
          </a:p>
          <a:p>
            <a:pPr rtl="0" fontAlgn="ctr"/>
            <a:r>
              <a:rPr lang="en-US" sz="1400" kern="1200" dirty="0">
                <a:solidFill>
                  <a:schemeClr val="tx1"/>
                </a:solidFill>
                <a:effectLst/>
                <a:latin typeface="+mn-lt"/>
                <a:ea typeface="ＭＳ Ｐゴシック" pitchFamily="-106" charset="-128"/>
                <a:cs typeface="ＭＳ Ｐゴシック" pitchFamily="-106" charset="-128"/>
              </a:rPr>
              <a:t>React defensively to criticism, correction, or disagreement.</a:t>
            </a:r>
          </a:p>
          <a:p>
            <a:pPr rtl="0" fontAlgn="ctr"/>
            <a:r>
              <a:rPr lang="en-US" sz="1400" kern="1200" dirty="0">
                <a:solidFill>
                  <a:schemeClr val="tx1"/>
                </a:solidFill>
                <a:effectLst/>
                <a:latin typeface="+mn-lt"/>
                <a:ea typeface="ＭＳ Ｐゴシック" pitchFamily="-106" charset="-128"/>
                <a:cs typeface="ＭＳ Ｐゴシック" pitchFamily="-106" charset="-128"/>
              </a:rPr>
              <a:t>Feel personally attacked when their preferences or views are challenged.</a:t>
            </a:r>
          </a:p>
          <a:p>
            <a:r>
              <a:rPr lang="en-US" sz="1400" b="1" kern="1200" dirty="0">
                <a:solidFill>
                  <a:schemeClr val="tx1"/>
                </a:solidFill>
                <a:effectLst/>
                <a:latin typeface="+mn-lt"/>
                <a:ea typeface="ＭＳ Ｐゴシック" pitchFamily="-106" charset="-128"/>
                <a:cs typeface="ＭＳ Ｐゴシック" pitchFamily="-106" charset="-128"/>
              </a:rPr>
              <a:t>Biblical Correction</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i="1" kern="1200" dirty="0">
                <a:solidFill>
                  <a:schemeClr val="tx1"/>
                </a:solidFill>
                <a:effectLst/>
                <a:latin typeface="+mn-lt"/>
                <a:ea typeface="ＭＳ Ｐゴシック" pitchFamily="-106" charset="-128"/>
                <a:cs typeface="ＭＳ Ｐゴシック" pitchFamily="-106" charset="-128"/>
              </a:rPr>
              <a:t>“For you have died, and your life is hidden with Christ in God.”</a:t>
            </a:r>
            <a:r>
              <a:rPr lang="en-US" sz="1400" kern="1200" dirty="0">
                <a:solidFill>
                  <a:schemeClr val="tx1"/>
                </a:solidFill>
                <a:effectLst/>
                <a:latin typeface="+mn-lt"/>
                <a:ea typeface="ＭＳ Ｐゴシック" pitchFamily="-106" charset="-128"/>
                <a:cs typeface="ＭＳ Ｐゴシック" pitchFamily="-106" charset="-128"/>
              </a:rPr>
              <a:t> (Colossians 3:3)</a:t>
            </a:r>
          </a:p>
          <a:p>
            <a:r>
              <a:rPr lang="en-US" sz="1400" kern="1200" dirty="0">
                <a:solidFill>
                  <a:schemeClr val="tx1"/>
                </a:solidFill>
                <a:effectLst/>
                <a:latin typeface="+mn-lt"/>
                <a:ea typeface="ＭＳ Ｐゴシック" pitchFamily="-106" charset="-128"/>
                <a:cs typeface="ＭＳ Ｐゴシック" pitchFamily="-106" charset="-128"/>
              </a:rPr>
              <a:t>When our identity is secure in Christ, </a:t>
            </a:r>
            <a:r>
              <a:rPr lang="en-US" sz="1400" b="1" kern="1200" dirty="0">
                <a:solidFill>
                  <a:schemeClr val="tx1"/>
                </a:solidFill>
                <a:effectLst/>
                <a:latin typeface="+mn-lt"/>
                <a:ea typeface="ＭＳ Ｐゴシック" pitchFamily="-106" charset="-128"/>
                <a:cs typeface="ＭＳ Ｐゴシック" pitchFamily="-106" charset="-128"/>
              </a:rPr>
              <a:t>offense loses its power</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2. Pride and Self-Righteousness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Offense often grows from </a:t>
            </a:r>
            <a:r>
              <a:rPr lang="en-US" sz="1400" b="1" kern="1200" dirty="0">
                <a:solidFill>
                  <a:schemeClr val="tx1"/>
                </a:solidFill>
                <a:effectLst/>
                <a:latin typeface="+mn-lt"/>
                <a:ea typeface="ＭＳ Ｐゴシック" pitchFamily="-106" charset="-128"/>
                <a:cs typeface="ＭＳ Ｐゴシック" pitchFamily="-106" charset="-128"/>
              </a:rPr>
              <a:t>wounded pride</a:t>
            </a:r>
            <a:r>
              <a:rPr lang="en-US" sz="1400" kern="1200" dirty="0">
                <a:solidFill>
                  <a:schemeClr val="tx1"/>
                </a:solidFill>
                <a:effectLst/>
                <a:latin typeface="+mn-lt"/>
                <a:ea typeface="ＭＳ Ｐゴシック" pitchFamily="-106" charset="-128"/>
                <a:cs typeface="ＭＳ Ｐゴシック" pitchFamily="-106" charset="-128"/>
              </a:rPr>
              <a:t>. Christians may be offended because:</a:t>
            </a:r>
          </a:p>
          <a:p>
            <a:pPr rtl="0" fontAlgn="ctr"/>
            <a:r>
              <a:rPr lang="en-US" sz="1400" kern="1200" dirty="0">
                <a:solidFill>
                  <a:schemeClr val="tx1"/>
                </a:solidFill>
                <a:effectLst/>
                <a:latin typeface="+mn-lt"/>
                <a:ea typeface="ＭＳ Ｐゴシック" pitchFamily="-106" charset="-128"/>
                <a:cs typeface="ＭＳ Ｐゴシック" pitchFamily="-106" charset="-128"/>
              </a:rPr>
              <a:t>They see themselves as more righteous or doctrinally correct (Luke 18:11–12).</a:t>
            </a:r>
          </a:p>
          <a:p>
            <a:pPr rtl="0" fontAlgn="ctr"/>
            <a:r>
              <a:rPr lang="en-US" sz="1400" kern="1200" dirty="0">
                <a:solidFill>
                  <a:schemeClr val="tx1"/>
                </a:solidFill>
                <a:effectLst/>
                <a:latin typeface="+mn-lt"/>
                <a:ea typeface="ＭＳ Ｐゴシック" pitchFamily="-106" charset="-128"/>
                <a:cs typeface="ＭＳ Ｐゴシック" pitchFamily="-106" charset="-128"/>
              </a:rPr>
              <a:t>They believe their service or spiritual maturity entitles them to respect.</a:t>
            </a:r>
          </a:p>
          <a:p>
            <a:pPr rtl="0" fontAlgn="ctr"/>
            <a:r>
              <a:rPr lang="en-US" sz="1400" kern="1200" dirty="0">
                <a:solidFill>
                  <a:schemeClr val="tx1"/>
                </a:solidFill>
                <a:effectLst/>
                <a:latin typeface="+mn-lt"/>
                <a:ea typeface="ＭＳ Ｐゴシック" pitchFamily="-106" charset="-128"/>
                <a:cs typeface="ＭＳ Ｐゴシック" pitchFamily="-106" charset="-128"/>
              </a:rPr>
              <a:t>They interpret disagreement as disrespect rather than healthy tension.</a:t>
            </a:r>
          </a:p>
          <a:p>
            <a:r>
              <a:rPr lang="en-US" sz="1400" i="1" kern="1200" dirty="0">
                <a:solidFill>
                  <a:schemeClr val="tx1"/>
                </a:solidFill>
                <a:effectLst/>
                <a:latin typeface="+mn-lt"/>
                <a:ea typeface="ＭＳ Ｐゴシック" pitchFamily="-106" charset="-128"/>
                <a:cs typeface="ＭＳ Ｐゴシック" pitchFamily="-106" charset="-128"/>
              </a:rPr>
              <a:t>“God opposes the proud but gives grace to the humble.”</a:t>
            </a:r>
            <a:r>
              <a:rPr lang="en-US" sz="1400" kern="1200" dirty="0">
                <a:solidFill>
                  <a:schemeClr val="tx1"/>
                </a:solidFill>
                <a:effectLst/>
                <a:latin typeface="+mn-lt"/>
                <a:ea typeface="ＭＳ Ｐゴシック" pitchFamily="-106" charset="-128"/>
                <a:cs typeface="ＭＳ Ｐゴシック" pitchFamily="-106" charset="-128"/>
              </a:rPr>
              <a:t> (James 4:6)</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3. Emotional Immaturity and Poor Discipleship</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Many churches do not train members to </a:t>
            </a:r>
            <a:r>
              <a:rPr lang="en-US" sz="1400" b="1" kern="1200" dirty="0">
                <a:solidFill>
                  <a:schemeClr val="tx1"/>
                </a:solidFill>
                <a:effectLst/>
                <a:latin typeface="+mn-lt"/>
                <a:ea typeface="ＭＳ Ｐゴシック" pitchFamily="-106" charset="-128"/>
                <a:cs typeface="ＭＳ Ｐゴシック" pitchFamily="-106" charset="-128"/>
              </a:rPr>
              <a:t>handle conflict biblically</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Offense is often </a:t>
            </a:r>
            <a:r>
              <a:rPr lang="en-US" sz="1400" b="1" kern="1200" dirty="0">
                <a:solidFill>
                  <a:schemeClr val="tx1"/>
                </a:solidFill>
                <a:effectLst/>
                <a:latin typeface="+mn-lt"/>
                <a:ea typeface="ＭＳ Ｐゴシック" pitchFamily="-106" charset="-128"/>
                <a:cs typeface="ＭＳ Ｐゴシック" pitchFamily="-106" charset="-128"/>
              </a:rPr>
              <a:t>internalized</a:t>
            </a:r>
            <a:r>
              <a:rPr lang="en-US" sz="1400" kern="1200" dirty="0">
                <a:solidFill>
                  <a:schemeClr val="tx1"/>
                </a:solidFill>
                <a:effectLst/>
                <a:latin typeface="+mn-lt"/>
                <a:ea typeface="ＭＳ Ｐゴシック" pitchFamily="-106" charset="-128"/>
                <a:cs typeface="ＭＳ Ｐゴシック" pitchFamily="-106" charset="-128"/>
              </a:rPr>
              <a:t>, not addressed directly (Matthew 18:15).</a:t>
            </a:r>
          </a:p>
          <a:p>
            <a:pPr rtl="0" fontAlgn="ctr"/>
            <a:r>
              <a:rPr lang="en-US" sz="1400" kern="1200" dirty="0">
                <a:solidFill>
                  <a:schemeClr val="tx1"/>
                </a:solidFill>
                <a:effectLst/>
                <a:latin typeface="+mn-lt"/>
                <a:ea typeface="ＭＳ Ｐゴシック" pitchFamily="-106" charset="-128"/>
                <a:cs typeface="ＭＳ Ｐゴシック" pitchFamily="-106" charset="-128"/>
              </a:rPr>
              <a:t>People resort to </a:t>
            </a:r>
            <a:r>
              <a:rPr lang="en-US" sz="1400" b="1" kern="1200" dirty="0">
                <a:solidFill>
                  <a:schemeClr val="tx1"/>
                </a:solidFill>
                <a:effectLst/>
                <a:latin typeface="+mn-lt"/>
                <a:ea typeface="ＭＳ Ｐゴシック" pitchFamily="-106" charset="-128"/>
                <a:cs typeface="ＭＳ Ｐゴシック" pitchFamily="-106" charset="-128"/>
              </a:rPr>
              <a:t>passive-aggression or gossip</a:t>
            </a:r>
            <a:r>
              <a:rPr lang="en-US" sz="1400" kern="1200" dirty="0">
                <a:solidFill>
                  <a:schemeClr val="tx1"/>
                </a:solidFill>
                <a:effectLst/>
                <a:latin typeface="+mn-lt"/>
                <a:ea typeface="ＭＳ Ｐゴシック" pitchFamily="-106" charset="-128"/>
                <a:cs typeface="ＭＳ Ｐゴシック" pitchFamily="-106" charset="-128"/>
              </a:rPr>
              <a:t>, rather than peacemaking.</a:t>
            </a:r>
          </a:p>
          <a:p>
            <a:pPr rtl="0" fontAlgn="ctr"/>
            <a:r>
              <a:rPr lang="en-US" sz="1400" kern="1200" dirty="0">
                <a:solidFill>
                  <a:schemeClr val="tx1"/>
                </a:solidFill>
                <a:effectLst/>
                <a:latin typeface="+mn-lt"/>
                <a:ea typeface="ＭＳ Ｐゴシック" pitchFamily="-106" charset="-128"/>
                <a:cs typeface="ＭＳ Ｐゴシック" pitchFamily="-106" charset="-128"/>
              </a:rPr>
              <a:t>Some equate disagreement with disloyalty or persecution.</a:t>
            </a:r>
          </a:p>
          <a:p>
            <a:r>
              <a:rPr lang="en-US" sz="1400" i="1" kern="1200" dirty="0">
                <a:solidFill>
                  <a:schemeClr val="tx1"/>
                </a:solidFill>
                <a:effectLst/>
                <a:latin typeface="+mn-lt"/>
                <a:ea typeface="ＭＳ Ｐゴシック" pitchFamily="-106" charset="-128"/>
                <a:cs typeface="ＭＳ Ｐゴシック" pitchFamily="-106" charset="-128"/>
              </a:rPr>
              <a:t>“Let every person be quick to hear, slow to speak, slow to anger.”</a:t>
            </a:r>
            <a:r>
              <a:rPr lang="en-US" sz="1400" kern="1200" dirty="0">
                <a:solidFill>
                  <a:schemeClr val="tx1"/>
                </a:solidFill>
                <a:effectLst/>
                <a:latin typeface="+mn-lt"/>
                <a:ea typeface="ＭＳ Ｐゴシック" pitchFamily="-106" charset="-128"/>
                <a:cs typeface="ＭＳ Ｐゴシック" pitchFamily="-106" charset="-128"/>
              </a:rPr>
              <a:t> (James 1:19)</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4. Cultural Influence of Victimhood and Hyper-Sensitivity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a culture that </a:t>
            </a:r>
            <a:r>
              <a:rPr lang="en-US" sz="1400" b="1" kern="1200" dirty="0">
                <a:solidFill>
                  <a:schemeClr val="tx1"/>
                </a:solidFill>
                <a:effectLst/>
                <a:latin typeface="+mn-lt"/>
                <a:ea typeface="ＭＳ Ｐゴシック" pitchFamily="-106" charset="-128"/>
                <a:cs typeface="ＭＳ Ｐゴシック" pitchFamily="-106" charset="-128"/>
              </a:rPr>
              <a:t>idolizes offense</a:t>
            </a:r>
            <a:r>
              <a:rPr lang="en-US" sz="1400" kern="1200" dirty="0">
                <a:solidFill>
                  <a:schemeClr val="tx1"/>
                </a:solidFill>
                <a:effectLst/>
                <a:latin typeface="+mn-lt"/>
                <a:ea typeface="ＭＳ Ｐゴシック" pitchFamily="-106" charset="-128"/>
                <a:cs typeface="ＭＳ Ｐゴシック" pitchFamily="-106" charset="-128"/>
              </a:rPr>
              <a:t> and conflates words with harm:</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Christians may adopt worldly standards of </a:t>
            </a:r>
            <a:r>
              <a:rPr lang="en-US" sz="1400" b="1" kern="1200" dirty="0">
                <a:solidFill>
                  <a:schemeClr val="tx1"/>
                </a:solidFill>
                <a:effectLst/>
                <a:latin typeface="+mn-lt"/>
                <a:ea typeface="ＭＳ Ｐゴシック" pitchFamily="-106" charset="-128"/>
                <a:cs typeface="ＭＳ Ｐゴシック" pitchFamily="-106" charset="-128"/>
              </a:rPr>
              <a:t>safety and speech</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tone of a message</a:t>
            </a:r>
            <a:r>
              <a:rPr lang="en-US" sz="1400" kern="1200" dirty="0">
                <a:solidFill>
                  <a:schemeClr val="tx1"/>
                </a:solidFill>
                <a:effectLst/>
                <a:latin typeface="+mn-lt"/>
                <a:ea typeface="ＭＳ Ｐゴシック" pitchFamily="-106" charset="-128"/>
                <a:cs typeface="ＭＳ Ｐゴシック" pitchFamily="-106" charset="-128"/>
              </a:rPr>
              <a:t> can become more offensive than its truth.</a:t>
            </a:r>
          </a:p>
          <a:p>
            <a:pPr rtl="0" fontAlgn="ctr"/>
            <a:r>
              <a:rPr lang="en-US" sz="1400" kern="1200" dirty="0">
                <a:solidFill>
                  <a:schemeClr val="tx1"/>
                </a:solidFill>
                <a:effectLst/>
                <a:latin typeface="+mn-lt"/>
                <a:ea typeface="ＭＳ Ｐゴシック" pitchFamily="-106" charset="-128"/>
                <a:cs typeface="ＭＳ Ｐゴシック" pitchFamily="-106" charset="-128"/>
              </a:rPr>
              <a:t>Calling others to repentance or spiritual growth is viewed as "judgmental."</a:t>
            </a:r>
          </a:p>
          <a:p>
            <a:r>
              <a:rPr lang="en-US" sz="1400" i="1" kern="1200" dirty="0">
                <a:solidFill>
                  <a:schemeClr val="tx1"/>
                </a:solidFill>
                <a:effectLst/>
                <a:latin typeface="+mn-lt"/>
                <a:ea typeface="ＭＳ Ｐゴシック" pitchFamily="-106" charset="-128"/>
                <a:cs typeface="ＭＳ Ｐゴシック" pitchFamily="-106" charset="-128"/>
              </a:rPr>
              <a:t>“Have I then become your enemy by telling you the truth?”</a:t>
            </a:r>
            <a:r>
              <a:rPr lang="en-US" sz="1400" kern="1200" dirty="0">
                <a:solidFill>
                  <a:schemeClr val="tx1"/>
                </a:solidFill>
                <a:effectLst/>
                <a:latin typeface="+mn-lt"/>
                <a:ea typeface="ＭＳ Ｐゴシック" pitchFamily="-106" charset="-128"/>
                <a:cs typeface="ＭＳ Ｐゴシック" pitchFamily="-106" charset="-128"/>
              </a:rPr>
              <a:t> (Galatians 4:16)</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5. Lack of Forgiveness and Gospel Fluency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When Christians fail to grasp the </a:t>
            </a:r>
            <a:r>
              <a:rPr lang="en-US" sz="1400" b="1" kern="1200" dirty="0">
                <a:solidFill>
                  <a:schemeClr val="tx1"/>
                </a:solidFill>
                <a:effectLst/>
                <a:latin typeface="+mn-lt"/>
                <a:ea typeface="ＭＳ Ｐゴシック" pitchFamily="-106" charset="-128"/>
                <a:cs typeface="ＭＳ Ｐゴシック" pitchFamily="-106" charset="-128"/>
              </a:rPr>
              <a:t>depth of God’s forgiveness</a:t>
            </a:r>
            <a:r>
              <a:rPr lang="en-US" sz="1400" kern="1200" dirty="0">
                <a:solidFill>
                  <a:schemeClr val="tx1"/>
                </a:solidFill>
                <a:effectLst/>
                <a:latin typeface="+mn-lt"/>
                <a:ea typeface="ＭＳ Ｐゴシック" pitchFamily="-106" charset="-128"/>
                <a:cs typeface="ＭＳ Ｐゴシック" pitchFamily="-106" charset="-128"/>
              </a:rPr>
              <a:t>, they:</a:t>
            </a:r>
          </a:p>
          <a:p>
            <a:pPr rtl="0" fontAlgn="ctr"/>
            <a:r>
              <a:rPr lang="en-US" sz="1400" kern="1200" dirty="0">
                <a:solidFill>
                  <a:schemeClr val="tx1"/>
                </a:solidFill>
                <a:effectLst/>
                <a:latin typeface="+mn-lt"/>
                <a:ea typeface="ＭＳ Ｐゴシック" pitchFamily="-106" charset="-128"/>
                <a:cs typeface="ＭＳ Ｐゴシック" pitchFamily="-106" charset="-128"/>
              </a:rPr>
              <a:t>Struggle to extend grace to others.</a:t>
            </a:r>
          </a:p>
          <a:p>
            <a:pPr rtl="0" fontAlgn="ctr"/>
            <a:r>
              <a:rPr lang="en-US" sz="1400" kern="1200" dirty="0">
                <a:solidFill>
                  <a:schemeClr val="tx1"/>
                </a:solidFill>
                <a:effectLst/>
                <a:latin typeface="+mn-lt"/>
                <a:ea typeface="ＭＳ Ｐゴシック" pitchFamily="-106" charset="-128"/>
                <a:cs typeface="ＭＳ Ｐゴシック" pitchFamily="-106" charset="-128"/>
              </a:rPr>
              <a:t>Keep relational scorecards.</a:t>
            </a:r>
          </a:p>
          <a:p>
            <a:pPr rtl="0" fontAlgn="ctr"/>
            <a:r>
              <a:rPr lang="en-US" sz="1400" kern="1200" dirty="0">
                <a:solidFill>
                  <a:schemeClr val="tx1"/>
                </a:solidFill>
                <a:effectLst/>
                <a:latin typeface="+mn-lt"/>
                <a:ea typeface="ＭＳ Ｐゴシック" pitchFamily="-106" charset="-128"/>
                <a:cs typeface="ＭＳ Ｐゴシック" pitchFamily="-106" charset="-128"/>
              </a:rPr>
              <a:t>Over-personalize every offense instead of looking for opportunities to </a:t>
            </a:r>
            <a:r>
              <a:rPr lang="en-US" sz="1400" b="1" kern="1200" dirty="0">
                <a:solidFill>
                  <a:schemeClr val="tx1"/>
                </a:solidFill>
                <a:effectLst/>
                <a:latin typeface="+mn-lt"/>
                <a:ea typeface="ＭＳ Ｐゴシック" pitchFamily="-106" charset="-128"/>
                <a:cs typeface="ＭＳ Ｐゴシック" pitchFamily="-106" charset="-128"/>
              </a:rPr>
              <a:t>display the gospel</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i="1" kern="1200" dirty="0">
                <a:solidFill>
                  <a:schemeClr val="tx1"/>
                </a:solidFill>
                <a:effectLst/>
                <a:latin typeface="+mn-lt"/>
                <a:ea typeface="ＭＳ Ｐゴシック" pitchFamily="-106" charset="-128"/>
                <a:cs typeface="ＭＳ Ｐゴシック" pitchFamily="-106" charset="-128"/>
              </a:rPr>
              <a:t>“Forgive one another as God in Christ forgave you.”</a:t>
            </a:r>
            <a:r>
              <a:rPr lang="en-US" sz="1400" kern="1200" dirty="0">
                <a:solidFill>
                  <a:schemeClr val="tx1"/>
                </a:solidFill>
                <a:effectLst/>
                <a:latin typeface="+mn-lt"/>
                <a:ea typeface="ＭＳ Ｐゴシック" pitchFamily="-106" charset="-128"/>
                <a:cs typeface="ＭＳ Ｐゴシック" pitchFamily="-106" charset="-128"/>
              </a:rPr>
              <a:t> (Ephesians 4:32)</a:t>
            </a:r>
          </a:p>
          <a:p>
            <a:endParaRPr lang="en-US" dirty="0"/>
          </a:p>
        </p:txBody>
      </p:sp>
      <p:sp>
        <p:nvSpPr>
          <p:cNvPr id="4" name="Slide Number Placeholder 3">
            <a:extLst>
              <a:ext uri="{FF2B5EF4-FFF2-40B4-BE49-F238E27FC236}">
                <a16:creationId xmlns:a16="http://schemas.microsoft.com/office/drawing/2014/main" id="{64D5DD02-26C9-43AD-5097-1BE1539C0A7B}"/>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533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6F81D-4305-BAC5-1C88-EEB363A86D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88C0F-DD93-F9BD-4D6E-266A8666A8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E99811-8765-058B-47B8-4EE340DA9C19}"/>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Why Are Christians Often Easily Offended?</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3. Emotional Immaturity and Poor Discipleship</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Many churches do not train members to </a:t>
            </a:r>
            <a:r>
              <a:rPr lang="en-US" sz="1400" b="1" kern="1200" dirty="0">
                <a:solidFill>
                  <a:schemeClr val="tx1"/>
                </a:solidFill>
                <a:effectLst/>
                <a:latin typeface="+mn-lt"/>
                <a:ea typeface="ＭＳ Ｐゴシック" pitchFamily="-106" charset="-128"/>
                <a:cs typeface="ＭＳ Ｐゴシック" pitchFamily="-106" charset="-128"/>
              </a:rPr>
              <a:t>handle conflict biblically</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Offense is often </a:t>
            </a:r>
            <a:r>
              <a:rPr lang="en-US" sz="1400" b="1" kern="1200" dirty="0">
                <a:solidFill>
                  <a:schemeClr val="tx1"/>
                </a:solidFill>
                <a:effectLst/>
                <a:latin typeface="+mn-lt"/>
                <a:ea typeface="ＭＳ Ｐゴシック" pitchFamily="-106" charset="-128"/>
                <a:cs typeface="ＭＳ Ｐゴシック" pitchFamily="-106" charset="-128"/>
              </a:rPr>
              <a:t>internalized</a:t>
            </a:r>
            <a:r>
              <a:rPr lang="en-US" sz="1400" kern="1200" dirty="0">
                <a:solidFill>
                  <a:schemeClr val="tx1"/>
                </a:solidFill>
                <a:effectLst/>
                <a:latin typeface="+mn-lt"/>
                <a:ea typeface="ＭＳ Ｐゴシック" pitchFamily="-106" charset="-128"/>
                <a:cs typeface="ＭＳ Ｐゴシック" pitchFamily="-106" charset="-128"/>
              </a:rPr>
              <a:t>, not addressed directly (Matthew 18:15).</a:t>
            </a:r>
          </a:p>
          <a:p>
            <a:pPr rtl="0" fontAlgn="ctr"/>
            <a:r>
              <a:rPr lang="en-US" sz="1400" kern="1200" dirty="0">
                <a:solidFill>
                  <a:schemeClr val="tx1"/>
                </a:solidFill>
                <a:effectLst/>
                <a:latin typeface="+mn-lt"/>
                <a:ea typeface="ＭＳ Ｐゴシック" pitchFamily="-106" charset="-128"/>
                <a:cs typeface="ＭＳ Ｐゴシック" pitchFamily="-106" charset="-128"/>
              </a:rPr>
              <a:t>People resort to </a:t>
            </a:r>
            <a:r>
              <a:rPr lang="en-US" sz="1400" b="1" kern="1200" dirty="0">
                <a:solidFill>
                  <a:schemeClr val="tx1"/>
                </a:solidFill>
                <a:effectLst/>
                <a:latin typeface="+mn-lt"/>
                <a:ea typeface="ＭＳ Ｐゴシック" pitchFamily="-106" charset="-128"/>
                <a:cs typeface="ＭＳ Ｐゴシック" pitchFamily="-106" charset="-128"/>
              </a:rPr>
              <a:t>passive-aggression or gossip</a:t>
            </a:r>
            <a:r>
              <a:rPr lang="en-US" sz="1400" kern="1200" dirty="0">
                <a:solidFill>
                  <a:schemeClr val="tx1"/>
                </a:solidFill>
                <a:effectLst/>
                <a:latin typeface="+mn-lt"/>
                <a:ea typeface="ＭＳ Ｐゴシック" pitchFamily="-106" charset="-128"/>
                <a:cs typeface="ＭＳ Ｐゴシック" pitchFamily="-106" charset="-128"/>
              </a:rPr>
              <a:t>, rather than peacemaking.</a:t>
            </a:r>
          </a:p>
          <a:p>
            <a:pPr rtl="0" fontAlgn="ctr"/>
            <a:r>
              <a:rPr lang="en-US" sz="1400" kern="1200" dirty="0">
                <a:solidFill>
                  <a:schemeClr val="tx1"/>
                </a:solidFill>
                <a:effectLst/>
                <a:latin typeface="+mn-lt"/>
                <a:ea typeface="ＭＳ Ｐゴシック" pitchFamily="-106" charset="-128"/>
                <a:cs typeface="ＭＳ Ｐゴシック" pitchFamily="-106" charset="-128"/>
              </a:rPr>
              <a:t>Some equate disagreement with disloyalty or persecution.</a:t>
            </a:r>
          </a:p>
          <a:p>
            <a:r>
              <a:rPr lang="en-US" sz="1400" i="1" kern="1200" dirty="0">
                <a:solidFill>
                  <a:schemeClr val="tx1"/>
                </a:solidFill>
                <a:effectLst/>
                <a:latin typeface="+mn-lt"/>
                <a:ea typeface="ＭＳ Ｐゴシック" pitchFamily="-106" charset="-128"/>
                <a:cs typeface="ＭＳ Ｐゴシック" pitchFamily="-106" charset="-128"/>
              </a:rPr>
              <a:t>“Let every person be quick to hear, slow to speak, slow to anger.”</a:t>
            </a:r>
            <a:r>
              <a:rPr lang="en-US" sz="1400" kern="1200" dirty="0">
                <a:solidFill>
                  <a:schemeClr val="tx1"/>
                </a:solidFill>
                <a:effectLst/>
                <a:latin typeface="+mn-lt"/>
                <a:ea typeface="ＭＳ Ｐゴシック" pitchFamily="-106" charset="-128"/>
                <a:cs typeface="ＭＳ Ｐゴシック" pitchFamily="-106" charset="-128"/>
              </a:rPr>
              <a:t> (James 1:19)</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4. Cultural Influence of Victimhood and Hyper-Sensitivity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a culture that </a:t>
            </a:r>
            <a:r>
              <a:rPr lang="en-US" sz="1400" b="1" kern="1200" dirty="0">
                <a:solidFill>
                  <a:schemeClr val="tx1"/>
                </a:solidFill>
                <a:effectLst/>
                <a:latin typeface="+mn-lt"/>
                <a:ea typeface="ＭＳ Ｐゴシック" pitchFamily="-106" charset="-128"/>
                <a:cs typeface="ＭＳ Ｐゴシック" pitchFamily="-106" charset="-128"/>
              </a:rPr>
              <a:t>idolizes offense</a:t>
            </a:r>
            <a:r>
              <a:rPr lang="en-US" sz="1400" kern="1200" dirty="0">
                <a:solidFill>
                  <a:schemeClr val="tx1"/>
                </a:solidFill>
                <a:effectLst/>
                <a:latin typeface="+mn-lt"/>
                <a:ea typeface="ＭＳ Ｐゴシック" pitchFamily="-106" charset="-128"/>
                <a:cs typeface="ＭＳ Ｐゴシック" pitchFamily="-106" charset="-128"/>
              </a:rPr>
              <a:t> and conflates words with harm:</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Christians may adopt worldly standards of </a:t>
            </a:r>
            <a:r>
              <a:rPr lang="en-US" sz="1400" b="1" kern="1200" dirty="0">
                <a:solidFill>
                  <a:schemeClr val="tx1"/>
                </a:solidFill>
                <a:effectLst/>
                <a:latin typeface="+mn-lt"/>
                <a:ea typeface="ＭＳ Ｐゴシック" pitchFamily="-106" charset="-128"/>
                <a:cs typeface="ＭＳ Ｐゴシック" pitchFamily="-106" charset="-128"/>
              </a:rPr>
              <a:t>safety and speech</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tone of a message</a:t>
            </a:r>
            <a:r>
              <a:rPr lang="en-US" sz="1400" kern="1200" dirty="0">
                <a:solidFill>
                  <a:schemeClr val="tx1"/>
                </a:solidFill>
                <a:effectLst/>
                <a:latin typeface="+mn-lt"/>
                <a:ea typeface="ＭＳ Ｐゴシック" pitchFamily="-106" charset="-128"/>
                <a:cs typeface="ＭＳ Ｐゴシック" pitchFamily="-106" charset="-128"/>
              </a:rPr>
              <a:t> can become more offensive than its truth.</a:t>
            </a:r>
          </a:p>
          <a:p>
            <a:pPr rtl="0" fontAlgn="ctr"/>
            <a:r>
              <a:rPr lang="en-US" sz="1400" kern="1200" dirty="0">
                <a:solidFill>
                  <a:schemeClr val="tx1"/>
                </a:solidFill>
                <a:effectLst/>
                <a:latin typeface="+mn-lt"/>
                <a:ea typeface="ＭＳ Ｐゴシック" pitchFamily="-106" charset="-128"/>
                <a:cs typeface="ＭＳ Ｐゴシック" pitchFamily="-106" charset="-128"/>
              </a:rPr>
              <a:t>Calling others to repentance or spiritual growth is viewed as "judgmental."</a:t>
            </a:r>
          </a:p>
          <a:p>
            <a:r>
              <a:rPr lang="en-US" sz="1400" i="1" kern="1200" dirty="0">
                <a:solidFill>
                  <a:schemeClr val="tx1"/>
                </a:solidFill>
                <a:effectLst/>
                <a:latin typeface="+mn-lt"/>
                <a:ea typeface="ＭＳ Ｐゴシック" pitchFamily="-106" charset="-128"/>
                <a:cs typeface="ＭＳ Ｐゴシック" pitchFamily="-106" charset="-128"/>
              </a:rPr>
              <a:t>“Have I then become your enemy by telling you the truth?”</a:t>
            </a:r>
            <a:r>
              <a:rPr lang="en-US" sz="1400" kern="1200" dirty="0">
                <a:solidFill>
                  <a:schemeClr val="tx1"/>
                </a:solidFill>
                <a:effectLst/>
                <a:latin typeface="+mn-lt"/>
                <a:ea typeface="ＭＳ Ｐゴシック" pitchFamily="-106" charset="-128"/>
                <a:cs typeface="ＭＳ Ｐゴシック" pitchFamily="-106" charset="-128"/>
              </a:rPr>
              <a:t> (Galatians 4:16)</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5. Lack of Forgiveness and Gospel Fluency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When Christians fail to grasp the </a:t>
            </a:r>
            <a:r>
              <a:rPr lang="en-US" sz="1400" b="1" kern="1200" dirty="0">
                <a:solidFill>
                  <a:schemeClr val="tx1"/>
                </a:solidFill>
                <a:effectLst/>
                <a:latin typeface="+mn-lt"/>
                <a:ea typeface="ＭＳ Ｐゴシック" pitchFamily="-106" charset="-128"/>
                <a:cs typeface="ＭＳ Ｐゴシック" pitchFamily="-106" charset="-128"/>
              </a:rPr>
              <a:t>depth of God’s forgiveness</a:t>
            </a:r>
            <a:r>
              <a:rPr lang="en-US" sz="1400" kern="1200" dirty="0">
                <a:solidFill>
                  <a:schemeClr val="tx1"/>
                </a:solidFill>
                <a:effectLst/>
                <a:latin typeface="+mn-lt"/>
                <a:ea typeface="ＭＳ Ｐゴシック" pitchFamily="-106" charset="-128"/>
                <a:cs typeface="ＭＳ Ｐゴシック" pitchFamily="-106" charset="-128"/>
              </a:rPr>
              <a:t>, they:</a:t>
            </a:r>
          </a:p>
          <a:p>
            <a:pPr rtl="0" fontAlgn="ctr"/>
            <a:r>
              <a:rPr lang="en-US" sz="1400" kern="1200" dirty="0">
                <a:solidFill>
                  <a:schemeClr val="tx1"/>
                </a:solidFill>
                <a:effectLst/>
                <a:latin typeface="+mn-lt"/>
                <a:ea typeface="ＭＳ Ｐゴシック" pitchFamily="-106" charset="-128"/>
                <a:cs typeface="ＭＳ Ｐゴシック" pitchFamily="-106" charset="-128"/>
              </a:rPr>
              <a:t>Struggle to extend grace to others.</a:t>
            </a:r>
          </a:p>
          <a:p>
            <a:pPr rtl="0" fontAlgn="ctr"/>
            <a:r>
              <a:rPr lang="en-US" sz="1400" kern="1200" dirty="0">
                <a:solidFill>
                  <a:schemeClr val="tx1"/>
                </a:solidFill>
                <a:effectLst/>
                <a:latin typeface="+mn-lt"/>
                <a:ea typeface="ＭＳ Ｐゴシック" pitchFamily="-106" charset="-128"/>
                <a:cs typeface="ＭＳ Ｐゴシック" pitchFamily="-106" charset="-128"/>
              </a:rPr>
              <a:t>Keep relational scorecards.</a:t>
            </a:r>
          </a:p>
          <a:p>
            <a:pPr rtl="0" fontAlgn="ctr"/>
            <a:r>
              <a:rPr lang="en-US" sz="1400" kern="1200" dirty="0">
                <a:solidFill>
                  <a:schemeClr val="tx1"/>
                </a:solidFill>
                <a:effectLst/>
                <a:latin typeface="+mn-lt"/>
                <a:ea typeface="ＭＳ Ｐゴシック" pitchFamily="-106" charset="-128"/>
                <a:cs typeface="ＭＳ Ｐゴシック" pitchFamily="-106" charset="-128"/>
              </a:rPr>
              <a:t>Over-personalize every offense instead of looking for opportunities to </a:t>
            </a:r>
            <a:r>
              <a:rPr lang="en-US" sz="1400" b="1" kern="1200" dirty="0">
                <a:solidFill>
                  <a:schemeClr val="tx1"/>
                </a:solidFill>
                <a:effectLst/>
                <a:latin typeface="+mn-lt"/>
                <a:ea typeface="ＭＳ Ｐゴシック" pitchFamily="-106" charset="-128"/>
                <a:cs typeface="ＭＳ Ｐゴシック" pitchFamily="-106" charset="-128"/>
              </a:rPr>
              <a:t>display the gospel</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i="1" kern="1200" dirty="0">
                <a:solidFill>
                  <a:schemeClr val="tx1"/>
                </a:solidFill>
                <a:effectLst/>
                <a:latin typeface="+mn-lt"/>
                <a:ea typeface="ＭＳ Ｐゴシック" pitchFamily="-106" charset="-128"/>
                <a:cs typeface="ＭＳ Ｐゴシック" pitchFamily="-106" charset="-128"/>
              </a:rPr>
              <a:t>“Forgive one another as God in Christ forgave you.”</a:t>
            </a:r>
            <a:r>
              <a:rPr lang="en-US" sz="1400" kern="1200" dirty="0">
                <a:solidFill>
                  <a:schemeClr val="tx1"/>
                </a:solidFill>
                <a:effectLst/>
                <a:latin typeface="+mn-lt"/>
                <a:ea typeface="ＭＳ Ｐゴシック" pitchFamily="-106" charset="-128"/>
                <a:cs typeface="ＭＳ Ｐゴシック" pitchFamily="-106" charset="-128"/>
              </a:rPr>
              <a:t> (Ephesians 4:32)</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Constructive Framework for Overcoming Offense</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Issue</a:t>
            </a:r>
            <a:r>
              <a:rPr lang="en-US" sz="1400" b="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Gospel Remedy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kern="1200" dirty="0">
                <a:solidFill>
                  <a:schemeClr val="tx1"/>
                </a:solidFill>
                <a:effectLst/>
                <a:latin typeface="+mn-lt"/>
                <a:ea typeface="ＭＳ Ｐゴシック" pitchFamily="-106" charset="-128"/>
                <a:cs typeface="ＭＳ Ｐゴシック" pitchFamily="-106" charset="-128"/>
              </a:rPr>
              <a:t>Fragile identity	Root identity in Christ, not opinion or recognition</a:t>
            </a:r>
          </a:p>
          <a:p>
            <a:pPr rtl="0" fontAlgn="t"/>
            <a:r>
              <a:rPr lang="en-US" sz="1400" kern="1200" dirty="0">
                <a:solidFill>
                  <a:schemeClr val="tx1"/>
                </a:solidFill>
                <a:effectLst/>
                <a:latin typeface="+mn-lt"/>
                <a:ea typeface="ＭＳ Ｐゴシック" pitchFamily="-106" charset="-128"/>
                <a:cs typeface="ＭＳ Ｐゴシック" pitchFamily="-106" charset="-128"/>
              </a:rPr>
              <a:t>Inflated ego		Embrace humility and servanthood (Philippians 2:3)</a:t>
            </a:r>
          </a:p>
          <a:p>
            <a:pPr rtl="0" fontAlgn="t"/>
            <a:r>
              <a:rPr lang="en-US" sz="1400" kern="1200" dirty="0">
                <a:solidFill>
                  <a:schemeClr val="tx1"/>
                </a:solidFill>
                <a:effectLst/>
                <a:latin typeface="+mn-lt"/>
                <a:ea typeface="ＭＳ Ｐゴシック" pitchFamily="-106" charset="-128"/>
                <a:cs typeface="ＭＳ Ｐゴシック" pitchFamily="-106" charset="-128"/>
              </a:rPr>
              <a:t>Poor communication	Practice direct, grace-filled dialogue (Matthew 18:15)</a:t>
            </a:r>
          </a:p>
          <a:p>
            <a:pPr rtl="0" fontAlgn="t"/>
            <a:r>
              <a:rPr lang="en-US" sz="1400" kern="1200" dirty="0">
                <a:solidFill>
                  <a:schemeClr val="tx1"/>
                </a:solidFill>
                <a:effectLst/>
                <a:latin typeface="+mn-lt"/>
                <a:ea typeface="ＭＳ Ｐゴシック" pitchFamily="-106" charset="-128"/>
                <a:cs typeface="ＭＳ Ｐゴシック" pitchFamily="-106" charset="-128"/>
              </a:rPr>
              <a:t>Emotional immaturity	Grow in spiritual fruit, especially patience (Galatians 5)</a:t>
            </a:r>
          </a:p>
          <a:p>
            <a:pPr rtl="0" fontAlgn="t"/>
            <a:r>
              <a:rPr lang="en-US" sz="1400" kern="1200" dirty="0">
                <a:solidFill>
                  <a:schemeClr val="tx1"/>
                </a:solidFill>
                <a:effectLst/>
                <a:latin typeface="+mn-lt"/>
                <a:ea typeface="ＭＳ Ｐゴシック" pitchFamily="-106" charset="-128"/>
                <a:cs typeface="ＭＳ Ｐゴシック" pitchFamily="-106" charset="-128"/>
              </a:rPr>
              <a:t>Bitterness or resentment	Release offense through active forgiveness (Matthew 6:14)</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Biblical Case Study: Cain vs. Abel (Genesis 4:1–8)</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Cain was easily offended</a:t>
            </a:r>
            <a:r>
              <a:rPr lang="en-US" sz="1400" kern="1200" dirty="0">
                <a:solidFill>
                  <a:schemeClr val="tx1"/>
                </a:solidFill>
                <a:effectLst/>
                <a:latin typeface="+mn-lt"/>
                <a:ea typeface="ＭＳ Ｐゴシック" pitchFamily="-106" charset="-128"/>
                <a:cs typeface="ＭＳ Ｐゴシック" pitchFamily="-106" charset="-128"/>
              </a:rPr>
              <a:t> by God’s preference for Abel’s offering.</a:t>
            </a:r>
          </a:p>
          <a:p>
            <a:pPr rtl="0" fontAlgn="ctr"/>
            <a:r>
              <a:rPr lang="en-US" sz="1400" kern="1200" dirty="0">
                <a:solidFill>
                  <a:schemeClr val="tx1"/>
                </a:solidFill>
                <a:effectLst/>
                <a:latin typeface="+mn-lt"/>
                <a:ea typeface="ＭＳ Ｐゴシック" pitchFamily="-106" charset="-128"/>
                <a:cs typeface="ＭＳ Ｐゴシック" pitchFamily="-106" charset="-128"/>
              </a:rPr>
              <a:t>Instead of dealing with his own heart, he </a:t>
            </a:r>
            <a:r>
              <a:rPr lang="en-US" sz="1400" b="1" kern="1200" dirty="0">
                <a:solidFill>
                  <a:schemeClr val="tx1"/>
                </a:solidFill>
                <a:effectLst/>
                <a:latin typeface="+mn-lt"/>
                <a:ea typeface="ＭＳ Ｐゴシック" pitchFamily="-106" charset="-128"/>
                <a:cs typeface="ＭＳ Ｐゴシック" pitchFamily="-106" charset="-128"/>
              </a:rPr>
              <a:t>blamed and attacked</a:t>
            </a:r>
            <a:r>
              <a:rPr lang="en-US" sz="1400" kern="1200" dirty="0">
                <a:solidFill>
                  <a:schemeClr val="tx1"/>
                </a:solidFill>
                <a:effectLst/>
                <a:latin typeface="+mn-lt"/>
                <a:ea typeface="ＭＳ Ｐゴシック" pitchFamily="-106" charset="-128"/>
                <a:cs typeface="ＭＳ Ｐゴシック" pitchFamily="-106" charset="-128"/>
              </a:rPr>
              <a:t> his brother.</a:t>
            </a:r>
          </a:p>
          <a:p>
            <a:pPr rtl="0" fontAlgn="ctr"/>
            <a:r>
              <a:rPr lang="en-US" sz="1400" kern="1200" dirty="0">
                <a:solidFill>
                  <a:schemeClr val="tx1"/>
                </a:solidFill>
                <a:effectLst/>
                <a:latin typeface="+mn-lt"/>
                <a:ea typeface="ＭＳ Ｐゴシック" pitchFamily="-106" charset="-128"/>
                <a:cs typeface="ＭＳ Ｐゴシック" pitchFamily="-106" charset="-128"/>
              </a:rPr>
              <a:t>God confronted him: </a:t>
            </a:r>
            <a:r>
              <a:rPr lang="en-US" sz="1400" i="1" kern="1200" dirty="0">
                <a:solidFill>
                  <a:schemeClr val="tx1"/>
                </a:solidFill>
                <a:effectLst/>
                <a:latin typeface="+mn-lt"/>
                <a:ea typeface="ＭＳ Ｐゴシック" pitchFamily="-106" charset="-128"/>
                <a:cs typeface="ＭＳ Ｐゴシック" pitchFamily="-106" charset="-128"/>
              </a:rPr>
              <a:t>“Why are you angry? If you do well, will you not be accepted?”</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Lesson</a:t>
            </a:r>
            <a:r>
              <a:rPr lang="en-US" sz="1400" kern="1200" dirty="0">
                <a:solidFill>
                  <a:schemeClr val="tx1"/>
                </a:solidFill>
                <a:effectLst/>
                <a:latin typeface="+mn-lt"/>
                <a:ea typeface="ＭＳ Ｐゴシック" pitchFamily="-106" charset="-128"/>
                <a:cs typeface="ＭＳ Ｐゴシック" pitchFamily="-106" charset="-128"/>
              </a:rPr>
              <a:t>: When offense goes unchecked, it breeds isolation and violence. God’s remedy is self-examination and repentance.</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Teaching Implications</a:t>
            </a:r>
            <a:endParaRPr lang="en-US" sz="14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Teach members the </a:t>
            </a:r>
            <a:r>
              <a:rPr lang="en-US" sz="1400" b="1" kern="1200" dirty="0">
                <a:solidFill>
                  <a:schemeClr val="tx1"/>
                </a:solidFill>
                <a:effectLst/>
                <a:latin typeface="+mn-lt"/>
                <a:ea typeface="ＭＳ Ｐゴシック" pitchFamily="-106" charset="-128"/>
                <a:cs typeface="ＭＳ Ｐゴシック" pitchFamily="-106" charset="-128"/>
              </a:rPr>
              <a:t>difference between sin and discomfort</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Regularly emphasize the </a:t>
            </a:r>
            <a:r>
              <a:rPr lang="en-US" sz="1400" b="1" kern="1200" dirty="0">
                <a:solidFill>
                  <a:schemeClr val="tx1"/>
                </a:solidFill>
                <a:effectLst/>
                <a:latin typeface="+mn-lt"/>
                <a:ea typeface="ＭＳ Ｐゴシック" pitchFamily="-106" charset="-128"/>
                <a:cs typeface="ＭＳ Ｐゴシック" pitchFamily="-106" charset="-128"/>
              </a:rPr>
              <a:t>grace received in the gospel</a:t>
            </a:r>
            <a:r>
              <a:rPr lang="en-US" sz="1400" kern="1200" dirty="0">
                <a:solidFill>
                  <a:schemeClr val="tx1"/>
                </a:solidFill>
                <a:effectLst/>
                <a:latin typeface="+mn-lt"/>
                <a:ea typeface="ＭＳ Ｐゴシック" pitchFamily="-106" charset="-128"/>
                <a:cs typeface="ＭＳ Ｐゴシック" pitchFamily="-106" charset="-128"/>
              </a:rPr>
              <a:t>, so grace can be extended.</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Normalize </a:t>
            </a:r>
            <a:r>
              <a:rPr lang="en-US" sz="1400" b="1" kern="1200" dirty="0">
                <a:solidFill>
                  <a:schemeClr val="tx1"/>
                </a:solidFill>
                <a:effectLst/>
                <a:latin typeface="+mn-lt"/>
                <a:ea typeface="ＭＳ Ｐゴシック" pitchFamily="-106" charset="-128"/>
                <a:cs typeface="ＭＳ Ｐゴシック" pitchFamily="-106" charset="-128"/>
              </a:rPr>
              <a:t>confession, correction, and reconciliation</a:t>
            </a:r>
            <a:r>
              <a:rPr lang="en-US" sz="1400" kern="1200" dirty="0">
                <a:solidFill>
                  <a:schemeClr val="tx1"/>
                </a:solidFill>
                <a:effectLst/>
                <a:latin typeface="+mn-lt"/>
                <a:ea typeface="ＭＳ Ｐゴシック" pitchFamily="-106" charset="-128"/>
                <a:cs typeface="ＭＳ Ｐゴシック" pitchFamily="-106" charset="-128"/>
              </a:rPr>
              <a:t> in church culture.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Guard against </a:t>
            </a:r>
            <a:r>
              <a:rPr lang="en-US" sz="1400" b="1" kern="1200" dirty="0">
                <a:solidFill>
                  <a:schemeClr val="tx1"/>
                </a:solidFill>
                <a:effectLst/>
                <a:latin typeface="+mn-lt"/>
                <a:ea typeface="ＭＳ Ｐゴシック" pitchFamily="-106" charset="-128"/>
                <a:cs typeface="ＭＳ Ｐゴシック" pitchFamily="-106" charset="-128"/>
              </a:rPr>
              <a:t>the idol of being right or being respected</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95595174-2596-489D-FC13-2ADECBBB41B1}"/>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2929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D0740-B3DF-E6D4-7D1E-99BB11988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62E49-C93A-01C4-4CF5-0BD1906B67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1839A-16FB-7D0C-38B7-D3579A162BB8}"/>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Heart of Reconciliation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5:21–26</a:t>
            </a:r>
            <a:r>
              <a:rPr lang="en-US" sz="1400" kern="1200" dirty="0">
                <a:solidFill>
                  <a:schemeClr val="tx1"/>
                </a:solidFill>
                <a:effectLst/>
                <a:latin typeface="+mn-lt"/>
                <a:ea typeface="ＭＳ Ｐゴシック" pitchFamily="-106" charset="-128"/>
                <a:cs typeface="ＭＳ Ｐゴシック" pitchFamily="-106" charset="-128"/>
              </a:rPr>
              <a:t>: Reconciliation is so urgent that it precedes worship.</a:t>
            </a:r>
          </a:p>
          <a:p>
            <a:pPr rtl="0" fontAlgn="ctr"/>
            <a:r>
              <a:rPr lang="en-US" sz="1400" b="1" kern="1200" dirty="0">
                <a:solidFill>
                  <a:schemeClr val="tx1"/>
                </a:solidFill>
                <a:effectLst/>
                <a:latin typeface="+mn-lt"/>
                <a:ea typeface="ＭＳ Ｐゴシック" pitchFamily="-106" charset="-128"/>
                <a:cs typeface="ＭＳ Ｐゴシック" pitchFamily="-106" charset="-128"/>
              </a:rPr>
              <a:t>1 John 2:9–11; 3:10–21; 4:17–5:4</a:t>
            </a:r>
            <a:r>
              <a:rPr lang="en-US" sz="1400" kern="1200" dirty="0">
                <a:solidFill>
                  <a:schemeClr val="tx1"/>
                </a:solidFill>
                <a:effectLst/>
                <a:latin typeface="+mn-lt"/>
                <a:ea typeface="ＭＳ Ｐゴシック" pitchFamily="-106" charset="-128"/>
                <a:cs typeface="ＭＳ Ｐゴシック" pitchFamily="-106" charset="-128"/>
              </a:rPr>
              <a:t>: Love for fellow believers is a mark of true faith. Hatred or unresolved hostility is spiritual blindness.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22:39</a:t>
            </a:r>
            <a:r>
              <a:rPr lang="en-US" sz="1400" kern="1200" dirty="0">
                <a:solidFill>
                  <a:schemeClr val="tx1"/>
                </a:solidFill>
                <a:effectLst/>
                <a:latin typeface="+mn-lt"/>
                <a:ea typeface="ＭＳ Ｐゴシック" pitchFamily="-106" charset="-128"/>
                <a:cs typeface="ＭＳ Ｐゴシック" pitchFamily="-106" charset="-128"/>
              </a:rPr>
              <a:t>: The second greatest commandment—love your neighbor—demands relational care and forgiveness.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The Power of Forgiveness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3:13</a:t>
            </a:r>
            <a:r>
              <a:rPr lang="en-US" sz="1400" kern="1200" dirty="0">
                <a:solidFill>
                  <a:schemeClr val="tx1"/>
                </a:solidFill>
                <a:effectLst/>
                <a:latin typeface="+mn-lt"/>
                <a:ea typeface="ＭＳ Ｐゴシック" pitchFamily="-106" charset="-128"/>
                <a:cs typeface="ＭＳ Ｐゴシック" pitchFamily="-106" charset="-128"/>
              </a:rPr>
              <a:t>: </a:t>
            </a:r>
            <a:r>
              <a:rPr lang="en-US" sz="1400" i="1" kern="1200" dirty="0">
                <a:solidFill>
                  <a:schemeClr val="tx1"/>
                </a:solidFill>
                <a:effectLst/>
                <a:latin typeface="+mn-lt"/>
                <a:ea typeface="ＭＳ Ｐゴシック" pitchFamily="-106" charset="-128"/>
                <a:cs typeface="ＭＳ Ｐゴシック" pitchFamily="-106" charset="-128"/>
              </a:rPr>
              <a:t>“Forgive as the Lord forgave you.”</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6:14–15; Mark 11:25–26</a:t>
            </a:r>
            <a:r>
              <a:rPr lang="en-US" sz="1400" kern="1200" dirty="0">
                <a:solidFill>
                  <a:schemeClr val="tx1"/>
                </a:solidFill>
                <a:effectLst/>
                <a:latin typeface="+mn-lt"/>
                <a:ea typeface="ＭＳ Ｐゴシック" pitchFamily="-106" charset="-128"/>
                <a:cs typeface="ＭＳ Ｐゴシック" pitchFamily="-106" charset="-128"/>
              </a:rPr>
              <a:t>: Our forgiveness from God is </a:t>
            </a:r>
            <a:r>
              <a:rPr lang="en-US" sz="1400" b="1" kern="1200" dirty="0">
                <a:solidFill>
                  <a:schemeClr val="tx1"/>
                </a:solidFill>
                <a:effectLst/>
                <a:latin typeface="+mn-lt"/>
                <a:ea typeface="ＭＳ Ｐゴシック" pitchFamily="-106" charset="-128"/>
                <a:cs typeface="ＭＳ Ｐゴシック" pitchFamily="-106" charset="-128"/>
              </a:rPr>
              <a:t>connected</a:t>
            </a:r>
            <a:r>
              <a:rPr lang="en-US" sz="1400" kern="1200" dirty="0">
                <a:solidFill>
                  <a:schemeClr val="tx1"/>
                </a:solidFill>
                <a:effectLst/>
                <a:latin typeface="+mn-lt"/>
                <a:ea typeface="ＭＳ Ｐゴシック" pitchFamily="-106" charset="-128"/>
                <a:cs typeface="ＭＳ Ｐゴシック" pitchFamily="-106" charset="-128"/>
              </a:rPr>
              <a:t> to our forgiveness of others.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18:21–35</a:t>
            </a:r>
            <a:r>
              <a:rPr lang="en-US" sz="1400" kern="1200" dirty="0">
                <a:solidFill>
                  <a:schemeClr val="tx1"/>
                </a:solidFill>
                <a:effectLst/>
                <a:latin typeface="+mn-lt"/>
                <a:ea typeface="ＭＳ Ｐゴシック" pitchFamily="-106" charset="-128"/>
                <a:cs typeface="ＭＳ Ｐゴシック" pitchFamily="-106" charset="-128"/>
              </a:rPr>
              <a:t>: The parable of the unforgiving servant illustrates the </a:t>
            </a:r>
            <a:r>
              <a:rPr lang="en-US" sz="1400" b="1" kern="1200" dirty="0">
                <a:solidFill>
                  <a:schemeClr val="tx1"/>
                </a:solidFill>
                <a:effectLst/>
                <a:latin typeface="+mn-lt"/>
                <a:ea typeface="ＭＳ Ｐゴシック" pitchFamily="-106" charset="-128"/>
                <a:cs typeface="ＭＳ Ｐゴシック" pitchFamily="-106" charset="-128"/>
              </a:rPr>
              <a:t>serious consequences</a:t>
            </a:r>
            <a:r>
              <a:rPr lang="en-US" sz="1400" kern="1200" dirty="0">
                <a:solidFill>
                  <a:schemeClr val="tx1"/>
                </a:solidFill>
                <a:effectLst/>
                <a:latin typeface="+mn-lt"/>
                <a:ea typeface="ＭＳ Ｐゴシック" pitchFamily="-106" charset="-128"/>
                <a:cs typeface="ＭＳ Ｐゴシック" pitchFamily="-106" charset="-128"/>
              </a:rPr>
              <a:t> of failing to extend mercy after receiving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Christ as Our Model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5:6–11</a:t>
            </a:r>
            <a:r>
              <a:rPr lang="en-US" sz="1400" kern="1200" dirty="0">
                <a:solidFill>
                  <a:schemeClr val="tx1"/>
                </a:solidFill>
                <a:effectLst/>
                <a:latin typeface="+mn-lt"/>
                <a:ea typeface="ＭＳ Ｐゴシック" pitchFamily="-106" charset="-128"/>
                <a:cs typeface="ＭＳ Ｐゴシック" pitchFamily="-106" charset="-128"/>
              </a:rPr>
              <a:t>: While we were still sinners, Christ reconciled us through His death.</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5:20–21</a:t>
            </a:r>
            <a:r>
              <a:rPr lang="en-US" sz="1400" kern="1200" dirty="0">
                <a:solidFill>
                  <a:schemeClr val="tx1"/>
                </a:solidFill>
                <a:effectLst/>
                <a:latin typeface="+mn-lt"/>
                <a:ea typeface="ＭＳ Ｐゴシック" pitchFamily="-106" charset="-128"/>
                <a:cs typeface="ＭＳ Ｐゴシック" pitchFamily="-106" charset="-128"/>
              </a:rPr>
              <a:t>: We are now </a:t>
            </a:r>
            <a:r>
              <a:rPr lang="en-US" sz="1400" b="1" kern="1200" dirty="0">
                <a:solidFill>
                  <a:schemeClr val="tx1"/>
                </a:solidFill>
                <a:effectLst/>
                <a:latin typeface="+mn-lt"/>
                <a:ea typeface="ＭＳ Ｐゴシック" pitchFamily="-106" charset="-128"/>
                <a:cs typeface="ＭＳ Ｐゴシック" pitchFamily="-106" charset="-128"/>
              </a:rPr>
              <a:t>ambassadors of reconciliation</a:t>
            </a:r>
            <a:r>
              <a:rPr lang="en-US" sz="1400" kern="1200" dirty="0">
                <a:solidFill>
                  <a:schemeClr val="tx1"/>
                </a:solidFill>
                <a:effectLst/>
                <a:latin typeface="+mn-lt"/>
                <a:ea typeface="ＭＳ Ｐゴシック" pitchFamily="-106" charset="-128"/>
                <a:cs typeface="ＭＳ Ｐゴシック" pitchFamily="-106" charset="-128"/>
              </a:rPr>
              <a:t>—our relationships must reflect the gospel.</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1:19–20</a:t>
            </a:r>
            <a:r>
              <a:rPr lang="en-US" sz="1400" kern="1200" dirty="0">
                <a:solidFill>
                  <a:schemeClr val="tx1"/>
                </a:solidFill>
                <a:effectLst/>
                <a:latin typeface="+mn-lt"/>
                <a:ea typeface="ＭＳ Ｐゴシック" pitchFamily="-106" charset="-128"/>
                <a:cs typeface="ＭＳ Ｐゴシック" pitchFamily="-106" charset="-128"/>
              </a:rPr>
              <a:t>: God’s purpose in Christ is to reconcile all things through the cross.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Community Flourishing in Unity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1 Peter 3:8–12</a:t>
            </a:r>
            <a:r>
              <a:rPr lang="en-US" sz="1400" kern="1200" dirty="0">
                <a:solidFill>
                  <a:schemeClr val="tx1"/>
                </a:solidFill>
                <a:effectLst/>
                <a:latin typeface="+mn-lt"/>
                <a:ea typeface="ＭＳ Ｐゴシック" pitchFamily="-106" charset="-128"/>
                <a:cs typeface="ＭＳ Ｐゴシック" pitchFamily="-106" charset="-128"/>
              </a:rPr>
              <a:t>: Calls the church to sympathy, love, humility, and peacemaking.</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1:14, 2:42</a:t>
            </a:r>
            <a:r>
              <a:rPr lang="en-US" sz="1400" kern="1200" dirty="0">
                <a:solidFill>
                  <a:schemeClr val="tx1"/>
                </a:solidFill>
                <a:effectLst/>
                <a:latin typeface="+mn-lt"/>
                <a:ea typeface="ＭＳ Ｐゴシック" pitchFamily="-106" charset="-128"/>
                <a:cs typeface="ＭＳ Ｐゴシック" pitchFamily="-106" charset="-128"/>
              </a:rPr>
              <a:t>: The early church’s power flowed from </a:t>
            </a:r>
            <a:r>
              <a:rPr lang="en-US" sz="1400" b="1" kern="1200" dirty="0">
                <a:solidFill>
                  <a:schemeClr val="tx1"/>
                </a:solidFill>
                <a:effectLst/>
                <a:latin typeface="+mn-lt"/>
                <a:ea typeface="ＭＳ Ｐゴシック" pitchFamily="-106" charset="-128"/>
                <a:cs typeface="ＭＳ Ｐゴシック" pitchFamily="-106" charset="-128"/>
              </a:rPr>
              <a:t>shared prayer</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fellowship</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doctrinal clarity</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320154AA-3EF6-157F-FE8F-F3468BA23FFB}"/>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400592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21FAA-CC49-9880-F036-F6AD5AA2E4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6D511B-65F3-044F-1A5F-274409EF5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6898BD-3C68-E7C0-B62A-78AD8D474854}"/>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Heart of Reconciliation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5:21–26</a:t>
            </a:r>
            <a:r>
              <a:rPr lang="en-US" sz="1400" kern="1200" dirty="0">
                <a:solidFill>
                  <a:schemeClr val="tx1"/>
                </a:solidFill>
                <a:effectLst/>
                <a:latin typeface="+mn-lt"/>
                <a:ea typeface="ＭＳ Ｐゴシック" pitchFamily="-106" charset="-128"/>
                <a:cs typeface="ＭＳ Ｐゴシック" pitchFamily="-106" charset="-128"/>
              </a:rPr>
              <a:t>: Reconciliation is so urgent that it precedes worship.</a:t>
            </a:r>
          </a:p>
          <a:p>
            <a:pPr rtl="0" fontAlgn="ctr"/>
            <a:r>
              <a:rPr lang="en-US" sz="1400" b="1" kern="1200" dirty="0">
                <a:solidFill>
                  <a:schemeClr val="tx1"/>
                </a:solidFill>
                <a:effectLst/>
                <a:latin typeface="+mn-lt"/>
                <a:ea typeface="ＭＳ Ｐゴシック" pitchFamily="-106" charset="-128"/>
                <a:cs typeface="ＭＳ Ｐゴシック" pitchFamily="-106" charset="-128"/>
              </a:rPr>
              <a:t>1 John 2:9–11; 3:10–21; 4:17–5:4</a:t>
            </a:r>
            <a:r>
              <a:rPr lang="en-US" sz="1400" kern="1200" dirty="0">
                <a:solidFill>
                  <a:schemeClr val="tx1"/>
                </a:solidFill>
                <a:effectLst/>
                <a:latin typeface="+mn-lt"/>
                <a:ea typeface="ＭＳ Ｐゴシック" pitchFamily="-106" charset="-128"/>
                <a:cs typeface="ＭＳ Ｐゴシック" pitchFamily="-106" charset="-128"/>
              </a:rPr>
              <a:t>: Love for fellow believers is a mark of true faith. Hatred or unresolved hostility is spiritual blindness.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22:39</a:t>
            </a:r>
            <a:r>
              <a:rPr lang="en-US" sz="1400" kern="1200" dirty="0">
                <a:solidFill>
                  <a:schemeClr val="tx1"/>
                </a:solidFill>
                <a:effectLst/>
                <a:latin typeface="+mn-lt"/>
                <a:ea typeface="ＭＳ Ｐゴシック" pitchFamily="-106" charset="-128"/>
                <a:cs typeface="ＭＳ Ｐゴシック" pitchFamily="-106" charset="-128"/>
              </a:rPr>
              <a:t>: The second greatest commandment—love your neighbor—demands relational care and forgiveness.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The Power of Forgiveness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3:13</a:t>
            </a:r>
            <a:r>
              <a:rPr lang="en-US" sz="1400" kern="1200" dirty="0">
                <a:solidFill>
                  <a:schemeClr val="tx1"/>
                </a:solidFill>
                <a:effectLst/>
                <a:latin typeface="+mn-lt"/>
                <a:ea typeface="ＭＳ Ｐゴシック" pitchFamily="-106" charset="-128"/>
                <a:cs typeface="ＭＳ Ｐゴシック" pitchFamily="-106" charset="-128"/>
              </a:rPr>
              <a:t>: </a:t>
            </a:r>
            <a:r>
              <a:rPr lang="en-US" sz="1400" i="1" kern="1200" dirty="0">
                <a:solidFill>
                  <a:schemeClr val="tx1"/>
                </a:solidFill>
                <a:effectLst/>
                <a:latin typeface="+mn-lt"/>
                <a:ea typeface="ＭＳ Ｐゴシック" pitchFamily="-106" charset="-128"/>
                <a:cs typeface="ＭＳ Ｐゴシック" pitchFamily="-106" charset="-128"/>
              </a:rPr>
              <a:t>“Forgive as the Lord forgave you.”</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6:14–15; Mark 11:25–26</a:t>
            </a:r>
            <a:r>
              <a:rPr lang="en-US" sz="1400" kern="1200" dirty="0">
                <a:solidFill>
                  <a:schemeClr val="tx1"/>
                </a:solidFill>
                <a:effectLst/>
                <a:latin typeface="+mn-lt"/>
                <a:ea typeface="ＭＳ Ｐゴシック" pitchFamily="-106" charset="-128"/>
                <a:cs typeface="ＭＳ Ｐゴシック" pitchFamily="-106" charset="-128"/>
              </a:rPr>
              <a:t>: Our forgiveness from God is </a:t>
            </a:r>
            <a:r>
              <a:rPr lang="en-US" sz="1400" b="1" kern="1200" dirty="0">
                <a:solidFill>
                  <a:schemeClr val="tx1"/>
                </a:solidFill>
                <a:effectLst/>
                <a:latin typeface="+mn-lt"/>
                <a:ea typeface="ＭＳ Ｐゴシック" pitchFamily="-106" charset="-128"/>
                <a:cs typeface="ＭＳ Ｐゴシック" pitchFamily="-106" charset="-128"/>
              </a:rPr>
              <a:t>connected</a:t>
            </a:r>
            <a:r>
              <a:rPr lang="en-US" sz="1400" kern="1200" dirty="0">
                <a:solidFill>
                  <a:schemeClr val="tx1"/>
                </a:solidFill>
                <a:effectLst/>
                <a:latin typeface="+mn-lt"/>
                <a:ea typeface="ＭＳ Ｐゴシック" pitchFamily="-106" charset="-128"/>
                <a:cs typeface="ＭＳ Ｐゴシック" pitchFamily="-106" charset="-128"/>
              </a:rPr>
              <a:t> to our forgiveness of others.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18:21–35</a:t>
            </a:r>
            <a:r>
              <a:rPr lang="en-US" sz="1400" kern="1200" dirty="0">
                <a:solidFill>
                  <a:schemeClr val="tx1"/>
                </a:solidFill>
                <a:effectLst/>
                <a:latin typeface="+mn-lt"/>
                <a:ea typeface="ＭＳ Ｐゴシック" pitchFamily="-106" charset="-128"/>
                <a:cs typeface="ＭＳ Ｐゴシック" pitchFamily="-106" charset="-128"/>
              </a:rPr>
              <a:t>: The parable of the unforgiving servant illustrates the </a:t>
            </a:r>
            <a:r>
              <a:rPr lang="en-US" sz="1400" b="1" kern="1200" dirty="0">
                <a:solidFill>
                  <a:schemeClr val="tx1"/>
                </a:solidFill>
                <a:effectLst/>
                <a:latin typeface="+mn-lt"/>
                <a:ea typeface="ＭＳ Ｐゴシック" pitchFamily="-106" charset="-128"/>
                <a:cs typeface="ＭＳ Ｐゴシック" pitchFamily="-106" charset="-128"/>
              </a:rPr>
              <a:t>serious consequences</a:t>
            </a:r>
            <a:r>
              <a:rPr lang="en-US" sz="1400" kern="1200" dirty="0">
                <a:solidFill>
                  <a:schemeClr val="tx1"/>
                </a:solidFill>
                <a:effectLst/>
                <a:latin typeface="+mn-lt"/>
                <a:ea typeface="ＭＳ Ｐゴシック" pitchFamily="-106" charset="-128"/>
                <a:cs typeface="ＭＳ Ｐゴシック" pitchFamily="-106" charset="-128"/>
              </a:rPr>
              <a:t> of failing to extend mercy after receiving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Christ as Our Model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5:6–11</a:t>
            </a:r>
            <a:r>
              <a:rPr lang="en-US" sz="1400" kern="1200" dirty="0">
                <a:solidFill>
                  <a:schemeClr val="tx1"/>
                </a:solidFill>
                <a:effectLst/>
                <a:latin typeface="+mn-lt"/>
                <a:ea typeface="ＭＳ Ｐゴシック" pitchFamily="-106" charset="-128"/>
                <a:cs typeface="ＭＳ Ｐゴシック" pitchFamily="-106" charset="-128"/>
              </a:rPr>
              <a:t>: While we were still sinners, Christ reconciled us through His death.</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5:20–21</a:t>
            </a:r>
            <a:r>
              <a:rPr lang="en-US" sz="1400" kern="1200" dirty="0">
                <a:solidFill>
                  <a:schemeClr val="tx1"/>
                </a:solidFill>
                <a:effectLst/>
                <a:latin typeface="+mn-lt"/>
                <a:ea typeface="ＭＳ Ｐゴシック" pitchFamily="-106" charset="-128"/>
                <a:cs typeface="ＭＳ Ｐゴシック" pitchFamily="-106" charset="-128"/>
              </a:rPr>
              <a:t>: We are now </a:t>
            </a:r>
            <a:r>
              <a:rPr lang="en-US" sz="1400" b="1" kern="1200" dirty="0">
                <a:solidFill>
                  <a:schemeClr val="tx1"/>
                </a:solidFill>
                <a:effectLst/>
                <a:latin typeface="+mn-lt"/>
                <a:ea typeface="ＭＳ Ｐゴシック" pitchFamily="-106" charset="-128"/>
                <a:cs typeface="ＭＳ Ｐゴシック" pitchFamily="-106" charset="-128"/>
              </a:rPr>
              <a:t>ambassadors of reconciliation</a:t>
            </a:r>
            <a:r>
              <a:rPr lang="en-US" sz="1400" kern="1200" dirty="0">
                <a:solidFill>
                  <a:schemeClr val="tx1"/>
                </a:solidFill>
                <a:effectLst/>
                <a:latin typeface="+mn-lt"/>
                <a:ea typeface="ＭＳ Ｐゴシック" pitchFamily="-106" charset="-128"/>
                <a:cs typeface="ＭＳ Ｐゴシック" pitchFamily="-106" charset="-128"/>
              </a:rPr>
              <a:t>—our relationships must reflect the gospel.</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1:19–20</a:t>
            </a:r>
            <a:r>
              <a:rPr lang="en-US" sz="1400" kern="1200" dirty="0">
                <a:solidFill>
                  <a:schemeClr val="tx1"/>
                </a:solidFill>
                <a:effectLst/>
                <a:latin typeface="+mn-lt"/>
                <a:ea typeface="ＭＳ Ｐゴシック" pitchFamily="-106" charset="-128"/>
                <a:cs typeface="ＭＳ Ｐゴシック" pitchFamily="-106" charset="-128"/>
              </a:rPr>
              <a:t>: God’s purpose in Christ is to reconcile all things through the cross.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Community Flourishing in Unity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1 Peter 3:8–12</a:t>
            </a:r>
            <a:r>
              <a:rPr lang="en-US" sz="1400" kern="1200" dirty="0">
                <a:solidFill>
                  <a:schemeClr val="tx1"/>
                </a:solidFill>
                <a:effectLst/>
                <a:latin typeface="+mn-lt"/>
                <a:ea typeface="ＭＳ Ｐゴシック" pitchFamily="-106" charset="-128"/>
                <a:cs typeface="ＭＳ Ｐゴシック" pitchFamily="-106" charset="-128"/>
              </a:rPr>
              <a:t>: Calls the church to sympathy, love, humility, and peacemaking.</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1:14, 2:42</a:t>
            </a:r>
            <a:r>
              <a:rPr lang="en-US" sz="1400" kern="1200" dirty="0">
                <a:solidFill>
                  <a:schemeClr val="tx1"/>
                </a:solidFill>
                <a:effectLst/>
                <a:latin typeface="+mn-lt"/>
                <a:ea typeface="ＭＳ Ｐゴシック" pitchFamily="-106" charset="-128"/>
                <a:cs typeface="ＭＳ Ｐゴシック" pitchFamily="-106" charset="-128"/>
              </a:rPr>
              <a:t>: The early church’s power flowed from </a:t>
            </a:r>
            <a:r>
              <a:rPr lang="en-US" sz="1400" b="1" kern="1200" dirty="0">
                <a:solidFill>
                  <a:schemeClr val="tx1"/>
                </a:solidFill>
                <a:effectLst/>
                <a:latin typeface="+mn-lt"/>
                <a:ea typeface="ＭＳ Ｐゴシック" pitchFamily="-106" charset="-128"/>
                <a:cs typeface="ＭＳ Ｐゴシック" pitchFamily="-106" charset="-128"/>
              </a:rPr>
              <a:t>shared prayer</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fellowship</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doctrinal clarity</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4D9B700E-72B2-9308-4071-804C6738C496}"/>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41890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C7056-A0A5-B73E-8A53-9DE53B047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7F303-A7DC-6586-ECEB-88F593665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69571B-182D-5993-1372-7DDE35F6692E}"/>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The Cycle of Biblical Restoration</a:t>
            </a:r>
            <a:endParaRPr lang="en-US" sz="1200" b="0" i="0" kern="1200" dirty="0">
              <a:solidFill>
                <a:schemeClr val="tx1"/>
              </a:solidFill>
              <a:effectLst/>
              <a:latin typeface="+mn-lt"/>
              <a:ea typeface="ＭＳ Ｐゴシック" pitchFamily="-106" charset="-128"/>
              <a:cs typeface="ＭＳ Ｐゴシック" pitchFamily="-106" charset="-128"/>
            </a:endParaRPr>
          </a:p>
          <a:p>
            <a:r>
              <a:rPr lang="en-US" sz="1200" b="1" i="0" kern="1200" dirty="0">
                <a:solidFill>
                  <a:schemeClr val="tx1"/>
                </a:solidFill>
                <a:effectLst/>
                <a:latin typeface="+mn-lt"/>
                <a:ea typeface="ＭＳ Ｐゴシック" pitchFamily="-106" charset="-128"/>
                <a:cs typeface="ＭＳ Ｐゴシック" pitchFamily="-106" charset="-128"/>
              </a:rPr>
              <a:t>Awareness</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Prompted by the Holy Spirit or a confrontation (Matthew 18:15).</a:t>
            </a:r>
          </a:p>
          <a:p>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Humility &amp; Repentance</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A willingness to admit wrong (James 4:6; Acts 3:19).</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Forgiveness Given &amp; Received</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Rooted in God’s mercy (Colossians 3:13).</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Truth &amp; Transparency</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Honest confession builds trust (Ephesians 4:15).</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Community Restoration</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Through shared worship, accountability, and prayer (Acts 2:42).</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Missional Reorientation</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Reconciled believers return to service (Philippians 1:5).</a:t>
            </a:r>
          </a:p>
          <a:p>
            <a:pPr rtl="0" fontAlgn="ctr"/>
            <a:endParaRPr lang="en-US" sz="1200" b="0" i="0" kern="1200" dirty="0">
              <a:solidFill>
                <a:schemeClr val="tx1"/>
              </a:solidFill>
              <a:effectLst/>
              <a:latin typeface="+mn-lt"/>
              <a:ea typeface="ＭＳ Ｐゴシック" pitchFamily="-106" charset="-128"/>
              <a:cs typeface="ＭＳ Ｐゴシック" pitchFamily="-106" charset="-128"/>
            </a:endParaRP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7D4D4F18-4A48-2B5E-7AE7-58A9E2EAAEB8}"/>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20395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85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Restoration of John Mark (New Testament – Acts 13, 15; 2 Timothy 4:11)</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Initial Conflict</a:t>
            </a:r>
            <a:r>
              <a:rPr lang="en-US" sz="1400" kern="1200" dirty="0">
                <a:solidFill>
                  <a:schemeClr val="tx1"/>
                </a:solidFill>
                <a:effectLst/>
                <a:latin typeface="+mn-lt"/>
                <a:ea typeface="ＭＳ Ｐゴシック" pitchFamily="-106" charset="-128"/>
                <a:cs typeface="ＭＳ Ｐゴシック" pitchFamily="-106" charset="-128"/>
              </a:rPr>
              <a:t>: During Paul and Barnabas's first missionary journey (Acts 13:13), </a:t>
            </a:r>
            <a:r>
              <a:rPr lang="en-US" sz="1400" b="1" kern="1200" dirty="0">
                <a:solidFill>
                  <a:schemeClr val="tx1"/>
                </a:solidFill>
                <a:effectLst/>
                <a:latin typeface="+mn-lt"/>
                <a:ea typeface="ＭＳ Ｐゴシック" pitchFamily="-106" charset="-128"/>
                <a:cs typeface="ＭＳ Ｐゴシック" pitchFamily="-106" charset="-128"/>
              </a:rPr>
              <a:t>John Mark deserted them</a:t>
            </a:r>
            <a:r>
              <a:rPr lang="en-US" sz="1400" kern="1200" dirty="0">
                <a:solidFill>
                  <a:schemeClr val="tx1"/>
                </a:solidFill>
                <a:effectLst/>
                <a:latin typeface="+mn-lt"/>
                <a:ea typeface="ＭＳ Ｐゴシック" pitchFamily="-106" charset="-128"/>
                <a:cs typeface="ＭＳ Ｐゴシック" pitchFamily="-106" charset="-128"/>
              </a:rPr>
              <a:t> and returned to Jerusalem.</a:t>
            </a:r>
          </a:p>
          <a:p>
            <a:pPr rtl="0" fontAlgn="ctr"/>
            <a:r>
              <a:rPr lang="en-US" sz="1400" b="1" kern="1200" dirty="0">
                <a:solidFill>
                  <a:schemeClr val="tx1"/>
                </a:solidFill>
                <a:effectLst/>
                <a:latin typeface="+mn-lt"/>
                <a:ea typeface="ＭＳ Ｐゴシック" pitchFamily="-106" charset="-128"/>
                <a:cs typeface="ＭＳ Ｐゴシック" pitchFamily="-106" charset="-128"/>
              </a:rPr>
              <a:t>Division</a:t>
            </a:r>
            <a:r>
              <a:rPr lang="en-US" sz="1400" kern="1200" dirty="0">
                <a:solidFill>
                  <a:schemeClr val="tx1"/>
                </a:solidFill>
                <a:effectLst/>
                <a:latin typeface="+mn-lt"/>
                <a:ea typeface="ＭＳ Ｐゴシック" pitchFamily="-106" charset="-128"/>
                <a:cs typeface="ＭＳ Ｐゴシック" pitchFamily="-106" charset="-128"/>
              </a:rPr>
              <a:t>: When Paul later prepared for a second journey, he </a:t>
            </a:r>
            <a:r>
              <a:rPr lang="en-US" sz="1400" b="1" kern="1200" dirty="0">
                <a:solidFill>
                  <a:schemeClr val="tx1"/>
                </a:solidFill>
                <a:effectLst/>
                <a:latin typeface="+mn-lt"/>
                <a:ea typeface="ＭＳ Ｐゴシック" pitchFamily="-106" charset="-128"/>
                <a:cs typeface="ＭＳ Ｐゴシック" pitchFamily="-106" charset="-128"/>
              </a:rPr>
              <a:t>refused to take John Mark</a:t>
            </a:r>
            <a:r>
              <a:rPr lang="en-US" sz="1400" kern="1200" dirty="0">
                <a:solidFill>
                  <a:schemeClr val="tx1"/>
                </a:solidFill>
                <a:effectLst/>
                <a:latin typeface="+mn-lt"/>
                <a:ea typeface="ＭＳ Ｐゴシック" pitchFamily="-106" charset="-128"/>
                <a:cs typeface="ＭＳ Ｐゴシック" pitchFamily="-106" charset="-128"/>
              </a:rPr>
              <a:t> due to this earlier failure (Acts 15:36–39).</a:t>
            </a:r>
          </a:p>
          <a:p>
            <a:pPr lvl="1" rtl="0" fontAlgn="ctr"/>
            <a:r>
              <a:rPr lang="en-US" sz="1400" kern="1200" dirty="0">
                <a:solidFill>
                  <a:schemeClr val="tx1"/>
                </a:solidFill>
                <a:effectLst/>
                <a:latin typeface="+mn-lt"/>
                <a:ea typeface="ＭＳ Ｐゴシック" pitchFamily="-106" charset="-128"/>
                <a:cs typeface="+mn-cs"/>
              </a:rPr>
              <a:t>Result: A </a:t>
            </a:r>
            <a:r>
              <a:rPr lang="en-US" sz="1400" b="1" kern="1200" dirty="0">
                <a:solidFill>
                  <a:schemeClr val="tx1"/>
                </a:solidFill>
                <a:effectLst/>
                <a:latin typeface="+mn-lt"/>
                <a:ea typeface="ＭＳ Ｐゴシック" pitchFamily="-106" charset="-128"/>
                <a:cs typeface="+mn-cs"/>
              </a:rPr>
              <a:t>sharp disagreement</a:t>
            </a:r>
            <a:r>
              <a:rPr lang="en-US" sz="1400" kern="1200" dirty="0">
                <a:solidFill>
                  <a:schemeClr val="tx1"/>
                </a:solidFill>
                <a:effectLst/>
                <a:latin typeface="+mn-lt"/>
                <a:ea typeface="ＭＳ Ｐゴシック" pitchFamily="-106" charset="-128"/>
                <a:cs typeface="+mn-cs"/>
              </a:rPr>
              <a:t> between Paul and Barnabas.</a:t>
            </a:r>
          </a:p>
          <a:p>
            <a:pPr lvl="1" rtl="0" fontAlgn="ctr"/>
            <a:r>
              <a:rPr lang="en-US" sz="1400" kern="1200" dirty="0">
                <a:solidFill>
                  <a:schemeClr val="tx1"/>
                </a:solidFill>
                <a:effectLst/>
                <a:latin typeface="+mn-lt"/>
                <a:ea typeface="ＭＳ Ｐゴシック" pitchFamily="-106" charset="-128"/>
                <a:cs typeface="+mn-cs"/>
              </a:rPr>
              <a:t>Paul took Silas, Barnabas took Mark—their paths diverged.</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Years later, Paul writes warmly about John Mark:</a:t>
            </a:r>
            <a:br>
              <a:rPr lang="en-US" sz="1400" kern="1200" dirty="0">
                <a:solidFill>
                  <a:schemeClr val="tx1"/>
                </a:solidFill>
                <a:effectLst/>
                <a:latin typeface="+mn-lt"/>
                <a:ea typeface="ＭＳ Ｐゴシック" pitchFamily="-106" charset="-128"/>
                <a:cs typeface="ＭＳ Ｐゴシック" pitchFamily="-106" charset="-128"/>
              </a:rPr>
            </a:br>
            <a:r>
              <a:rPr lang="en-US" sz="1400" i="1" kern="1200" dirty="0">
                <a:solidFill>
                  <a:schemeClr val="tx1"/>
                </a:solidFill>
                <a:effectLst/>
                <a:latin typeface="+mn-lt"/>
                <a:ea typeface="ＭＳ Ｐゴシック" pitchFamily="-106" charset="-128"/>
                <a:cs typeface="ＭＳ Ｐゴシック" pitchFamily="-106" charset="-128"/>
              </a:rPr>
              <a:t>“Get Mark and bring him with you, for he is very useful to me for ministry.”</a:t>
            </a:r>
            <a:r>
              <a:rPr lang="en-US" sz="1400" kern="1200" dirty="0">
                <a:solidFill>
                  <a:schemeClr val="tx1"/>
                </a:solidFill>
                <a:effectLst/>
                <a:latin typeface="+mn-lt"/>
                <a:ea typeface="ＭＳ Ｐゴシック" pitchFamily="-106" charset="-128"/>
                <a:cs typeface="ＭＳ Ｐゴシック" pitchFamily="-106" charset="-128"/>
              </a:rPr>
              <a:t> (2 Timothy 4:11)</a:t>
            </a:r>
          </a:p>
          <a:p>
            <a:pPr lvl="1" rtl="0" fontAlgn="ctr"/>
            <a:r>
              <a:rPr lang="en-US" sz="1400" kern="1200" dirty="0">
                <a:solidFill>
                  <a:schemeClr val="tx1"/>
                </a:solidFill>
                <a:effectLst/>
                <a:latin typeface="+mn-lt"/>
                <a:ea typeface="ＭＳ Ｐゴシック" pitchFamily="-106" charset="-128"/>
                <a:cs typeface="+mn-cs"/>
              </a:rPr>
              <a:t>Also mentioned favorably in Colossians 4:10 and Philemon 1:24.</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Key Elements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Element</a:t>
            </a:r>
            <a:r>
              <a:rPr lang="en-US" sz="1400" b="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Description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Humility		</a:t>
            </a:r>
            <a:r>
              <a:rPr lang="en-US" sz="1400" kern="1200" dirty="0">
                <a:solidFill>
                  <a:schemeClr val="tx1"/>
                </a:solidFill>
                <a:effectLst/>
                <a:latin typeface="+mn-lt"/>
                <a:ea typeface="ＭＳ Ｐゴシック" pitchFamily="-106" charset="-128"/>
                <a:cs typeface="ＭＳ Ｐゴシック" pitchFamily="-106" charset="-128"/>
              </a:rPr>
              <a:t>Mark was willing to return to ministry despite past failure.</a:t>
            </a:r>
          </a:p>
          <a:p>
            <a:pPr rtl="0" fontAlgn="t"/>
            <a:r>
              <a:rPr lang="en-US" sz="1400" b="1" kern="1200" dirty="0">
                <a:solidFill>
                  <a:schemeClr val="tx1"/>
                </a:solidFill>
                <a:effectLst/>
                <a:latin typeface="+mn-lt"/>
                <a:ea typeface="ＭＳ Ｐゴシック" pitchFamily="-106" charset="-128"/>
                <a:cs typeface="ＭＳ Ｐゴシック" pitchFamily="-106" charset="-128"/>
              </a:rPr>
              <a:t>Forgiveness		</a:t>
            </a:r>
            <a:r>
              <a:rPr lang="en-US" sz="1400" kern="1200" dirty="0">
                <a:solidFill>
                  <a:schemeClr val="tx1"/>
                </a:solidFill>
                <a:effectLst/>
                <a:latin typeface="+mn-lt"/>
                <a:ea typeface="ＭＳ Ｐゴシック" pitchFamily="-106" charset="-128"/>
                <a:cs typeface="ＭＳ Ｐゴシック" pitchFamily="-106" charset="-128"/>
              </a:rPr>
              <a:t>Paul extended restoration when Mark matured.</a:t>
            </a:r>
          </a:p>
          <a:p>
            <a:pPr rtl="0" fontAlgn="t"/>
            <a:r>
              <a:rPr lang="en-US" sz="1400" b="1" kern="1200" dirty="0">
                <a:solidFill>
                  <a:schemeClr val="tx1"/>
                </a:solidFill>
                <a:effectLst/>
                <a:latin typeface="+mn-lt"/>
                <a:ea typeface="ＭＳ Ｐゴシック" pitchFamily="-106" charset="-128"/>
                <a:cs typeface="ＭＳ Ｐゴシック" pitchFamily="-106" charset="-128"/>
              </a:rPr>
              <a:t>Missional Purpose	</a:t>
            </a:r>
            <a:r>
              <a:rPr lang="en-US" sz="1400" kern="1200" dirty="0">
                <a:solidFill>
                  <a:schemeClr val="tx1"/>
                </a:solidFill>
                <a:effectLst/>
                <a:latin typeface="+mn-lt"/>
                <a:ea typeface="ＭＳ Ｐゴシック" pitchFamily="-106" charset="-128"/>
                <a:cs typeface="ＭＳ Ｐゴシック" pitchFamily="-106" charset="-128"/>
              </a:rPr>
              <a:t>The relationship was healed in service to the gospel.</a:t>
            </a:r>
          </a:p>
          <a:p>
            <a:pPr rtl="0" fontAlgn="t"/>
            <a:r>
              <a:rPr lang="en-US" sz="1400" b="1" kern="1200" dirty="0">
                <a:solidFill>
                  <a:schemeClr val="tx1"/>
                </a:solidFill>
                <a:effectLst/>
                <a:latin typeface="+mn-lt"/>
                <a:ea typeface="ＭＳ Ｐゴシック" pitchFamily="-106" charset="-128"/>
                <a:cs typeface="ＭＳ Ｐゴシック" pitchFamily="-106" charset="-128"/>
              </a:rPr>
              <a:t>Plural Leadership	</a:t>
            </a:r>
            <a:r>
              <a:rPr lang="en-US" sz="1400" kern="1200" dirty="0">
                <a:solidFill>
                  <a:schemeClr val="tx1"/>
                </a:solidFill>
                <a:effectLst/>
                <a:latin typeface="+mn-lt"/>
                <a:ea typeface="ＭＳ Ｐゴシック" pitchFamily="-106" charset="-128"/>
                <a:cs typeface="ＭＳ Ｐゴシック" pitchFamily="-106" charset="-128"/>
              </a:rPr>
              <a:t>Barnabas’s faith in Mark played a role in long-term reconciliation.</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Takeaway</a:t>
            </a:r>
            <a:r>
              <a:rPr lang="en-US" sz="1400" kern="1200" dirty="0">
                <a:solidFill>
                  <a:schemeClr val="tx1"/>
                </a:solidFill>
                <a:effectLst/>
                <a:latin typeface="+mn-lt"/>
                <a:ea typeface="ＭＳ Ｐゴシック" pitchFamily="-106" charset="-128"/>
                <a:cs typeface="ＭＳ Ｐゴシック" pitchFamily="-106" charset="-128"/>
              </a:rPr>
              <a:t>: Even prominent leaders experienced division, but restoration came through time, growth, and gospel-centered humility.</a:t>
            </a:r>
          </a:p>
          <a:p>
            <a:endParaRPr lang="en-US" sz="1400" kern="1200" dirty="0">
              <a:solidFill>
                <a:schemeClr val="tx1"/>
              </a:solidFill>
              <a:effectLst/>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kern="1200" dirty="0">
                <a:solidFill>
                  <a:schemeClr val="tx1"/>
                </a:solidFill>
                <a:effectLst/>
                <a:latin typeface="+mn-lt"/>
                <a:ea typeface="ＭＳ Ｐゴシック" pitchFamily="-106" charset="-128"/>
                <a:cs typeface="ＭＳ Ｐゴシック" pitchFamily="-106" charset="-128"/>
              </a:rPr>
              <a:t>Key Elements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Element</a:t>
            </a:r>
            <a:r>
              <a:rPr lang="en-US" sz="1200" b="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Application in Forgiveness &amp; Restoration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Humility		</a:t>
            </a:r>
            <a:r>
              <a:rPr lang="en-US" sz="1200" kern="1200" dirty="0">
                <a:solidFill>
                  <a:schemeClr val="tx1"/>
                </a:solidFill>
                <a:effectLst/>
                <a:latin typeface="+mn-lt"/>
                <a:ea typeface="ＭＳ Ｐゴシック" pitchFamily="-106" charset="-128"/>
                <a:cs typeface="ＭＳ Ｐゴシック" pitchFamily="-106" charset="-128"/>
              </a:rPr>
              <a:t>Offenders must confess sincerely; confronters must approach with gentleness.</a:t>
            </a:r>
          </a:p>
          <a:p>
            <a:pPr rtl="0" fontAlgn="t"/>
            <a:r>
              <a:rPr lang="en-US" sz="1200" b="1" kern="1200" dirty="0">
                <a:solidFill>
                  <a:schemeClr val="tx1"/>
                </a:solidFill>
                <a:effectLst/>
                <a:latin typeface="+mn-lt"/>
                <a:ea typeface="ＭＳ Ｐゴシック" pitchFamily="-106" charset="-128"/>
                <a:cs typeface="ＭＳ Ｐゴシック" pitchFamily="-106" charset="-128"/>
              </a:rPr>
              <a:t>Repentance		</a:t>
            </a:r>
            <a:r>
              <a:rPr lang="en-US" sz="1200" kern="1200" dirty="0">
                <a:solidFill>
                  <a:schemeClr val="tx1"/>
                </a:solidFill>
                <a:effectLst/>
                <a:latin typeface="+mn-lt"/>
                <a:ea typeface="ＭＳ Ｐゴシック" pitchFamily="-106" charset="-128"/>
                <a:cs typeface="ＭＳ Ｐゴシック" pitchFamily="-106" charset="-128"/>
              </a:rPr>
              <a:t>Calls for genuine sorrow, not just apologies.</a:t>
            </a:r>
          </a:p>
          <a:p>
            <a:pPr rtl="0" fontAlgn="t"/>
            <a:r>
              <a:rPr lang="en-US" sz="1200" b="1" kern="1200" dirty="0">
                <a:solidFill>
                  <a:schemeClr val="tx1"/>
                </a:solidFill>
                <a:effectLst/>
                <a:latin typeface="+mn-lt"/>
                <a:ea typeface="ＭＳ Ｐゴシック" pitchFamily="-106" charset="-128"/>
                <a:cs typeface="ＭＳ Ｐゴシック" pitchFamily="-106" charset="-128"/>
              </a:rPr>
              <a:t>Forgiveness		</a:t>
            </a:r>
            <a:r>
              <a:rPr lang="en-US" sz="1200" kern="1200" dirty="0">
                <a:solidFill>
                  <a:schemeClr val="tx1"/>
                </a:solidFill>
                <a:effectLst/>
                <a:latin typeface="+mn-lt"/>
                <a:ea typeface="ＭＳ Ｐゴシック" pitchFamily="-106" charset="-128"/>
                <a:cs typeface="ＭＳ Ｐゴシック" pitchFamily="-106" charset="-128"/>
              </a:rPr>
              <a:t>Not optional—commands from Christ Himself.</a:t>
            </a:r>
          </a:p>
          <a:p>
            <a:pPr rtl="0" fontAlgn="t"/>
            <a:r>
              <a:rPr lang="en-US" sz="1200" b="1" kern="1200" dirty="0">
                <a:solidFill>
                  <a:schemeClr val="tx1"/>
                </a:solidFill>
                <a:effectLst/>
                <a:latin typeface="+mn-lt"/>
                <a:ea typeface="ＭＳ Ｐゴシック" pitchFamily="-106" charset="-128"/>
                <a:cs typeface="ＭＳ Ｐゴシック" pitchFamily="-106" charset="-128"/>
              </a:rPr>
              <a:t>Christ-Centered Focus	</a:t>
            </a:r>
            <a:r>
              <a:rPr lang="en-US" sz="1200" kern="1200" dirty="0">
                <a:solidFill>
                  <a:schemeClr val="tx1"/>
                </a:solidFill>
                <a:effectLst/>
                <a:latin typeface="+mn-lt"/>
                <a:ea typeface="ＭＳ Ｐゴシック" pitchFamily="-106" charset="-128"/>
                <a:cs typeface="ＭＳ Ｐゴシック" pitchFamily="-106" charset="-128"/>
              </a:rPr>
              <a:t>Keeps reconciliation focused on gospel transformation, not just conflict avoidance.</a:t>
            </a:r>
          </a:p>
          <a:p>
            <a:pPr rtl="0" fontAlgn="t"/>
            <a:r>
              <a:rPr lang="en-US" sz="1200" b="1" kern="1200" dirty="0">
                <a:solidFill>
                  <a:schemeClr val="tx1"/>
                </a:solidFill>
                <a:effectLst/>
                <a:latin typeface="+mn-lt"/>
                <a:ea typeface="ＭＳ Ｐゴシック" pitchFamily="-106" charset="-128"/>
                <a:cs typeface="ＭＳ Ｐゴシック" pitchFamily="-106" charset="-128"/>
              </a:rPr>
              <a:t>Truth &amp; Transparency	</a:t>
            </a:r>
            <a:r>
              <a:rPr lang="en-US" sz="1200" kern="1200" dirty="0">
                <a:solidFill>
                  <a:schemeClr val="tx1"/>
                </a:solidFill>
                <a:effectLst/>
                <a:latin typeface="+mn-lt"/>
                <a:ea typeface="ＭＳ Ｐゴシック" pitchFamily="-106" charset="-128"/>
                <a:cs typeface="ＭＳ Ｐゴシック" pitchFamily="-106" charset="-128"/>
              </a:rPr>
              <a:t>Names sin clearly while restoring dignity.</a:t>
            </a:r>
          </a:p>
          <a:p>
            <a:pPr rtl="0" fontAlgn="t"/>
            <a:r>
              <a:rPr lang="en-US" sz="1200" b="1" kern="1200" dirty="0">
                <a:solidFill>
                  <a:schemeClr val="tx1"/>
                </a:solidFill>
                <a:effectLst/>
                <a:latin typeface="+mn-lt"/>
                <a:ea typeface="ＭＳ Ｐゴシック" pitchFamily="-106" charset="-128"/>
                <a:cs typeface="ＭＳ Ｐゴシック" pitchFamily="-106" charset="-128"/>
              </a:rPr>
              <a:t>Shared Prayer	</a:t>
            </a:r>
            <a:r>
              <a:rPr lang="en-US" sz="1200" kern="1200" dirty="0">
                <a:solidFill>
                  <a:schemeClr val="tx1"/>
                </a:solidFill>
                <a:effectLst/>
                <a:latin typeface="+mn-lt"/>
                <a:ea typeface="ＭＳ Ｐゴシック" pitchFamily="-106" charset="-128"/>
                <a:cs typeface="ＭＳ Ｐゴシック" pitchFamily="-106" charset="-128"/>
              </a:rPr>
              <a:t>Restores spiritual intimacy in community (Acts 1:14).</a:t>
            </a:r>
          </a:p>
          <a:p>
            <a:pPr rtl="0" fontAlgn="t"/>
            <a:r>
              <a:rPr lang="en-US" sz="1200" b="1" kern="1200" dirty="0">
                <a:solidFill>
                  <a:schemeClr val="tx1"/>
                </a:solidFill>
                <a:effectLst/>
                <a:latin typeface="+mn-lt"/>
                <a:ea typeface="ＭＳ Ｐゴシック" pitchFamily="-106" charset="-128"/>
                <a:cs typeface="ＭＳ Ｐゴシック" pitchFamily="-106" charset="-128"/>
              </a:rPr>
              <a:t>Missional Purpose	</a:t>
            </a:r>
            <a:r>
              <a:rPr lang="en-US" sz="1200" kern="1200" dirty="0">
                <a:solidFill>
                  <a:schemeClr val="tx1"/>
                </a:solidFill>
                <a:effectLst/>
                <a:latin typeface="+mn-lt"/>
                <a:ea typeface="ＭＳ Ｐゴシック" pitchFamily="-106" charset="-128"/>
                <a:cs typeface="ＭＳ Ｐゴシック" pitchFamily="-106" charset="-128"/>
              </a:rPr>
              <a:t>Healed relationships fuel renewed witness and love.</a:t>
            </a:r>
          </a:p>
          <a:p>
            <a:pPr rtl="0" fontAlgn="t"/>
            <a:r>
              <a:rPr lang="en-US" sz="1200" b="1" kern="1200" dirty="0">
                <a:solidFill>
                  <a:schemeClr val="tx1"/>
                </a:solidFill>
                <a:effectLst/>
                <a:latin typeface="+mn-lt"/>
                <a:ea typeface="ＭＳ Ｐゴシック" pitchFamily="-106" charset="-128"/>
                <a:cs typeface="ＭＳ Ｐゴシック" pitchFamily="-106" charset="-128"/>
              </a:rPr>
              <a:t>Biblical Authority	</a:t>
            </a:r>
            <a:r>
              <a:rPr lang="en-US" sz="1200" kern="1200" dirty="0">
                <a:solidFill>
                  <a:schemeClr val="tx1"/>
                </a:solidFill>
                <a:effectLst/>
                <a:latin typeface="+mn-lt"/>
                <a:ea typeface="ＭＳ Ｐゴシック" pitchFamily="-106" charset="-128"/>
                <a:cs typeface="ＭＳ Ｐゴシック" pitchFamily="-106" charset="-128"/>
              </a:rPr>
              <a:t>God’s Word, not preferences, sets the method and spirit of resolution.</a:t>
            </a:r>
          </a:p>
          <a:p>
            <a:pPr rtl="0" fontAlgn="t"/>
            <a:r>
              <a:rPr lang="en-US" sz="1200" b="1" kern="1200" dirty="0">
                <a:solidFill>
                  <a:schemeClr val="tx1"/>
                </a:solidFill>
                <a:effectLst/>
                <a:latin typeface="+mn-lt"/>
                <a:ea typeface="ＭＳ Ｐゴシック" pitchFamily="-106" charset="-128"/>
                <a:cs typeface="ＭＳ Ｐゴシック" pitchFamily="-106" charset="-128"/>
              </a:rPr>
              <a:t>Plural Leadership	</a:t>
            </a:r>
            <a:r>
              <a:rPr lang="en-US" sz="1200" kern="1200" dirty="0">
                <a:solidFill>
                  <a:schemeClr val="tx1"/>
                </a:solidFill>
                <a:effectLst/>
                <a:latin typeface="+mn-lt"/>
                <a:ea typeface="ＭＳ Ｐゴシック" pitchFamily="-106" charset="-128"/>
                <a:cs typeface="ＭＳ Ｐゴシック" pitchFamily="-106" charset="-128"/>
              </a:rPr>
              <a:t>Elders mediate final stages with wisdom and accountability.</a:t>
            </a:r>
          </a:p>
          <a:p>
            <a:pPr rtl="0" fontAlgn="t"/>
            <a:r>
              <a:rPr lang="en-US" sz="1200" b="1" kern="1200" dirty="0">
                <a:solidFill>
                  <a:schemeClr val="tx1"/>
                </a:solidFill>
                <a:effectLst/>
                <a:latin typeface="+mn-lt"/>
                <a:ea typeface="ＭＳ Ｐゴシック" pitchFamily="-106" charset="-128"/>
                <a:cs typeface="ＭＳ Ｐゴシック" pitchFamily="-106" charset="-128"/>
              </a:rPr>
              <a:t>Public Repentance	</a:t>
            </a:r>
            <a:r>
              <a:rPr lang="en-US" sz="1200" kern="1200" dirty="0">
                <a:solidFill>
                  <a:schemeClr val="tx1"/>
                </a:solidFill>
                <a:effectLst/>
                <a:latin typeface="+mn-lt"/>
                <a:ea typeface="ＭＳ Ｐゴシック" pitchFamily="-106" charset="-128"/>
                <a:cs typeface="ＭＳ Ｐゴシック" pitchFamily="-106" charset="-128"/>
              </a:rPr>
              <a:t>Where necessary, makes restoration visible to foster healing.</a:t>
            </a:r>
          </a:p>
          <a:p>
            <a:pPr rtl="0" fontAlgn="t"/>
            <a:r>
              <a:rPr lang="en-US" sz="1200" b="1" kern="1200" dirty="0">
                <a:solidFill>
                  <a:schemeClr val="tx1"/>
                </a:solidFill>
                <a:effectLst/>
                <a:latin typeface="+mn-lt"/>
                <a:ea typeface="ＭＳ Ｐゴシック" pitchFamily="-106" charset="-128"/>
                <a:cs typeface="ＭＳ Ｐゴシック" pitchFamily="-106" charset="-128"/>
              </a:rPr>
              <a:t>Persistent Prayer	</a:t>
            </a:r>
            <a:r>
              <a:rPr lang="en-US" sz="1200" kern="1200" dirty="0">
                <a:solidFill>
                  <a:schemeClr val="tx1"/>
                </a:solidFill>
                <a:effectLst/>
                <a:latin typeface="+mn-lt"/>
                <a:ea typeface="ＭＳ Ｐゴシック" pitchFamily="-106" charset="-128"/>
                <a:cs typeface="ＭＳ Ｐゴシック" pitchFamily="-106" charset="-128"/>
              </a:rPr>
              <a:t>Unity must be pursued in the Spirit, not in our strength.</a:t>
            </a:r>
          </a:p>
          <a:p>
            <a:pPr rtl="0" fontAlgn="t"/>
            <a:r>
              <a:rPr lang="en-US" sz="1200" b="1" kern="1200" dirty="0">
                <a:solidFill>
                  <a:schemeClr val="tx1"/>
                </a:solidFill>
                <a:effectLst/>
                <a:latin typeface="+mn-lt"/>
                <a:ea typeface="ＭＳ Ｐゴシック" pitchFamily="-106" charset="-128"/>
                <a:cs typeface="ＭＳ Ｐゴシック" pitchFamily="-106" charset="-128"/>
              </a:rPr>
              <a:t>Focused Mission	</a:t>
            </a:r>
            <a:r>
              <a:rPr lang="en-US" sz="1200" kern="1200" dirty="0">
                <a:solidFill>
                  <a:schemeClr val="tx1"/>
                </a:solidFill>
                <a:effectLst/>
                <a:latin typeface="+mn-lt"/>
                <a:ea typeface="ＭＳ Ｐゴシック" pitchFamily="-106" charset="-128"/>
                <a:cs typeface="ＭＳ Ｐゴシック" pitchFamily="-106" charset="-128"/>
              </a:rPr>
              <a:t>Keeps peace-making from becoming performance-driven.</a:t>
            </a:r>
          </a:p>
          <a:p>
            <a:pPr rtl="0" fontAlgn="t"/>
            <a:r>
              <a:rPr lang="en-US" sz="1200" b="1" kern="1200" dirty="0">
                <a:solidFill>
                  <a:schemeClr val="tx1"/>
                </a:solidFill>
                <a:effectLst/>
                <a:latin typeface="+mn-lt"/>
                <a:ea typeface="ＭＳ Ｐゴシック" pitchFamily="-106" charset="-128"/>
                <a:cs typeface="ＭＳ Ｐゴシック" pitchFamily="-106" charset="-128"/>
              </a:rPr>
              <a:t>Forgiveness &amp; Patience	</a:t>
            </a:r>
            <a:r>
              <a:rPr lang="en-US" sz="1200" kern="1200" dirty="0">
                <a:solidFill>
                  <a:schemeClr val="tx1"/>
                </a:solidFill>
                <a:effectLst/>
                <a:latin typeface="+mn-lt"/>
                <a:ea typeface="ＭＳ Ｐゴシック" pitchFamily="-106" charset="-128"/>
                <a:cs typeface="ＭＳ Ｐゴシック" pitchFamily="-106" charset="-128"/>
              </a:rPr>
              <a:t>Lasting reconciliation takes time; grace must abound.</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182303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UsefulUn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100" dirty="0"/>
              <a:t>Forgiveness and Restoration</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Reconciliation, Peacemaking</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Biblical Conflict Resolutions Strengthens Unity</a:t>
            </a:r>
          </a:p>
          <a:p>
            <a:endParaRPr lang="en-US" sz="2400" dirty="0"/>
          </a:p>
          <a:p>
            <a:r>
              <a:rPr lang="en-US" b="0" dirty="0"/>
              <a:t>“If your brother sins, go and show him his fault </a:t>
            </a:r>
            <a:r>
              <a:rPr lang="en-US" b="0" u="sng" dirty="0"/>
              <a:t>when the two of you are alone</a:t>
            </a:r>
            <a:r>
              <a:rPr lang="en-US" b="0" dirty="0"/>
              <a:t>. If he listens to you, you have regained your brother. </a:t>
            </a:r>
            <a:r>
              <a:rPr lang="en-US" b="0" u="sng" dirty="0"/>
              <a:t>But if he does not listen</a:t>
            </a:r>
            <a:r>
              <a:rPr lang="en-US" b="0" dirty="0"/>
              <a:t>, take one or two others with you, so that </a:t>
            </a:r>
            <a:r>
              <a:rPr lang="en-US" i="1" dirty="0"/>
              <a:t>at the testimony of two or three witnesses every matter may be established</a:t>
            </a:r>
            <a:r>
              <a:rPr lang="en-US" b="0" dirty="0"/>
              <a:t>. </a:t>
            </a:r>
            <a:r>
              <a:rPr lang="en-US" b="0" u="sng" dirty="0"/>
              <a:t>If he refuses to listen to them, tell it to the church</a:t>
            </a:r>
            <a:r>
              <a:rPr lang="en-US" b="0" dirty="0"/>
              <a:t>. If he refuses to listen to the church, treat him like a Gentile or a tax collector. I tell you the truth, whatever you bind on earth will have been bound in heaven, and whatever you release on earth will have been released in heaven. Again, I tell you the truth, if two of you on earth agree about whatever you ask, my Father in heaven will do it for you. </a:t>
            </a:r>
            <a:r>
              <a:rPr lang="en-US" b="0" u="sng" dirty="0"/>
              <a:t>For where two or three are assembled in my name, I am there among them</a:t>
            </a:r>
            <a:r>
              <a:rPr lang="en-US" b="0" dirty="0"/>
              <a:t>.”  (Matthew 18:15-20)</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https://TinyUrl.com/UsefulUnity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23AAB-6B4D-3A9C-1B40-06EA97DB9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77F8C-3767-2009-D834-BBDFEEF04852}"/>
              </a:ext>
            </a:extLst>
          </p:cNvPr>
          <p:cNvSpPr>
            <a:spLocks noGrp="1"/>
          </p:cNvSpPr>
          <p:nvPr>
            <p:ph type="title"/>
          </p:nvPr>
        </p:nvSpPr>
        <p:spPr>
          <a:xfrm>
            <a:off x="304800" y="9427"/>
            <a:ext cx="8229600" cy="990600"/>
          </a:xfrm>
        </p:spPr>
        <p:txBody>
          <a:bodyPr>
            <a:normAutofit fontScale="90000"/>
          </a:bodyPr>
          <a:lstStyle/>
          <a:p>
            <a:pPr algn="l"/>
            <a:r>
              <a:rPr lang="en-US" dirty="0"/>
              <a:t>Jesus’ Step-by-Step Model</a:t>
            </a:r>
            <a:br>
              <a:rPr lang="en-US" dirty="0"/>
            </a:br>
            <a:r>
              <a:rPr lang="en-US" sz="2400" dirty="0">
                <a:solidFill>
                  <a:schemeClr val="tx2">
                    <a:lumMod val="60000"/>
                    <a:lumOff val="40000"/>
                  </a:schemeClr>
                </a:solidFill>
              </a:rPr>
              <a:t>Restoring Broken Fellowship (Matthew 18:15-20)</a:t>
            </a:r>
          </a:p>
        </p:txBody>
      </p:sp>
      <p:sp>
        <p:nvSpPr>
          <p:cNvPr id="6" name="TextBox 5">
            <a:extLst>
              <a:ext uri="{FF2B5EF4-FFF2-40B4-BE49-F238E27FC236}">
                <a16:creationId xmlns:a16="http://schemas.microsoft.com/office/drawing/2014/main" id="{D80CD27B-301F-415E-EDDB-3EAA9C13279A}"/>
              </a:ext>
            </a:extLst>
          </p:cNvPr>
          <p:cNvSpPr txBox="1"/>
          <p:nvPr/>
        </p:nvSpPr>
        <p:spPr>
          <a:xfrm>
            <a:off x="324439" y="1084587"/>
            <a:ext cx="8514761" cy="1754326"/>
          </a:xfrm>
          <a:prstGeom prst="rect">
            <a:avLst/>
          </a:prstGeom>
          <a:noFill/>
        </p:spPr>
        <p:txBody>
          <a:bodyPr wrap="square" rtlCol="0">
            <a:spAutoFit/>
          </a:bodyPr>
          <a:lstStyle/>
          <a:p>
            <a:r>
              <a:rPr lang="en-US" b="1" dirty="0"/>
              <a:t>Private Correction (v15)</a:t>
            </a:r>
            <a:endParaRPr lang="en-US" dirty="0"/>
          </a:p>
          <a:p>
            <a:r>
              <a:rPr lang="en-US" i="1" dirty="0"/>
              <a:t>“If your brother sins against you, go and tell him his fault between you and him alone.”</a:t>
            </a:r>
            <a:endParaRPr lang="en-US" dirty="0"/>
          </a:p>
          <a:p>
            <a:pPr lvl="1" fontAlgn="ctr"/>
            <a:r>
              <a:rPr lang="en-US" dirty="0"/>
              <a:t>Reflects </a:t>
            </a:r>
            <a:r>
              <a:rPr lang="en-US" b="1" dirty="0"/>
              <a:t>love and honor</a:t>
            </a:r>
            <a:r>
              <a:rPr lang="en-US" dirty="0"/>
              <a:t> for the offender’s dignity (Matthew 5:23–24).</a:t>
            </a:r>
          </a:p>
          <a:p>
            <a:pPr lvl="1" fontAlgn="ctr"/>
            <a:r>
              <a:rPr lang="en-US" dirty="0"/>
              <a:t>Aims for swift, relational </a:t>
            </a:r>
            <a:r>
              <a:rPr lang="en-US" b="1" dirty="0"/>
              <a:t>repair before escalation</a:t>
            </a:r>
            <a:r>
              <a:rPr lang="en-US" dirty="0"/>
              <a:t>.</a:t>
            </a:r>
          </a:p>
          <a:p>
            <a:pPr lvl="1" fontAlgn="ctr"/>
            <a:r>
              <a:rPr lang="en-US" dirty="0"/>
              <a:t>Encourages accountability without public shame.</a:t>
            </a:r>
          </a:p>
        </p:txBody>
      </p:sp>
      <p:sp>
        <p:nvSpPr>
          <p:cNvPr id="7" name="TextBox 6">
            <a:extLst>
              <a:ext uri="{FF2B5EF4-FFF2-40B4-BE49-F238E27FC236}">
                <a16:creationId xmlns:a16="http://schemas.microsoft.com/office/drawing/2014/main" id="{18B1E52F-4791-4696-E25D-1A66A4EDF84A}"/>
              </a:ext>
            </a:extLst>
          </p:cNvPr>
          <p:cNvSpPr txBox="1"/>
          <p:nvPr/>
        </p:nvSpPr>
        <p:spPr>
          <a:xfrm>
            <a:off x="304800" y="3004892"/>
            <a:ext cx="8514761" cy="1477328"/>
          </a:xfrm>
          <a:prstGeom prst="rect">
            <a:avLst/>
          </a:prstGeom>
          <a:noFill/>
        </p:spPr>
        <p:txBody>
          <a:bodyPr wrap="square" rtlCol="0">
            <a:spAutoFit/>
          </a:bodyPr>
          <a:lstStyle/>
          <a:p>
            <a:r>
              <a:rPr lang="en-US" b="1" dirty="0"/>
              <a:t>Shared Witness (v16)</a:t>
            </a:r>
            <a:endParaRPr lang="en-US" dirty="0"/>
          </a:p>
          <a:p>
            <a:r>
              <a:rPr lang="en-US" i="1" dirty="0"/>
              <a:t>“Take one or two others along…”</a:t>
            </a:r>
            <a:endParaRPr lang="en-US" dirty="0"/>
          </a:p>
          <a:p>
            <a:pPr lvl="1" fontAlgn="ctr"/>
            <a:r>
              <a:rPr lang="en-US" dirty="0"/>
              <a:t>Prevents </a:t>
            </a:r>
            <a:r>
              <a:rPr lang="en-US" b="1" dirty="0"/>
              <a:t>false accusations</a:t>
            </a:r>
            <a:r>
              <a:rPr lang="en-US" dirty="0"/>
              <a:t> (Deuteronomy 19:15).</a:t>
            </a:r>
          </a:p>
          <a:p>
            <a:pPr lvl="1" fontAlgn="ctr"/>
            <a:r>
              <a:rPr lang="en-US" dirty="0"/>
              <a:t>Invites </a:t>
            </a:r>
            <a:r>
              <a:rPr lang="en-US" b="1" dirty="0"/>
              <a:t>wise counsel</a:t>
            </a:r>
            <a:r>
              <a:rPr lang="en-US" dirty="0"/>
              <a:t> and objectivity.</a:t>
            </a:r>
          </a:p>
          <a:p>
            <a:pPr lvl="1" fontAlgn="ctr"/>
            <a:r>
              <a:rPr lang="en-US" dirty="0"/>
              <a:t>Reinforces commitment to truth and restoration.</a:t>
            </a:r>
          </a:p>
        </p:txBody>
      </p:sp>
      <p:sp>
        <p:nvSpPr>
          <p:cNvPr id="8" name="TextBox 7">
            <a:extLst>
              <a:ext uri="{FF2B5EF4-FFF2-40B4-BE49-F238E27FC236}">
                <a16:creationId xmlns:a16="http://schemas.microsoft.com/office/drawing/2014/main" id="{F207196D-3706-F33E-52E6-8AE384592619}"/>
              </a:ext>
            </a:extLst>
          </p:cNvPr>
          <p:cNvSpPr txBox="1"/>
          <p:nvPr/>
        </p:nvSpPr>
        <p:spPr>
          <a:xfrm>
            <a:off x="324439" y="4648199"/>
            <a:ext cx="8514761" cy="1754326"/>
          </a:xfrm>
          <a:prstGeom prst="rect">
            <a:avLst/>
          </a:prstGeom>
          <a:noFill/>
        </p:spPr>
        <p:txBody>
          <a:bodyPr wrap="square" rtlCol="0">
            <a:spAutoFit/>
          </a:bodyPr>
          <a:lstStyle/>
          <a:p>
            <a:r>
              <a:rPr lang="en-US" b="1" dirty="0"/>
              <a:t>Community Intervention (v17–20)</a:t>
            </a:r>
            <a:endParaRPr lang="en-US" dirty="0"/>
          </a:p>
          <a:p>
            <a:r>
              <a:rPr lang="en-US" i="1" dirty="0"/>
              <a:t>“Tell it to the church…”</a:t>
            </a:r>
            <a:endParaRPr lang="en-US" dirty="0"/>
          </a:p>
          <a:p>
            <a:pPr lvl="1" fontAlgn="ctr"/>
            <a:r>
              <a:rPr lang="en-US" b="1" dirty="0"/>
              <a:t>Church authority</a:t>
            </a:r>
            <a:r>
              <a:rPr lang="en-US" dirty="0"/>
              <a:t> is not about punishment, but healing.</a:t>
            </a:r>
          </a:p>
          <a:p>
            <a:pPr lvl="1" fontAlgn="ctr"/>
            <a:r>
              <a:rPr lang="en-US" dirty="0"/>
              <a:t>Discipline is </a:t>
            </a:r>
            <a:r>
              <a:rPr lang="en-US" b="1" dirty="0"/>
              <a:t>pastoral and restorative</a:t>
            </a:r>
            <a:r>
              <a:rPr lang="en-US" dirty="0"/>
              <a:t>, not retributive.</a:t>
            </a:r>
          </a:p>
          <a:p>
            <a:pPr lvl="1" fontAlgn="ctr"/>
            <a:r>
              <a:rPr lang="en-US" dirty="0"/>
              <a:t>Christ affirms that the Church bears spiritual authority when rightly aligned with His name (v19–20).</a:t>
            </a:r>
          </a:p>
        </p:txBody>
      </p:sp>
    </p:spTree>
    <p:extLst>
      <p:ext uri="{BB962C8B-B14F-4D97-AF65-F5344CB8AC3E}">
        <p14:creationId xmlns:p14="http://schemas.microsoft.com/office/powerpoint/2010/main" val="12104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BB19-13B3-CEE5-91F5-F2EFB77E9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2E99-FFFA-814E-19B2-B1D84BCA6C4A}"/>
              </a:ext>
            </a:extLst>
          </p:cNvPr>
          <p:cNvSpPr>
            <a:spLocks noGrp="1"/>
          </p:cNvSpPr>
          <p:nvPr>
            <p:ph type="title"/>
          </p:nvPr>
        </p:nvSpPr>
        <p:spPr>
          <a:xfrm>
            <a:off x="304800" y="9427"/>
            <a:ext cx="8229600" cy="990600"/>
          </a:xfrm>
        </p:spPr>
        <p:txBody>
          <a:bodyPr>
            <a:normAutofit fontScale="90000"/>
          </a:bodyPr>
          <a:lstStyle/>
          <a:p>
            <a:r>
              <a:rPr lang="en-US" sz="3600" dirty="0"/>
              <a:t>Why are Christians so Easily Offended?</a:t>
            </a:r>
            <a:br>
              <a:rPr lang="en-US" dirty="0"/>
            </a:br>
            <a:r>
              <a:rPr lang="en-US" sz="2000" dirty="0">
                <a:solidFill>
                  <a:schemeClr val="tx2">
                    <a:lumMod val="60000"/>
                    <a:lumOff val="40000"/>
                  </a:schemeClr>
                </a:solidFill>
              </a:rPr>
              <a:t>Theological misunderstandings, Cultural influences, Spiritual immaturity</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12B599-2752-3AE8-5E05-8FFB30C839A7}"/>
              </a:ext>
            </a:extLst>
          </p:cNvPr>
          <p:cNvSpPr txBox="1"/>
          <p:nvPr/>
        </p:nvSpPr>
        <p:spPr>
          <a:xfrm>
            <a:off x="324439" y="1084587"/>
            <a:ext cx="8514761" cy="2862322"/>
          </a:xfrm>
          <a:prstGeom prst="rect">
            <a:avLst/>
          </a:prstGeom>
          <a:noFill/>
        </p:spPr>
        <p:txBody>
          <a:bodyPr wrap="square" rtlCol="0">
            <a:spAutoFit/>
          </a:bodyPr>
          <a:lstStyle/>
          <a:p>
            <a:r>
              <a:rPr lang="en-US" b="1" dirty="0"/>
              <a:t>Misunderstanding of Identity in Christ</a:t>
            </a:r>
            <a:endParaRPr lang="en-US" dirty="0"/>
          </a:p>
          <a:p>
            <a:pPr marL="285750" indent="-285750">
              <a:buFont typeface="Arial" panose="020B0604020202020204" pitchFamily="34" charset="0"/>
              <a:buChar char="•"/>
            </a:pPr>
            <a:r>
              <a:rPr lang="en-US" dirty="0"/>
              <a:t>When believers forget that their </a:t>
            </a:r>
            <a:r>
              <a:rPr lang="en-US" b="1" dirty="0"/>
              <a:t>core identity is secure in Christ</a:t>
            </a:r>
            <a:r>
              <a:rPr lang="en-US" dirty="0"/>
              <a:t>, they may:</a:t>
            </a:r>
          </a:p>
          <a:p>
            <a:pPr marL="742950" lvl="1" indent="-285750" fontAlgn="ctr">
              <a:buFont typeface="Arial" panose="020B0604020202020204" pitchFamily="34" charset="0"/>
              <a:buChar char="•"/>
            </a:pPr>
            <a:r>
              <a:rPr lang="en-US" dirty="0"/>
              <a:t>Seek approval from others instead of resting in God’s grace (Galatians 1:10).</a:t>
            </a:r>
          </a:p>
          <a:p>
            <a:pPr marL="742950" lvl="1" indent="-285750" fontAlgn="ctr">
              <a:buFont typeface="Arial" panose="020B0604020202020204" pitchFamily="34" charset="0"/>
              <a:buChar char="•"/>
            </a:pPr>
            <a:r>
              <a:rPr lang="en-US" dirty="0"/>
              <a:t>React defensively to criticism, correction, or disagreement.</a:t>
            </a:r>
          </a:p>
          <a:p>
            <a:pPr marL="742950" lvl="1" indent="-285750" fontAlgn="ctr">
              <a:buFont typeface="Arial" panose="020B0604020202020204" pitchFamily="34" charset="0"/>
              <a:buChar char="•"/>
            </a:pPr>
            <a:r>
              <a:rPr lang="en-US" dirty="0"/>
              <a:t>Feel personally attacked when their preferences or views are challenged.</a:t>
            </a:r>
          </a:p>
          <a:p>
            <a:pPr marL="285750" indent="-285750">
              <a:buFont typeface="Arial" panose="020B0604020202020204" pitchFamily="34" charset="0"/>
              <a:buChar char="•"/>
            </a:pPr>
            <a:r>
              <a:rPr lang="en-US" b="1" dirty="0"/>
              <a:t>Biblical Correction</a:t>
            </a:r>
            <a:r>
              <a:rPr lang="en-US" dirty="0"/>
              <a:t>:</a:t>
            </a:r>
          </a:p>
          <a:p>
            <a:pPr marL="742950" lvl="1" indent="-285750">
              <a:buFont typeface="Arial" panose="020B0604020202020204" pitchFamily="34" charset="0"/>
              <a:buChar char="•"/>
            </a:pPr>
            <a:r>
              <a:rPr lang="en-US" i="1" dirty="0"/>
              <a:t>“For you have died, and your life is hidden with Christ in God.”</a:t>
            </a:r>
            <a:r>
              <a:rPr lang="en-US" dirty="0"/>
              <a:t> (Colossians 3:3)</a:t>
            </a:r>
          </a:p>
          <a:p>
            <a:pPr marL="742950" lvl="1" indent="-285750">
              <a:buFont typeface="Arial" panose="020B0604020202020204" pitchFamily="34" charset="0"/>
              <a:buChar char="•"/>
            </a:pPr>
            <a:r>
              <a:rPr lang="en-US" dirty="0"/>
              <a:t>When our identity is secure in Christ, </a:t>
            </a:r>
            <a:r>
              <a:rPr lang="en-US" b="1" dirty="0"/>
              <a:t>offense loses its power</a:t>
            </a:r>
            <a:r>
              <a:rPr lang="en-US" dirty="0"/>
              <a:t>.</a:t>
            </a:r>
          </a:p>
        </p:txBody>
      </p:sp>
      <p:sp>
        <p:nvSpPr>
          <p:cNvPr id="7" name="TextBox 6">
            <a:extLst>
              <a:ext uri="{FF2B5EF4-FFF2-40B4-BE49-F238E27FC236}">
                <a16:creationId xmlns:a16="http://schemas.microsoft.com/office/drawing/2014/main" id="{7DF4A401-1F27-2C82-5681-F1108350B1FD}"/>
              </a:ext>
            </a:extLst>
          </p:cNvPr>
          <p:cNvSpPr txBox="1"/>
          <p:nvPr/>
        </p:nvSpPr>
        <p:spPr>
          <a:xfrm>
            <a:off x="326114" y="4114800"/>
            <a:ext cx="8514761" cy="2308324"/>
          </a:xfrm>
          <a:prstGeom prst="rect">
            <a:avLst/>
          </a:prstGeom>
          <a:noFill/>
        </p:spPr>
        <p:txBody>
          <a:bodyPr wrap="square" rtlCol="0">
            <a:spAutoFit/>
          </a:bodyPr>
          <a:lstStyle/>
          <a:p>
            <a:r>
              <a:rPr lang="en-US" b="1" dirty="0"/>
              <a:t>Pride and Self-Righteousness</a:t>
            </a:r>
            <a:endParaRPr lang="en-US" dirty="0"/>
          </a:p>
          <a:p>
            <a:pPr marL="285750" indent="-285750">
              <a:buFont typeface="Arial" panose="020B0604020202020204" pitchFamily="34" charset="0"/>
              <a:buChar char="•"/>
            </a:pPr>
            <a:r>
              <a:rPr lang="en-US" dirty="0"/>
              <a:t>Offense often grows from </a:t>
            </a:r>
            <a:r>
              <a:rPr lang="en-US" b="1" dirty="0"/>
              <a:t>wounded pride</a:t>
            </a:r>
            <a:r>
              <a:rPr lang="en-US" dirty="0"/>
              <a:t>. Christians may be offended because:</a:t>
            </a:r>
          </a:p>
          <a:p>
            <a:pPr marL="742950" lvl="1" indent="-285750" fontAlgn="ctr">
              <a:buFont typeface="Arial" panose="020B0604020202020204" pitchFamily="34" charset="0"/>
              <a:buChar char="•"/>
            </a:pPr>
            <a:r>
              <a:rPr lang="en-US" dirty="0"/>
              <a:t>They see themselves as more righteous or doctrinally correct (Luke 18:11–12).</a:t>
            </a:r>
          </a:p>
          <a:p>
            <a:pPr marL="742950" lvl="1" indent="-285750" fontAlgn="ctr">
              <a:buFont typeface="Arial" panose="020B0604020202020204" pitchFamily="34" charset="0"/>
              <a:buChar char="•"/>
            </a:pPr>
            <a:r>
              <a:rPr lang="en-US" dirty="0"/>
              <a:t>They believe their service or spiritual maturity entitles them to respect.</a:t>
            </a:r>
          </a:p>
          <a:p>
            <a:pPr marL="742950" lvl="1" indent="-285750" fontAlgn="ctr">
              <a:buFont typeface="Arial" panose="020B0604020202020204" pitchFamily="34" charset="0"/>
              <a:buChar char="•"/>
            </a:pPr>
            <a:r>
              <a:rPr lang="en-US" dirty="0"/>
              <a:t>They interpret disagreement as disrespect rather than healthy tension.</a:t>
            </a:r>
          </a:p>
          <a:p>
            <a:pPr marL="742950" lvl="1" indent="-285750">
              <a:buFont typeface="Arial" panose="020B0604020202020204" pitchFamily="34" charset="0"/>
              <a:buChar char="•"/>
            </a:pPr>
            <a:r>
              <a:rPr lang="en-US" i="1" dirty="0"/>
              <a:t>“God opposes the proud but gives grace to the humble.”</a:t>
            </a:r>
            <a:r>
              <a:rPr lang="en-US" dirty="0"/>
              <a:t> (James 4:6)</a:t>
            </a:r>
          </a:p>
        </p:txBody>
      </p:sp>
    </p:spTree>
    <p:extLst>
      <p:ext uri="{BB962C8B-B14F-4D97-AF65-F5344CB8AC3E}">
        <p14:creationId xmlns:p14="http://schemas.microsoft.com/office/powerpoint/2010/main" val="10214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BD2C2-53C3-9052-B7A0-21EB70D6E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94272-27DA-FB64-8570-330CE265E5D5}"/>
              </a:ext>
            </a:extLst>
          </p:cNvPr>
          <p:cNvSpPr>
            <a:spLocks noGrp="1"/>
          </p:cNvSpPr>
          <p:nvPr>
            <p:ph type="title"/>
          </p:nvPr>
        </p:nvSpPr>
        <p:spPr>
          <a:xfrm>
            <a:off x="304800" y="9427"/>
            <a:ext cx="8229600" cy="990600"/>
          </a:xfrm>
        </p:spPr>
        <p:txBody>
          <a:bodyPr>
            <a:normAutofit fontScale="90000"/>
          </a:bodyPr>
          <a:lstStyle/>
          <a:p>
            <a:r>
              <a:rPr lang="en-US" sz="3600" dirty="0"/>
              <a:t>Why are Christians so Easily Offended?</a:t>
            </a:r>
            <a:br>
              <a:rPr lang="en-US" dirty="0"/>
            </a:br>
            <a:r>
              <a:rPr lang="en-US" sz="2000" dirty="0">
                <a:solidFill>
                  <a:schemeClr val="tx2">
                    <a:lumMod val="60000"/>
                    <a:lumOff val="40000"/>
                  </a:schemeClr>
                </a:solidFill>
              </a:rPr>
              <a:t>Theological misunderstandings, Cultural influences, Spiritual immaturity</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D072111E-9729-503B-BA64-F777B0F79455}"/>
              </a:ext>
            </a:extLst>
          </p:cNvPr>
          <p:cNvSpPr txBox="1"/>
          <p:nvPr/>
        </p:nvSpPr>
        <p:spPr>
          <a:xfrm>
            <a:off x="324439" y="1084587"/>
            <a:ext cx="8514761" cy="1754326"/>
          </a:xfrm>
          <a:prstGeom prst="rect">
            <a:avLst/>
          </a:prstGeom>
          <a:noFill/>
        </p:spPr>
        <p:txBody>
          <a:bodyPr wrap="square" rtlCol="0">
            <a:spAutoFit/>
          </a:bodyPr>
          <a:lstStyle/>
          <a:p>
            <a:r>
              <a:rPr lang="en-US" b="1" dirty="0"/>
              <a:t>Emotional Immaturity and Poor Discipleship</a:t>
            </a:r>
            <a:endParaRPr lang="en-US" dirty="0"/>
          </a:p>
          <a:p>
            <a:pPr marL="285750" indent="-285750">
              <a:buFont typeface="Arial" panose="020B0604020202020204" pitchFamily="34" charset="0"/>
              <a:buChar char="•"/>
            </a:pPr>
            <a:r>
              <a:rPr lang="en-US" dirty="0"/>
              <a:t>Many churches do not train members to </a:t>
            </a:r>
            <a:r>
              <a:rPr lang="en-US" b="1" dirty="0"/>
              <a:t>handle conflict biblically</a:t>
            </a:r>
            <a:r>
              <a:rPr lang="en-US" dirty="0"/>
              <a:t>:</a:t>
            </a:r>
          </a:p>
          <a:p>
            <a:pPr marL="285750" indent="-285750" fontAlgn="ctr">
              <a:buFont typeface="Arial" panose="020B0604020202020204" pitchFamily="34" charset="0"/>
              <a:buChar char="•"/>
            </a:pPr>
            <a:r>
              <a:rPr lang="en-US" dirty="0"/>
              <a:t>Offense is often </a:t>
            </a:r>
            <a:r>
              <a:rPr lang="en-US" b="1" dirty="0"/>
              <a:t>internalized</a:t>
            </a:r>
            <a:r>
              <a:rPr lang="en-US" dirty="0"/>
              <a:t>, not addressed directly (Matthew 18:15).</a:t>
            </a:r>
          </a:p>
          <a:p>
            <a:pPr marL="285750" indent="-285750" fontAlgn="ctr">
              <a:buFont typeface="Arial" panose="020B0604020202020204" pitchFamily="34" charset="0"/>
              <a:buChar char="•"/>
            </a:pPr>
            <a:r>
              <a:rPr lang="en-US" dirty="0"/>
              <a:t>People resort to </a:t>
            </a:r>
            <a:r>
              <a:rPr lang="en-US" b="1" dirty="0"/>
              <a:t>passive-aggression or gossip</a:t>
            </a:r>
            <a:r>
              <a:rPr lang="en-US" dirty="0"/>
              <a:t>, rather than peacemaking.</a:t>
            </a:r>
          </a:p>
          <a:p>
            <a:pPr marL="285750" indent="-285750" fontAlgn="ctr">
              <a:buFont typeface="Arial" panose="020B0604020202020204" pitchFamily="34" charset="0"/>
              <a:buChar char="•"/>
            </a:pPr>
            <a:r>
              <a:rPr lang="en-US" dirty="0"/>
              <a:t>Some equate disagreement with disloyalty or persecution.</a:t>
            </a:r>
          </a:p>
          <a:p>
            <a:pPr marL="285750" indent="-285750">
              <a:buFont typeface="Arial" panose="020B0604020202020204" pitchFamily="34" charset="0"/>
              <a:buChar char="•"/>
            </a:pPr>
            <a:r>
              <a:rPr lang="en-US" i="1" dirty="0"/>
              <a:t>“Let every person be quick to hear, slow to speak, slow to anger.”</a:t>
            </a:r>
            <a:r>
              <a:rPr lang="en-US" dirty="0"/>
              <a:t> (James 1:19)</a:t>
            </a:r>
          </a:p>
        </p:txBody>
      </p:sp>
      <p:sp>
        <p:nvSpPr>
          <p:cNvPr id="7" name="TextBox 6">
            <a:extLst>
              <a:ext uri="{FF2B5EF4-FFF2-40B4-BE49-F238E27FC236}">
                <a16:creationId xmlns:a16="http://schemas.microsoft.com/office/drawing/2014/main" id="{4CE3EEA3-AFC4-C6B8-1011-C2E36AA952A7}"/>
              </a:ext>
            </a:extLst>
          </p:cNvPr>
          <p:cNvSpPr txBox="1"/>
          <p:nvPr/>
        </p:nvSpPr>
        <p:spPr>
          <a:xfrm>
            <a:off x="324439" y="2928497"/>
            <a:ext cx="8514761" cy="1754326"/>
          </a:xfrm>
          <a:prstGeom prst="rect">
            <a:avLst/>
          </a:prstGeom>
          <a:noFill/>
        </p:spPr>
        <p:txBody>
          <a:bodyPr wrap="square" rtlCol="0">
            <a:spAutoFit/>
          </a:bodyPr>
          <a:lstStyle/>
          <a:p>
            <a:r>
              <a:rPr lang="en-US" b="1" dirty="0"/>
              <a:t>Cultural Influence of Victimhood and Hyper-Sensitivity</a:t>
            </a:r>
            <a:endParaRPr lang="en-US" dirty="0"/>
          </a:p>
          <a:p>
            <a:pPr marL="285750" indent="-285750">
              <a:buFont typeface="Arial" panose="020B0604020202020204" pitchFamily="34" charset="0"/>
              <a:buChar char="•"/>
            </a:pPr>
            <a:r>
              <a:rPr lang="en-US" dirty="0"/>
              <a:t>In a culture that </a:t>
            </a:r>
            <a:r>
              <a:rPr lang="en-US" b="1" dirty="0"/>
              <a:t>idolizes offense</a:t>
            </a:r>
            <a:r>
              <a:rPr lang="en-US" dirty="0"/>
              <a:t> and conflates words with harm:</a:t>
            </a:r>
          </a:p>
          <a:p>
            <a:pPr marL="285750" indent="-285750" fontAlgn="ctr">
              <a:buFont typeface="Arial" panose="020B0604020202020204" pitchFamily="34" charset="0"/>
              <a:buChar char="•"/>
            </a:pPr>
            <a:r>
              <a:rPr lang="en-US" dirty="0"/>
              <a:t>Christians may adopt worldly standards of </a:t>
            </a:r>
            <a:r>
              <a:rPr lang="en-US" b="1" dirty="0"/>
              <a:t>safety and speech</a:t>
            </a:r>
            <a:r>
              <a:rPr lang="en-US" dirty="0"/>
              <a:t>.</a:t>
            </a:r>
          </a:p>
          <a:p>
            <a:pPr marL="285750" indent="-285750" fontAlgn="ctr">
              <a:buFont typeface="Arial" panose="020B0604020202020204" pitchFamily="34" charset="0"/>
              <a:buChar char="•"/>
            </a:pPr>
            <a:r>
              <a:rPr lang="en-US" dirty="0"/>
              <a:t>The </a:t>
            </a:r>
            <a:r>
              <a:rPr lang="en-US" b="1" dirty="0"/>
              <a:t>tone of a message</a:t>
            </a:r>
            <a:r>
              <a:rPr lang="en-US" dirty="0"/>
              <a:t> can become more offensive than its truth.</a:t>
            </a:r>
          </a:p>
          <a:p>
            <a:pPr marL="285750" indent="-285750" fontAlgn="ctr">
              <a:buFont typeface="Arial" panose="020B0604020202020204" pitchFamily="34" charset="0"/>
              <a:buChar char="•"/>
            </a:pPr>
            <a:r>
              <a:rPr lang="en-US" dirty="0"/>
              <a:t>Calling others to repentance or spiritual growth is viewed as "judgmental."</a:t>
            </a:r>
          </a:p>
          <a:p>
            <a:pPr marL="285750" indent="-285750">
              <a:buFont typeface="Arial" panose="020B0604020202020204" pitchFamily="34" charset="0"/>
              <a:buChar char="•"/>
            </a:pPr>
            <a:r>
              <a:rPr lang="en-US" i="1" dirty="0"/>
              <a:t>“Have I then become your enemy by telling you the truth?”</a:t>
            </a:r>
            <a:r>
              <a:rPr lang="en-US" dirty="0"/>
              <a:t> (Galatians 4:16)</a:t>
            </a:r>
          </a:p>
        </p:txBody>
      </p:sp>
      <p:sp>
        <p:nvSpPr>
          <p:cNvPr id="3" name="TextBox 2">
            <a:extLst>
              <a:ext uri="{FF2B5EF4-FFF2-40B4-BE49-F238E27FC236}">
                <a16:creationId xmlns:a16="http://schemas.microsoft.com/office/drawing/2014/main" id="{0592F7E1-2B17-12F6-4DF4-41A3E0E5FBA7}"/>
              </a:ext>
            </a:extLst>
          </p:cNvPr>
          <p:cNvSpPr txBox="1"/>
          <p:nvPr/>
        </p:nvSpPr>
        <p:spPr>
          <a:xfrm>
            <a:off x="324439" y="4772407"/>
            <a:ext cx="8514761" cy="2031325"/>
          </a:xfrm>
          <a:prstGeom prst="rect">
            <a:avLst/>
          </a:prstGeom>
          <a:noFill/>
        </p:spPr>
        <p:txBody>
          <a:bodyPr wrap="square" rtlCol="0">
            <a:spAutoFit/>
          </a:bodyPr>
          <a:lstStyle/>
          <a:p>
            <a:r>
              <a:rPr lang="en-US" b="1" dirty="0"/>
              <a:t>Lack of Forgiveness and Gospel Fluency</a:t>
            </a:r>
            <a:endParaRPr lang="en-US" dirty="0"/>
          </a:p>
          <a:p>
            <a:pPr marL="285750" indent="-285750">
              <a:buFont typeface="Arial" panose="020B0604020202020204" pitchFamily="34" charset="0"/>
              <a:buChar char="•"/>
            </a:pPr>
            <a:r>
              <a:rPr lang="en-US" dirty="0"/>
              <a:t>When Christians fail to grasp the </a:t>
            </a:r>
            <a:r>
              <a:rPr lang="en-US" b="1" dirty="0"/>
              <a:t>depth of God’s forgiveness</a:t>
            </a:r>
            <a:r>
              <a:rPr lang="en-US" dirty="0"/>
              <a:t>, they:</a:t>
            </a:r>
          </a:p>
          <a:p>
            <a:pPr marL="742950" lvl="1" indent="-285750" fontAlgn="ctr">
              <a:buFont typeface="Arial" panose="020B0604020202020204" pitchFamily="34" charset="0"/>
              <a:buChar char="•"/>
            </a:pPr>
            <a:r>
              <a:rPr lang="en-US" dirty="0"/>
              <a:t>Struggle to extend grace to others.</a:t>
            </a:r>
          </a:p>
          <a:p>
            <a:pPr marL="742950" lvl="1" indent="-285750" fontAlgn="ctr">
              <a:buFont typeface="Arial" panose="020B0604020202020204" pitchFamily="34" charset="0"/>
              <a:buChar char="•"/>
            </a:pPr>
            <a:r>
              <a:rPr lang="en-US" dirty="0"/>
              <a:t>Keep relational scorecards.</a:t>
            </a:r>
          </a:p>
          <a:p>
            <a:pPr marL="742950" lvl="1" indent="-285750" fontAlgn="ctr">
              <a:buFont typeface="Arial" panose="020B0604020202020204" pitchFamily="34" charset="0"/>
              <a:buChar char="•"/>
            </a:pPr>
            <a:r>
              <a:rPr lang="en-US" dirty="0"/>
              <a:t>Over-personalize every offense instead of looking for opportunities to </a:t>
            </a:r>
            <a:r>
              <a:rPr lang="en-US" b="1" dirty="0"/>
              <a:t>display the gospel</a:t>
            </a:r>
            <a:r>
              <a:rPr lang="en-US" dirty="0"/>
              <a:t>.</a:t>
            </a:r>
          </a:p>
          <a:p>
            <a:pPr marL="285750" indent="-285750">
              <a:buFont typeface="Arial" panose="020B0604020202020204" pitchFamily="34" charset="0"/>
              <a:buChar char="•"/>
            </a:pPr>
            <a:r>
              <a:rPr lang="en-US" i="1" dirty="0"/>
              <a:t>“Forgive one another as God in Christ forgave you.”</a:t>
            </a:r>
            <a:r>
              <a:rPr lang="en-US" dirty="0"/>
              <a:t> (Ephesians 4:32)</a:t>
            </a:r>
          </a:p>
        </p:txBody>
      </p:sp>
      <p:graphicFrame>
        <p:nvGraphicFramePr>
          <p:cNvPr id="4" name="Table 3">
            <a:extLst>
              <a:ext uri="{FF2B5EF4-FFF2-40B4-BE49-F238E27FC236}">
                <a16:creationId xmlns:a16="http://schemas.microsoft.com/office/drawing/2014/main" id="{7E56C52A-C84D-39FF-5B45-EA07848FF095}"/>
              </a:ext>
            </a:extLst>
          </p:cNvPr>
          <p:cNvGraphicFramePr>
            <a:graphicFrameLocks noGrp="1"/>
          </p:cNvGraphicFramePr>
          <p:nvPr>
            <p:extLst>
              <p:ext uri="{D42A27DB-BD31-4B8C-83A1-F6EECF244321}">
                <p14:modId xmlns:p14="http://schemas.microsoft.com/office/powerpoint/2010/main" val="3490103121"/>
              </p:ext>
            </p:extLst>
          </p:nvPr>
        </p:nvGraphicFramePr>
        <p:xfrm>
          <a:off x="390819" y="1084587"/>
          <a:ext cx="8362361" cy="3696311"/>
        </p:xfrm>
        <a:graphic>
          <a:graphicData uri="http://schemas.openxmlformats.org/drawingml/2006/table">
            <a:tbl>
              <a:tblPr firstRow="1" firstCol="1" bandRow="1">
                <a:tableStyleId>{5C22544A-7EE6-4342-B048-85BDC9FD1C3A}</a:tableStyleId>
              </a:tblPr>
              <a:tblGrid>
                <a:gridCol w="2266361">
                  <a:extLst>
                    <a:ext uri="{9D8B030D-6E8A-4147-A177-3AD203B41FA5}">
                      <a16:colId xmlns:a16="http://schemas.microsoft.com/office/drawing/2014/main" val="2752866563"/>
                    </a:ext>
                  </a:extLst>
                </a:gridCol>
                <a:gridCol w="6096000">
                  <a:extLst>
                    <a:ext uri="{9D8B030D-6E8A-4147-A177-3AD203B41FA5}">
                      <a16:colId xmlns:a16="http://schemas.microsoft.com/office/drawing/2014/main" val="2620069970"/>
                    </a:ext>
                  </a:extLst>
                </a:gridCol>
              </a:tblGrid>
              <a:tr h="595203">
                <a:tc>
                  <a:txBody>
                    <a:bodyPr/>
                    <a:lstStyle/>
                    <a:p>
                      <a:pPr marL="0" marR="0" fontAlgn="t">
                        <a:buNone/>
                      </a:pPr>
                      <a:r>
                        <a:rPr lang="en-US" sz="2400" b="1">
                          <a:effectLst/>
                          <a:latin typeface="Arial" panose="020B0604020202020204" pitchFamily="34" charset="0"/>
                          <a:cs typeface="Arial" panose="020B0604020202020204" pitchFamily="34" charset="0"/>
                        </a:rPr>
                        <a:t>Issue</a:t>
                      </a:r>
                      <a:endParaRPr lang="en-US" sz="2400">
                        <a:effectLst/>
                        <a:latin typeface="Arial" panose="020B0604020202020204" pitchFamily="34" charset="0"/>
                        <a:cs typeface="Arial" panose="020B0604020202020204" pitchFamily="34" charset="0"/>
                      </a:endParaRPr>
                    </a:p>
                  </a:txBody>
                  <a:tcPr marL="50800" marR="50800" marT="50800" marB="50800"/>
                </a:tc>
                <a:tc>
                  <a:txBody>
                    <a:bodyPr/>
                    <a:lstStyle/>
                    <a:p>
                      <a:pPr marL="0" marR="0" fontAlgn="t">
                        <a:buNone/>
                      </a:pPr>
                      <a:r>
                        <a:rPr lang="en-US" sz="2400" b="1" dirty="0">
                          <a:effectLst/>
                          <a:latin typeface="Arial" panose="020B0604020202020204" pitchFamily="34" charset="0"/>
                          <a:cs typeface="Arial" panose="020B0604020202020204" pitchFamily="34" charset="0"/>
                        </a:rPr>
                        <a:t>Gospel Remedy</a:t>
                      </a:r>
                      <a:endParaRPr lang="en-US" sz="2400" dirty="0">
                        <a:effectLst/>
                        <a:latin typeface="Arial" panose="020B0604020202020204" pitchFamily="34" charset="0"/>
                        <a:cs typeface="Arial" panose="020B0604020202020204" pitchFamily="34" charset="0"/>
                      </a:endParaRPr>
                    </a:p>
                  </a:txBody>
                  <a:tcPr marL="50800" marR="50800" marT="50800" marB="50800"/>
                </a:tc>
                <a:extLst>
                  <a:ext uri="{0D108BD9-81ED-4DB2-BD59-A6C34878D82A}">
                    <a16:rowId xmlns:a16="http://schemas.microsoft.com/office/drawing/2014/main" val="1311658126"/>
                  </a:ext>
                </a:extLst>
              </a:tr>
              <a:tr h="816956">
                <a:tc>
                  <a:txBody>
                    <a:bodyPr/>
                    <a:lstStyle/>
                    <a:p>
                      <a:pPr marL="0" marR="0" fontAlgn="t">
                        <a:buNone/>
                      </a:pPr>
                      <a:r>
                        <a:rPr lang="en-US" sz="1800">
                          <a:effectLst/>
                          <a:latin typeface="Arial" panose="020B0604020202020204" pitchFamily="34" charset="0"/>
                          <a:cs typeface="Arial" panose="020B0604020202020204" pitchFamily="34" charset="0"/>
                        </a:rPr>
                        <a:t>Fragile identity</a:t>
                      </a:r>
                    </a:p>
                  </a:txBody>
                  <a:tcPr marL="50800" marR="50800" marT="50800" marB="50800"/>
                </a:tc>
                <a:tc>
                  <a:txBody>
                    <a:bodyPr/>
                    <a:lstStyle/>
                    <a:p>
                      <a:pPr marL="0" marR="0" fontAlgn="t">
                        <a:buNone/>
                      </a:pPr>
                      <a:r>
                        <a:rPr lang="en-US" sz="1800" b="1">
                          <a:effectLst/>
                          <a:latin typeface="Arial" panose="020B0604020202020204" pitchFamily="34" charset="0"/>
                          <a:cs typeface="Arial" panose="020B0604020202020204" pitchFamily="34" charset="0"/>
                        </a:rPr>
                        <a:t>Root identity in Christ, not opinion or recognition</a:t>
                      </a:r>
                    </a:p>
                  </a:txBody>
                  <a:tcPr marL="50800" marR="50800" marT="50800" marB="50800"/>
                </a:tc>
                <a:extLst>
                  <a:ext uri="{0D108BD9-81ED-4DB2-BD59-A6C34878D82A}">
                    <a16:rowId xmlns:a16="http://schemas.microsoft.com/office/drawing/2014/main" val="2649360065"/>
                  </a:ext>
                </a:extLst>
              </a:tr>
              <a:tr h="816956">
                <a:tc>
                  <a:txBody>
                    <a:bodyPr/>
                    <a:lstStyle/>
                    <a:p>
                      <a:pPr marL="0" marR="0" fontAlgn="t">
                        <a:buNone/>
                      </a:pPr>
                      <a:r>
                        <a:rPr lang="en-US" sz="1800">
                          <a:effectLst/>
                          <a:latin typeface="Arial" panose="020B0604020202020204" pitchFamily="34" charset="0"/>
                          <a:cs typeface="Arial" panose="020B0604020202020204" pitchFamily="34" charset="0"/>
                        </a:rPr>
                        <a:t>Inflated ego</a:t>
                      </a:r>
                    </a:p>
                  </a:txBody>
                  <a:tcPr marL="50800" marR="50800" marT="50800" marB="50800"/>
                </a:tc>
                <a:tc>
                  <a:txBody>
                    <a:bodyPr/>
                    <a:lstStyle/>
                    <a:p>
                      <a:pPr marL="0" marR="0" fontAlgn="t">
                        <a:buNone/>
                      </a:pPr>
                      <a:r>
                        <a:rPr lang="en-US" sz="1800" b="1">
                          <a:effectLst/>
                          <a:latin typeface="Arial" panose="020B0604020202020204" pitchFamily="34" charset="0"/>
                          <a:cs typeface="Arial" panose="020B0604020202020204" pitchFamily="34" charset="0"/>
                        </a:rPr>
                        <a:t>Embrace humility and servanthood (Philippians 2:3)</a:t>
                      </a:r>
                    </a:p>
                  </a:txBody>
                  <a:tcPr marL="50800" marR="50800" marT="50800" marB="50800"/>
                </a:tc>
                <a:extLst>
                  <a:ext uri="{0D108BD9-81ED-4DB2-BD59-A6C34878D82A}">
                    <a16:rowId xmlns:a16="http://schemas.microsoft.com/office/drawing/2014/main" val="2746781560"/>
                  </a:ext>
                </a:extLst>
              </a:tr>
              <a:tr h="622288">
                <a:tc>
                  <a:txBody>
                    <a:bodyPr/>
                    <a:lstStyle/>
                    <a:p>
                      <a:pPr marL="0" marR="0" fontAlgn="t">
                        <a:buNone/>
                      </a:pPr>
                      <a:r>
                        <a:rPr lang="en-US" sz="1800" dirty="0">
                          <a:effectLst/>
                          <a:latin typeface="Arial" panose="020B0604020202020204" pitchFamily="34" charset="0"/>
                          <a:cs typeface="Arial" panose="020B0604020202020204" pitchFamily="34" charset="0"/>
                        </a:rPr>
                        <a:t>Poor communication</a:t>
                      </a:r>
                    </a:p>
                  </a:txBody>
                  <a:tcPr marL="50800" marR="50800" marT="50800" marB="50800"/>
                </a:tc>
                <a:tc>
                  <a:txBody>
                    <a:bodyPr/>
                    <a:lstStyle/>
                    <a:p>
                      <a:pPr marL="0" marR="0" fontAlgn="t">
                        <a:buNone/>
                      </a:pPr>
                      <a:r>
                        <a:rPr lang="en-US" sz="1800" b="1" dirty="0">
                          <a:effectLst/>
                          <a:latin typeface="Arial" panose="020B0604020202020204" pitchFamily="34" charset="0"/>
                          <a:cs typeface="Arial" panose="020B0604020202020204" pitchFamily="34" charset="0"/>
                        </a:rPr>
                        <a:t>Practice direct, grace-filled dialogue (Matthew 18:15)</a:t>
                      </a:r>
                    </a:p>
                  </a:txBody>
                  <a:tcPr marL="50800" marR="50800" marT="50800" marB="50800"/>
                </a:tc>
                <a:extLst>
                  <a:ext uri="{0D108BD9-81ED-4DB2-BD59-A6C34878D82A}">
                    <a16:rowId xmlns:a16="http://schemas.microsoft.com/office/drawing/2014/main" val="2016939537"/>
                  </a:ext>
                </a:extLst>
              </a:tr>
              <a:tr h="816956">
                <a:tc>
                  <a:txBody>
                    <a:bodyPr/>
                    <a:lstStyle/>
                    <a:p>
                      <a:pPr marL="0" marR="0" fontAlgn="t">
                        <a:buNone/>
                      </a:pPr>
                      <a:r>
                        <a:rPr lang="en-US" sz="1800">
                          <a:effectLst/>
                          <a:latin typeface="Arial" panose="020B0604020202020204" pitchFamily="34" charset="0"/>
                          <a:cs typeface="Arial" panose="020B0604020202020204" pitchFamily="34" charset="0"/>
                        </a:rPr>
                        <a:t>Emotional immaturity</a:t>
                      </a:r>
                    </a:p>
                  </a:txBody>
                  <a:tcPr marL="50800" marR="50800" marT="50800" marB="50800"/>
                </a:tc>
                <a:tc>
                  <a:txBody>
                    <a:bodyPr/>
                    <a:lstStyle/>
                    <a:p>
                      <a:pPr marL="0" marR="0" fontAlgn="t">
                        <a:buNone/>
                      </a:pPr>
                      <a:r>
                        <a:rPr lang="en-US" sz="1800" b="1" dirty="0">
                          <a:effectLst/>
                          <a:latin typeface="Arial" panose="020B0604020202020204" pitchFamily="34" charset="0"/>
                          <a:cs typeface="Arial" panose="020B0604020202020204" pitchFamily="34" charset="0"/>
                        </a:rPr>
                        <a:t>Grow in spiritual fruit, especially patience (Galatians 5)</a:t>
                      </a: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169128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E8BB8-1F59-6B04-9EEF-21AA759D6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A5D81-940B-9FEC-32FF-28E2F8635B5C}"/>
              </a:ext>
            </a:extLst>
          </p:cNvPr>
          <p:cNvSpPr>
            <a:spLocks noGrp="1"/>
          </p:cNvSpPr>
          <p:nvPr>
            <p:ph type="title"/>
          </p:nvPr>
        </p:nvSpPr>
        <p:spPr>
          <a:xfrm>
            <a:off x="304800" y="9427"/>
            <a:ext cx="8229600" cy="990600"/>
          </a:xfrm>
        </p:spPr>
        <p:txBody>
          <a:bodyPr>
            <a:normAutofit fontScale="90000"/>
          </a:bodyPr>
          <a:lstStyle/>
          <a:p>
            <a:r>
              <a:rPr lang="en-US" i="1" dirty="0"/>
              <a:t>To Him who Overcomes…</a:t>
            </a:r>
            <a:br>
              <a:rPr lang="en-US" i="1" dirty="0"/>
            </a:br>
            <a:r>
              <a:rPr lang="en-US" sz="2400" dirty="0">
                <a:solidFill>
                  <a:schemeClr val="tx2">
                    <a:lumMod val="60000"/>
                    <a:lumOff val="40000"/>
                  </a:schemeClr>
                </a:solidFill>
              </a:rPr>
              <a:t>Reconciliation is a Test of Faith </a:t>
            </a:r>
          </a:p>
        </p:txBody>
      </p:sp>
      <p:sp>
        <p:nvSpPr>
          <p:cNvPr id="6" name="TextBox 5">
            <a:extLst>
              <a:ext uri="{FF2B5EF4-FFF2-40B4-BE49-F238E27FC236}">
                <a16:creationId xmlns:a16="http://schemas.microsoft.com/office/drawing/2014/main" id="{FBDE55ED-0FAC-937D-576C-118DA3A5C782}"/>
              </a:ext>
            </a:extLst>
          </p:cNvPr>
          <p:cNvSpPr txBox="1"/>
          <p:nvPr/>
        </p:nvSpPr>
        <p:spPr>
          <a:xfrm>
            <a:off x="324439" y="1084587"/>
            <a:ext cx="8514761" cy="1754326"/>
          </a:xfrm>
          <a:prstGeom prst="rect">
            <a:avLst/>
          </a:prstGeom>
          <a:noFill/>
        </p:spPr>
        <p:txBody>
          <a:bodyPr wrap="square" rtlCol="0">
            <a:spAutoFit/>
          </a:bodyPr>
          <a:lstStyle/>
          <a:p>
            <a:r>
              <a:rPr lang="en-US" b="1" dirty="0"/>
              <a:t>The Heart of Reconciliation</a:t>
            </a:r>
            <a:endParaRPr lang="en-US" dirty="0"/>
          </a:p>
          <a:p>
            <a:pPr marL="285750" indent="-285750" fontAlgn="ctr">
              <a:buFont typeface="Arial" panose="020B0604020202020204" pitchFamily="34" charset="0"/>
              <a:buChar char="•"/>
            </a:pPr>
            <a:r>
              <a:rPr lang="en-US" b="1" dirty="0"/>
              <a:t>Matthew 5:21–26</a:t>
            </a:r>
            <a:r>
              <a:rPr lang="en-US" dirty="0"/>
              <a:t>: Reconciliation is so urgent that it precedes worship.</a:t>
            </a:r>
          </a:p>
          <a:p>
            <a:pPr marL="285750" indent="-285750" fontAlgn="ctr">
              <a:buFont typeface="Arial" panose="020B0604020202020204" pitchFamily="34" charset="0"/>
              <a:buChar char="•"/>
            </a:pPr>
            <a:r>
              <a:rPr lang="en-US" b="1" dirty="0"/>
              <a:t>1 John 2:9–11; 3:10–21; 4:17–5:4</a:t>
            </a:r>
            <a:r>
              <a:rPr lang="en-US" dirty="0"/>
              <a:t>: Love for fellow believers is a mark of true faith. Hatred or unresolved hostility is spiritual blindness.</a:t>
            </a:r>
          </a:p>
          <a:p>
            <a:pPr marL="285750" indent="-285750" fontAlgn="ctr">
              <a:buFont typeface="Arial" panose="020B0604020202020204" pitchFamily="34" charset="0"/>
              <a:buChar char="•"/>
            </a:pPr>
            <a:r>
              <a:rPr lang="en-US" b="1" dirty="0"/>
              <a:t>Matthew 22:39</a:t>
            </a:r>
            <a:r>
              <a:rPr lang="en-US" dirty="0"/>
              <a:t>: The second greatest commandment—love your neighbor—demands relational care and forgiveness</a:t>
            </a:r>
          </a:p>
        </p:txBody>
      </p:sp>
      <p:sp>
        <p:nvSpPr>
          <p:cNvPr id="7" name="TextBox 6">
            <a:extLst>
              <a:ext uri="{FF2B5EF4-FFF2-40B4-BE49-F238E27FC236}">
                <a16:creationId xmlns:a16="http://schemas.microsoft.com/office/drawing/2014/main" id="{ABCF691B-E688-4EA7-684F-DEC537A08F5A}"/>
              </a:ext>
            </a:extLst>
          </p:cNvPr>
          <p:cNvSpPr txBox="1"/>
          <p:nvPr/>
        </p:nvSpPr>
        <p:spPr>
          <a:xfrm>
            <a:off x="304800" y="2917404"/>
            <a:ext cx="8514761" cy="1754326"/>
          </a:xfrm>
          <a:prstGeom prst="rect">
            <a:avLst/>
          </a:prstGeom>
          <a:noFill/>
        </p:spPr>
        <p:txBody>
          <a:bodyPr wrap="square" rtlCol="0">
            <a:spAutoFit/>
          </a:bodyPr>
          <a:lstStyle/>
          <a:p>
            <a:r>
              <a:rPr lang="en-US" b="1" dirty="0"/>
              <a:t>The Power of Forgiveness</a:t>
            </a:r>
            <a:endParaRPr lang="en-US" dirty="0"/>
          </a:p>
          <a:p>
            <a:pPr marL="285750" indent="-285750" fontAlgn="ctr">
              <a:buFont typeface="Arial" panose="020B0604020202020204" pitchFamily="34" charset="0"/>
              <a:buChar char="•"/>
            </a:pPr>
            <a:r>
              <a:rPr lang="en-US" b="1" dirty="0"/>
              <a:t>Colossians 3:13</a:t>
            </a:r>
            <a:r>
              <a:rPr lang="en-US" dirty="0"/>
              <a:t>: </a:t>
            </a:r>
            <a:r>
              <a:rPr lang="en-US" i="1" dirty="0"/>
              <a:t>“Forgive as the Lord forgave you.”</a:t>
            </a:r>
            <a:endParaRPr lang="en-US" dirty="0"/>
          </a:p>
          <a:p>
            <a:pPr marL="285750" indent="-285750" fontAlgn="ctr">
              <a:buFont typeface="Arial" panose="020B0604020202020204" pitchFamily="34" charset="0"/>
              <a:buChar char="•"/>
            </a:pPr>
            <a:r>
              <a:rPr lang="en-US" b="1" dirty="0"/>
              <a:t>Matthew 6:14–15; Mark 11:25–26</a:t>
            </a:r>
            <a:r>
              <a:rPr lang="en-US" dirty="0"/>
              <a:t>: Our forgiveness from God is </a:t>
            </a:r>
            <a:r>
              <a:rPr lang="en-US" b="1" dirty="0"/>
              <a:t>connected</a:t>
            </a:r>
            <a:r>
              <a:rPr lang="en-US" dirty="0"/>
              <a:t> to our forgiveness of others.</a:t>
            </a:r>
          </a:p>
          <a:p>
            <a:pPr marL="285750" indent="-285750" fontAlgn="ctr">
              <a:buFont typeface="Arial" panose="020B0604020202020204" pitchFamily="34" charset="0"/>
              <a:buChar char="•"/>
            </a:pPr>
            <a:r>
              <a:rPr lang="en-US" b="1" dirty="0"/>
              <a:t>Matthew 18:21–35</a:t>
            </a:r>
            <a:r>
              <a:rPr lang="en-US" dirty="0"/>
              <a:t>: The parable of the unforgiving servant illustrates the </a:t>
            </a:r>
            <a:r>
              <a:rPr lang="en-US" b="1" dirty="0"/>
              <a:t>serious consequences</a:t>
            </a:r>
            <a:r>
              <a:rPr lang="en-US" dirty="0"/>
              <a:t> of failing to extend mercy after receiving it.</a:t>
            </a:r>
          </a:p>
        </p:txBody>
      </p:sp>
      <p:sp>
        <p:nvSpPr>
          <p:cNvPr id="8" name="TextBox 7">
            <a:extLst>
              <a:ext uri="{FF2B5EF4-FFF2-40B4-BE49-F238E27FC236}">
                <a16:creationId xmlns:a16="http://schemas.microsoft.com/office/drawing/2014/main" id="{27AC4B52-1530-56B7-5F00-3D5E2FCEEC42}"/>
              </a:ext>
            </a:extLst>
          </p:cNvPr>
          <p:cNvSpPr txBox="1"/>
          <p:nvPr/>
        </p:nvSpPr>
        <p:spPr>
          <a:xfrm>
            <a:off x="324439" y="4757750"/>
            <a:ext cx="8514761" cy="2031325"/>
          </a:xfrm>
          <a:prstGeom prst="rect">
            <a:avLst/>
          </a:prstGeom>
          <a:noFill/>
        </p:spPr>
        <p:txBody>
          <a:bodyPr wrap="square" rtlCol="0">
            <a:spAutoFit/>
          </a:bodyPr>
          <a:lstStyle/>
          <a:p>
            <a:r>
              <a:rPr lang="en-US" b="1" dirty="0"/>
              <a:t>Christ as Our Model of Restoration</a:t>
            </a:r>
            <a:endParaRPr lang="en-US" dirty="0"/>
          </a:p>
          <a:p>
            <a:pPr marL="285750" indent="-285750" fontAlgn="ctr">
              <a:buFont typeface="Arial" panose="020B0604020202020204" pitchFamily="34" charset="0"/>
              <a:buChar char="•"/>
            </a:pPr>
            <a:r>
              <a:rPr lang="en-US" b="1" dirty="0"/>
              <a:t>Romans 5:6–11</a:t>
            </a:r>
            <a:r>
              <a:rPr lang="en-US" dirty="0"/>
              <a:t>: While we were still sinners, Christ reconciled us through His death.</a:t>
            </a:r>
          </a:p>
          <a:p>
            <a:pPr marL="285750" indent="-285750" fontAlgn="ctr">
              <a:buFont typeface="Arial" panose="020B0604020202020204" pitchFamily="34" charset="0"/>
              <a:buChar char="•"/>
            </a:pPr>
            <a:r>
              <a:rPr lang="en-US" b="1" dirty="0"/>
              <a:t>2 Corinthians 5:20–21</a:t>
            </a:r>
            <a:r>
              <a:rPr lang="en-US" dirty="0"/>
              <a:t>: We are now </a:t>
            </a:r>
            <a:r>
              <a:rPr lang="en-US" b="1" dirty="0"/>
              <a:t>ambassadors of reconciliation</a:t>
            </a:r>
            <a:r>
              <a:rPr lang="en-US" dirty="0"/>
              <a:t>—our relationships must reflect the gospel.</a:t>
            </a:r>
          </a:p>
          <a:p>
            <a:pPr marL="285750" indent="-285750" fontAlgn="ctr">
              <a:buFont typeface="Arial" panose="020B0604020202020204" pitchFamily="34" charset="0"/>
              <a:buChar char="•"/>
            </a:pPr>
            <a:r>
              <a:rPr lang="en-US" b="1" dirty="0"/>
              <a:t>Colossians 1:19–20</a:t>
            </a:r>
            <a:r>
              <a:rPr lang="en-US" dirty="0"/>
              <a:t>: God’s purpose in Christ is to reconcile all things through the cross.</a:t>
            </a:r>
          </a:p>
        </p:txBody>
      </p:sp>
    </p:spTree>
    <p:extLst>
      <p:ext uri="{BB962C8B-B14F-4D97-AF65-F5344CB8AC3E}">
        <p14:creationId xmlns:p14="http://schemas.microsoft.com/office/powerpoint/2010/main" val="13705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E6ABB-C8B5-AC84-A159-08648A96C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EB892-00EC-5EB3-AA6B-B80F17E7EA93}"/>
              </a:ext>
            </a:extLst>
          </p:cNvPr>
          <p:cNvSpPr>
            <a:spLocks noGrp="1"/>
          </p:cNvSpPr>
          <p:nvPr>
            <p:ph type="title"/>
          </p:nvPr>
        </p:nvSpPr>
        <p:spPr>
          <a:xfrm>
            <a:off x="304800" y="9427"/>
            <a:ext cx="8229600" cy="990600"/>
          </a:xfrm>
        </p:spPr>
        <p:txBody>
          <a:bodyPr>
            <a:normAutofit fontScale="90000"/>
          </a:bodyPr>
          <a:lstStyle/>
          <a:p>
            <a:r>
              <a:rPr lang="en-US" i="1" dirty="0"/>
              <a:t>To Him who Overcomes…</a:t>
            </a:r>
            <a:br>
              <a:rPr lang="en-US" i="1" dirty="0"/>
            </a:br>
            <a:r>
              <a:rPr lang="en-US" sz="2400" dirty="0">
                <a:solidFill>
                  <a:schemeClr val="tx2">
                    <a:lumMod val="60000"/>
                    <a:lumOff val="40000"/>
                  </a:schemeClr>
                </a:solidFill>
              </a:rPr>
              <a:t>Reconciliation is a Test of Faith (“</a:t>
            </a:r>
            <a:r>
              <a:rPr lang="en-US" sz="2400" i="1" dirty="0">
                <a:solidFill>
                  <a:schemeClr val="tx2">
                    <a:lumMod val="60000"/>
                    <a:lumOff val="40000"/>
                  </a:schemeClr>
                </a:solidFill>
              </a:rPr>
              <a:t>To Him who Overcomes</a:t>
            </a:r>
            <a:r>
              <a:rPr lang="en-US" sz="2400" dirty="0">
                <a:solidFill>
                  <a:schemeClr val="tx2">
                    <a:lumMod val="60000"/>
                    <a:lumOff val="40000"/>
                  </a:schemeClr>
                </a:solidFill>
              </a:rPr>
              <a:t>”)</a:t>
            </a:r>
          </a:p>
        </p:txBody>
      </p:sp>
      <p:sp>
        <p:nvSpPr>
          <p:cNvPr id="6" name="TextBox 5">
            <a:extLst>
              <a:ext uri="{FF2B5EF4-FFF2-40B4-BE49-F238E27FC236}">
                <a16:creationId xmlns:a16="http://schemas.microsoft.com/office/drawing/2014/main" id="{583D249B-E0DB-3902-F658-393E515D56F6}"/>
              </a:ext>
            </a:extLst>
          </p:cNvPr>
          <p:cNvSpPr txBox="1"/>
          <p:nvPr/>
        </p:nvSpPr>
        <p:spPr>
          <a:xfrm>
            <a:off x="324439" y="1084587"/>
            <a:ext cx="8514761" cy="1200329"/>
          </a:xfrm>
          <a:prstGeom prst="rect">
            <a:avLst/>
          </a:prstGeom>
          <a:noFill/>
        </p:spPr>
        <p:txBody>
          <a:bodyPr wrap="square" rtlCol="0">
            <a:spAutoFit/>
          </a:bodyPr>
          <a:lstStyle/>
          <a:p>
            <a:r>
              <a:rPr lang="en-US" b="1" dirty="0"/>
              <a:t>Community Flourishing in Unity</a:t>
            </a:r>
            <a:endParaRPr lang="en-US" dirty="0"/>
          </a:p>
          <a:p>
            <a:pPr marL="285750" indent="-285750" fontAlgn="ctr">
              <a:buFont typeface="Arial" panose="020B0604020202020204" pitchFamily="34" charset="0"/>
              <a:buChar char="•"/>
            </a:pPr>
            <a:r>
              <a:rPr lang="en-US" b="1" dirty="0"/>
              <a:t>1 Peter 3:8–12</a:t>
            </a:r>
            <a:r>
              <a:rPr lang="en-US" dirty="0"/>
              <a:t>: Calls the church to sympathy, love, humility, and peacemaking.</a:t>
            </a:r>
          </a:p>
          <a:p>
            <a:pPr marL="285750" indent="-285750" fontAlgn="ctr">
              <a:buFont typeface="Arial" panose="020B0604020202020204" pitchFamily="34" charset="0"/>
              <a:buChar char="•"/>
            </a:pPr>
            <a:r>
              <a:rPr lang="en-US" b="1" dirty="0"/>
              <a:t>Acts 1:14, 2:42</a:t>
            </a:r>
            <a:r>
              <a:rPr lang="en-US" dirty="0"/>
              <a:t>: The early church’s power flowed from </a:t>
            </a:r>
            <a:r>
              <a:rPr lang="en-US" b="1" dirty="0"/>
              <a:t>shared prayer</a:t>
            </a:r>
            <a:r>
              <a:rPr lang="en-US" dirty="0"/>
              <a:t>, </a:t>
            </a:r>
            <a:r>
              <a:rPr lang="en-US" b="1" dirty="0"/>
              <a:t>fellowship</a:t>
            </a:r>
            <a:r>
              <a:rPr lang="en-US" dirty="0"/>
              <a:t>, and </a:t>
            </a:r>
            <a:r>
              <a:rPr lang="en-US" b="1" dirty="0"/>
              <a:t>doctrinal clarity</a:t>
            </a:r>
            <a:r>
              <a:rPr lang="en-US" dirty="0"/>
              <a:t>.</a:t>
            </a:r>
          </a:p>
        </p:txBody>
      </p:sp>
      <p:sp>
        <p:nvSpPr>
          <p:cNvPr id="3" name="Scroll: Horizontal 2">
            <a:extLst>
              <a:ext uri="{FF2B5EF4-FFF2-40B4-BE49-F238E27FC236}">
                <a16:creationId xmlns:a16="http://schemas.microsoft.com/office/drawing/2014/main" id="{0439BE04-267C-DB8D-BDA0-2C4564AAC5F7}"/>
              </a:ext>
            </a:extLst>
          </p:cNvPr>
          <p:cNvSpPr/>
          <p:nvPr/>
        </p:nvSpPr>
        <p:spPr>
          <a:xfrm>
            <a:off x="228600" y="1905000"/>
            <a:ext cx="8610600" cy="48510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a:p>
            <a:pPr algn="ctr"/>
            <a:r>
              <a:rPr lang="en-US"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2000" b="1" i="1" u="sng" dirty="0"/>
              <a:t>overcomes</a:t>
            </a:r>
            <a:r>
              <a:rPr lang="en-US" b="1" i="1" dirty="0"/>
              <a:t> the world.”    </a:t>
            </a:r>
            <a:r>
              <a:rPr lang="en-US" sz="1600" b="1" i="1" dirty="0"/>
              <a:t>1 John 4:20 – 5:4</a:t>
            </a:r>
          </a:p>
          <a:p>
            <a:endParaRPr lang="en-US" b="1" i="1" dirty="0"/>
          </a:p>
        </p:txBody>
      </p:sp>
    </p:spTree>
    <p:extLst>
      <p:ext uri="{BB962C8B-B14F-4D97-AF65-F5344CB8AC3E}">
        <p14:creationId xmlns:p14="http://schemas.microsoft.com/office/powerpoint/2010/main" val="328044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352A-6187-52BE-2625-9B0EBFE61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058CA-03EF-1B07-9313-F9F1AB8423CF}"/>
              </a:ext>
            </a:extLst>
          </p:cNvPr>
          <p:cNvSpPr>
            <a:spLocks noGrp="1"/>
          </p:cNvSpPr>
          <p:nvPr>
            <p:ph type="title"/>
          </p:nvPr>
        </p:nvSpPr>
        <p:spPr>
          <a:xfrm>
            <a:off x="304800" y="9427"/>
            <a:ext cx="8229600" cy="990600"/>
          </a:xfrm>
        </p:spPr>
        <p:txBody>
          <a:bodyPr>
            <a:normAutofit fontScale="90000"/>
          </a:bodyPr>
          <a:lstStyle/>
          <a:p>
            <a:pPr algn="l"/>
            <a:r>
              <a:rPr lang="en-US" dirty="0"/>
              <a:t>The Cycle of Biblical Restoration</a:t>
            </a:r>
            <a:br>
              <a:rPr lang="en-US" dirty="0"/>
            </a:br>
            <a:r>
              <a:rPr lang="en-US" sz="2400" dirty="0">
                <a:solidFill>
                  <a:schemeClr val="tx2">
                    <a:lumMod val="60000"/>
                    <a:lumOff val="40000"/>
                  </a:schemeClr>
                </a:solidFill>
              </a:rPr>
              <a:t>How to </a:t>
            </a:r>
            <a:r>
              <a:rPr lang="en-US" sz="2400" i="1" dirty="0">
                <a:solidFill>
                  <a:schemeClr val="tx2">
                    <a:lumMod val="60000"/>
                    <a:lumOff val="40000"/>
                  </a:schemeClr>
                </a:solidFill>
              </a:rPr>
              <a:t>Overcome</a:t>
            </a:r>
            <a:r>
              <a:rPr lang="en-US" sz="2400" dirty="0">
                <a:solidFill>
                  <a:schemeClr val="tx2">
                    <a:lumMod val="60000"/>
                    <a:lumOff val="40000"/>
                  </a:schemeClr>
                </a:solidFill>
              </a:rPr>
              <a:t> the Test of Faith</a:t>
            </a:r>
          </a:p>
        </p:txBody>
      </p:sp>
      <p:sp>
        <p:nvSpPr>
          <p:cNvPr id="6" name="TextBox 5">
            <a:extLst>
              <a:ext uri="{FF2B5EF4-FFF2-40B4-BE49-F238E27FC236}">
                <a16:creationId xmlns:a16="http://schemas.microsoft.com/office/drawing/2014/main" id="{4DA14D7E-2DF3-793F-E426-76018DF3A636}"/>
              </a:ext>
            </a:extLst>
          </p:cNvPr>
          <p:cNvSpPr txBox="1"/>
          <p:nvPr/>
        </p:nvSpPr>
        <p:spPr>
          <a:xfrm>
            <a:off x="304799" y="1084587"/>
            <a:ext cx="8514761" cy="646331"/>
          </a:xfrm>
          <a:prstGeom prst="rect">
            <a:avLst/>
          </a:prstGeom>
          <a:noFill/>
        </p:spPr>
        <p:txBody>
          <a:bodyPr wrap="square" rtlCol="0">
            <a:spAutoFit/>
          </a:bodyPr>
          <a:lstStyle/>
          <a:p>
            <a:pPr fontAlgn="ctr"/>
            <a:r>
              <a:rPr lang="en-US" b="1" dirty="0"/>
              <a:t>Awareness</a:t>
            </a:r>
            <a:br>
              <a:rPr lang="en-US" b="1" dirty="0"/>
            </a:br>
            <a:r>
              <a:rPr lang="en-US" dirty="0"/>
              <a:t>Prompted by the Holy Spirit or a confrontation (Matthew 18:15).</a:t>
            </a:r>
            <a:endParaRPr lang="en-US" b="1" dirty="0"/>
          </a:p>
        </p:txBody>
      </p:sp>
      <p:sp>
        <p:nvSpPr>
          <p:cNvPr id="7" name="TextBox 6">
            <a:extLst>
              <a:ext uri="{FF2B5EF4-FFF2-40B4-BE49-F238E27FC236}">
                <a16:creationId xmlns:a16="http://schemas.microsoft.com/office/drawing/2014/main" id="{C0C2AC0A-A21F-EC3A-905D-BFBE51AD5EF5}"/>
              </a:ext>
            </a:extLst>
          </p:cNvPr>
          <p:cNvSpPr txBox="1"/>
          <p:nvPr/>
        </p:nvSpPr>
        <p:spPr>
          <a:xfrm>
            <a:off x="304799" y="1888732"/>
            <a:ext cx="8514761" cy="646331"/>
          </a:xfrm>
          <a:prstGeom prst="rect">
            <a:avLst/>
          </a:prstGeom>
          <a:noFill/>
        </p:spPr>
        <p:txBody>
          <a:bodyPr wrap="square" rtlCol="0">
            <a:spAutoFit/>
          </a:bodyPr>
          <a:lstStyle/>
          <a:p>
            <a:pPr fontAlgn="ctr"/>
            <a:r>
              <a:rPr lang="en-US" b="1" dirty="0"/>
              <a:t>Humility &amp; Repentance</a:t>
            </a:r>
            <a:br>
              <a:rPr lang="en-US" b="1" dirty="0"/>
            </a:br>
            <a:r>
              <a:rPr lang="en-US" dirty="0"/>
              <a:t>A willingness to </a:t>
            </a:r>
            <a:r>
              <a:rPr lang="en-US" b="1" dirty="0"/>
              <a:t>admit</a:t>
            </a:r>
            <a:r>
              <a:rPr lang="en-US" dirty="0"/>
              <a:t> wrong (James 4:6; Acts 3:19).</a:t>
            </a:r>
            <a:endParaRPr lang="en-US" b="1" dirty="0"/>
          </a:p>
        </p:txBody>
      </p:sp>
      <p:sp>
        <p:nvSpPr>
          <p:cNvPr id="8" name="TextBox 7">
            <a:extLst>
              <a:ext uri="{FF2B5EF4-FFF2-40B4-BE49-F238E27FC236}">
                <a16:creationId xmlns:a16="http://schemas.microsoft.com/office/drawing/2014/main" id="{6EA0C753-873F-5E9C-F3D2-C24CA3332DE7}"/>
              </a:ext>
            </a:extLst>
          </p:cNvPr>
          <p:cNvSpPr txBox="1"/>
          <p:nvPr/>
        </p:nvSpPr>
        <p:spPr>
          <a:xfrm>
            <a:off x="304799" y="2692877"/>
            <a:ext cx="8514761" cy="646331"/>
          </a:xfrm>
          <a:prstGeom prst="rect">
            <a:avLst/>
          </a:prstGeom>
          <a:noFill/>
        </p:spPr>
        <p:txBody>
          <a:bodyPr wrap="square" rtlCol="0">
            <a:spAutoFit/>
          </a:bodyPr>
          <a:lstStyle/>
          <a:p>
            <a:pPr fontAlgn="ctr"/>
            <a:r>
              <a:rPr lang="en-US" b="1" dirty="0"/>
              <a:t>Forgiveness Given &amp; Received</a:t>
            </a:r>
            <a:br>
              <a:rPr lang="en-US" b="1" dirty="0"/>
            </a:br>
            <a:r>
              <a:rPr lang="en-US" dirty="0"/>
              <a:t>Rooted in God’s mercy (Colossians 3:13).</a:t>
            </a:r>
            <a:endParaRPr lang="en-US" b="1" dirty="0"/>
          </a:p>
        </p:txBody>
      </p:sp>
      <p:sp>
        <p:nvSpPr>
          <p:cNvPr id="3" name="TextBox 2">
            <a:extLst>
              <a:ext uri="{FF2B5EF4-FFF2-40B4-BE49-F238E27FC236}">
                <a16:creationId xmlns:a16="http://schemas.microsoft.com/office/drawing/2014/main" id="{66CE8528-BADE-DD55-94BF-114A0D24C02B}"/>
              </a:ext>
            </a:extLst>
          </p:cNvPr>
          <p:cNvSpPr txBox="1"/>
          <p:nvPr/>
        </p:nvSpPr>
        <p:spPr>
          <a:xfrm>
            <a:off x="304799" y="3497022"/>
            <a:ext cx="8514761" cy="646331"/>
          </a:xfrm>
          <a:prstGeom prst="rect">
            <a:avLst/>
          </a:prstGeom>
          <a:noFill/>
        </p:spPr>
        <p:txBody>
          <a:bodyPr wrap="square" rtlCol="0">
            <a:spAutoFit/>
          </a:bodyPr>
          <a:lstStyle/>
          <a:p>
            <a:pPr fontAlgn="ctr"/>
            <a:r>
              <a:rPr lang="en-US" b="1" dirty="0"/>
              <a:t>Truth &amp; Transparency</a:t>
            </a:r>
            <a:br>
              <a:rPr lang="en-US" b="1" dirty="0"/>
            </a:br>
            <a:r>
              <a:rPr lang="en-US" dirty="0"/>
              <a:t>Honest confession builds trust (Ephesians 4:15).</a:t>
            </a:r>
            <a:endParaRPr lang="en-US" b="1" dirty="0"/>
          </a:p>
        </p:txBody>
      </p:sp>
      <p:sp>
        <p:nvSpPr>
          <p:cNvPr id="4" name="TextBox 3">
            <a:extLst>
              <a:ext uri="{FF2B5EF4-FFF2-40B4-BE49-F238E27FC236}">
                <a16:creationId xmlns:a16="http://schemas.microsoft.com/office/drawing/2014/main" id="{FBAD4826-CCEF-FFDD-8C49-FD5FD6766A87}"/>
              </a:ext>
            </a:extLst>
          </p:cNvPr>
          <p:cNvSpPr txBox="1"/>
          <p:nvPr/>
        </p:nvSpPr>
        <p:spPr>
          <a:xfrm>
            <a:off x="304799" y="4301167"/>
            <a:ext cx="8514761" cy="646331"/>
          </a:xfrm>
          <a:prstGeom prst="rect">
            <a:avLst/>
          </a:prstGeom>
          <a:noFill/>
        </p:spPr>
        <p:txBody>
          <a:bodyPr wrap="square" rtlCol="0">
            <a:spAutoFit/>
          </a:bodyPr>
          <a:lstStyle/>
          <a:p>
            <a:pPr fontAlgn="ctr"/>
            <a:r>
              <a:rPr lang="en-US" b="1" dirty="0"/>
              <a:t>Community Restoration</a:t>
            </a:r>
            <a:br>
              <a:rPr lang="en-US" b="1" dirty="0"/>
            </a:br>
            <a:r>
              <a:rPr lang="en-US" dirty="0"/>
              <a:t>Through shared worship, accountability, and prayer (Acts 2:42).</a:t>
            </a:r>
            <a:endParaRPr lang="en-US" b="1" dirty="0"/>
          </a:p>
        </p:txBody>
      </p:sp>
      <p:sp>
        <p:nvSpPr>
          <p:cNvPr id="5" name="TextBox 4">
            <a:extLst>
              <a:ext uri="{FF2B5EF4-FFF2-40B4-BE49-F238E27FC236}">
                <a16:creationId xmlns:a16="http://schemas.microsoft.com/office/drawing/2014/main" id="{1F1735D4-AAD3-9EEC-EBD5-0101B0AC357C}"/>
              </a:ext>
            </a:extLst>
          </p:cNvPr>
          <p:cNvSpPr txBox="1"/>
          <p:nvPr/>
        </p:nvSpPr>
        <p:spPr>
          <a:xfrm>
            <a:off x="304799" y="5105311"/>
            <a:ext cx="8514761" cy="646331"/>
          </a:xfrm>
          <a:prstGeom prst="rect">
            <a:avLst/>
          </a:prstGeom>
          <a:noFill/>
        </p:spPr>
        <p:txBody>
          <a:bodyPr wrap="square" rtlCol="0">
            <a:spAutoFit/>
          </a:bodyPr>
          <a:lstStyle/>
          <a:p>
            <a:pPr fontAlgn="ctr"/>
            <a:r>
              <a:rPr lang="en-US" b="1" dirty="0"/>
              <a:t>Missional Reorientation</a:t>
            </a:r>
            <a:br>
              <a:rPr lang="en-US" b="1" dirty="0"/>
            </a:br>
            <a:r>
              <a:rPr lang="en-US" dirty="0"/>
              <a:t>Reconciled believers return to service (Philippians 1:5).</a:t>
            </a:r>
            <a:endParaRPr lang="en-US" b="1" dirty="0"/>
          </a:p>
        </p:txBody>
      </p:sp>
    </p:spTree>
    <p:extLst>
      <p:ext uri="{BB962C8B-B14F-4D97-AF65-F5344CB8AC3E}">
        <p14:creationId xmlns:p14="http://schemas.microsoft.com/office/powerpoint/2010/main" val="40069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3512" y="0"/>
            <a:ext cx="8229600" cy="929031"/>
          </a:xfrm>
        </p:spPr>
        <p:txBody>
          <a:bodyPr>
            <a:normAutofit fontScale="90000"/>
          </a:bodyPr>
          <a:lstStyle/>
          <a:p>
            <a:r>
              <a:rPr lang="en-US" dirty="0"/>
              <a:t>The Restoration of John Mark</a:t>
            </a:r>
            <a:br>
              <a:rPr lang="en-US" dirty="0"/>
            </a:br>
            <a:r>
              <a:rPr lang="en-US" sz="2400" dirty="0">
                <a:solidFill>
                  <a:schemeClr val="tx2">
                    <a:lumMod val="60000"/>
                    <a:lumOff val="40000"/>
                  </a:schemeClr>
                </a:solidFill>
              </a:rPr>
              <a:t>Acts 13, 15; 2 Timothy 4:11 </a:t>
            </a:r>
          </a:p>
        </p:txBody>
      </p:sp>
      <p:sp>
        <p:nvSpPr>
          <p:cNvPr id="3" name="TextBox 2">
            <a:extLst>
              <a:ext uri="{FF2B5EF4-FFF2-40B4-BE49-F238E27FC236}">
                <a16:creationId xmlns:a16="http://schemas.microsoft.com/office/drawing/2014/main" id="{FC71FB13-A9EE-051D-CA4B-F18C1AC442B8}"/>
              </a:ext>
            </a:extLst>
          </p:cNvPr>
          <p:cNvSpPr txBox="1"/>
          <p:nvPr/>
        </p:nvSpPr>
        <p:spPr>
          <a:xfrm>
            <a:off x="370952" y="1073252"/>
            <a:ext cx="8382000" cy="1754326"/>
          </a:xfrm>
          <a:prstGeom prst="rect">
            <a:avLst/>
          </a:prstGeom>
          <a:noFill/>
        </p:spPr>
        <p:txBody>
          <a:bodyPr wrap="square" rtlCol="0">
            <a:spAutoFit/>
          </a:bodyPr>
          <a:lstStyle/>
          <a:p>
            <a:pPr fontAlgn="ctr"/>
            <a:r>
              <a:rPr lang="en-US" b="1" dirty="0"/>
              <a:t>Initial Conflict</a:t>
            </a:r>
            <a:r>
              <a:rPr lang="en-US" dirty="0"/>
              <a:t>:  During Paul and Barnabas's first missionary journey (Acts 13:13), </a:t>
            </a:r>
            <a:r>
              <a:rPr lang="en-US" b="1" dirty="0"/>
              <a:t>John Mark deserted them</a:t>
            </a:r>
            <a:r>
              <a:rPr lang="en-US" dirty="0"/>
              <a:t> and returned to Jerusalem.</a:t>
            </a:r>
          </a:p>
          <a:p>
            <a:pPr fontAlgn="ctr"/>
            <a:r>
              <a:rPr lang="en-US" b="1" dirty="0"/>
              <a:t>Division</a:t>
            </a:r>
            <a:r>
              <a:rPr lang="en-US" dirty="0"/>
              <a:t>:  When Paul later prepared for a second journey, he </a:t>
            </a:r>
            <a:r>
              <a:rPr lang="en-US" b="1" dirty="0"/>
              <a:t>refused to take John Mark</a:t>
            </a:r>
            <a:r>
              <a:rPr lang="en-US" dirty="0"/>
              <a:t> due to this earlier failure (Acts 15:36–39).</a:t>
            </a:r>
          </a:p>
          <a:p>
            <a:pPr lvl="1" fontAlgn="ctr"/>
            <a:r>
              <a:rPr lang="en-US" dirty="0"/>
              <a:t>Result:  A </a:t>
            </a:r>
            <a:r>
              <a:rPr lang="en-US" b="1" dirty="0"/>
              <a:t>sharp disagreement</a:t>
            </a:r>
            <a:r>
              <a:rPr lang="en-US" dirty="0"/>
              <a:t> between Paul and Barnabas.</a:t>
            </a:r>
          </a:p>
          <a:p>
            <a:pPr lvl="1" fontAlgn="ctr"/>
            <a:r>
              <a:rPr lang="en-US" dirty="0"/>
              <a:t>Paul took Silas, Barnabas took Mark—their paths diverged.</a:t>
            </a:r>
          </a:p>
        </p:txBody>
      </p:sp>
      <p:sp>
        <p:nvSpPr>
          <p:cNvPr id="10" name="TextBox 9">
            <a:extLst>
              <a:ext uri="{FF2B5EF4-FFF2-40B4-BE49-F238E27FC236}">
                <a16:creationId xmlns:a16="http://schemas.microsoft.com/office/drawing/2014/main" id="{0848DD30-E047-8F04-4E78-9845F13D4D75}"/>
              </a:ext>
            </a:extLst>
          </p:cNvPr>
          <p:cNvSpPr txBox="1"/>
          <p:nvPr/>
        </p:nvSpPr>
        <p:spPr>
          <a:xfrm>
            <a:off x="383512" y="2934414"/>
            <a:ext cx="8382000" cy="1200329"/>
          </a:xfrm>
          <a:prstGeom prst="rect">
            <a:avLst/>
          </a:prstGeom>
          <a:noFill/>
        </p:spPr>
        <p:txBody>
          <a:bodyPr wrap="square" rtlCol="0">
            <a:spAutoFit/>
          </a:bodyPr>
          <a:lstStyle/>
          <a:p>
            <a:r>
              <a:rPr lang="en-US" b="1" dirty="0"/>
              <a:t>Restoration</a:t>
            </a:r>
            <a:r>
              <a:rPr lang="en-US" dirty="0"/>
              <a:t>:  Years later, Paul writes warmly about John Mark:</a:t>
            </a:r>
            <a:br>
              <a:rPr lang="en-US" dirty="0"/>
            </a:br>
            <a:r>
              <a:rPr lang="en-US" i="1" dirty="0"/>
              <a:t>“Get Mark and bring him with you, for he is very useful to me for ministry.”</a:t>
            </a:r>
            <a:r>
              <a:rPr lang="en-US" dirty="0"/>
              <a:t> (2 Timothy 4:11)</a:t>
            </a:r>
          </a:p>
          <a:p>
            <a:pPr lvl="1" fontAlgn="ctr"/>
            <a:r>
              <a:rPr lang="en-US" dirty="0"/>
              <a:t>Also mentioned favorably in Colossians 4:10 and Philemon 1:24.</a:t>
            </a:r>
          </a:p>
        </p:txBody>
      </p:sp>
      <p:sp>
        <p:nvSpPr>
          <p:cNvPr id="12" name="TextBox 11">
            <a:extLst>
              <a:ext uri="{FF2B5EF4-FFF2-40B4-BE49-F238E27FC236}">
                <a16:creationId xmlns:a16="http://schemas.microsoft.com/office/drawing/2014/main" id="{15EA96A6-A9BF-C33E-F4B6-B56E1566C453}"/>
              </a:ext>
            </a:extLst>
          </p:cNvPr>
          <p:cNvSpPr txBox="1"/>
          <p:nvPr/>
        </p:nvSpPr>
        <p:spPr>
          <a:xfrm>
            <a:off x="370952" y="4222320"/>
            <a:ext cx="8382000" cy="2585323"/>
          </a:xfrm>
          <a:prstGeom prst="rect">
            <a:avLst/>
          </a:prstGeom>
          <a:noFill/>
        </p:spPr>
        <p:txBody>
          <a:bodyPr wrap="square" rtlCol="0">
            <a:spAutoFit/>
          </a:bodyPr>
          <a:lstStyle/>
          <a:p>
            <a:r>
              <a:rPr lang="en-US" b="1" dirty="0"/>
              <a:t>Key Elements of Restoration</a:t>
            </a:r>
          </a:p>
          <a:p>
            <a:pPr marL="285750" indent="-285750">
              <a:buFont typeface="Arial" panose="020B0604020202020204" pitchFamily="34" charset="0"/>
              <a:buChar char="•"/>
            </a:pPr>
            <a:r>
              <a:rPr lang="en-US" b="1" dirty="0"/>
              <a:t>Humility:  </a:t>
            </a:r>
            <a:r>
              <a:rPr lang="en-US" dirty="0"/>
              <a:t>Mark was willing to return to ministry despite past failure.</a:t>
            </a:r>
          </a:p>
          <a:p>
            <a:pPr marL="285750" indent="-285750">
              <a:buFont typeface="Arial" panose="020B0604020202020204" pitchFamily="34" charset="0"/>
              <a:buChar char="•"/>
            </a:pPr>
            <a:r>
              <a:rPr lang="en-US" b="1" dirty="0"/>
              <a:t>Forgiveness</a:t>
            </a:r>
            <a:r>
              <a:rPr lang="en-US" dirty="0"/>
              <a:t>:  Paul extended restoration when Mark matured.</a:t>
            </a:r>
          </a:p>
          <a:p>
            <a:pPr marL="285750" indent="-285750">
              <a:buFont typeface="Arial" panose="020B0604020202020204" pitchFamily="34" charset="0"/>
              <a:buChar char="•"/>
            </a:pPr>
            <a:r>
              <a:rPr lang="en-US" b="1" dirty="0"/>
              <a:t>Missional Purpose</a:t>
            </a:r>
            <a:r>
              <a:rPr lang="en-US" dirty="0"/>
              <a:t>:  The relationship was healed in service to the gospel.</a:t>
            </a:r>
          </a:p>
          <a:p>
            <a:pPr marL="285750" indent="-285750">
              <a:buFont typeface="Arial" panose="020B0604020202020204" pitchFamily="34" charset="0"/>
              <a:buChar char="•"/>
            </a:pPr>
            <a:r>
              <a:rPr lang="en-US" b="1" dirty="0"/>
              <a:t>Plural Leadership</a:t>
            </a:r>
            <a:r>
              <a:rPr lang="en-US" dirty="0"/>
              <a:t>:  Barnabas’s faith in Mark played a role in long-term reconciliation.</a:t>
            </a:r>
          </a:p>
          <a:p>
            <a:endParaRPr lang="en-US" dirty="0"/>
          </a:p>
          <a:p>
            <a:r>
              <a:rPr lang="en-US" dirty="0"/>
              <a:t>Even prominent leaders experienced division, but restoration came through time, growth, and gospel-centered humility.</a:t>
            </a:r>
          </a:p>
        </p:txBody>
      </p:sp>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43697</TotalTime>
  <Words>3454</Words>
  <Application>Microsoft Office PowerPoint</Application>
  <PresentationFormat>On-screen Show (4:3)</PresentationFormat>
  <Paragraphs>313</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Jesus’ Step-by-Step Model Restoring Broken Fellowship (Matthew 18:15-20)</vt:lpstr>
      <vt:lpstr>Why are Christians so Easily Offended? Theological misunderstandings, Cultural influences, Spiritual immaturity</vt:lpstr>
      <vt:lpstr>Why are Christians so Easily Offended? Theological misunderstandings, Cultural influences, Spiritual immaturity</vt:lpstr>
      <vt:lpstr>To Him who Overcomes… Reconciliation is a Test of Faith </vt:lpstr>
      <vt:lpstr>To Him who Overcomes… Reconciliation is a Test of Faith (“To Him who Overcomes”)</vt:lpstr>
      <vt:lpstr>The Cycle of Biblical Restoration How to Overcome the Test of Faith</vt:lpstr>
      <vt:lpstr>The Restoration of John Mark Acts 13, 15; 2 Timothy 4:11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1546</cp:revision>
  <cp:lastPrinted>2025-08-02T17:14:28Z</cp:lastPrinted>
  <dcterms:created xsi:type="dcterms:W3CDTF">2010-06-16T02:58:04Z</dcterms:created>
  <dcterms:modified xsi:type="dcterms:W3CDTF">2025-08-02T17:14:36Z</dcterms:modified>
</cp:coreProperties>
</file>