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9"/>
  </p:notesMasterIdLst>
  <p:sldIdLst>
    <p:sldId id="560" r:id="rId3"/>
    <p:sldId id="584" r:id="rId4"/>
    <p:sldId id="585" r:id="rId5"/>
    <p:sldId id="586" r:id="rId6"/>
    <p:sldId id="587" r:id="rId7"/>
    <p:sldId id="588" r:id="rId8"/>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548" autoAdjust="0"/>
    <p:restoredTop sz="60583" autoAdjust="0"/>
  </p:normalViewPr>
  <p:slideViewPr>
    <p:cSldViewPr>
      <p:cViewPr varScale="1">
        <p:scale>
          <a:sx n="95" d="100"/>
          <a:sy n="95" d="100"/>
        </p:scale>
        <p:origin x="2790"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69921" cy="480060"/>
          </a:xfrm>
          <a:prstGeom prst="rect">
            <a:avLst/>
          </a:prstGeom>
        </p:spPr>
        <p:txBody>
          <a:bodyPr vert="horz" wrap="square" lIns="96559" tIns="48280" rIns="96559" bIns="48280"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143588" y="1"/>
            <a:ext cx="3169921" cy="480060"/>
          </a:xfrm>
          <a:prstGeom prst="rect">
            <a:avLst/>
          </a:prstGeom>
        </p:spPr>
        <p:txBody>
          <a:bodyPr vert="horz" wrap="square" lIns="96559" tIns="48280" rIns="96559" bIns="48280"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9/6/2025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559" tIns="48280" rIns="96559" bIns="4828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559" tIns="48280" rIns="96559" bIns="4828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9119474"/>
            <a:ext cx="3169921" cy="480060"/>
          </a:xfrm>
          <a:prstGeom prst="rect">
            <a:avLst/>
          </a:prstGeom>
        </p:spPr>
        <p:txBody>
          <a:bodyPr vert="horz" wrap="square" lIns="96559" tIns="48280" rIns="96559" bIns="48280"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143588" y="9119474"/>
            <a:ext cx="3169921" cy="480060"/>
          </a:xfrm>
          <a:prstGeom prst="rect">
            <a:avLst/>
          </a:prstGeom>
        </p:spPr>
        <p:txBody>
          <a:bodyPr vert="horz" wrap="square" lIns="96559" tIns="48280" rIns="96559" bIns="48280"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fontScale="55000" lnSpcReduction="20000"/>
          </a:bodyPr>
          <a:lstStyle/>
          <a:p>
            <a:r>
              <a:rPr lang="en-US" sz="1400" b="1" dirty="0"/>
              <a:t>Shared Mission</a:t>
            </a:r>
            <a:endParaRPr lang="en-US" sz="1400" dirty="0"/>
          </a:p>
          <a:p>
            <a:r>
              <a:rPr lang="en-US" sz="1400" b="1" dirty="0"/>
              <a:t>Stewarding the Body</a:t>
            </a:r>
            <a:endParaRPr lang="en-US" sz="1400" dirty="0"/>
          </a:p>
          <a:p>
            <a:pPr fontAlgn="base"/>
            <a:r>
              <a:rPr lang="en-US" sz="1400" b="1" dirty="0"/>
              <a:t>Text</a:t>
            </a:r>
            <a:r>
              <a:rPr lang="en-US" sz="1400" dirty="0"/>
              <a:t>: Romans 12:3–8</a:t>
            </a:r>
          </a:p>
          <a:p>
            <a:pPr fontAlgn="base"/>
            <a:r>
              <a:rPr lang="en-US" sz="1400" b="1" dirty="0"/>
              <a:t>Objective</a:t>
            </a:r>
            <a:r>
              <a:rPr lang="en-US" sz="1400" dirty="0"/>
              <a:t>: Honor each member's contribution.</a:t>
            </a:r>
          </a:p>
          <a:p>
            <a:pPr fontAlgn="base"/>
            <a:r>
              <a:rPr lang="en-US" sz="1400" b="1" dirty="0"/>
              <a:t>Key Themes</a:t>
            </a:r>
            <a:r>
              <a:rPr lang="en-US" sz="1400" dirty="0"/>
              <a:t>: Gifts, humility, interdependence.</a:t>
            </a:r>
          </a:p>
          <a:p>
            <a:pPr fontAlgn="base"/>
            <a:r>
              <a:rPr lang="en-US" sz="1400" b="1" dirty="0"/>
              <a:t>Discussion</a:t>
            </a:r>
            <a:r>
              <a:rPr lang="en-US" sz="1400" dirty="0"/>
              <a:t>:</a:t>
            </a:r>
          </a:p>
          <a:p>
            <a:pPr lvl="1"/>
            <a:r>
              <a:rPr lang="en-US" sz="1400" dirty="0">
                <a:cs typeface="ＭＳ Ｐゴシック" pitchFamily="-106" charset="-128"/>
              </a:rPr>
              <a:t>How do we balance humility and calling?</a:t>
            </a:r>
          </a:p>
          <a:p>
            <a:pPr lvl="1" fontAlgn="base"/>
            <a:r>
              <a:rPr lang="en-US" sz="1400" dirty="0">
                <a:cs typeface="ＭＳ Ｐゴシック" pitchFamily="-106" charset="-128"/>
              </a:rPr>
              <a:t>What causes "gift envy" in the church?</a:t>
            </a:r>
          </a:p>
          <a:p>
            <a:pPr fontAlgn="base"/>
            <a:r>
              <a:rPr lang="en-US" sz="1400" b="1" dirty="0"/>
              <a:t>Application</a:t>
            </a:r>
            <a:r>
              <a:rPr lang="en-US" sz="1400" dirty="0"/>
              <a:t>: Affirm someone else’s gift this week.</a:t>
            </a:r>
          </a:p>
          <a:p>
            <a:endParaRPr lang="en-US" sz="1400" dirty="0"/>
          </a:p>
          <a:p>
            <a:pPr rtl="0"/>
            <a:r>
              <a:rPr lang="en-US" sz="1400" dirty="0"/>
              <a:t>For by the grace given to me I say to every one of you not to think more highly of yourself than you ought to think, but to think with sober discernment, as God has distributed to each of you a measure of faith. For just as in one body we have many members, and not all the members serve the same function, so we who are many are one body in Christ, and individually we are members who belong to one another. And we have different gifts according to the grace given to us. If the gift is prophecy, that individual must use it in proportion to his faith. If it is service, he must serve; if it is teaching, he must teach; if it is exhortation, he must exhort; if it is contributing, he must do so with sincerity; if it is leadership, he must do so with diligence; if it is showing mercy, he must do so with cheerfulness.</a:t>
            </a:r>
          </a:p>
          <a:p>
            <a:pPr rtl="0"/>
            <a:r>
              <a:rPr lang="en-US" sz="1400" dirty="0"/>
              <a:t>(Rom 12:3-8)</a:t>
            </a:r>
          </a:p>
          <a:p>
            <a:pPr rtl="0"/>
            <a:endParaRPr lang="en-US" sz="1400" dirty="0"/>
          </a:p>
          <a:p>
            <a:r>
              <a:rPr lang="en-US" sz="1400" b="1" dirty="0"/>
              <a:t>Exegetical Insights</a:t>
            </a:r>
            <a:endParaRPr lang="en-US" sz="1400" dirty="0"/>
          </a:p>
          <a:p>
            <a:pPr rtl="0" fontAlgn="ctr"/>
            <a:r>
              <a:rPr lang="en-US" sz="1400" b="1" dirty="0"/>
              <a:t>“By the grace given to me” (v.3):</a:t>
            </a:r>
            <a:r>
              <a:rPr lang="en-US" sz="1400" dirty="0"/>
              <a:t> Paul reminds us that authority and gifting both come from grace, not self-achievement.</a:t>
            </a:r>
          </a:p>
          <a:p>
            <a:pPr rtl="0" fontAlgn="ctr"/>
            <a:r>
              <a:rPr lang="en-US" sz="1400" b="1" dirty="0"/>
              <a:t>Humility first: </a:t>
            </a:r>
            <a:r>
              <a:rPr lang="en-US" sz="1400" i="1" dirty="0"/>
              <a:t>“Do not think of yourself more highly than you ought”</a:t>
            </a:r>
            <a:r>
              <a:rPr lang="en-US" sz="1400" dirty="0"/>
              <a:t> anchors the teaching. Before speaking of gifts, Paul deals with pride.</a:t>
            </a:r>
          </a:p>
          <a:p>
            <a:pPr rtl="0" fontAlgn="ctr"/>
            <a:r>
              <a:rPr lang="en-US" sz="1400" b="1" dirty="0"/>
              <a:t>One body, many members (vv.4–5):</a:t>
            </a:r>
            <a:r>
              <a:rPr lang="en-US" sz="1400" dirty="0"/>
              <a:t> The body image conveys unity-in-diversity. Every member belongs to the others.</a:t>
            </a:r>
          </a:p>
          <a:p>
            <a:pPr rtl="0" fontAlgn="ctr"/>
            <a:r>
              <a:rPr lang="en-US" sz="1400" b="1" dirty="0"/>
              <a:t>Grace-gifts (vv.6–8):</a:t>
            </a:r>
            <a:r>
              <a:rPr lang="en-US" sz="1400" dirty="0"/>
              <a:t> Prophecy, service, teaching, exhortation, generosity, leadership, mercy. These aren’t exhaustive but representative of the Spirit’s distribution.</a:t>
            </a:r>
          </a:p>
          <a:p>
            <a:r>
              <a:rPr lang="en-US" sz="1400" dirty="0"/>
              <a:t>The gifts are not about </a:t>
            </a:r>
            <a:r>
              <a:rPr lang="en-US" sz="1400" i="1" dirty="0"/>
              <a:t>status</a:t>
            </a:r>
            <a:r>
              <a:rPr lang="en-US" sz="1400" dirty="0"/>
              <a:t> but </a:t>
            </a:r>
            <a:r>
              <a:rPr lang="en-US" sz="1400" i="1" dirty="0"/>
              <a:t>stewardship</a:t>
            </a:r>
            <a:r>
              <a:rPr lang="en-US" sz="1400" dirty="0"/>
              <a:t>. Each is given to serve others, not to elevate self.</a:t>
            </a:r>
          </a:p>
          <a:p>
            <a:pPr rtl="0"/>
            <a:endParaRPr lang="en-US" sz="1400" dirty="0"/>
          </a:p>
          <a:p>
            <a:r>
              <a:rPr lang="en-US" sz="1400" b="1" dirty="0"/>
              <a:t>Discussion Questions</a:t>
            </a:r>
            <a:endParaRPr lang="en-US" sz="1400" dirty="0"/>
          </a:p>
          <a:p>
            <a:pPr rtl="0" fontAlgn="ctr"/>
            <a:r>
              <a:rPr lang="en-US" sz="1400" dirty="0"/>
              <a:t>How can we discern the difference between humility and self-neglect?</a:t>
            </a:r>
          </a:p>
          <a:p>
            <a:pPr rtl="0" fontAlgn="ctr"/>
            <a:r>
              <a:rPr lang="en-US" sz="1400" dirty="0"/>
              <a:t>Where do you see “gift envy” in yourself or in the church?</a:t>
            </a:r>
          </a:p>
          <a:p>
            <a:pPr rtl="0" fontAlgn="ctr"/>
            <a:r>
              <a:rPr lang="en-US" sz="1400" dirty="0"/>
              <a:t>What happens when one gift is overvalued and others ignored?</a:t>
            </a:r>
          </a:p>
          <a:p>
            <a:pPr rtl="0"/>
            <a:endParaRPr lang="en-US" sz="1400" dirty="0"/>
          </a:p>
          <a:p>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EBCF7-204A-BECF-D189-DEC9AE3E7F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AAC2A0-C6B1-6D25-80E3-1BD1186646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5F31B8-ACC0-766B-0C66-B110ED2E8390}"/>
              </a:ext>
            </a:extLst>
          </p:cNvPr>
          <p:cNvSpPr>
            <a:spLocks noGrp="1"/>
          </p:cNvSpPr>
          <p:nvPr>
            <p:ph type="body" idx="1"/>
          </p:nvPr>
        </p:nvSpPr>
        <p:spPr/>
        <p:txBody>
          <a:bodyPr>
            <a:normAutofit fontScale="85000" lnSpcReduction="10000"/>
          </a:bodyPr>
          <a:lstStyle/>
          <a:p>
            <a:r>
              <a:rPr lang="en-US" sz="1400" b="1" dirty="0"/>
              <a:t>Key Takeaways</a:t>
            </a:r>
            <a:endParaRPr lang="en-US" sz="1400" dirty="0"/>
          </a:p>
          <a:p>
            <a:pPr rtl="0" fontAlgn="ctr"/>
            <a:r>
              <a:rPr lang="en-US" sz="1400" b="1" dirty="0"/>
              <a:t>Humility recognizes gifts as grace</a:t>
            </a:r>
            <a:r>
              <a:rPr lang="en-US" sz="1400" dirty="0"/>
              <a:t>—not possessions to boast in (Romans 12:3).</a:t>
            </a:r>
          </a:p>
          <a:p>
            <a:pPr rtl="0" fontAlgn="ctr"/>
            <a:r>
              <a:rPr lang="en-US" sz="1400" b="1" dirty="0"/>
              <a:t>Interdependence values every member</a:t>
            </a:r>
            <a:r>
              <a:rPr lang="en-US" sz="1400" dirty="0"/>
              <a:t>—seeing others’ contributions as essential (1 Corinthians 12:22–26).</a:t>
            </a:r>
          </a:p>
          <a:p>
            <a:pPr rtl="0" fontAlgn="ctr"/>
            <a:r>
              <a:rPr lang="en-US" sz="1400" b="1" dirty="0"/>
              <a:t>Pride twists gifts into platforms</a:t>
            </a:r>
            <a:r>
              <a:rPr lang="en-US" sz="1400" dirty="0"/>
              <a:t>—leading to exclusion, division, or arrogance.</a:t>
            </a:r>
          </a:p>
          <a:p>
            <a:pPr rtl="0" fontAlgn="ctr"/>
            <a:r>
              <a:rPr lang="en-US" sz="1400" b="1" dirty="0"/>
              <a:t>Envy poisons stewardship</a:t>
            </a:r>
            <a:r>
              <a:rPr lang="en-US" sz="1400" dirty="0"/>
              <a:t>—turning gifts into comparisons rather than contributions.</a:t>
            </a:r>
          </a:p>
          <a:p>
            <a:r>
              <a:rPr lang="en-US" sz="1400" b="1" dirty="0"/>
              <a:t>Healthy stewardship</a:t>
            </a:r>
            <a:r>
              <a:rPr lang="en-US" sz="1400" dirty="0"/>
              <a:t> brings unity, maturity, and gospel fruit. </a:t>
            </a:r>
            <a:r>
              <a:rPr lang="en-US" sz="1400" b="1" dirty="0"/>
              <a:t>Poor stewardship</a:t>
            </a:r>
            <a:r>
              <a:rPr lang="en-US" sz="1400" dirty="0"/>
              <a:t> fractures fellowship and dishonors the Giver.</a:t>
            </a:r>
          </a:p>
          <a:p>
            <a:endParaRPr lang="en-US" sz="1400" dirty="0"/>
          </a:p>
          <a:p>
            <a:endParaRPr lang="en-US" sz="1400" dirty="0"/>
          </a:p>
          <a:p>
            <a:pPr defTabSz="938266"/>
            <a:r>
              <a:rPr lang="en-US" sz="1400" b="1" dirty="0"/>
              <a:t>1Co 12:18-27  </a:t>
            </a:r>
            <a:r>
              <a:rPr lang="en-US" sz="1400" dirty="0"/>
              <a:t>But as a matter of fact, God has placed each of the members in the body just as he decided.  (19)  If they were all the same member, where would the body be?  (20)  So now there are many members, but one body.  (21)  The eye cannot say to the hand, “I do not need you,” nor in turn can the head say to the foot, “I do not need you.”  (22)  On the contrary, those members that seem to be weaker are essential,  (23)  and those members we consider less honorable we clothe with greater honor, and our unpresentable members are clothed with dignity,  (24)  but our presentable members do not need this. Instead, God has blended together the body, giving greater honor to the lesser member,  (25)  so that there may be no division in the body, but the members may have mutual concern for one another.  (26)  If one member suffers, everyone suffers with it. If a member is honored, all rejoice with it.  (27)  Now you are Christ’s body, and each of you is a member of it.</a:t>
            </a:r>
          </a:p>
          <a:p>
            <a:endParaRPr lang="en-US" sz="1400" dirty="0"/>
          </a:p>
          <a:p>
            <a:endParaRPr lang="en-US" dirty="0"/>
          </a:p>
          <a:p>
            <a:endParaRPr lang="en-US" dirty="0"/>
          </a:p>
        </p:txBody>
      </p:sp>
      <p:sp>
        <p:nvSpPr>
          <p:cNvPr id="4" name="Slide Number Placeholder 3">
            <a:extLst>
              <a:ext uri="{FF2B5EF4-FFF2-40B4-BE49-F238E27FC236}">
                <a16:creationId xmlns:a16="http://schemas.microsoft.com/office/drawing/2014/main" id="{15468750-A183-FB13-3F77-6D6E626173FD}"/>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917176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ACAC1-A53A-9ACA-D954-07BF1AC18E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AFA503-91E0-9091-B6FD-6D414C27FD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498AD3-5AFE-2037-8816-6239E023BACB}"/>
              </a:ext>
            </a:extLst>
          </p:cNvPr>
          <p:cNvSpPr>
            <a:spLocks noGrp="1"/>
          </p:cNvSpPr>
          <p:nvPr>
            <p:ph type="body" idx="1"/>
          </p:nvPr>
        </p:nvSpPr>
        <p:spPr/>
        <p:txBody>
          <a:bodyPr>
            <a:normAutofit fontScale="77500" lnSpcReduction="20000"/>
          </a:bodyPr>
          <a:lstStyle/>
          <a:p>
            <a:r>
              <a:rPr lang="en-US" sz="1400" b="1" dirty="0"/>
              <a:t>1. Call to Humility and Service</a:t>
            </a:r>
            <a:endParaRPr lang="en-US" sz="1400" dirty="0"/>
          </a:p>
          <a:p>
            <a:pPr rtl="0" fontAlgn="ctr"/>
            <a:r>
              <a:rPr lang="en-US" sz="1400" b="1" dirty="0"/>
              <a:t>Philippians 2:3–5</a:t>
            </a:r>
            <a:r>
              <a:rPr lang="en-US" sz="1400" dirty="0"/>
              <a:t> — </a:t>
            </a:r>
            <a:r>
              <a:rPr lang="en-US" sz="1400" i="1" dirty="0"/>
              <a:t>“Do nothing out of selfish ambition or vain conceit. Rather, in humility value others above yourselves… Have the same mindset as Christ Jesus.”</a:t>
            </a:r>
            <a:endParaRPr lang="en-US" sz="1400" dirty="0"/>
          </a:p>
          <a:p>
            <a:pPr lvl="1" rtl="0" fontAlgn="ctr"/>
            <a:r>
              <a:rPr lang="en-US" sz="1400" dirty="0"/>
              <a:t>Remedy for pride is to </a:t>
            </a:r>
            <a:r>
              <a:rPr lang="en-US" sz="1400" b="1" dirty="0"/>
              <a:t>imitate Christ’s humility</a:t>
            </a:r>
            <a:r>
              <a:rPr lang="en-US" sz="1400" dirty="0"/>
              <a:t>.</a:t>
            </a:r>
          </a:p>
          <a:p>
            <a:pPr rtl="0" fontAlgn="ctr"/>
            <a:r>
              <a:rPr lang="en-US" sz="1400" b="1" dirty="0"/>
              <a:t>1 Peter 5:5–6</a:t>
            </a:r>
            <a:r>
              <a:rPr lang="en-US" sz="1400" dirty="0"/>
              <a:t> — </a:t>
            </a:r>
            <a:r>
              <a:rPr lang="en-US" sz="1400" i="1" dirty="0"/>
              <a:t>“Clothe yourselves… with humility toward one another, because God opposes the proud but shows favor to the humble.”</a:t>
            </a:r>
            <a:endParaRPr lang="en-US" sz="1400" dirty="0"/>
          </a:p>
          <a:p>
            <a:pPr lvl="1" rtl="0" fontAlgn="ctr"/>
            <a:r>
              <a:rPr lang="en-US" sz="1400" dirty="0"/>
              <a:t>Elders and members alike are reminded that </a:t>
            </a:r>
            <a:r>
              <a:rPr lang="en-US" sz="1400" b="1" dirty="0"/>
              <a:t>pride brings God’s opposition</a:t>
            </a:r>
            <a:r>
              <a:rPr lang="en-US" sz="1400" dirty="0"/>
              <a:t>.</a:t>
            </a:r>
          </a:p>
          <a:p>
            <a:r>
              <a:rPr lang="en-US" sz="1400" dirty="0"/>
              <a:t> </a:t>
            </a:r>
          </a:p>
          <a:p>
            <a:r>
              <a:rPr lang="en-US" sz="1400" b="1" dirty="0"/>
              <a:t>2. Confront Envy and Factionalism</a:t>
            </a:r>
            <a:endParaRPr lang="en-US" sz="1400" dirty="0"/>
          </a:p>
          <a:p>
            <a:pPr rtl="0" fontAlgn="ctr"/>
            <a:r>
              <a:rPr lang="en-US" sz="1400" b="1" dirty="0"/>
              <a:t>1 Corinthians 3:3–5</a:t>
            </a:r>
            <a:r>
              <a:rPr lang="en-US" sz="1400" dirty="0"/>
              <a:t> — Paul rebukes the Corinthians for jealousy and quarreling, calling it a sign of immaturity.</a:t>
            </a:r>
          </a:p>
          <a:p>
            <a:pPr lvl="1" rtl="0" fontAlgn="ctr"/>
            <a:r>
              <a:rPr lang="en-US" sz="1400" dirty="0"/>
              <a:t>The cure: Remember that all leaders are “servants through whom you believed” — Christ alone is the foundation.</a:t>
            </a:r>
          </a:p>
          <a:p>
            <a:pPr rtl="0" fontAlgn="ctr"/>
            <a:r>
              <a:rPr lang="en-US" sz="1400" b="1" dirty="0"/>
              <a:t>James 3:14–16</a:t>
            </a:r>
            <a:r>
              <a:rPr lang="en-US" sz="1400" dirty="0"/>
              <a:t> — Warns against bitter envy and selfish ambition, which lead to disorder.</a:t>
            </a:r>
          </a:p>
          <a:p>
            <a:pPr lvl="1" rtl="0" fontAlgn="ctr"/>
            <a:r>
              <a:rPr lang="en-US" sz="1400" dirty="0"/>
              <a:t>Instead, seek wisdom from above, marked by </a:t>
            </a:r>
            <a:r>
              <a:rPr lang="en-US" sz="1400" b="1" dirty="0"/>
              <a:t>peace and gentleness</a:t>
            </a:r>
            <a:r>
              <a:rPr lang="en-US" sz="1400" dirty="0"/>
              <a:t>.</a:t>
            </a:r>
          </a:p>
          <a:p>
            <a:r>
              <a:rPr lang="en-US" sz="1400" dirty="0"/>
              <a:t> </a:t>
            </a:r>
          </a:p>
          <a:p>
            <a:r>
              <a:rPr lang="en-US" sz="1400" b="1" dirty="0"/>
              <a:t>3. Corrective Discipline for Persistent Pride</a:t>
            </a:r>
            <a:endParaRPr lang="en-US" sz="1400" dirty="0"/>
          </a:p>
          <a:p>
            <a:pPr rtl="0" fontAlgn="ctr"/>
            <a:r>
              <a:rPr lang="en-US" sz="1400" b="1" dirty="0"/>
              <a:t>Titus 3:10–11</a:t>
            </a:r>
            <a:r>
              <a:rPr lang="en-US" sz="1400" dirty="0"/>
              <a:t> — </a:t>
            </a:r>
            <a:r>
              <a:rPr lang="en-US" sz="1400" i="1" dirty="0"/>
              <a:t>“Warn a divisive person once, then a second time. After that, have nothing to do with them.”</a:t>
            </a:r>
            <a:endParaRPr lang="en-US" sz="1400" dirty="0"/>
          </a:p>
          <a:p>
            <a:pPr lvl="1" rtl="0" fontAlgn="ctr"/>
            <a:r>
              <a:rPr lang="en-US" sz="1400" dirty="0"/>
              <a:t>If pride leads to </a:t>
            </a:r>
            <a:r>
              <a:rPr lang="en-US" sz="1400" b="1" dirty="0"/>
              <a:t>division</a:t>
            </a:r>
            <a:r>
              <a:rPr lang="en-US" sz="1400" dirty="0"/>
              <a:t> and there’s no repentance, separation protects the body.</a:t>
            </a:r>
          </a:p>
          <a:p>
            <a:pPr rtl="0" fontAlgn="ctr"/>
            <a:r>
              <a:rPr lang="en-US" sz="1400" b="1" dirty="0"/>
              <a:t>3 John 9–10</a:t>
            </a:r>
            <a:r>
              <a:rPr lang="en-US" sz="1400" dirty="0"/>
              <a:t> — John confronts </a:t>
            </a:r>
            <a:r>
              <a:rPr lang="en-US" sz="1400" b="1" dirty="0"/>
              <a:t>Diotrephes</a:t>
            </a:r>
            <a:r>
              <a:rPr lang="en-US" sz="1400" dirty="0"/>
              <a:t>, who “loves to be first,” refuses authority, and spreads malicious talk.</a:t>
            </a:r>
          </a:p>
          <a:p>
            <a:pPr lvl="1" rtl="0" fontAlgn="ctr"/>
            <a:r>
              <a:rPr lang="en-US" sz="1400" dirty="0"/>
              <a:t>Apostolic response: expose and confront unrepentant arrogance.</a:t>
            </a:r>
          </a:p>
          <a:p>
            <a:r>
              <a:rPr lang="en-US" sz="1400" dirty="0"/>
              <a:t> </a:t>
            </a:r>
          </a:p>
          <a:p>
            <a:endParaRPr lang="en-US" dirty="0"/>
          </a:p>
        </p:txBody>
      </p:sp>
      <p:sp>
        <p:nvSpPr>
          <p:cNvPr id="4" name="Slide Number Placeholder 3">
            <a:extLst>
              <a:ext uri="{FF2B5EF4-FFF2-40B4-BE49-F238E27FC236}">
                <a16:creationId xmlns:a16="http://schemas.microsoft.com/office/drawing/2014/main" id="{F900A243-00D6-C950-8540-DFBDEBE226CF}"/>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3187149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2DA14B-4A18-9009-2397-2F0596D6DD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BD9135-297D-5AB2-A1B1-186B2D77E7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57F0C7A-B56D-299E-7D65-C0050550C537}"/>
              </a:ext>
            </a:extLst>
          </p:cNvPr>
          <p:cNvSpPr>
            <a:spLocks noGrp="1"/>
          </p:cNvSpPr>
          <p:nvPr>
            <p:ph type="body" idx="1"/>
          </p:nvPr>
        </p:nvSpPr>
        <p:spPr/>
        <p:txBody>
          <a:bodyPr>
            <a:normAutofit fontScale="85000" lnSpcReduction="20000"/>
          </a:bodyPr>
          <a:lstStyle/>
          <a:p>
            <a:r>
              <a:rPr lang="en-US" sz="1400" b="1" dirty="0"/>
              <a:t>4. Restorative Discipline and Accountability</a:t>
            </a:r>
            <a:endParaRPr lang="en-US" sz="1400" dirty="0"/>
          </a:p>
          <a:p>
            <a:pPr rtl="0" fontAlgn="ctr"/>
            <a:r>
              <a:rPr lang="en-US" sz="1400" b="1" dirty="0"/>
              <a:t>Galatians 6:1</a:t>
            </a:r>
            <a:r>
              <a:rPr lang="en-US" sz="1400" dirty="0"/>
              <a:t> — </a:t>
            </a:r>
            <a:r>
              <a:rPr lang="en-US" sz="1400" i="1" dirty="0"/>
              <a:t>“If someone is caught in a sin, you who live by the Spirit should restore that person gently. But watch yourselves, or you also may be tempted.”</a:t>
            </a:r>
            <a:endParaRPr lang="en-US" sz="1400" dirty="0"/>
          </a:p>
          <a:p>
            <a:pPr lvl="1" rtl="0" fontAlgn="ctr"/>
            <a:r>
              <a:rPr lang="en-US" sz="1400" dirty="0"/>
              <a:t>Leaders are to act in </a:t>
            </a:r>
            <a:r>
              <a:rPr lang="en-US" sz="1400" b="1" dirty="0"/>
              <a:t>gentleness and humility</a:t>
            </a:r>
            <a:r>
              <a:rPr lang="en-US" sz="1400" dirty="0"/>
              <a:t>, aiming for restoration.</a:t>
            </a:r>
          </a:p>
          <a:p>
            <a:pPr rtl="0" fontAlgn="ctr"/>
            <a:r>
              <a:rPr lang="en-US" sz="1400" b="1" dirty="0"/>
              <a:t>2 Corinthians 2:6–8</a:t>
            </a:r>
            <a:r>
              <a:rPr lang="en-US" sz="1400" dirty="0"/>
              <a:t> — After discipline, Paul urges forgiveness and reaffirmation of love for the repentant.</a:t>
            </a:r>
          </a:p>
          <a:p>
            <a:pPr lvl="1" rtl="0" fontAlgn="ctr"/>
            <a:r>
              <a:rPr lang="en-US" sz="1400" dirty="0"/>
              <a:t>Discipline is not the end—restoration is the goal.</a:t>
            </a:r>
          </a:p>
          <a:p>
            <a:r>
              <a:rPr lang="en-US" sz="1400" dirty="0"/>
              <a:t> </a:t>
            </a:r>
          </a:p>
          <a:p>
            <a:r>
              <a:rPr lang="en-US" sz="1400" b="1" dirty="0"/>
              <a:t>5. Stewardship Reframed</a:t>
            </a:r>
            <a:endParaRPr lang="en-US" sz="1400" dirty="0"/>
          </a:p>
          <a:p>
            <a:pPr rtl="0" fontAlgn="ctr"/>
            <a:r>
              <a:rPr lang="en-US" sz="1400" b="1" dirty="0"/>
              <a:t>1 Corinthians 4:1–2</a:t>
            </a:r>
            <a:r>
              <a:rPr lang="en-US" sz="1400" dirty="0"/>
              <a:t> — Apostles describe themselves as </a:t>
            </a:r>
            <a:r>
              <a:rPr lang="en-US" sz="1400" i="1" dirty="0"/>
              <a:t>“servants of Christ and stewards of the mysteries of God”</a:t>
            </a:r>
            <a:r>
              <a:rPr lang="en-US" sz="1400" dirty="0"/>
              <a:t>.</a:t>
            </a:r>
          </a:p>
          <a:p>
            <a:pPr lvl="1" rtl="0" fontAlgn="ctr"/>
            <a:r>
              <a:rPr lang="en-US" sz="1400" dirty="0"/>
              <a:t>The only requirement: </a:t>
            </a:r>
            <a:r>
              <a:rPr lang="en-US" sz="1400" b="1" dirty="0"/>
              <a:t>faithfulness</a:t>
            </a:r>
            <a:r>
              <a:rPr lang="en-US" sz="1400" dirty="0"/>
              <a:t>.</a:t>
            </a:r>
          </a:p>
          <a:p>
            <a:pPr lvl="1" rtl="0" fontAlgn="ctr"/>
            <a:r>
              <a:rPr lang="en-US" sz="1400" dirty="0"/>
              <a:t>Pride and envy betray stewardship by making it self-centered.</a:t>
            </a:r>
          </a:p>
          <a:p>
            <a:r>
              <a:rPr lang="en-US" sz="1400" dirty="0"/>
              <a:t> </a:t>
            </a:r>
          </a:p>
          <a:p>
            <a:r>
              <a:rPr lang="en-US" sz="1400" b="1" dirty="0"/>
              <a:t>Summary of Apostolic Counsel</a:t>
            </a:r>
            <a:endParaRPr lang="en-US" sz="1400" dirty="0"/>
          </a:p>
          <a:p>
            <a:pPr rtl="0" fontAlgn="ctr"/>
            <a:r>
              <a:rPr lang="en-US" sz="1400" b="1" dirty="0"/>
              <a:t>Teach humility</a:t>
            </a:r>
            <a:r>
              <a:rPr lang="en-US" sz="1400" dirty="0"/>
              <a:t> as Christ’s example.</a:t>
            </a:r>
            <a:endParaRPr lang="en-US" sz="1400" b="1" dirty="0"/>
          </a:p>
          <a:p>
            <a:pPr rtl="0" fontAlgn="ctr"/>
            <a:r>
              <a:rPr lang="en-US" sz="1400" b="1" dirty="0"/>
              <a:t>Name and confront envy and pride</a:t>
            </a:r>
            <a:r>
              <a:rPr lang="en-US" sz="1400" dirty="0"/>
              <a:t> when they appear.</a:t>
            </a:r>
            <a:endParaRPr lang="en-US" sz="1400" b="1" dirty="0"/>
          </a:p>
          <a:p>
            <a:pPr rtl="0" fontAlgn="ctr"/>
            <a:r>
              <a:rPr lang="en-US" sz="1400" b="1" dirty="0"/>
              <a:t>Warn and discipline</a:t>
            </a:r>
            <a:r>
              <a:rPr lang="en-US" sz="1400" dirty="0"/>
              <a:t> those who persist unrepentantly.</a:t>
            </a:r>
            <a:endParaRPr lang="en-US" sz="1400" b="1" dirty="0"/>
          </a:p>
          <a:p>
            <a:pPr rtl="0" fontAlgn="ctr"/>
            <a:r>
              <a:rPr lang="en-US" sz="1400" b="1" dirty="0"/>
              <a:t>Restore gently</a:t>
            </a:r>
            <a:r>
              <a:rPr lang="en-US" sz="1400" dirty="0"/>
              <a:t> when repentance occurs.</a:t>
            </a:r>
            <a:endParaRPr lang="en-US" sz="1400" b="1" dirty="0"/>
          </a:p>
          <a:p>
            <a:pPr rtl="0" fontAlgn="ctr"/>
            <a:r>
              <a:rPr lang="en-US" sz="1400" b="1" dirty="0"/>
              <a:t>Remind all believers</a:t>
            </a:r>
            <a:r>
              <a:rPr lang="en-US" sz="1400" dirty="0"/>
              <a:t> that gifts, roles, and authority are a </a:t>
            </a:r>
            <a:r>
              <a:rPr lang="en-US" sz="1400" b="1" dirty="0"/>
              <a:t>trust from God</a:t>
            </a:r>
            <a:r>
              <a:rPr lang="en-US" sz="1400" dirty="0"/>
              <a:t>, not grounds for boasting.</a:t>
            </a:r>
            <a:endParaRPr lang="en-US" sz="1400" b="1" dirty="0"/>
          </a:p>
          <a:p>
            <a:endParaRPr lang="en-US" dirty="0"/>
          </a:p>
        </p:txBody>
      </p:sp>
      <p:sp>
        <p:nvSpPr>
          <p:cNvPr id="4" name="Slide Number Placeholder 3">
            <a:extLst>
              <a:ext uri="{FF2B5EF4-FFF2-40B4-BE49-F238E27FC236}">
                <a16:creationId xmlns:a16="http://schemas.microsoft.com/office/drawing/2014/main" id="{806BA55A-651B-7DDD-18FA-906C5CFDC13D}"/>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3730910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3BB51-4F67-8B79-CC50-8DEF862035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AC91B5-E237-587B-BBB0-AE7E3FC08E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79DE4-B669-C4FC-D3D6-D6F60227FAEA}"/>
              </a:ext>
            </a:extLst>
          </p:cNvPr>
          <p:cNvSpPr>
            <a:spLocks noGrp="1"/>
          </p:cNvSpPr>
          <p:nvPr>
            <p:ph type="body" idx="1"/>
          </p:nvPr>
        </p:nvSpPr>
        <p:spPr/>
        <p:txBody>
          <a:bodyPr>
            <a:normAutofit fontScale="85000" lnSpcReduction="20000"/>
          </a:bodyPr>
          <a:lstStyle/>
          <a:p>
            <a:r>
              <a:rPr lang="en-US" sz="1400" dirty="0"/>
              <a:t> </a:t>
            </a:r>
            <a:r>
              <a:rPr lang="en-US" sz="1400" b="1" dirty="0"/>
              <a:t>1. Understanding Narcissism in the Church Context</a:t>
            </a:r>
            <a:endParaRPr lang="en-US" sz="1400" dirty="0"/>
          </a:p>
          <a:p>
            <a:pPr rtl="0" fontAlgn="ctr"/>
            <a:r>
              <a:rPr lang="en-US" sz="1400" b="1" dirty="0"/>
              <a:t>Narcissism defined:</a:t>
            </a:r>
            <a:r>
              <a:rPr lang="en-US" sz="1400" dirty="0"/>
              <a:t> A persistent pattern of self-centeredness, lack of empathy, need for control/admiration, and resistance to accountability.</a:t>
            </a:r>
          </a:p>
          <a:p>
            <a:pPr rtl="0" fontAlgn="ctr"/>
            <a:r>
              <a:rPr lang="en-US" sz="1400" dirty="0"/>
              <a:t>In the church, this may look like:</a:t>
            </a:r>
          </a:p>
          <a:p>
            <a:pPr lvl="1" rtl="0" fontAlgn="ctr"/>
            <a:r>
              <a:rPr lang="en-US" sz="1400" b="1" dirty="0"/>
              <a:t>Attention-seeking</a:t>
            </a:r>
            <a:r>
              <a:rPr lang="en-US" sz="1400" dirty="0"/>
              <a:t> during gatherings.</a:t>
            </a:r>
          </a:p>
          <a:p>
            <a:pPr lvl="1" rtl="0" fontAlgn="ctr"/>
            <a:r>
              <a:rPr lang="en-US" sz="1400" b="1" dirty="0"/>
              <a:t>Manipulating relationships</a:t>
            </a:r>
            <a:r>
              <a:rPr lang="en-US" sz="1400" dirty="0"/>
              <a:t> for influence.</a:t>
            </a:r>
          </a:p>
          <a:p>
            <a:pPr lvl="1" rtl="0" fontAlgn="ctr"/>
            <a:r>
              <a:rPr lang="en-US" sz="1400" b="1" dirty="0"/>
              <a:t>Undermining leadership</a:t>
            </a:r>
            <a:r>
              <a:rPr lang="en-US" sz="1400" dirty="0"/>
              <a:t> or sowing division.</a:t>
            </a:r>
          </a:p>
          <a:p>
            <a:pPr lvl="1" rtl="0" fontAlgn="ctr"/>
            <a:r>
              <a:rPr lang="en-US" sz="1400" b="1" dirty="0"/>
              <a:t>Inability to repent</a:t>
            </a:r>
            <a:r>
              <a:rPr lang="en-US" sz="1400" dirty="0"/>
              <a:t> when corrected.</a:t>
            </a:r>
          </a:p>
          <a:p>
            <a:r>
              <a:rPr lang="en-US" sz="1400" dirty="0"/>
              <a:t> </a:t>
            </a:r>
          </a:p>
          <a:p>
            <a:r>
              <a:rPr lang="en-US" sz="1400" b="1" dirty="0"/>
              <a:t>2. Biblical Counsel on Dealing with Narcissistic Tendencies</a:t>
            </a:r>
            <a:endParaRPr lang="en-US" sz="1400" dirty="0"/>
          </a:p>
          <a:p>
            <a:pPr rtl="0" fontAlgn="ctr"/>
            <a:r>
              <a:rPr lang="en-US" sz="1400" b="1" dirty="0"/>
              <a:t>Confront in Truth &amp; Love:</a:t>
            </a:r>
            <a:endParaRPr lang="en-US" sz="1400" dirty="0"/>
          </a:p>
          <a:p>
            <a:pPr lvl="1" rtl="0" fontAlgn="ctr"/>
            <a:r>
              <a:rPr lang="en-US" sz="1400" i="1" dirty="0"/>
              <a:t>Matthew 18:15–17</a:t>
            </a:r>
            <a:r>
              <a:rPr lang="en-US" sz="1400" dirty="0"/>
              <a:t> — Begin with private correction, then with witnesses, then before the body if necessary.</a:t>
            </a:r>
          </a:p>
          <a:p>
            <a:pPr lvl="1" rtl="0" fontAlgn="ctr"/>
            <a:r>
              <a:rPr lang="en-US" sz="1400" i="1" dirty="0"/>
              <a:t>Galatians 6:1</a:t>
            </a:r>
            <a:r>
              <a:rPr lang="en-US" sz="1400" dirty="0"/>
              <a:t> — Restore gently, but remain watchful.</a:t>
            </a:r>
          </a:p>
          <a:p>
            <a:pPr rtl="0" fontAlgn="ctr"/>
            <a:r>
              <a:rPr lang="en-US" sz="1400" b="1" dirty="0"/>
              <a:t>Discern Fruit, Not Just Words:</a:t>
            </a:r>
            <a:endParaRPr lang="en-US" sz="1400" dirty="0"/>
          </a:p>
          <a:p>
            <a:pPr lvl="1" rtl="0" fontAlgn="ctr"/>
            <a:r>
              <a:rPr lang="en-US" sz="1400" i="1" dirty="0"/>
              <a:t>1 John 4:1</a:t>
            </a:r>
            <a:r>
              <a:rPr lang="en-US" sz="1400" dirty="0"/>
              <a:t> — Test the spirits, because appearances can be deceptive.</a:t>
            </a:r>
          </a:p>
          <a:p>
            <a:pPr lvl="1" rtl="0" fontAlgn="ctr"/>
            <a:r>
              <a:rPr lang="en-US" sz="1400" i="1" dirty="0"/>
              <a:t>3 John 9–10</a:t>
            </a:r>
            <a:r>
              <a:rPr lang="en-US" sz="1400" dirty="0"/>
              <a:t> — John exposes Diotrephes, who “loves to be first.”</a:t>
            </a:r>
          </a:p>
          <a:p>
            <a:pPr rtl="0" fontAlgn="ctr"/>
            <a:r>
              <a:rPr lang="en-US" sz="1400" b="1" dirty="0"/>
              <a:t>Protect the Flock:</a:t>
            </a:r>
            <a:endParaRPr lang="en-US" sz="1400" dirty="0"/>
          </a:p>
          <a:p>
            <a:pPr lvl="1" rtl="0" fontAlgn="ctr"/>
            <a:r>
              <a:rPr lang="en-US" sz="1400" i="1" dirty="0"/>
              <a:t>Titus 3:10–11</a:t>
            </a:r>
            <a:r>
              <a:rPr lang="en-US" sz="1400" dirty="0"/>
              <a:t> — Warn a divisive person twice, then separate if unrepentant.</a:t>
            </a:r>
          </a:p>
          <a:p>
            <a:pPr lvl="1" rtl="0" fontAlgn="ctr"/>
            <a:r>
              <a:rPr lang="en-US" sz="1400" dirty="0"/>
              <a:t>Elders must act for the health of the congregation, not just for the individual.</a:t>
            </a:r>
          </a:p>
          <a:p>
            <a:r>
              <a:rPr lang="en-US" sz="1400" dirty="0"/>
              <a:t> </a:t>
            </a:r>
          </a:p>
          <a:p>
            <a:endParaRPr lang="en-US" dirty="0"/>
          </a:p>
        </p:txBody>
      </p:sp>
      <p:sp>
        <p:nvSpPr>
          <p:cNvPr id="4" name="Slide Number Placeholder 3">
            <a:extLst>
              <a:ext uri="{FF2B5EF4-FFF2-40B4-BE49-F238E27FC236}">
                <a16:creationId xmlns:a16="http://schemas.microsoft.com/office/drawing/2014/main" id="{C56966B9-5E8F-9EC6-BCFF-8426C6F24AD4}"/>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236828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41AE1-D13D-BEBA-8CC5-B9044AA898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32D9B2-06EF-D3BC-B148-628B6817FD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DAD51F-DAE9-D73A-C4A2-E8AE8F229ED9}"/>
              </a:ext>
            </a:extLst>
          </p:cNvPr>
          <p:cNvSpPr>
            <a:spLocks noGrp="1"/>
          </p:cNvSpPr>
          <p:nvPr>
            <p:ph type="body" idx="1"/>
          </p:nvPr>
        </p:nvSpPr>
        <p:spPr/>
        <p:txBody>
          <a:bodyPr>
            <a:normAutofit fontScale="77500" lnSpcReduction="20000"/>
          </a:bodyPr>
          <a:lstStyle/>
          <a:p>
            <a:r>
              <a:rPr lang="en-US" sz="1400" b="1" dirty="0"/>
              <a:t>3. Practical Steps for Elders</a:t>
            </a:r>
            <a:endParaRPr lang="en-US" sz="1400" dirty="0"/>
          </a:p>
          <a:p>
            <a:pPr rtl="0" fontAlgn="ctr"/>
            <a:r>
              <a:rPr lang="en-US" sz="1400" b="1" dirty="0"/>
              <a:t>Assess the Pattern:</a:t>
            </a:r>
            <a:r>
              <a:rPr lang="en-US" sz="1400" dirty="0"/>
              <a:t> Is this a one-time conflict, or a recurring pattern of self-centered disruption?</a:t>
            </a:r>
            <a:endParaRPr lang="en-US" sz="1400" b="1" dirty="0"/>
          </a:p>
          <a:p>
            <a:pPr rtl="0" fontAlgn="ctr"/>
            <a:r>
              <a:rPr lang="en-US" sz="1400" b="1" dirty="0"/>
              <a:t>Private Dialogue:</a:t>
            </a:r>
            <a:r>
              <a:rPr lang="en-US" sz="1400" dirty="0"/>
              <a:t> Meet with the individual to name the behavior, using specific examples.</a:t>
            </a:r>
            <a:endParaRPr lang="en-US" sz="1400" b="1" dirty="0"/>
          </a:p>
          <a:p>
            <a:pPr rtl="0" fontAlgn="ctr"/>
            <a:r>
              <a:rPr lang="en-US" sz="1400" b="1" dirty="0"/>
              <a:t>Set Boundaries:</a:t>
            </a:r>
            <a:r>
              <a:rPr lang="en-US" sz="1400" dirty="0"/>
              <a:t> If the person dominates, manipulates, or harms others, elders may limit their platform or influence for a season.</a:t>
            </a:r>
            <a:endParaRPr lang="en-US" sz="1400" b="1" dirty="0"/>
          </a:p>
          <a:p>
            <a:pPr rtl="0" fontAlgn="ctr"/>
            <a:r>
              <a:rPr lang="en-US" sz="1400" b="1" dirty="0"/>
              <a:t>Provide Accountability:</a:t>
            </a:r>
            <a:r>
              <a:rPr lang="en-US" sz="1400" dirty="0"/>
              <a:t> Pair them with a mentor or elder for discipleship.</a:t>
            </a:r>
            <a:endParaRPr lang="en-US" sz="1400" b="1" dirty="0"/>
          </a:p>
          <a:p>
            <a:pPr rtl="0" fontAlgn="ctr"/>
            <a:r>
              <a:rPr lang="en-US" sz="1400" b="1" dirty="0"/>
              <a:t>Escalate if Needed:</a:t>
            </a:r>
            <a:r>
              <a:rPr lang="en-US" sz="1400" dirty="0"/>
              <a:t> If pride and division persist, discipline may be necessary for the sake of the church’s unity.</a:t>
            </a:r>
            <a:endParaRPr lang="en-US" sz="1400" b="1" dirty="0"/>
          </a:p>
          <a:p>
            <a:r>
              <a:rPr lang="en-US" sz="1400" dirty="0"/>
              <a:t>  </a:t>
            </a:r>
          </a:p>
          <a:p>
            <a:r>
              <a:rPr lang="en-US" sz="1400" b="1" dirty="0"/>
              <a:t>4. Signs of Healthy vs. Unhealthy Response</a:t>
            </a:r>
            <a:endParaRPr lang="en-US" sz="1400" dirty="0"/>
          </a:p>
          <a:p>
            <a:pPr rtl="0" fontAlgn="ctr"/>
            <a:r>
              <a:rPr lang="en-US" sz="1400" b="1" dirty="0"/>
              <a:t>Healthy:</a:t>
            </a:r>
            <a:r>
              <a:rPr lang="en-US" sz="1400" dirty="0"/>
              <a:t> The member accepts correction, shows repentance, and takes steps to grow in humility.</a:t>
            </a:r>
          </a:p>
          <a:p>
            <a:pPr rtl="0" fontAlgn="ctr"/>
            <a:r>
              <a:rPr lang="en-US" sz="1400" b="1" dirty="0"/>
              <a:t>Unhealthy:</a:t>
            </a:r>
            <a:r>
              <a:rPr lang="en-US" sz="1400" dirty="0"/>
              <a:t> The member denies wrongdoing, shifts blame, recruits “allies” to oppose leadership, or escalates conflict.</a:t>
            </a:r>
          </a:p>
          <a:p>
            <a:r>
              <a:rPr lang="en-US" sz="1400" dirty="0"/>
              <a:t>When unhealthy patterns persist, leaders must </a:t>
            </a:r>
            <a:r>
              <a:rPr lang="en-US" sz="1400" b="1" dirty="0"/>
              <a:t>protect the body</a:t>
            </a:r>
            <a:r>
              <a:rPr lang="en-US" sz="1400" dirty="0"/>
              <a:t> by limiting influence, even if that means formal discipline (1 Corinthians 5:6–7).</a:t>
            </a:r>
          </a:p>
          <a:p>
            <a:r>
              <a:rPr lang="en-US" sz="1400" dirty="0"/>
              <a:t> </a:t>
            </a:r>
          </a:p>
          <a:p>
            <a:r>
              <a:rPr lang="en-US" sz="1400" b="1" dirty="0"/>
              <a:t>5. Encouragement for Elders</a:t>
            </a:r>
            <a:endParaRPr lang="en-US" sz="1400" dirty="0"/>
          </a:p>
          <a:p>
            <a:r>
              <a:rPr lang="en-US" sz="1400" dirty="0"/>
              <a:t>Dealing with narcissistic tendencies is exhausting. Elders must:</a:t>
            </a:r>
          </a:p>
          <a:p>
            <a:pPr lvl="1" rtl="0" fontAlgn="ctr"/>
            <a:r>
              <a:rPr lang="en-US" sz="1400" dirty="0">
                <a:cs typeface="ＭＳ Ｐゴシック" pitchFamily="-106" charset="-128"/>
              </a:rPr>
              <a:t>Stay grounded in prayer (James 1:5).</a:t>
            </a:r>
          </a:p>
          <a:p>
            <a:pPr lvl="1" rtl="0" fontAlgn="ctr"/>
            <a:r>
              <a:rPr lang="en-US" sz="1400" dirty="0">
                <a:cs typeface="ＭＳ Ｐゴシック" pitchFamily="-106" charset="-128"/>
              </a:rPr>
              <a:t>Act in plurality—never one elder alone (Acts 20:28).</a:t>
            </a:r>
          </a:p>
          <a:p>
            <a:pPr lvl="1" rtl="0" fontAlgn="ctr"/>
            <a:r>
              <a:rPr lang="en-US" sz="1400" dirty="0">
                <a:cs typeface="ＭＳ Ｐゴシック" pitchFamily="-106" charset="-128"/>
              </a:rPr>
              <a:t>Keep Christ’s model of servant leadership central (Mark 10:42–45).</a:t>
            </a:r>
          </a:p>
          <a:p>
            <a:endParaRPr lang="en-US" dirty="0"/>
          </a:p>
        </p:txBody>
      </p:sp>
      <p:sp>
        <p:nvSpPr>
          <p:cNvPr id="4" name="Slide Number Placeholder 3">
            <a:extLst>
              <a:ext uri="{FF2B5EF4-FFF2-40B4-BE49-F238E27FC236}">
                <a16:creationId xmlns:a16="http://schemas.microsoft.com/office/drawing/2014/main" id="{87034807-34FE-48D6-606F-E660FBCC841B}"/>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2678052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04800"/>
            <a:ext cx="8229600" cy="624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40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7000" dirty="0"/>
              <a:t>Stewarding the Body</a:t>
            </a:r>
          </a:p>
          <a:p>
            <a:endParaRPr lang="en-US" sz="3500" dirty="0">
              <a:solidFill>
                <a:schemeClr val="tx2">
                  <a:lumMod val="60000"/>
                  <a:lumOff val="40000"/>
                </a:schemeClr>
              </a:solidFill>
            </a:endParaRPr>
          </a:p>
          <a:p>
            <a:r>
              <a:rPr lang="en-US" sz="3500" dirty="0">
                <a:solidFill>
                  <a:schemeClr val="tx2">
                    <a:lumMod val="60000"/>
                    <a:lumOff val="40000"/>
                  </a:schemeClr>
                </a:solidFill>
                <a:sym typeface="Wingdings" panose="05000000000000000000" pitchFamily="2" charset="2"/>
              </a:rPr>
              <a:t>Gifts, Humility, Interdependence</a:t>
            </a:r>
            <a:endParaRPr lang="en-US" sz="3500" dirty="0">
              <a:solidFill>
                <a:schemeClr val="tx2">
                  <a:lumMod val="60000"/>
                  <a:lumOff val="40000"/>
                </a:schemeClr>
              </a:solidFill>
            </a:endParaRPr>
          </a:p>
          <a:p>
            <a:endParaRPr lang="en-US" sz="2400" dirty="0">
              <a:solidFill>
                <a:schemeClr val="tx2">
                  <a:lumMod val="60000"/>
                  <a:lumOff val="40000"/>
                </a:schemeClr>
              </a:solidFill>
            </a:endParaRPr>
          </a:p>
          <a:p>
            <a:r>
              <a:rPr lang="en-US" sz="3000" dirty="0">
                <a:solidFill>
                  <a:schemeClr val="tx2">
                    <a:lumMod val="60000"/>
                    <a:lumOff val="40000"/>
                  </a:schemeClr>
                </a:solidFill>
              </a:rPr>
              <a:t>Honor Each Members Contribution</a:t>
            </a:r>
          </a:p>
          <a:p>
            <a:endParaRPr lang="en-US" sz="2400" dirty="0"/>
          </a:p>
          <a:p>
            <a:r>
              <a:rPr lang="en-US" sz="6000" b="0" dirty="0"/>
              <a:t>For by the grace given to me I say to every one of you not to think more highly of yourself than you ought to think, but to think with sober discernment, as God has distributed to each of you a measure of faith. For just as in one body we have many members, and not all the members serve the same function, so we who are many are one body in Christ, and individually we are members who belong to one another. And we have different gifts according to the grace given to us. If the gift is prophecy, that individual must use it in proportion to his faith. If it is service, he must serve; if it is teaching, he must teach; if it is exhortation, he must exhort; if it is contributing, he must do so with sincerity; if it is leadership, he must do so with diligence; if it is showing mercy, he must do so with cheerfulness.</a:t>
            </a:r>
          </a:p>
          <a:p>
            <a:r>
              <a:rPr lang="en-US" sz="6000" b="0" dirty="0"/>
              <a:t>(Romans 12:3-8)</a:t>
            </a:r>
          </a:p>
          <a:p>
            <a:endParaRPr lang="en-US" sz="2400" b="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34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F9AA6-A198-E573-7EA3-F3682CA00C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588E5-A63E-96E6-8A70-435774B31212}"/>
              </a:ext>
            </a:extLst>
          </p:cNvPr>
          <p:cNvSpPr>
            <a:spLocks noGrp="1"/>
          </p:cNvSpPr>
          <p:nvPr>
            <p:ph type="title"/>
          </p:nvPr>
        </p:nvSpPr>
        <p:spPr>
          <a:xfrm>
            <a:off x="304800" y="9427"/>
            <a:ext cx="8229600" cy="888449"/>
          </a:xfrm>
        </p:spPr>
        <p:txBody>
          <a:bodyPr>
            <a:normAutofit fontScale="90000"/>
          </a:bodyPr>
          <a:lstStyle/>
          <a:p>
            <a:r>
              <a:rPr lang="en-US" dirty="0"/>
              <a:t>Biblical Examples</a:t>
            </a:r>
            <a:br>
              <a:rPr lang="en-US" dirty="0"/>
            </a:br>
            <a:r>
              <a:rPr lang="en-US" sz="2000" dirty="0">
                <a:solidFill>
                  <a:schemeClr val="tx2">
                    <a:lumMod val="60000"/>
                    <a:lumOff val="40000"/>
                  </a:schemeClr>
                </a:solidFill>
              </a:rPr>
              <a:t>Faithful vs. Poor Stewardship of God’s Gifts</a:t>
            </a:r>
            <a:endParaRPr lang="en-US" sz="2400" dirty="0">
              <a:solidFill>
                <a:schemeClr val="tx2">
                  <a:lumMod val="60000"/>
                  <a:lumOff val="40000"/>
                </a:schemeClr>
              </a:solidFill>
            </a:endParaRPr>
          </a:p>
        </p:txBody>
      </p:sp>
      <p:graphicFrame>
        <p:nvGraphicFramePr>
          <p:cNvPr id="4" name="Table 3">
            <a:extLst>
              <a:ext uri="{FF2B5EF4-FFF2-40B4-BE49-F238E27FC236}">
                <a16:creationId xmlns:a16="http://schemas.microsoft.com/office/drawing/2014/main" id="{73DE1554-8801-4EEE-7318-0AA3FFA4D8CA}"/>
              </a:ext>
            </a:extLst>
          </p:cNvPr>
          <p:cNvGraphicFramePr>
            <a:graphicFrameLocks noGrp="1"/>
          </p:cNvGraphicFramePr>
          <p:nvPr>
            <p:extLst>
              <p:ext uri="{D42A27DB-BD31-4B8C-83A1-F6EECF244321}">
                <p14:modId xmlns:p14="http://schemas.microsoft.com/office/powerpoint/2010/main" val="2233527687"/>
              </p:ext>
            </p:extLst>
          </p:nvPr>
        </p:nvGraphicFramePr>
        <p:xfrm>
          <a:off x="304800" y="990600"/>
          <a:ext cx="8460712" cy="5715001"/>
        </p:xfrm>
        <a:graphic>
          <a:graphicData uri="http://schemas.openxmlformats.org/drawingml/2006/table">
            <a:tbl>
              <a:tblPr firstRow="1" bandRow="1">
                <a:tableStyleId>{5C22544A-7EE6-4342-B048-85BDC9FD1C3A}</a:tableStyleId>
              </a:tblPr>
              <a:tblGrid>
                <a:gridCol w="4230356">
                  <a:extLst>
                    <a:ext uri="{9D8B030D-6E8A-4147-A177-3AD203B41FA5}">
                      <a16:colId xmlns:a16="http://schemas.microsoft.com/office/drawing/2014/main" val="1530837694"/>
                    </a:ext>
                  </a:extLst>
                </a:gridCol>
                <a:gridCol w="4230356">
                  <a:extLst>
                    <a:ext uri="{9D8B030D-6E8A-4147-A177-3AD203B41FA5}">
                      <a16:colId xmlns:a16="http://schemas.microsoft.com/office/drawing/2014/main" val="3140856452"/>
                    </a:ext>
                  </a:extLst>
                </a:gridCol>
              </a:tblGrid>
              <a:tr h="618131">
                <a:tc>
                  <a:txBody>
                    <a:bodyPr/>
                    <a:lstStyle/>
                    <a:p>
                      <a:r>
                        <a:rPr lang="en-US" dirty="0"/>
                        <a:t>Faithful Stewardship </a:t>
                      </a:r>
                    </a:p>
                    <a:p>
                      <a:r>
                        <a:rPr lang="en-US" sz="1400" dirty="0"/>
                        <a:t>(Humility and Interdependence)</a:t>
                      </a:r>
                    </a:p>
                  </a:txBody>
                  <a:tcPr/>
                </a:tc>
                <a:tc>
                  <a:txBody>
                    <a:bodyPr/>
                    <a:lstStyle/>
                    <a:p>
                      <a:r>
                        <a:rPr lang="en-US" dirty="0"/>
                        <a:t>Poor Stewardship </a:t>
                      </a:r>
                    </a:p>
                    <a:p>
                      <a:r>
                        <a:rPr lang="en-US" sz="1400" dirty="0"/>
                        <a:t>(Pride and Envy)</a:t>
                      </a:r>
                    </a:p>
                  </a:txBody>
                  <a:tcPr/>
                </a:tc>
                <a:extLst>
                  <a:ext uri="{0D108BD9-81ED-4DB2-BD59-A6C34878D82A}">
                    <a16:rowId xmlns:a16="http://schemas.microsoft.com/office/drawing/2014/main" val="2448415383"/>
                  </a:ext>
                </a:extLst>
              </a:tr>
              <a:tr h="1138662">
                <a:tc>
                  <a:txBody>
                    <a:bodyPr/>
                    <a:lstStyle/>
                    <a:p>
                      <a:r>
                        <a:rPr lang="en-US" sz="1600" b="1" kern="1200" dirty="0">
                          <a:solidFill>
                            <a:schemeClr val="dk1"/>
                          </a:solidFill>
                          <a:effectLst/>
                          <a:latin typeface="+mn-lt"/>
                          <a:ea typeface="+mn-ea"/>
                          <a:cs typeface="+mn-cs"/>
                        </a:rPr>
                        <a:t>Moses (Numbers 12:3):</a:t>
                      </a:r>
                      <a:r>
                        <a:rPr lang="en-US" sz="1600" kern="1200" dirty="0">
                          <a:solidFill>
                            <a:schemeClr val="dk1"/>
                          </a:solidFill>
                          <a:effectLst/>
                          <a:latin typeface="+mn-lt"/>
                          <a:ea typeface="+mn-ea"/>
                          <a:cs typeface="+mn-cs"/>
                        </a:rPr>
                        <a:t> Called “the most humble man on earth,” he reluctantly accepted leadership, depending on God’s strength.</a:t>
                      </a:r>
                      <a:endParaRPr lang="en-US" sz="1600" dirty="0"/>
                    </a:p>
                  </a:txBody>
                  <a:tcPr/>
                </a:tc>
                <a:tc>
                  <a:txBody>
                    <a:bodyPr/>
                    <a:lstStyle/>
                    <a:p>
                      <a:r>
                        <a:rPr lang="en-US" sz="1600" b="1" kern="1200" dirty="0">
                          <a:solidFill>
                            <a:schemeClr val="dk1"/>
                          </a:solidFill>
                          <a:effectLst/>
                          <a:latin typeface="+mn-lt"/>
                          <a:ea typeface="+mn-ea"/>
                          <a:cs typeface="+mn-cs"/>
                        </a:rPr>
                        <a:t>King Saul (1 Samuel 13–15):</a:t>
                      </a:r>
                      <a:r>
                        <a:rPr lang="en-US" sz="1600" kern="1200" dirty="0">
                          <a:solidFill>
                            <a:schemeClr val="dk1"/>
                          </a:solidFill>
                          <a:effectLst/>
                          <a:latin typeface="+mn-lt"/>
                          <a:ea typeface="+mn-ea"/>
                          <a:cs typeface="+mn-cs"/>
                        </a:rPr>
                        <a:t> Took priestly duties into his own hands, jealous of David’s favor, leading to rejection.</a:t>
                      </a:r>
                      <a:endParaRPr lang="en-US" sz="1600" dirty="0"/>
                    </a:p>
                  </a:txBody>
                  <a:tcPr/>
                </a:tc>
                <a:extLst>
                  <a:ext uri="{0D108BD9-81ED-4DB2-BD59-A6C34878D82A}">
                    <a16:rowId xmlns:a16="http://schemas.microsoft.com/office/drawing/2014/main" val="969258034"/>
                  </a:ext>
                </a:extLst>
              </a:tr>
              <a:tr h="989552">
                <a:tc>
                  <a:txBody>
                    <a:bodyPr/>
                    <a:lstStyle/>
                    <a:p>
                      <a:r>
                        <a:rPr lang="en-US" sz="1600" b="1" kern="1200" dirty="0">
                          <a:solidFill>
                            <a:schemeClr val="dk1"/>
                          </a:solidFill>
                          <a:effectLst/>
                          <a:latin typeface="+mn-lt"/>
                          <a:ea typeface="+mn-ea"/>
                          <a:cs typeface="+mn-cs"/>
                        </a:rPr>
                        <a:t>Barnabas (Acts 11:22–26):</a:t>
                      </a:r>
                      <a:r>
                        <a:rPr lang="en-US" sz="1600" kern="1200" dirty="0">
                          <a:solidFill>
                            <a:schemeClr val="dk1"/>
                          </a:solidFill>
                          <a:effectLst/>
                          <a:latin typeface="+mn-lt"/>
                          <a:ea typeface="+mn-ea"/>
                          <a:cs typeface="+mn-cs"/>
                        </a:rPr>
                        <a:t> Sought out Paul, gave him platform, and encouraged the Antioch church.</a:t>
                      </a:r>
                      <a:endParaRPr lang="en-US" sz="1600" dirty="0"/>
                    </a:p>
                  </a:txBody>
                  <a:tcPr/>
                </a:tc>
                <a:tc>
                  <a:txBody>
                    <a:bodyPr/>
                    <a:lstStyle/>
                    <a:p>
                      <a:r>
                        <a:rPr lang="en-US" sz="1600" b="1" kern="1200" dirty="0">
                          <a:solidFill>
                            <a:schemeClr val="dk1"/>
                          </a:solidFill>
                          <a:effectLst/>
                          <a:latin typeface="+mn-lt"/>
                          <a:ea typeface="+mn-ea"/>
                          <a:cs typeface="+mn-cs"/>
                        </a:rPr>
                        <a:t>Diotrephes (3 John 9–10):</a:t>
                      </a:r>
                      <a:r>
                        <a:rPr lang="en-US" sz="1600" kern="1200" dirty="0">
                          <a:solidFill>
                            <a:schemeClr val="dk1"/>
                          </a:solidFill>
                          <a:effectLst/>
                          <a:latin typeface="+mn-lt"/>
                          <a:ea typeface="+mn-ea"/>
                          <a:cs typeface="+mn-cs"/>
                        </a:rPr>
                        <a:t> Loved to be first, rejected apostolic authority, spread malicious talk, excluded others.</a:t>
                      </a:r>
                      <a:endParaRPr lang="en-US" sz="1600" dirty="0"/>
                    </a:p>
                  </a:txBody>
                  <a:tcPr/>
                </a:tc>
                <a:extLst>
                  <a:ext uri="{0D108BD9-81ED-4DB2-BD59-A6C34878D82A}">
                    <a16:rowId xmlns:a16="http://schemas.microsoft.com/office/drawing/2014/main" val="2166398658"/>
                  </a:ext>
                </a:extLst>
              </a:tr>
              <a:tr h="989552">
                <a:tc>
                  <a:txBody>
                    <a:bodyPr/>
                    <a:lstStyle/>
                    <a:p>
                      <a:r>
                        <a:rPr lang="en-US" sz="1600" b="1" kern="1200" dirty="0">
                          <a:solidFill>
                            <a:schemeClr val="dk1"/>
                          </a:solidFill>
                          <a:effectLst/>
                          <a:latin typeface="+mn-lt"/>
                          <a:ea typeface="+mn-ea"/>
                          <a:cs typeface="+mn-cs"/>
                        </a:rPr>
                        <a:t>Priscilla &amp; Aquila (Acts 18:24–28):</a:t>
                      </a:r>
                      <a:r>
                        <a:rPr lang="en-US" sz="1600" kern="1200" dirty="0">
                          <a:solidFill>
                            <a:schemeClr val="dk1"/>
                          </a:solidFill>
                          <a:effectLst/>
                          <a:latin typeface="+mn-lt"/>
                          <a:ea typeface="+mn-ea"/>
                          <a:cs typeface="+mn-cs"/>
                        </a:rPr>
                        <a:t> Humbly corrected Apollos privately, equipping him for greater gospel impact.</a:t>
                      </a:r>
                      <a:endParaRPr lang="en-US" sz="1600" dirty="0"/>
                    </a:p>
                  </a:txBody>
                  <a:tcPr/>
                </a:tc>
                <a:tc>
                  <a:txBody>
                    <a:bodyPr/>
                    <a:lstStyle/>
                    <a:p>
                      <a:r>
                        <a:rPr lang="en-US" sz="1600" b="1" kern="1200" dirty="0">
                          <a:solidFill>
                            <a:schemeClr val="dk1"/>
                          </a:solidFill>
                          <a:effectLst/>
                          <a:latin typeface="+mn-lt"/>
                          <a:ea typeface="+mn-ea"/>
                          <a:cs typeface="+mn-cs"/>
                        </a:rPr>
                        <a:t>Cain (Genesis 4:1–8):</a:t>
                      </a:r>
                      <a:r>
                        <a:rPr lang="en-US" sz="1600" kern="1200" dirty="0">
                          <a:solidFill>
                            <a:schemeClr val="dk1"/>
                          </a:solidFill>
                          <a:effectLst/>
                          <a:latin typeface="+mn-lt"/>
                          <a:ea typeface="+mn-ea"/>
                          <a:cs typeface="+mn-cs"/>
                        </a:rPr>
                        <a:t> Envied Abel’s offering, ignored God’s warning, murdered his brother.</a:t>
                      </a:r>
                      <a:endParaRPr lang="en-US" sz="1600" dirty="0"/>
                    </a:p>
                  </a:txBody>
                  <a:tcPr/>
                </a:tc>
                <a:extLst>
                  <a:ext uri="{0D108BD9-81ED-4DB2-BD59-A6C34878D82A}">
                    <a16:rowId xmlns:a16="http://schemas.microsoft.com/office/drawing/2014/main" val="3069018492"/>
                  </a:ext>
                </a:extLst>
              </a:tr>
              <a:tr h="989552">
                <a:tc>
                  <a:txBody>
                    <a:bodyPr/>
                    <a:lstStyle/>
                    <a:p>
                      <a:r>
                        <a:rPr lang="en-US" sz="1600" b="1" kern="1200" dirty="0">
                          <a:solidFill>
                            <a:schemeClr val="dk1"/>
                          </a:solidFill>
                          <a:effectLst/>
                          <a:latin typeface="+mn-lt"/>
                          <a:ea typeface="+mn-ea"/>
                          <a:cs typeface="+mn-cs"/>
                        </a:rPr>
                        <a:t>The Macedonian Churches (2 Corinthians 8:1–5):</a:t>
                      </a:r>
                      <a:r>
                        <a:rPr lang="en-US" sz="1600" kern="1200" dirty="0">
                          <a:solidFill>
                            <a:schemeClr val="dk1"/>
                          </a:solidFill>
                          <a:effectLst/>
                          <a:latin typeface="+mn-lt"/>
                          <a:ea typeface="+mn-ea"/>
                          <a:cs typeface="+mn-cs"/>
                        </a:rPr>
                        <a:t> In poverty, gave generously and joyfully to support others.</a:t>
                      </a:r>
                      <a:endParaRPr lang="en-US" sz="1600" dirty="0"/>
                    </a:p>
                  </a:txBody>
                  <a:tcPr/>
                </a:tc>
                <a:tc>
                  <a:txBody>
                    <a:bodyPr/>
                    <a:lstStyle/>
                    <a:p>
                      <a:r>
                        <a:rPr lang="en-US" sz="1600" b="1" kern="1200" dirty="0">
                          <a:solidFill>
                            <a:schemeClr val="dk1"/>
                          </a:solidFill>
                          <a:effectLst/>
                          <a:latin typeface="+mn-lt"/>
                          <a:ea typeface="+mn-ea"/>
                          <a:cs typeface="+mn-cs"/>
                        </a:rPr>
                        <a:t>Ananias &amp; Sapphira (Acts 5:1–11):</a:t>
                      </a:r>
                      <a:r>
                        <a:rPr lang="en-US" sz="1600" kern="1200" dirty="0">
                          <a:solidFill>
                            <a:schemeClr val="dk1"/>
                          </a:solidFill>
                          <a:effectLst/>
                          <a:latin typeface="+mn-lt"/>
                          <a:ea typeface="+mn-ea"/>
                          <a:cs typeface="+mn-cs"/>
                        </a:rPr>
                        <a:t> Lied about their giving, seeking reputation without sacrifice—judged by God.</a:t>
                      </a:r>
                      <a:endParaRPr lang="en-US" sz="1600" dirty="0"/>
                    </a:p>
                  </a:txBody>
                  <a:tcPr/>
                </a:tc>
                <a:extLst>
                  <a:ext uri="{0D108BD9-81ED-4DB2-BD59-A6C34878D82A}">
                    <a16:rowId xmlns:a16="http://schemas.microsoft.com/office/drawing/2014/main" val="957708181"/>
                  </a:ext>
                </a:extLst>
              </a:tr>
              <a:tr h="989552">
                <a:tc>
                  <a:txBody>
                    <a:bodyPr/>
                    <a:lstStyle/>
                    <a:p>
                      <a:r>
                        <a:rPr lang="en-US" sz="1600" b="1" kern="1200" dirty="0">
                          <a:solidFill>
                            <a:schemeClr val="dk1"/>
                          </a:solidFill>
                          <a:effectLst/>
                          <a:latin typeface="+mn-lt"/>
                          <a:ea typeface="+mn-ea"/>
                          <a:cs typeface="+mn-cs"/>
                        </a:rPr>
                        <a:t>Jesus (John 13:1–17):</a:t>
                      </a:r>
                      <a:r>
                        <a:rPr lang="en-US" sz="1600" kern="1200" dirty="0">
                          <a:solidFill>
                            <a:schemeClr val="dk1"/>
                          </a:solidFill>
                          <a:effectLst/>
                          <a:latin typeface="+mn-lt"/>
                          <a:ea typeface="+mn-ea"/>
                          <a:cs typeface="+mn-cs"/>
                        </a:rPr>
                        <a:t> Washed His disciples’ feet, modeling servant leadership.</a:t>
                      </a:r>
                      <a:endParaRPr lang="en-US" sz="1600" dirty="0"/>
                    </a:p>
                  </a:txBody>
                  <a:tcPr/>
                </a:tc>
                <a:tc>
                  <a:txBody>
                    <a:bodyPr/>
                    <a:lstStyle/>
                    <a:p>
                      <a:r>
                        <a:rPr lang="en-US" sz="1600" b="1" kern="1200" dirty="0">
                          <a:solidFill>
                            <a:schemeClr val="dk1"/>
                          </a:solidFill>
                          <a:effectLst/>
                          <a:latin typeface="+mn-lt"/>
                          <a:ea typeface="+mn-ea"/>
                          <a:cs typeface="+mn-cs"/>
                        </a:rPr>
                        <a:t>Pharisees (Matthew 23):</a:t>
                      </a:r>
                      <a:r>
                        <a:rPr lang="en-US" sz="1600" kern="1200" dirty="0">
                          <a:solidFill>
                            <a:schemeClr val="dk1"/>
                          </a:solidFill>
                          <a:effectLst/>
                          <a:latin typeface="+mn-lt"/>
                          <a:ea typeface="+mn-ea"/>
                          <a:cs typeface="+mn-cs"/>
                        </a:rPr>
                        <a:t> Sought honor, neglected justice, mercy, and faithfulness, burdening others instead of serving.</a:t>
                      </a:r>
                      <a:endParaRPr lang="en-US" sz="1600" dirty="0"/>
                    </a:p>
                  </a:txBody>
                  <a:tcPr/>
                </a:tc>
                <a:extLst>
                  <a:ext uri="{0D108BD9-81ED-4DB2-BD59-A6C34878D82A}">
                    <a16:rowId xmlns:a16="http://schemas.microsoft.com/office/drawing/2014/main" val="2886279578"/>
                  </a:ext>
                </a:extLst>
              </a:tr>
            </a:tbl>
          </a:graphicData>
        </a:graphic>
      </p:graphicFrame>
    </p:spTree>
    <p:extLst>
      <p:ext uri="{BB962C8B-B14F-4D97-AF65-F5344CB8AC3E}">
        <p14:creationId xmlns:p14="http://schemas.microsoft.com/office/powerpoint/2010/main" val="14556715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7C88A-6917-ED0D-1639-80FCF4D2D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B07B9E-3DDB-DFED-4BCE-EEBFEB80C582}"/>
              </a:ext>
            </a:extLst>
          </p:cNvPr>
          <p:cNvSpPr>
            <a:spLocks noGrp="1"/>
          </p:cNvSpPr>
          <p:nvPr>
            <p:ph type="title"/>
          </p:nvPr>
        </p:nvSpPr>
        <p:spPr>
          <a:xfrm>
            <a:off x="304800" y="9427"/>
            <a:ext cx="8229600" cy="888449"/>
          </a:xfrm>
        </p:spPr>
        <p:txBody>
          <a:bodyPr>
            <a:normAutofit fontScale="90000"/>
          </a:bodyPr>
          <a:lstStyle/>
          <a:p>
            <a:r>
              <a:rPr lang="en-US" dirty="0"/>
              <a:t>Apostolic Pattern                             (1)</a:t>
            </a:r>
            <a:br>
              <a:rPr lang="en-US" dirty="0"/>
            </a:br>
            <a:r>
              <a:rPr lang="en-US" sz="2000" dirty="0">
                <a:solidFill>
                  <a:schemeClr val="tx2">
                    <a:lumMod val="60000"/>
                    <a:lumOff val="40000"/>
                  </a:schemeClr>
                </a:solidFill>
              </a:rPr>
              <a:t>How to deal with pride, envy, and poor stewardship</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F1D9245E-8094-0E2F-6204-3B8076EF6C44}"/>
              </a:ext>
            </a:extLst>
          </p:cNvPr>
          <p:cNvSpPr txBox="1"/>
          <p:nvPr/>
        </p:nvSpPr>
        <p:spPr>
          <a:xfrm>
            <a:off x="268793" y="990600"/>
            <a:ext cx="8514761" cy="184665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Call to Humility and Service</a:t>
            </a:r>
            <a:endParaRPr lang="en-US"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Philippians 2:3–5</a:t>
            </a:r>
            <a:r>
              <a:rPr lang="en-US" sz="1600" dirty="0">
                <a:ea typeface="ＭＳ Ｐゴシック" pitchFamily="-106" charset="-128"/>
                <a:cs typeface="ＭＳ Ｐゴシック" pitchFamily="-106" charset="-128"/>
              </a:rPr>
              <a:t> — </a:t>
            </a:r>
            <a:r>
              <a:rPr lang="en-US" sz="1600" i="1" dirty="0">
                <a:ea typeface="ＭＳ Ｐゴシック" pitchFamily="-106" charset="-128"/>
                <a:cs typeface="ＭＳ Ｐゴシック" pitchFamily="-106" charset="-128"/>
              </a:rPr>
              <a:t>“Do nothing out of selfish ambition or vain conceit. Rather, in humility value others above yourselves… Have the same mindset as Christ Jesus.”</a:t>
            </a:r>
            <a:endParaRPr lang="en-US" sz="1600" dirty="0">
              <a:ea typeface="ＭＳ Ｐゴシック" pitchFamily="-106" charset="-128"/>
              <a:cs typeface="ＭＳ Ｐゴシック" pitchFamily="-106" charset="-128"/>
            </a:endParaRPr>
          </a:p>
          <a:p>
            <a:pPr lvl="1" fontAlgn="ctr"/>
            <a:r>
              <a:rPr lang="en-US" sz="1600" dirty="0">
                <a:ea typeface="ＭＳ Ｐゴシック" pitchFamily="-106" charset="-128"/>
              </a:rPr>
              <a:t>Remedy for pride is to </a:t>
            </a:r>
            <a:r>
              <a:rPr lang="en-US" sz="1600" b="1" dirty="0">
                <a:ea typeface="ＭＳ Ｐゴシック" pitchFamily="-106" charset="-128"/>
              </a:rPr>
              <a:t>imitate Christ’s humility</a:t>
            </a:r>
            <a:r>
              <a:rPr lang="en-US" sz="1600" dirty="0">
                <a:ea typeface="ＭＳ Ｐゴシック" pitchFamily="-106" charset="-128"/>
              </a:rPr>
              <a:t>.</a:t>
            </a:r>
          </a:p>
          <a:p>
            <a:pPr fontAlgn="ctr"/>
            <a:r>
              <a:rPr lang="en-US" sz="1600" b="1" dirty="0">
                <a:ea typeface="ＭＳ Ｐゴシック" pitchFamily="-106" charset="-128"/>
                <a:cs typeface="ＭＳ Ｐゴシック" pitchFamily="-106" charset="-128"/>
              </a:rPr>
              <a:t>1 Peter 5:5–6</a:t>
            </a:r>
            <a:r>
              <a:rPr lang="en-US" sz="1600" dirty="0">
                <a:ea typeface="ＭＳ Ｐゴシック" pitchFamily="-106" charset="-128"/>
                <a:cs typeface="ＭＳ Ｐゴシック" pitchFamily="-106" charset="-128"/>
              </a:rPr>
              <a:t> — </a:t>
            </a:r>
            <a:r>
              <a:rPr lang="en-US" sz="1600" i="1" dirty="0">
                <a:ea typeface="ＭＳ Ｐゴシック" pitchFamily="-106" charset="-128"/>
                <a:cs typeface="ＭＳ Ｐゴシック" pitchFamily="-106" charset="-128"/>
              </a:rPr>
              <a:t>“Clothe yourselves… with humility toward one another, because God opposes the proud but shows favor to the humble.”</a:t>
            </a:r>
            <a:endParaRPr lang="en-US" sz="1600" dirty="0">
              <a:ea typeface="ＭＳ Ｐゴシック" pitchFamily="-106" charset="-128"/>
              <a:cs typeface="ＭＳ Ｐゴシック" pitchFamily="-106" charset="-128"/>
            </a:endParaRPr>
          </a:p>
          <a:p>
            <a:pPr lvl="1" fontAlgn="ctr"/>
            <a:r>
              <a:rPr lang="en-US" sz="1600" dirty="0">
                <a:ea typeface="ＭＳ Ｐゴシック" pitchFamily="-106" charset="-128"/>
              </a:rPr>
              <a:t>Elders and members alike are reminded that </a:t>
            </a:r>
            <a:r>
              <a:rPr lang="en-US" sz="1600" b="1" dirty="0">
                <a:ea typeface="ＭＳ Ｐゴシック" pitchFamily="-106" charset="-128"/>
              </a:rPr>
              <a:t>pride brings God’s opposition</a:t>
            </a:r>
            <a:r>
              <a:rPr lang="en-US" sz="1600" dirty="0">
                <a:ea typeface="ＭＳ Ｐゴシック" pitchFamily="-106" charset="-128"/>
              </a:rPr>
              <a:t>.</a:t>
            </a:r>
          </a:p>
        </p:txBody>
      </p:sp>
      <p:sp>
        <p:nvSpPr>
          <p:cNvPr id="4" name="TextBox 3">
            <a:extLst>
              <a:ext uri="{FF2B5EF4-FFF2-40B4-BE49-F238E27FC236}">
                <a16:creationId xmlns:a16="http://schemas.microsoft.com/office/drawing/2014/main" id="{8B739AA0-A182-DE66-31E2-766F298B6C84}"/>
              </a:ext>
            </a:extLst>
          </p:cNvPr>
          <p:cNvSpPr txBox="1"/>
          <p:nvPr/>
        </p:nvSpPr>
        <p:spPr>
          <a:xfrm>
            <a:off x="268793" y="2987933"/>
            <a:ext cx="8514761" cy="184665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Confront Envy and Factionalism</a:t>
            </a:r>
            <a:endParaRPr lang="en-US"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1 Corinthians 3:3–5</a:t>
            </a:r>
            <a:r>
              <a:rPr lang="en-US" sz="1600" dirty="0">
                <a:ea typeface="ＭＳ Ｐゴシック" pitchFamily="-106" charset="-128"/>
                <a:cs typeface="ＭＳ Ｐゴシック" pitchFamily="-106" charset="-128"/>
              </a:rPr>
              <a:t> — Paul rebukes the Corinthians for jealousy and quarreling, calling it a sign of immaturity.</a:t>
            </a:r>
          </a:p>
          <a:p>
            <a:pPr lvl="1" fontAlgn="ctr"/>
            <a:r>
              <a:rPr lang="en-US" sz="1600" dirty="0">
                <a:ea typeface="ＭＳ Ｐゴシック" pitchFamily="-106" charset="-128"/>
              </a:rPr>
              <a:t>The cure: Remember that all leaders are “servants through whom you believed” — Christ alone is the foundation.</a:t>
            </a:r>
          </a:p>
          <a:p>
            <a:pPr fontAlgn="ctr"/>
            <a:r>
              <a:rPr lang="en-US" sz="1600" b="1" dirty="0">
                <a:ea typeface="ＭＳ Ｐゴシック" pitchFamily="-106" charset="-128"/>
                <a:cs typeface="ＭＳ Ｐゴシック" pitchFamily="-106" charset="-128"/>
              </a:rPr>
              <a:t>James 3:14–16</a:t>
            </a:r>
            <a:r>
              <a:rPr lang="en-US" sz="1600" dirty="0">
                <a:ea typeface="ＭＳ Ｐゴシック" pitchFamily="-106" charset="-128"/>
                <a:cs typeface="ＭＳ Ｐゴシック" pitchFamily="-106" charset="-128"/>
              </a:rPr>
              <a:t> — Warns against bitter envy and selfish ambition, which lead to disorder.</a:t>
            </a:r>
          </a:p>
          <a:p>
            <a:pPr lvl="1" fontAlgn="ctr"/>
            <a:r>
              <a:rPr lang="en-US" sz="1600" dirty="0">
                <a:ea typeface="ＭＳ Ｐゴシック" pitchFamily="-106" charset="-128"/>
              </a:rPr>
              <a:t>Instead, seek wisdom from above, marked by </a:t>
            </a:r>
            <a:r>
              <a:rPr lang="en-US" sz="1600" b="1" dirty="0">
                <a:ea typeface="ＭＳ Ｐゴシック" pitchFamily="-106" charset="-128"/>
              </a:rPr>
              <a:t>peace and gentleness</a:t>
            </a:r>
            <a:r>
              <a:rPr lang="en-US" sz="1600" dirty="0">
                <a:ea typeface="ＭＳ Ｐゴシック" pitchFamily="-106" charset="-128"/>
              </a:rPr>
              <a:t>.</a:t>
            </a:r>
          </a:p>
        </p:txBody>
      </p:sp>
      <p:sp>
        <p:nvSpPr>
          <p:cNvPr id="5" name="TextBox 4">
            <a:extLst>
              <a:ext uri="{FF2B5EF4-FFF2-40B4-BE49-F238E27FC236}">
                <a16:creationId xmlns:a16="http://schemas.microsoft.com/office/drawing/2014/main" id="{BDFF8049-A154-88A5-876F-8E798F07A20E}"/>
              </a:ext>
            </a:extLst>
          </p:cNvPr>
          <p:cNvSpPr txBox="1"/>
          <p:nvPr/>
        </p:nvSpPr>
        <p:spPr>
          <a:xfrm>
            <a:off x="268793" y="4985266"/>
            <a:ext cx="8514761" cy="184665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Corrective Discipline for Persistent Pride</a:t>
            </a:r>
            <a:endParaRPr lang="en-US"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Titus 3:10–11</a:t>
            </a:r>
            <a:r>
              <a:rPr lang="en-US" sz="1600" dirty="0">
                <a:ea typeface="ＭＳ Ｐゴシック" pitchFamily="-106" charset="-128"/>
                <a:cs typeface="ＭＳ Ｐゴシック" pitchFamily="-106" charset="-128"/>
              </a:rPr>
              <a:t> — </a:t>
            </a:r>
            <a:r>
              <a:rPr lang="en-US" sz="1600" i="1" dirty="0">
                <a:ea typeface="ＭＳ Ｐゴシック" pitchFamily="-106" charset="-128"/>
                <a:cs typeface="ＭＳ Ｐゴシック" pitchFamily="-106" charset="-128"/>
              </a:rPr>
              <a:t>“Warn a divisive person once, then a second time. After that, have nothing to do with them.”</a:t>
            </a:r>
            <a:endParaRPr lang="en-US" sz="1600" dirty="0">
              <a:ea typeface="ＭＳ Ｐゴシック" pitchFamily="-106" charset="-128"/>
              <a:cs typeface="ＭＳ Ｐゴシック" pitchFamily="-106" charset="-128"/>
            </a:endParaRPr>
          </a:p>
          <a:p>
            <a:pPr lvl="1" fontAlgn="ctr"/>
            <a:r>
              <a:rPr lang="en-US" sz="1600" dirty="0">
                <a:ea typeface="ＭＳ Ｐゴシック" pitchFamily="-106" charset="-128"/>
              </a:rPr>
              <a:t>If pride leads to </a:t>
            </a:r>
            <a:r>
              <a:rPr lang="en-US" sz="1600" b="1" dirty="0">
                <a:ea typeface="ＭＳ Ｐゴシック" pitchFamily="-106" charset="-128"/>
              </a:rPr>
              <a:t>division</a:t>
            </a:r>
            <a:r>
              <a:rPr lang="en-US" sz="1600" dirty="0">
                <a:ea typeface="ＭＳ Ｐゴシック" pitchFamily="-106" charset="-128"/>
              </a:rPr>
              <a:t> and there’s no repentance, separation protects the body.</a:t>
            </a:r>
          </a:p>
          <a:p>
            <a:pPr fontAlgn="ctr"/>
            <a:r>
              <a:rPr lang="en-US" sz="1600" b="1" dirty="0">
                <a:ea typeface="ＭＳ Ｐゴシック" pitchFamily="-106" charset="-128"/>
                <a:cs typeface="ＭＳ Ｐゴシック" pitchFamily="-106" charset="-128"/>
              </a:rPr>
              <a:t>3 John 9–10</a:t>
            </a:r>
            <a:r>
              <a:rPr lang="en-US" sz="1600" dirty="0">
                <a:ea typeface="ＭＳ Ｐゴシック" pitchFamily="-106" charset="-128"/>
                <a:cs typeface="ＭＳ Ｐゴシック" pitchFamily="-106" charset="-128"/>
              </a:rPr>
              <a:t> — John confronts </a:t>
            </a:r>
            <a:r>
              <a:rPr lang="en-US" sz="1600" b="1" dirty="0">
                <a:ea typeface="ＭＳ Ｐゴシック" pitchFamily="-106" charset="-128"/>
                <a:cs typeface="ＭＳ Ｐゴシック" pitchFamily="-106" charset="-128"/>
              </a:rPr>
              <a:t>Diotrephes</a:t>
            </a:r>
            <a:r>
              <a:rPr lang="en-US" sz="1600" dirty="0">
                <a:ea typeface="ＭＳ Ｐゴシック" pitchFamily="-106" charset="-128"/>
                <a:cs typeface="ＭＳ Ｐゴシック" pitchFamily="-106" charset="-128"/>
              </a:rPr>
              <a:t>, who “loves to be first,” refuses authority, and spreads malicious talk.</a:t>
            </a:r>
          </a:p>
          <a:p>
            <a:pPr lvl="1" fontAlgn="ctr"/>
            <a:r>
              <a:rPr lang="en-US" sz="1600" dirty="0">
                <a:ea typeface="ＭＳ Ｐゴシック" pitchFamily="-106" charset="-128"/>
              </a:rPr>
              <a:t>Apostolic response: expose and confront unrepentant arrogance.</a:t>
            </a:r>
          </a:p>
        </p:txBody>
      </p:sp>
    </p:spTree>
    <p:extLst>
      <p:ext uri="{BB962C8B-B14F-4D97-AF65-F5344CB8AC3E}">
        <p14:creationId xmlns:p14="http://schemas.microsoft.com/office/powerpoint/2010/main" val="138690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D670A-AEE8-452B-4C09-4BECF4068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674ADE-5B5E-C86E-AEB7-F19E5FED183E}"/>
              </a:ext>
            </a:extLst>
          </p:cNvPr>
          <p:cNvSpPr>
            <a:spLocks noGrp="1"/>
          </p:cNvSpPr>
          <p:nvPr>
            <p:ph type="title"/>
          </p:nvPr>
        </p:nvSpPr>
        <p:spPr>
          <a:xfrm>
            <a:off x="304800" y="9427"/>
            <a:ext cx="8229600" cy="888449"/>
          </a:xfrm>
        </p:spPr>
        <p:txBody>
          <a:bodyPr>
            <a:normAutofit fontScale="90000"/>
          </a:bodyPr>
          <a:lstStyle/>
          <a:p>
            <a:r>
              <a:rPr lang="en-US" dirty="0"/>
              <a:t>Apostolic Pattern                             (2)</a:t>
            </a:r>
            <a:br>
              <a:rPr lang="en-US" dirty="0"/>
            </a:br>
            <a:r>
              <a:rPr lang="en-US" sz="2000" dirty="0">
                <a:solidFill>
                  <a:schemeClr val="tx2">
                    <a:lumMod val="60000"/>
                    <a:lumOff val="40000"/>
                  </a:schemeClr>
                </a:solidFill>
              </a:rPr>
              <a:t>How to deal with pride, envy, and poor stewardship</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D06583A0-F23E-455E-CEFF-B42AE4CE4593}"/>
              </a:ext>
            </a:extLst>
          </p:cNvPr>
          <p:cNvSpPr txBox="1"/>
          <p:nvPr/>
        </p:nvSpPr>
        <p:spPr>
          <a:xfrm>
            <a:off x="268793" y="990600"/>
            <a:ext cx="8514761" cy="1846659"/>
          </a:xfrm>
          <a:prstGeom prst="rect">
            <a:avLst/>
          </a:prstGeom>
          <a:noFill/>
        </p:spPr>
        <p:txBody>
          <a:bodyPr wrap="square" rtlCol="0">
            <a:spAutoFit/>
          </a:bodyPr>
          <a:lstStyle/>
          <a:p>
            <a:r>
              <a:rPr lang="en-US" b="1" dirty="0"/>
              <a:t>Restorative Discipline and Accountability</a:t>
            </a:r>
            <a:endParaRPr lang="en-US" dirty="0"/>
          </a:p>
          <a:p>
            <a:pPr fontAlgn="ctr"/>
            <a:r>
              <a:rPr lang="en-US" sz="1600" b="1" dirty="0"/>
              <a:t>Galatians 6:1</a:t>
            </a:r>
            <a:r>
              <a:rPr lang="en-US" sz="1600" dirty="0"/>
              <a:t> — </a:t>
            </a:r>
            <a:r>
              <a:rPr lang="en-US" sz="1600" i="1" dirty="0"/>
              <a:t>“If someone is caught in a sin, you who live by the Spirit should restore that person gently. But watch yourselves, or you also may be tempted.”</a:t>
            </a:r>
            <a:endParaRPr lang="en-US" sz="1600" dirty="0"/>
          </a:p>
          <a:p>
            <a:pPr lvl="1" fontAlgn="ctr"/>
            <a:r>
              <a:rPr lang="en-US" sz="1600" dirty="0"/>
              <a:t>Leaders are to act in </a:t>
            </a:r>
            <a:r>
              <a:rPr lang="en-US" sz="1600" b="1" dirty="0"/>
              <a:t>gentleness and humility</a:t>
            </a:r>
            <a:r>
              <a:rPr lang="en-US" sz="1600" dirty="0"/>
              <a:t>, aiming for restoration.</a:t>
            </a:r>
          </a:p>
          <a:p>
            <a:pPr fontAlgn="ctr"/>
            <a:r>
              <a:rPr lang="en-US" sz="1600" b="1" dirty="0"/>
              <a:t>2 Corinthians 2:6–8</a:t>
            </a:r>
            <a:r>
              <a:rPr lang="en-US" sz="1600" dirty="0"/>
              <a:t> — After discipline, Paul urges forgiveness and reaffirmation of love for the repentant.</a:t>
            </a:r>
          </a:p>
          <a:p>
            <a:pPr lvl="1" fontAlgn="ctr"/>
            <a:r>
              <a:rPr lang="en-US" sz="1600" dirty="0"/>
              <a:t>Discipline is not the end—restoration is the goal.</a:t>
            </a:r>
          </a:p>
        </p:txBody>
      </p:sp>
      <p:sp>
        <p:nvSpPr>
          <p:cNvPr id="4" name="TextBox 3">
            <a:extLst>
              <a:ext uri="{FF2B5EF4-FFF2-40B4-BE49-F238E27FC236}">
                <a16:creationId xmlns:a16="http://schemas.microsoft.com/office/drawing/2014/main" id="{00B55A9A-E617-C0C5-844C-59DFEEDBA323}"/>
              </a:ext>
            </a:extLst>
          </p:cNvPr>
          <p:cNvSpPr txBox="1"/>
          <p:nvPr/>
        </p:nvSpPr>
        <p:spPr>
          <a:xfrm>
            <a:off x="268793" y="2987933"/>
            <a:ext cx="8514761" cy="1354217"/>
          </a:xfrm>
          <a:prstGeom prst="rect">
            <a:avLst/>
          </a:prstGeom>
          <a:noFill/>
        </p:spPr>
        <p:txBody>
          <a:bodyPr wrap="square" rtlCol="0">
            <a:spAutoFit/>
          </a:bodyPr>
          <a:lstStyle/>
          <a:p>
            <a:r>
              <a:rPr lang="en-US" b="1" dirty="0"/>
              <a:t>Stewardship Reframed</a:t>
            </a:r>
            <a:endParaRPr lang="en-US" dirty="0"/>
          </a:p>
          <a:p>
            <a:pPr fontAlgn="ctr"/>
            <a:r>
              <a:rPr lang="en-US" sz="1600" b="1" dirty="0"/>
              <a:t>1 Corinthians 4:1–2</a:t>
            </a:r>
            <a:r>
              <a:rPr lang="en-US" sz="1600" dirty="0"/>
              <a:t> — Apostles describe themselves as </a:t>
            </a:r>
            <a:r>
              <a:rPr lang="en-US" sz="1600" i="1" dirty="0"/>
              <a:t>“servants of Christ and stewards of the mysteries of God”</a:t>
            </a:r>
            <a:r>
              <a:rPr lang="en-US" sz="1600" dirty="0"/>
              <a:t>.</a:t>
            </a:r>
          </a:p>
          <a:p>
            <a:pPr lvl="1" fontAlgn="ctr"/>
            <a:r>
              <a:rPr lang="en-US" sz="1600" dirty="0"/>
              <a:t>The only requirement: </a:t>
            </a:r>
            <a:r>
              <a:rPr lang="en-US" sz="1600" b="1" dirty="0"/>
              <a:t>faithfulness</a:t>
            </a:r>
            <a:r>
              <a:rPr lang="en-US" sz="1600" dirty="0"/>
              <a:t>.</a:t>
            </a:r>
          </a:p>
          <a:p>
            <a:pPr lvl="1" fontAlgn="ctr"/>
            <a:r>
              <a:rPr lang="en-US" sz="1600" dirty="0"/>
              <a:t>Pride and envy betray stewardship by making it self-centered.</a:t>
            </a:r>
          </a:p>
        </p:txBody>
      </p:sp>
      <p:sp>
        <p:nvSpPr>
          <p:cNvPr id="5" name="TextBox 4">
            <a:extLst>
              <a:ext uri="{FF2B5EF4-FFF2-40B4-BE49-F238E27FC236}">
                <a16:creationId xmlns:a16="http://schemas.microsoft.com/office/drawing/2014/main" id="{41C91838-65D5-1B27-7F18-3C18840F4A2F}"/>
              </a:ext>
            </a:extLst>
          </p:cNvPr>
          <p:cNvSpPr txBox="1"/>
          <p:nvPr/>
        </p:nvSpPr>
        <p:spPr>
          <a:xfrm>
            <a:off x="303125" y="4492824"/>
            <a:ext cx="8514761" cy="1846659"/>
          </a:xfrm>
          <a:prstGeom prst="rect">
            <a:avLst/>
          </a:prstGeom>
          <a:noFill/>
        </p:spPr>
        <p:txBody>
          <a:bodyPr wrap="square" rtlCol="0">
            <a:spAutoFit/>
          </a:bodyPr>
          <a:lstStyle/>
          <a:p>
            <a:r>
              <a:rPr lang="en-US" b="1" dirty="0"/>
              <a:t>Summary of Apostolic Counsel</a:t>
            </a:r>
            <a:endParaRPr lang="en-US" dirty="0"/>
          </a:p>
          <a:p>
            <a:pPr marL="285750" indent="-285750" fontAlgn="ctr">
              <a:buFont typeface="Arial" panose="020B0604020202020204" pitchFamily="34" charset="0"/>
              <a:buChar char="•"/>
            </a:pPr>
            <a:r>
              <a:rPr lang="en-US" sz="1600" b="1" dirty="0"/>
              <a:t>Teach humility</a:t>
            </a:r>
            <a:r>
              <a:rPr lang="en-US" sz="1600" dirty="0"/>
              <a:t> as Christ’s example.</a:t>
            </a:r>
            <a:endParaRPr lang="en-US" sz="1600" b="1" dirty="0"/>
          </a:p>
          <a:p>
            <a:pPr marL="285750" indent="-285750" fontAlgn="ctr">
              <a:buFont typeface="Arial" panose="020B0604020202020204" pitchFamily="34" charset="0"/>
              <a:buChar char="•"/>
            </a:pPr>
            <a:r>
              <a:rPr lang="en-US" sz="1600" b="1" dirty="0"/>
              <a:t>Name and confront envy and pride</a:t>
            </a:r>
            <a:r>
              <a:rPr lang="en-US" sz="1600" dirty="0"/>
              <a:t> when they appear.</a:t>
            </a:r>
            <a:endParaRPr lang="en-US" sz="1600" b="1" dirty="0"/>
          </a:p>
          <a:p>
            <a:pPr marL="285750" indent="-285750" fontAlgn="ctr">
              <a:buFont typeface="Arial" panose="020B0604020202020204" pitchFamily="34" charset="0"/>
              <a:buChar char="•"/>
            </a:pPr>
            <a:r>
              <a:rPr lang="en-US" sz="1600" b="1" dirty="0"/>
              <a:t>Warn and discipline</a:t>
            </a:r>
            <a:r>
              <a:rPr lang="en-US" sz="1600" dirty="0"/>
              <a:t> those who persist unrepentantly.</a:t>
            </a:r>
            <a:endParaRPr lang="en-US" sz="1600" b="1" dirty="0"/>
          </a:p>
          <a:p>
            <a:pPr marL="285750" indent="-285750" fontAlgn="ctr">
              <a:buFont typeface="Arial" panose="020B0604020202020204" pitchFamily="34" charset="0"/>
              <a:buChar char="•"/>
            </a:pPr>
            <a:r>
              <a:rPr lang="en-US" sz="1600" b="1" dirty="0"/>
              <a:t>Restore gently</a:t>
            </a:r>
            <a:r>
              <a:rPr lang="en-US" sz="1600" dirty="0"/>
              <a:t> when repentance occurs.</a:t>
            </a:r>
            <a:endParaRPr lang="en-US" sz="1600" b="1" dirty="0"/>
          </a:p>
          <a:p>
            <a:pPr marL="285750" indent="-285750" fontAlgn="ctr">
              <a:buFont typeface="Arial" panose="020B0604020202020204" pitchFamily="34" charset="0"/>
              <a:buChar char="•"/>
            </a:pPr>
            <a:r>
              <a:rPr lang="en-US" sz="1600" b="1" dirty="0"/>
              <a:t>Remind all believers</a:t>
            </a:r>
            <a:r>
              <a:rPr lang="en-US" sz="1600" dirty="0"/>
              <a:t> that gifts, roles, and authority are a </a:t>
            </a:r>
            <a:r>
              <a:rPr lang="en-US" sz="1600" b="1" dirty="0"/>
              <a:t>trust from God</a:t>
            </a:r>
            <a:r>
              <a:rPr lang="en-US" sz="1600" dirty="0"/>
              <a:t>, not grounds for boasting.</a:t>
            </a:r>
            <a:endParaRPr lang="en-US" sz="1600" b="1" dirty="0"/>
          </a:p>
        </p:txBody>
      </p:sp>
    </p:spTree>
    <p:extLst>
      <p:ext uri="{BB962C8B-B14F-4D97-AF65-F5344CB8AC3E}">
        <p14:creationId xmlns:p14="http://schemas.microsoft.com/office/powerpoint/2010/main" val="994810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3DD10-ECDC-D287-A9C9-7337319A67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699C0-334B-5F8D-C776-60C8CD539C24}"/>
              </a:ext>
            </a:extLst>
          </p:cNvPr>
          <p:cNvSpPr>
            <a:spLocks noGrp="1"/>
          </p:cNvSpPr>
          <p:nvPr>
            <p:ph type="title"/>
          </p:nvPr>
        </p:nvSpPr>
        <p:spPr>
          <a:xfrm>
            <a:off x="304800" y="9427"/>
            <a:ext cx="8229600" cy="888449"/>
          </a:xfrm>
        </p:spPr>
        <p:txBody>
          <a:bodyPr>
            <a:normAutofit fontScale="90000"/>
          </a:bodyPr>
          <a:lstStyle/>
          <a:p>
            <a:r>
              <a:rPr lang="en-US" dirty="0"/>
              <a:t>Narcissism                                       (1)</a:t>
            </a:r>
            <a:br>
              <a:rPr lang="en-US" dirty="0"/>
            </a:br>
            <a:r>
              <a:rPr lang="en-US" sz="2000" dirty="0">
                <a:solidFill>
                  <a:schemeClr val="tx2">
                    <a:lumMod val="60000"/>
                    <a:lumOff val="40000"/>
                  </a:schemeClr>
                </a:solidFill>
              </a:rPr>
              <a:t>A Cultural Plague</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33CF429E-E093-73B3-E509-07FF05135751}"/>
              </a:ext>
            </a:extLst>
          </p:cNvPr>
          <p:cNvSpPr txBox="1"/>
          <p:nvPr/>
        </p:nvSpPr>
        <p:spPr>
          <a:xfrm>
            <a:off x="268793" y="990600"/>
            <a:ext cx="8514761" cy="1846659"/>
          </a:xfrm>
          <a:prstGeom prst="rect">
            <a:avLst/>
          </a:prstGeom>
          <a:noFill/>
        </p:spPr>
        <p:txBody>
          <a:bodyPr wrap="square" rtlCol="0">
            <a:spAutoFit/>
          </a:bodyPr>
          <a:lstStyle/>
          <a:p>
            <a:r>
              <a:rPr lang="en-US" b="1" dirty="0"/>
              <a:t>Understanding Narcissism in the Church Context</a:t>
            </a:r>
            <a:endParaRPr lang="en-US" dirty="0"/>
          </a:p>
          <a:p>
            <a:pPr fontAlgn="ctr"/>
            <a:r>
              <a:rPr lang="en-US" sz="1600" b="1" dirty="0"/>
              <a:t>Narcissism defined:</a:t>
            </a:r>
            <a:r>
              <a:rPr lang="en-US" sz="1600" dirty="0"/>
              <a:t> A persistent pattern of self-centeredness, lack of empathy, need for control/admiration, and resistance to accountability. In the church, this may look like:</a:t>
            </a:r>
          </a:p>
          <a:p>
            <a:pPr lvl="1" fontAlgn="ctr"/>
            <a:r>
              <a:rPr lang="en-US" sz="1600" b="1" dirty="0"/>
              <a:t>Attention-seeking</a:t>
            </a:r>
            <a:r>
              <a:rPr lang="en-US" sz="1600" dirty="0"/>
              <a:t> during gatherings.</a:t>
            </a:r>
          </a:p>
          <a:p>
            <a:pPr lvl="1" fontAlgn="ctr"/>
            <a:r>
              <a:rPr lang="en-US" sz="1600" b="1" dirty="0"/>
              <a:t>Manipulating relationships</a:t>
            </a:r>
            <a:r>
              <a:rPr lang="en-US" sz="1600" dirty="0"/>
              <a:t> for influence.</a:t>
            </a:r>
          </a:p>
          <a:p>
            <a:pPr lvl="1" fontAlgn="ctr"/>
            <a:r>
              <a:rPr lang="en-US" sz="1600" b="1" dirty="0"/>
              <a:t>Undermining leadership</a:t>
            </a:r>
            <a:r>
              <a:rPr lang="en-US" sz="1600" dirty="0"/>
              <a:t> or sowing division.</a:t>
            </a:r>
          </a:p>
          <a:p>
            <a:pPr lvl="1" fontAlgn="ctr"/>
            <a:r>
              <a:rPr lang="en-US" sz="1600" b="1" dirty="0"/>
              <a:t>Inability to repent</a:t>
            </a:r>
            <a:r>
              <a:rPr lang="en-US" sz="1600" dirty="0"/>
              <a:t> when corrected.</a:t>
            </a:r>
          </a:p>
        </p:txBody>
      </p:sp>
      <p:sp>
        <p:nvSpPr>
          <p:cNvPr id="4" name="TextBox 3">
            <a:extLst>
              <a:ext uri="{FF2B5EF4-FFF2-40B4-BE49-F238E27FC236}">
                <a16:creationId xmlns:a16="http://schemas.microsoft.com/office/drawing/2014/main" id="{A9EB09F8-F787-9CCA-3C18-381934316F87}"/>
              </a:ext>
            </a:extLst>
          </p:cNvPr>
          <p:cNvSpPr txBox="1"/>
          <p:nvPr/>
        </p:nvSpPr>
        <p:spPr>
          <a:xfrm>
            <a:off x="299775" y="2929983"/>
            <a:ext cx="8514761" cy="2831544"/>
          </a:xfrm>
          <a:prstGeom prst="rect">
            <a:avLst/>
          </a:prstGeom>
          <a:noFill/>
        </p:spPr>
        <p:txBody>
          <a:bodyPr wrap="square" rtlCol="0">
            <a:spAutoFit/>
          </a:bodyPr>
          <a:lstStyle/>
          <a:p>
            <a:r>
              <a:rPr lang="en-US" b="1" dirty="0"/>
              <a:t>Dealing with Narcissistic Tendencies</a:t>
            </a:r>
            <a:endParaRPr lang="en-US" dirty="0"/>
          </a:p>
          <a:p>
            <a:pPr fontAlgn="ctr"/>
            <a:r>
              <a:rPr lang="en-US" sz="1600" b="1" dirty="0"/>
              <a:t>Confront in Truth &amp; Love:</a:t>
            </a:r>
            <a:endParaRPr lang="en-US" sz="1600" dirty="0"/>
          </a:p>
          <a:p>
            <a:pPr lvl="1" fontAlgn="ctr"/>
            <a:r>
              <a:rPr lang="en-US" sz="1600" i="1" dirty="0"/>
              <a:t>Matthew 18:15–17</a:t>
            </a:r>
            <a:r>
              <a:rPr lang="en-US" sz="1600" dirty="0"/>
              <a:t> — Begin with private correction, then with witnesses, then before the body if necessary.</a:t>
            </a:r>
          </a:p>
          <a:p>
            <a:pPr lvl="1" fontAlgn="ctr"/>
            <a:r>
              <a:rPr lang="en-US" sz="1600" i="1" dirty="0"/>
              <a:t>Galatians 6:1</a:t>
            </a:r>
            <a:r>
              <a:rPr lang="en-US" sz="1600" dirty="0"/>
              <a:t> — Restore gently, but remain watchful.</a:t>
            </a:r>
          </a:p>
          <a:p>
            <a:pPr fontAlgn="ctr"/>
            <a:r>
              <a:rPr lang="en-US" sz="1600" b="1" dirty="0"/>
              <a:t>Discern Fruit, Not Just Words:</a:t>
            </a:r>
            <a:endParaRPr lang="en-US" sz="1600" dirty="0"/>
          </a:p>
          <a:p>
            <a:pPr lvl="1" fontAlgn="ctr"/>
            <a:r>
              <a:rPr lang="en-US" sz="1600" i="1" dirty="0"/>
              <a:t>1 John 4:1</a:t>
            </a:r>
            <a:r>
              <a:rPr lang="en-US" sz="1600" dirty="0"/>
              <a:t> — Test the spirits, because appearances can be deceptive.</a:t>
            </a:r>
          </a:p>
          <a:p>
            <a:pPr lvl="1" fontAlgn="ctr"/>
            <a:r>
              <a:rPr lang="en-US" sz="1600" i="1" dirty="0"/>
              <a:t>3 John 9–10</a:t>
            </a:r>
            <a:r>
              <a:rPr lang="en-US" sz="1600" dirty="0"/>
              <a:t> — John exposes Diotrephes, who “loves to be first.”</a:t>
            </a:r>
          </a:p>
          <a:p>
            <a:pPr fontAlgn="ctr"/>
            <a:r>
              <a:rPr lang="en-US" sz="1600" b="1" dirty="0"/>
              <a:t>Protect the Flock:</a:t>
            </a:r>
            <a:endParaRPr lang="en-US" sz="1600" dirty="0"/>
          </a:p>
          <a:p>
            <a:pPr lvl="1" fontAlgn="ctr"/>
            <a:r>
              <a:rPr lang="en-US" sz="1600" i="1" dirty="0"/>
              <a:t>Titus 3:10–11</a:t>
            </a:r>
            <a:r>
              <a:rPr lang="en-US" sz="1600" dirty="0"/>
              <a:t> — Warn a divisive person twice, then separate if unrepentant.</a:t>
            </a:r>
          </a:p>
          <a:p>
            <a:pPr lvl="1" fontAlgn="ctr"/>
            <a:r>
              <a:rPr lang="en-US" sz="1600" dirty="0"/>
              <a:t>Elders must act for the health of the congregation, not just for the individual.</a:t>
            </a:r>
          </a:p>
        </p:txBody>
      </p:sp>
    </p:spTree>
    <p:extLst>
      <p:ext uri="{BB962C8B-B14F-4D97-AF65-F5344CB8AC3E}">
        <p14:creationId xmlns:p14="http://schemas.microsoft.com/office/powerpoint/2010/main" val="164299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B9777D-F43F-1CC1-91B2-259CDD8D48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19B247-95B1-D26D-5E7F-878F7F9320C6}"/>
              </a:ext>
            </a:extLst>
          </p:cNvPr>
          <p:cNvSpPr>
            <a:spLocks noGrp="1"/>
          </p:cNvSpPr>
          <p:nvPr>
            <p:ph type="title"/>
          </p:nvPr>
        </p:nvSpPr>
        <p:spPr>
          <a:xfrm>
            <a:off x="304800" y="9427"/>
            <a:ext cx="8229600" cy="888449"/>
          </a:xfrm>
        </p:spPr>
        <p:txBody>
          <a:bodyPr>
            <a:normAutofit fontScale="90000"/>
          </a:bodyPr>
          <a:lstStyle/>
          <a:p>
            <a:r>
              <a:rPr lang="en-US" dirty="0"/>
              <a:t>Narcissism                                       (2)</a:t>
            </a:r>
            <a:br>
              <a:rPr lang="en-US" dirty="0"/>
            </a:br>
            <a:r>
              <a:rPr lang="en-US" sz="2000" dirty="0">
                <a:solidFill>
                  <a:schemeClr val="tx2">
                    <a:lumMod val="60000"/>
                    <a:lumOff val="40000"/>
                  </a:schemeClr>
                </a:solidFill>
              </a:rPr>
              <a:t>A Cultural Plague</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F00CFD8C-2482-AD2D-EA82-6E6E26B02A68}"/>
              </a:ext>
            </a:extLst>
          </p:cNvPr>
          <p:cNvSpPr txBox="1"/>
          <p:nvPr/>
        </p:nvSpPr>
        <p:spPr>
          <a:xfrm>
            <a:off x="268793" y="990600"/>
            <a:ext cx="8514761" cy="2339102"/>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Practical Steps for Elders</a:t>
            </a:r>
            <a:endParaRPr lang="en-US"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Assess the Pattern:</a:t>
            </a:r>
            <a:r>
              <a:rPr lang="en-US" sz="1600" dirty="0">
                <a:ea typeface="ＭＳ Ｐゴシック" pitchFamily="-106" charset="-128"/>
                <a:cs typeface="ＭＳ Ｐゴシック" pitchFamily="-106" charset="-128"/>
              </a:rPr>
              <a:t> Is this a one-time conflict, or a recurring pattern of self-centered disruption?</a:t>
            </a:r>
            <a:endParaRPr lang="en-US" sz="1600" b="1"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Private Dialogue:</a:t>
            </a:r>
            <a:r>
              <a:rPr lang="en-US" sz="1600" dirty="0">
                <a:ea typeface="ＭＳ Ｐゴシック" pitchFamily="-106" charset="-128"/>
                <a:cs typeface="ＭＳ Ｐゴシック" pitchFamily="-106" charset="-128"/>
              </a:rPr>
              <a:t> Meet with the individual to name the behavior, using specific examples.</a:t>
            </a:r>
            <a:endParaRPr lang="en-US" sz="1600" b="1"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Set Boundaries:</a:t>
            </a:r>
            <a:r>
              <a:rPr lang="en-US" sz="1600" dirty="0">
                <a:ea typeface="ＭＳ Ｐゴシック" pitchFamily="-106" charset="-128"/>
                <a:cs typeface="ＭＳ Ｐゴシック" pitchFamily="-106" charset="-128"/>
              </a:rPr>
              <a:t> If the person dominates, manipulates, or harms others, elders may limit their platform or influence for a season.</a:t>
            </a:r>
            <a:endParaRPr lang="en-US" sz="1600" b="1"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Provide Accountability:</a:t>
            </a:r>
            <a:r>
              <a:rPr lang="en-US" sz="1600" dirty="0">
                <a:ea typeface="ＭＳ Ｐゴシック" pitchFamily="-106" charset="-128"/>
                <a:cs typeface="ＭＳ Ｐゴシック" pitchFamily="-106" charset="-128"/>
              </a:rPr>
              <a:t> Pair them with a mentor or elder for discipleship.</a:t>
            </a:r>
            <a:endParaRPr lang="en-US" sz="1600" b="1"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Escalate if Needed:</a:t>
            </a:r>
            <a:r>
              <a:rPr lang="en-US" sz="1600" dirty="0">
                <a:ea typeface="ＭＳ Ｐゴシック" pitchFamily="-106" charset="-128"/>
                <a:cs typeface="ＭＳ Ｐゴシック" pitchFamily="-106" charset="-128"/>
              </a:rPr>
              <a:t> If pride and division persist, discipline may be necessary for the sake of the church’s unity.</a:t>
            </a:r>
            <a:endParaRPr lang="en-US" sz="1600" dirty="0"/>
          </a:p>
        </p:txBody>
      </p:sp>
      <p:sp>
        <p:nvSpPr>
          <p:cNvPr id="4" name="TextBox 3">
            <a:extLst>
              <a:ext uri="{FF2B5EF4-FFF2-40B4-BE49-F238E27FC236}">
                <a16:creationId xmlns:a16="http://schemas.microsoft.com/office/drawing/2014/main" id="{CFC9FEF1-B468-F201-4CB3-D1EB8F78A4D4}"/>
              </a:ext>
            </a:extLst>
          </p:cNvPr>
          <p:cNvSpPr txBox="1"/>
          <p:nvPr/>
        </p:nvSpPr>
        <p:spPr>
          <a:xfrm>
            <a:off x="268792" y="3363197"/>
            <a:ext cx="8514761" cy="1846659"/>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Signs of Healthy vs. Unhealthy Response</a:t>
            </a:r>
            <a:endParaRPr lang="en-US" dirty="0">
              <a:ea typeface="ＭＳ Ｐゴシック" pitchFamily="-106" charset="-128"/>
              <a:cs typeface="ＭＳ Ｐゴシック" pitchFamily="-106" charset="-128"/>
            </a:endParaRPr>
          </a:p>
          <a:p>
            <a:pPr fontAlgn="ctr"/>
            <a:r>
              <a:rPr lang="en-US" sz="1600" b="1" dirty="0">
                <a:ea typeface="ＭＳ Ｐゴシック" pitchFamily="-106" charset="-128"/>
                <a:cs typeface="ＭＳ Ｐゴシック" pitchFamily="-106" charset="-128"/>
              </a:rPr>
              <a:t>Healthy:</a:t>
            </a:r>
            <a:r>
              <a:rPr lang="en-US" sz="1600" dirty="0">
                <a:ea typeface="ＭＳ Ｐゴシック" pitchFamily="-106" charset="-128"/>
                <a:cs typeface="ＭＳ Ｐゴシック" pitchFamily="-106" charset="-128"/>
              </a:rPr>
              <a:t> The member accepts correction, shows repentance, and takes steps to grow in humility.</a:t>
            </a:r>
          </a:p>
          <a:p>
            <a:pPr fontAlgn="ctr"/>
            <a:r>
              <a:rPr lang="en-US" sz="1600" b="1" dirty="0">
                <a:ea typeface="ＭＳ Ｐゴシック" pitchFamily="-106" charset="-128"/>
                <a:cs typeface="ＭＳ Ｐゴシック" pitchFamily="-106" charset="-128"/>
              </a:rPr>
              <a:t>Unhealthy:</a:t>
            </a:r>
            <a:r>
              <a:rPr lang="en-US" sz="1600" dirty="0">
                <a:ea typeface="ＭＳ Ｐゴシック" pitchFamily="-106" charset="-128"/>
                <a:cs typeface="ＭＳ Ｐゴシック" pitchFamily="-106" charset="-128"/>
              </a:rPr>
              <a:t> The member denies wrongdoing, shifts blame, recruits “allies” to oppose leadership, or escalates conflict.</a:t>
            </a:r>
          </a:p>
          <a:p>
            <a:r>
              <a:rPr lang="en-US" sz="1600" dirty="0">
                <a:ea typeface="ＭＳ Ｐゴシック" pitchFamily="-106" charset="-128"/>
                <a:cs typeface="ＭＳ Ｐゴシック" pitchFamily="-106" charset="-128"/>
              </a:rPr>
              <a:t>When unhealthy patterns persist, leaders must </a:t>
            </a:r>
            <a:r>
              <a:rPr lang="en-US" sz="1600" b="1" dirty="0">
                <a:ea typeface="ＭＳ Ｐゴシック" pitchFamily="-106" charset="-128"/>
                <a:cs typeface="ＭＳ Ｐゴシック" pitchFamily="-106" charset="-128"/>
              </a:rPr>
              <a:t>protect the body</a:t>
            </a:r>
            <a:r>
              <a:rPr lang="en-US" sz="1600" dirty="0">
                <a:ea typeface="ＭＳ Ｐゴシック" pitchFamily="-106" charset="-128"/>
                <a:cs typeface="ＭＳ Ｐゴシック" pitchFamily="-106" charset="-128"/>
              </a:rPr>
              <a:t> by limiting influence, even if that means formal discipline (1 Corinthians 5:6–7).</a:t>
            </a:r>
          </a:p>
        </p:txBody>
      </p:sp>
      <p:sp>
        <p:nvSpPr>
          <p:cNvPr id="3" name="TextBox 2">
            <a:extLst>
              <a:ext uri="{FF2B5EF4-FFF2-40B4-BE49-F238E27FC236}">
                <a16:creationId xmlns:a16="http://schemas.microsoft.com/office/drawing/2014/main" id="{3489D2ED-2858-E339-E18C-034C1FC2AA2A}"/>
              </a:ext>
            </a:extLst>
          </p:cNvPr>
          <p:cNvSpPr txBox="1"/>
          <p:nvPr/>
        </p:nvSpPr>
        <p:spPr>
          <a:xfrm>
            <a:off x="267955" y="5243351"/>
            <a:ext cx="8514761" cy="1354217"/>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Encouragement for Elders</a:t>
            </a:r>
            <a:endParaRPr lang="en-US" dirty="0">
              <a:ea typeface="ＭＳ Ｐゴシック" pitchFamily="-106" charset="-128"/>
              <a:cs typeface="ＭＳ Ｐゴシック" pitchFamily="-106" charset="-128"/>
            </a:endParaRPr>
          </a:p>
          <a:p>
            <a:r>
              <a:rPr lang="en-US" sz="1600" dirty="0">
                <a:ea typeface="ＭＳ Ｐゴシック" pitchFamily="-106" charset="-128"/>
                <a:cs typeface="ＭＳ Ｐゴシック" pitchFamily="-106" charset="-128"/>
              </a:rPr>
              <a:t>Dealing with narcissistic tendencies is exhausting. Elders must:</a:t>
            </a:r>
          </a:p>
          <a:p>
            <a:pPr lvl="1" fontAlgn="ctr"/>
            <a:r>
              <a:rPr lang="en-US" sz="1600" dirty="0">
                <a:ea typeface="ＭＳ Ｐゴシック" pitchFamily="-106" charset="-128"/>
                <a:cs typeface="ＭＳ Ｐゴシック" pitchFamily="-106" charset="-128"/>
              </a:rPr>
              <a:t>Stay grounded in prayer (James 1:5).</a:t>
            </a:r>
          </a:p>
          <a:p>
            <a:pPr lvl="1" fontAlgn="ctr"/>
            <a:r>
              <a:rPr lang="en-US" sz="1600" dirty="0">
                <a:ea typeface="ＭＳ Ｐゴシック" pitchFamily="-106" charset="-128"/>
                <a:cs typeface="ＭＳ Ｐゴシック" pitchFamily="-106" charset="-128"/>
              </a:rPr>
              <a:t>Act in plurality - never one elder alone (Acts 20:28).</a:t>
            </a:r>
          </a:p>
          <a:p>
            <a:pPr lvl="1" fontAlgn="ctr"/>
            <a:r>
              <a:rPr lang="en-US" sz="1600" dirty="0">
                <a:ea typeface="ＭＳ Ｐゴシック" pitchFamily="-106" charset="-128"/>
                <a:cs typeface="ＭＳ Ｐゴシック" pitchFamily="-106" charset="-128"/>
              </a:rPr>
              <a:t>Keep Christ’s model of servant leadership central (Mark 10:42–45).</a:t>
            </a:r>
          </a:p>
        </p:txBody>
      </p:sp>
    </p:spTree>
    <p:extLst>
      <p:ext uri="{BB962C8B-B14F-4D97-AF65-F5344CB8AC3E}">
        <p14:creationId xmlns:p14="http://schemas.microsoft.com/office/powerpoint/2010/main" val="1831357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3"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44365</TotalTime>
  <Words>2836</Words>
  <Application>Microsoft Office PowerPoint</Application>
  <PresentationFormat>On-screen Show (4:3)</PresentationFormat>
  <Paragraphs>204</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ＭＳ Ｐゴシック</vt:lpstr>
      <vt:lpstr>Arial</vt:lpstr>
      <vt:lpstr>Arial Narrow</vt:lpstr>
      <vt:lpstr>Calibri</vt:lpstr>
      <vt:lpstr>Wingdings</vt:lpstr>
      <vt:lpstr>PPT_Template_2010SummerSchool</vt:lpstr>
      <vt:lpstr>1_UPCRC_Powerpoint_Template_with I-Mark</vt:lpstr>
      <vt:lpstr>PowerPoint Presentation</vt:lpstr>
      <vt:lpstr>Biblical Examples Faithful vs. Poor Stewardship of God’s Gifts</vt:lpstr>
      <vt:lpstr>Apostolic Pattern                             (1) How to deal with pride, envy, and poor stewardship</vt:lpstr>
      <vt:lpstr>Apostolic Pattern                             (2) How to deal with pride, envy, and poor stewardship</vt:lpstr>
      <vt:lpstr>Narcissism                                       (1) A Cultural Plague</vt:lpstr>
      <vt:lpstr>Narcissism                                       (2) A Cultural Plague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1625</cp:revision>
  <cp:lastPrinted>2025-08-16T19:04:47Z</cp:lastPrinted>
  <dcterms:created xsi:type="dcterms:W3CDTF">2010-06-16T02:58:04Z</dcterms:created>
  <dcterms:modified xsi:type="dcterms:W3CDTF">2025-09-06T12:53:44Z</dcterms:modified>
</cp:coreProperties>
</file>