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336" r:id="rId4"/>
    <p:sldId id="569" r:id="rId5"/>
    <p:sldId id="572" r:id="rId6"/>
    <p:sldId id="578" r:id="rId7"/>
    <p:sldId id="571" r:id="rId8"/>
    <p:sldId id="558" r:id="rId9"/>
    <p:sldId id="574" r:id="rId10"/>
    <p:sldId id="575" r:id="rId11"/>
    <p:sldId id="576" r:id="rId12"/>
    <p:sldId id="577" r:id="rId1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63512" autoAdjust="0"/>
  </p:normalViewPr>
  <p:slideViewPr>
    <p:cSldViewPr>
      <p:cViewPr varScale="1">
        <p:scale>
          <a:sx n="100" d="100"/>
          <a:sy n="100" d="100"/>
        </p:scale>
        <p:origin x="224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76364" cy="469265"/>
          </a:xfrm>
          <a:prstGeom prst="rect">
            <a:avLst/>
          </a:prstGeom>
        </p:spPr>
        <p:txBody>
          <a:bodyPr vert="horz" wrap="square" lIns="94154" tIns="47077" rIns="94154" bIns="47077"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6" y="1"/>
            <a:ext cx="3076364" cy="469265"/>
          </a:xfrm>
          <a:prstGeom prst="rect">
            <a:avLst/>
          </a:prstGeom>
        </p:spPr>
        <p:txBody>
          <a:bodyPr vert="horz" wrap="square" lIns="94154" tIns="47077" rIns="94154" bIns="47077"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10/25/2025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54" tIns="47077" rIns="94154" bIns="47077"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54" tIns="47077" rIns="94154" bIns="47077"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8914406"/>
            <a:ext cx="3076364" cy="469265"/>
          </a:xfrm>
          <a:prstGeom prst="rect">
            <a:avLst/>
          </a:prstGeom>
        </p:spPr>
        <p:txBody>
          <a:bodyPr vert="horz" wrap="square" lIns="94154" tIns="47077" rIns="94154" bIns="47077"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6" y="8914406"/>
            <a:ext cx="3076364" cy="469265"/>
          </a:xfrm>
          <a:prstGeom prst="rect">
            <a:avLst/>
          </a:prstGeom>
        </p:spPr>
        <p:txBody>
          <a:bodyPr vert="horz" wrap="square" lIns="94154" tIns="47077" rIns="94154" bIns="47077"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b="1" dirty="0"/>
              <a:t>Promise to David: An Eternal Kingdom</a:t>
            </a:r>
          </a:p>
          <a:p>
            <a:endParaRPr lang="en-US" sz="1400" dirty="0"/>
          </a:p>
          <a:p>
            <a:r>
              <a:rPr lang="en-US" sz="1400" b="1" dirty="0"/>
              <a:t>Core Theme</a:t>
            </a:r>
            <a:endParaRPr lang="en-US" sz="1400" dirty="0"/>
          </a:p>
          <a:p>
            <a:r>
              <a:rPr lang="en-US" sz="1400" dirty="0"/>
              <a:t>God’s covenant with David promised an everlasting throne and a royal descendant whose kingdom would never end. This promise is fulfilled in Jesus Christ, the Son of David, whose eternal reign brings the Kingdom of God to every believer’s heart and to the ends of the earth.</a:t>
            </a:r>
          </a:p>
          <a:p>
            <a:endParaRPr lang="en-US" sz="1400" b="1" dirty="0"/>
          </a:p>
          <a:p>
            <a:r>
              <a:rPr lang="en-US" sz="1400" b="1" dirty="0"/>
              <a:t>Key Verse:</a:t>
            </a:r>
            <a:r>
              <a:rPr lang="en-US" sz="1400" dirty="0"/>
              <a:t> “Your house and your kingdom shall be made sure forever before me; your throne shall be established forever.” - </a:t>
            </a:r>
            <a:r>
              <a:rPr lang="en-US" sz="1400" i="1" dirty="0"/>
              <a:t>2 Samuel 7:16 (ESV)</a:t>
            </a:r>
            <a:endParaRPr lang="en-US" sz="1400" dirty="0"/>
          </a:p>
          <a:p>
            <a:endParaRPr lang="en-US" sz="1400" dirty="0"/>
          </a:p>
          <a:p>
            <a:endParaRPr lang="en-US" sz="1400" dirty="0"/>
          </a:p>
          <a:p>
            <a:pPr marL="167061" indent="-167061">
              <a:buFont typeface="Arial" panose="020B0604020202020204" pitchFamily="34" charset="0"/>
              <a:buChar char="•"/>
            </a:pPr>
            <a:r>
              <a:rPr lang="en-US" sz="1400" dirty="0"/>
              <a:t>God’s covenant with David was not merely about a dynasty but about </a:t>
            </a:r>
            <a:r>
              <a:rPr lang="en-US" sz="1400" b="1" dirty="0"/>
              <a:t>divine destiny</a:t>
            </a:r>
            <a:r>
              <a:rPr lang="en-US" sz="1400" dirty="0"/>
              <a:t> - the revelation of the eternal King, Jesus Christ.</a:t>
            </a:r>
          </a:p>
          <a:p>
            <a:pPr marL="167061" indent="-167061">
              <a:buFont typeface="Arial" panose="020B0604020202020204" pitchFamily="34" charset="0"/>
              <a:buChar char="•"/>
            </a:pPr>
            <a:r>
              <a:rPr lang="en-US" sz="1400" dirty="0"/>
              <a:t>The Psalms sing His story, the prophets foretell His coming, the Gospels reveal His glory, and the Church proclaims His reign.</a:t>
            </a:r>
          </a:p>
          <a:p>
            <a:pPr marL="167061" indent="-167061">
              <a:buFont typeface="Arial" panose="020B0604020202020204" pitchFamily="34" charset="0"/>
              <a:buChar char="•"/>
            </a:pPr>
            <a:r>
              <a:rPr lang="en-US" sz="1400" dirty="0"/>
              <a:t>Through Christ, the throne of David becomes the throne of grace.</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24DC-7E79-F956-7E7A-9A91CF81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290594-776B-4B1C-CB5D-578AEE388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81AF37-CC7E-26F1-1A98-CB676DE120E2}"/>
              </a:ext>
            </a:extLst>
          </p:cNvPr>
          <p:cNvSpPr>
            <a:spLocks noGrp="1"/>
          </p:cNvSpPr>
          <p:nvPr>
            <p:ph type="body" idx="1"/>
          </p:nvPr>
        </p:nvSpPr>
        <p:spPr/>
        <p:txBody>
          <a:bodyPr>
            <a:normAutofit lnSpcReduction="10000"/>
          </a:bodyPr>
          <a:lstStyle/>
          <a:p>
            <a:r>
              <a:rPr lang="en-US" sz="1400" b="1" dirty="0"/>
              <a:t>REVELATION REFERENCES</a:t>
            </a:r>
            <a:endParaRPr lang="en-US" sz="1400" dirty="0"/>
          </a:p>
          <a:p>
            <a:endParaRPr lang="en-US" sz="1400" b="1" dirty="0"/>
          </a:p>
          <a:p>
            <a:r>
              <a:rPr lang="en-US" sz="1400" b="1" dirty="0"/>
              <a:t>18. Revelation 3:7</a:t>
            </a:r>
            <a:endParaRPr lang="en-US" sz="1400" dirty="0"/>
          </a:p>
          <a:p>
            <a:r>
              <a:rPr lang="en-US" sz="1400" dirty="0"/>
              <a:t>“The words of him who is holy and true, who holds the key of David.”</a:t>
            </a:r>
          </a:p>
          <a:p>
            <a:pPr rtl="0" fontAlgn="ctr"/>
            <a:r>
              <a:rPr lang="en-US" sz="1400" dirty="0"/>
              <a:t>Jesus holds </a:t>
            </a:r>
            <a:r>
              <a:rPr lang="en-US" sz="1400" b="1" dirty="0"/>
              <a:t>the key of David</a:t>
            </a:r>
            <a:r>
              <a:rPr lang="en-US" sz="1400" dirty="0"/>
              <a:t>, symbolizing ultimate royal and spiritual authority - fulfillment of </a:t>
            </a:r>
            <a:r>
              <a:rPr lang="en-US" sz="1400" b="1" dirty="0"/>
              <a:t>Isaiah 22:22</a:t>
            </a:r>
            <a:r>
              <a:rPr lang="en-US" sz="1400" dirty="0"/>
              <a:t> and the Davidic covenantal right to rule.</a:t>
            </a:r>
          </a:p>
          <a:p>
            <a:endParaRPr lang="en-US" sz="1400" b="1" dirty="0"/>
          </a:p>
          <a:p>
            <a:r>
              <a:rPr lang="en-US" sz="1400" b="1" dirty="0"/>
              <a:t>19. Revelation 5:5</a:t>
            </a:r>
            <a:endParaRPr lang="en-US" sz="1400" dirty="0"/>
          </a:p>
          <a:p>
            <a:r>
              <a:rPr lang="en-US" sz="1400" dirty="0"/>
              <a:t>“See, the Lion of the tribe of Judah, the Root of David, has triumphed.”</a:t>
            </a:r>
          </a:p>
          <a:p>
            <a:pPr rtl="0" fontAlgn="ctr"/>
            <a:r>
              <a:rPr lang="en-US" sz="1400" dirty="0"/>
              <a:t>The </a:t>
            </a:r>
            <a:r>
              <a:rPr lang="en-US" sz="1400" b="1" dirty="0"/>
              <a:t>Root of David</a:t>
            </a:r>
            <a:r>
              <a:rPr lang="en-US" sz="1400" dirty="0"/>
              <a:t> title explicitly identifies Jesus as the </a:t>
            </a:r>
            <a:r>
              <a:rPr lang="en-US" sz="1400" b="1" dirty="0"/>
              <a:t>Messianic King</a:t>
            </a:r>
            <a:r>
              <a:rPr lang="en-US" sz="1400" dirty="0"/>
              <a:t> promised to David, now enthroned in heavenly glory.</a:t>
            </a:r>
          </a:p>
          <a:p>
            <a:endParaRPr lang="en-US" sz="1400" b="1" dirty="0"/>
          </a:p>
          <a:p>
            <a:r>
              <a:rPr lang="en-US" sz="1400" b="1" dirty="0"/>
              <a:t>20. Revelation 22:16</a:t>
            </a:r>
            <a:endParaRPr lang="en-US" sz="1400" dirty="0"/>
          </a:p>
          <a:p>
            <a:r>
              <a:rPr lang="en-US" sz="1400" dirty="0"/>
              <a:t>“I, Jesus… am the Root and the Offspring of David, the bright Morning Star.”</a:t>
            </a:r>
          </a:p>
          <a:p>
            <a:pPr rtl="0" fontAlgn="ctr"/>
            <a:r>
              <a:rPr lang="en-US" sz="1400" dirty="0"/>
              <a:t>Jesus claims both </a:t>
            </a:r>
            <a:r>
              <a:rPr lang="en-US" sz="1400" b="1" dirty="0"/>
              <a:t>preexistence (Root)</a:t>
            </a:r>
            <a:r>
              <a:rPr lang="en-US" sz="1400" dirty="0"/>
              <a:t> and </a:t>
            </a:r>
            <a:r>
              <a:rPr lang="en-US" sz="1400" b="1" dirty="0"/>
              <a:t>fulfillment (Offspring)</a:t>
            </a:r>
            <a:r>
              <a:rPr lang="en-US" sz="1400" dirty="0"/>
              <a:t> - the eternal Son and promised heir who reigns forever.</a:t>
            </a:r>
          </a:p>
          <a:p>
            <a:endParaRPr lang="en-US" dirty="0"/>
          </a:p>
        </p:txBody>
      </p:sp>
      <p:sp>
        <p:nvSpPr>
          <p:cNvPr id="4" name="Slide Number Placeholder 3">
            <a:extLst>
              <a:ext uri="{FF2B5EF4-FFF2-40B4-BE49-F238E27FC236}">
                <a16:creationId xmlns:a16="http://schemas.microsoft.com/office/drawing/2014/main" id="{2A2EFACF-5AF4-FBCF-C716-A7E106575171}"/>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894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0A427-6557-E534-52C7-3D41176EA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A0662-D143-3A3F-D7F4-E831CFB6A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9715D-2BD5-AC1B-AA1F-3E4ABBAA292F}"/>
              </a:ext>
            </a:extLst>
          </p:cNvPr>
          <p:cNvSpPr>
            <a:spLocks noGrp="1"/>
          </p:cNvSpPr>
          <p:nvPr>
            <p:ph type="body" idx="1"/>
          </p:nvPr>
        </p:nvSpPr>
        <p:spPr/>
        <p:txBody>
          <a:bodyPr>
            <a:normAutofit/>
          </a:bodyPr>
          <a:lstStyle/>
          <a:p>
            <a:r>
              <a:rPr lang="en-US" sz="1400" dirty="0"/>
              <a:t>The </a:t>
            </a:r>
            <a:r>
              <a:rPr lang="en-US" sz="1400" b="1" dirty="0"/>
              <a:t>New Testament repeatedly affirms</a:t>
            </a:r>
            <a:r>
              <a:rPr lang="en-US" sz="1400" dirty="0"/>
              <a:t> that:</a:t>
            </a:r>
          </a:p>
          <a:p>
            <a:pPr marL="167061" indent="-167061" fontAlgn="ctr">
              <a:buFont typeface="Arial" panose="020B0604020202020204" pitchFamily="34" charset="0"/>
              <a:buChar char="•"/>
            </a:pPr>
            <a:r>
              <a:rPr lang="en-US" sz="1400" dirty="0"/>
              <a:t>Jesus is </a:t>
            </a:r>
            <a:r>
              <a:rPr lang="en-US" sz="1400" b="1" dirty="0"/>
              <a:t>descended from David</a:t>
            </a:r>
            <a:r>
              <a:rPr lang="en-US" sz="1400" dirty="0"/>
              <a:t> according to the flesh (human lineage).</a:t>
            </a:r>
          </a:p>
          <a:p>
            <a:pPr marL="167061" indent="-167061" fontAlgn="ctr">
              <a:buFont typeface="Arial" panose="020B0604020202020204" pitchFamily="34" charset="0"/>
              <a:buChar char="•"/>
            </a:pPr>
            <a:r>
              <a:rPr lang="en-US" sz="1400" dirty="0"/>
              <a:t>God </a:t>
            </a:r>
            <a:r>
              <a:rPr lang="en-US" sz="1400" b="1" dirty="0"/>
              <a:t>confirmed His covenant</a:t>
            </a:r>
            <a:r>
              <a:rPr lang="en-US" sz="1400" dirty="0"/>
              <a:t> with David through Jesus’ </a:t>
            </a:r>
            <a:r>
              <a:rPr lang="en-US" sz="1400" b="1" dirty="0"/>
              <a:t>resurrection and exaltation</a:t>
            </a:r>
            <a:r>
              <a:rPr lang="en-US" sz="1400" dirty="0"/>
              <a:t>.</a:t>
            </a:r>
          </a:p>
          <a:p>
            <a:pPr marL="167061" indent="-167061" fontAlgn="ctr">
              <a:buFont typeface="Arial" panose="020B0604020202020204" pitchFamily="34" charset="0"/>
              <a:buChar char="•"/>
            </a:pPr>
            <a:r>
              <a:rPr lang="en-US" sz="1400" dirty="0"/>
              <a:t>Christ now </a:t>
            </a:r>
            <a:r>
              <a:rPr lang="en-US" sz="1400" b="1" dirty="0"/>
              <a:t>reigns forever</a:t>
            </a:r>
            <a:r>
              <a:rPr lang="en-US" sz="1400" dirty="0"/>
              <a:t> as the eternal fulfillment of the promise that David’s throne would never end.</a:t>
            </a:r>
          </a:p>
          <a:p>
            <a:endParaRPr lang="en-US" sz="1400" b="1" dirty="0"/>
          </a:p>
          <a:p>
            <a:r>
              <a:rPr lang="en-US" sz="1400" b="1" dirty="0"/>
              <a:t>Summary Verse:</a:t>
            </a:r>
            <a:endParaRPr lang="en-US" sz="1400" dirty="0"/>
          </a:p>
          <a:p>
            <a:r>
              <a:rPr lang="en-US" sz="1400" dirty="0"/>
              <a:t>“He will reign over the house of Jacob forever, and of His kingdom there will be no end.” - </a:t>
            </a:r>
            <a:r>
              <a:rPr lang="en-US" sz="1400" i="1" dirty="0"/>
              <a:t>Luke 1:33</a:t>
            </a:r>
            <a:endParaRPr lang="en-US" sz="1400" dirty="0"/>
          </a:p>
          <a:p>
            <a:endParaRPr lang="en-US" dirty="0"/>
          </a:p>
        </p:txBody>
      </p:sp>
      <p:sp>
        <p:nvSpPr>
          <p:cNvPr id="4" name="Slide Number Placeholder 3">
            <a:extLst>
              <a:ext uri="{FF2B5EF4-FFF2-40B4-BE49-F238E27FC236}">
                <a16:creationId xmlns:a16="http://schemas.microsoft.com/office/drawing/2014/main" id="{3B81A30C-3A28-7BD6-F3B2-BD97849FA085}"/>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131097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God’s Character in Scripture</a:t>
            </a:r>
            <a:endParaRPr lang="en-US" dirty="0"/>
          </a:p>
          <a:p>
            <a:endParaRPr lang="en-US" b="1" dirty="0"/>
          </a:p>
          <a:p>
            <a:r>
              <a:rPr lang="en-US" b="1" dirty="0"/>
              <a:t>Scripture Focus:</a:t>
            </a:r>
            <a:endParaRPr lang="en-US" dirty="0"/>
          </a:p>
          <a:p>
            <a:r>
              <a:rPr lang="en-US" i="1" dirty="0"/>
              <a:t>2 Samuel 7:12-16; Psalm 89:3-4, 28-37; Psalm 132:11-12</a:t>
            </a:r>
            <a:endParaRPr lang="en-US" dirty="0"/>
          </a:p>
          <a:p>
            <a:pPr rtl="0" fontAlgn="ctr"/>
            <a:endParaRPr lang="en-US" dirty="0"/>
          </a:p>
          <a:p>
            <a:pPr marL="167061" indent="-167061" fontAlgn="ctr">
              <a:buFont typeface="Arial" panose="020B0604020202020204" pitchFamily="34" charset="0"/>
              <a:buChar char="•"/>
            </a:pPr>
            <a:r>
              <a:rPr lang="en-US" dirty="0"/>
              <a:t>In 2 Samuel 7, God covenants with David that his offspring will build a house for God’s name and that his throne will be established forever.</a:t>
            </a:r>
          </a:p>
          <a:p>
            <a:pPr marL="167061" indent="-167061" fontAlgn="ctr">
              <a:buFont typeface="Arial" panose="020B0604020202020204" pitchFamily="34" charset="0"/>
              <a:buChar char="•"/>
            </a:pPr>
            <a:r>
              <a:rPr lang="en-US" dirty="0"/>
              <a:t>God binds Himself by promise, revealing His </a:t>
            </a:r>
            <a:r>
              <a:rPr lang="en-US" i="1" dirty="0"/>
              <a:t>steadfast love</a:t>
            </a:r>
            <a:r>
              <a:rPr lang="en-US" dirty="0"/>
              <a:t> and </a:t>
            </a:r>
            <a:r>
              <a:rPr lang="en-US" i="1" dirty="0"/>
              <a:t>faithfulness</a:t>
            </a:r>
            <a:r>
              <a:rPr lang="en-US" dirty="0"/>
              <a:t>.</a:t>
            </a:r>
          </a:p>
          <a:p>
            <a:pPr marL="167061" indent="-167061" fontAlgn="ctr">
              <a:buFont typeface="Arial" panose="020B0604020202020204" pitchFamily="34" charset="0"/>
              <a:buChar char="•"/>
            </a:pPr>
            <a:r>
              <a:rPr lang="en-US" dirty="0"/>
              <a:t>Psalm 89 and Psalm 132 echo this covenant: God will not revoke His promise even when David’s descendants falter. His mercy upholds His covenant.</a:t>
            </a:r>
          </a:p>
          <a:p>
            <a:pPr marL="167061" indent="-167061">
              <a:buFont typeface="Arial" panose="020B0604020202020204" pitchFamily="34" charset="0"/>
              <a:buChar char="•"/>
            </a:pPr>
            <a:endParaRPr lang="en-US" b="1" dirty="0"/>
          </a:p>
          <a:p>
            <a:r>
              <a:rPr lang="en-US" b="1" dirty="0"/>
              <a:t>Revelation of God’s Character:</a:t>
            </a:r>
            <a:endParaRPr lang="en-US" dirty="0"/>
          </a:p>
          <a:p>
            <a:r>
              <a:rPr lang="en-US" dirty="0"/>
              <a:t>God is faithful to His word even when human kings fail. He shows Himself as the </a:t>
            </a:r>
            <a:r>
              <a:rPr lang="en-US" b="1" dirty="0"/>
              <a:t>Covenant Keeper</a:t>
            </a:r>
            <a:r>
              <a:rPr lang="en-US" dirty="0"/>
              <a:t>, the </a:t>
            </a:r>
            <a:r>
              <a:rPr lang="en-US" b="1" dirty="0"/>
              <a:t>Promise Sustainer</a:t>
            </a:r>
            <a:r>
              <a:rPr lang="en-US" dirty="0"/>
              <a:t>, and the </a:t>
            </a:r>
            <a:r>
              <a:rPr lang="en-US" b="1" dirty="0"/>
              <a:t>Faithful Kingmaker</a:t>
            </a:r>
            <a:r>
              <a:rPr lang="en-US" dirty="0"/>
              <a:t>.</a:t>
            </a:r>
          </a:p>
          <a:p>
            <a:endParaRPr lang="en-US" sz="1400" dirty="0"/>
          </a:p>
          <a:p>
            <a:pPr defTabSz="890991">
              <a:defRPr/>
            </a:pPr>
            <a:r>
              <a:rPr lang="en-US" b="1" dirty="0"/>
              <a:t>2Sa 7:10-16  </a:t>
            </a:r>
            <a:r>
              <a:rPr lang="en-US" dirty="0"/>
              <a:t>I will establish a place for my people Israel and settle them there; they will live there and not be disturbed any more. Violent men will not oppress them again, as they did in the beginning  (11)  and during the time when I appointed judges to lead my people Israel. Instead, I will give you relief from all your enemies. The LORD declares to you that he himself will build a dynastic house for you.  (12)  When the time comes for you to die, I will raise up your descendant, one of your own sons, to succeed you, and I will establish his kingdom.  (13)  He will build a house for my name, and I will make his dynasty permanent.  (14)  I will become his father and he will become my son. When he sins, I will correct him with the rod of men and with wounds inflicted by human beings.  (15)  But my loyal love will not be removed from him as I removed it from Saul, whom I removed from before you.  (16)  Your house and your kingdom will stand before me permanently; your dynasty will be permanent.’”</a:t>
            </a:r>
          </a:p>
          <a:p>
            <a:pPr lvl="0"/>
            <a:endParaRPr lang="en-US" sz="1400" dirty="0"/>
          </a:p>
          <a:p>
            <a:pPr defTabSz="890991">
              <a:defRPr/>
            </a:pPr>
            <a:r>
              <a:rPr lang="en-US" b="1" dirty="0" err="1"/>
              <a:t>Psa</a:t>
            </a:r>
            <a:r>
              <a:rPr lang="en-US" b="1" dirty="0"/>
              <a:t> 89:2-4  </a:t>
            </a:r>
            <a:r>
              <a:rPr lang="en-US" dirty="0"/>
              <a:t>For I say, “Loyal love is permanently established; in the skies you set up your faithfulness.”  (3)  The LORD said, “I have made a covenant with my chosen one; I have made a promise on oath to David, my servant:  (4)  ‘I will give you an eternal dynasty and establish your throne throughout future generations.’” (Selah)</a:t>
            </a:r>
          </a:p>
          <a:p>
            <a:pPr lvl="0"/>
            <a:endParaRPr lang="en-US" sz="1400" dirty="0"/>
          </a:p>
          <a:p>
            <a:pPr defTabSz="890991">
              <a:defRPr/>
            </a:pPr>
            <a:r>
              <a:rPr lang="en-US" b="1" dirty="0" err="1"/>
              <a:t>Psa</a:t>
            </a:r>
            <a:r>
              <a:rPr lang="en-US" b="1" dirty="0"/>
              <a:t> 132:10-12  </a:t>
            </a:r>
            <a:r>
              <a:rPr lang="en-US" dirty="0"/>
              <a:t>For the sake of David, your servant, do not reject your chosen king!  (11)  The LORD made a reliable promise to David; he will not go back on his word. He said, “I will place one of your descendants on your throne.  (12)  If your sons keep my covenant and the rules I teach them, their sons will also sit on your throne forever.”</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fontScale="40000" lnSpcReduction="20000"/>
          </a:bodyPr>
          <a:lstStyle/>
          <a:p>
            <a:r>
              <a:rPr lang="en-US" sz="1400" b="1" dirty="0"/>
              <a:t>God’s Character in History</a:t>
            </a:r>
            <a:endParaRPr lang="en-US" sz="1400" dirty="0"/>
          </a:p>
          <a:p>
            <a:endParaRPr lang="en-US" sz="1400" b="1" dirty="0"/>
          </a:p>
          <a:p>
            <a:r>
              <a:rPr lang="en-US" sz="1400" b="1" dirty="0"/>
              <a:t>Historical Fulfillment and Struggle:</a:t>
            </a:r>
            <a:endParaRPr lang="en-US" sz="1400" dirty="0"/>
          </a:p>
          <a:p>
            <a:pPr rtl="0" fontAlgn="ctr"/>
            <a:r>
              <a:rPr lang="en-US" sz="1400" dirty="0"/>
              <a:t>Despite periods of rebellion, exile, and the fall of David’s monarchy, God preserved David’s lineage “for His servant David’s sake” (</a:t>
            </a:r>
            <a:r>
              <a:rPr lang="en-US" sz="1400" i="1" dirty="0"/>
              <a:t>2 Kings 8:19</a:t>
            </a:r>
            <a:r>
              <a:rPr lang="en-US" sz="1400" dirty="0"/>
              <a:t>).</a:t>
            </a:r>
          </a:p>
          <a:p>
            <a:pPr rtl="0" fontAlgn="ctr"/>
            <a:r>
              <a:rPr lang="en-US" sz="1400" dirty="0"/>
              <a:t>The prophets rekindled Israel’s hope in the promised eternal King:</a:t>
            </a:r>
          </a:p>
          <a:p>
            <a:pPr lvl="1" rtl="0" fontAlgn="ctr"/>
            <a:r>
              <a:rPr lang="en-US" sz="1400" b="1" dirty="0"/>
              <a:t>Isaiah 9:6–7</a:t>
            </a:r>
            <a:r>
              <a:rPr lang="en-US" sz="1400" dirty="0"/>
              <a:t> - “Of the increase of his government and peace there will be no end, on the throne of David.”</a:t>
            </a:r>
          </a:p>
          <a:p>
            <a:pPr lvl="1" rtl="0" fontAlgn="ctr"/>
            <a:r>
              <a:rPr lang="en-US" sz="1400" b="1" dirty="0"/>
              <a:t>Jeremiah 23:5–6</a:t>
            </a:r>
            <a:r>
              <a:rPr lang="en-US" sz="1400" dirty="0"/>
              <a:t> - “I will raise up for David a righteous Branch.”</a:t>
            </a:r>
          </a:p>
          <a:p>
            <a:pPr lvl="1" rtl="0" fontAlgn="ctr"/>
            <a:r>
              <a:rPr lang="en-US" sz="1400" b="1" dirty="0"/>
              <a:t>Ezekiel 37:24–25</a:t>
            </a:r>
            <a:r>
              <a:rPr lang="en-US" sz="1400" dirty="0"/>
              <a:t> - “My servant David shall be their prince forever.”</a:t>
            </a:r>
          </a:p>
          <a:p>
            <a:r>
              <a:rPr lang="en-US" sz="1400" dirty="0"/>
              <a:t>These historical promises bridged the silence of centuries, preparing for the Messiah’s coming in the fullness of time.</a:t>
            </a:r>
          </a:p>
          <a:p>
            <a:endParaRPr lang="en-US" sz="1400" b="1" dirty="0"/>
          </a:p>
          <a:p>
            <a:r>
              <a:rPr lang="en-US" sz="1400" b="1" dirty="0"/>
              <a:t>God’s Character Shown:</a:t>
            </a:r>
            <a:endParaRPr lang="en-US" sz="1400" dirty="0"/>
          </a:p>
          <a:p>
            <a:r>
              <a:rPr lang="en-US" sz="1400" dirty="0"/>
              <a:t>Even in silence and exile, God’s covenant faithfulness endures. He writes His promises into history, ensuring that His redemptive plan never fails.</a:t>
            </a:r>
          </a:p>
          <a:p>
            <a:pPr marL="324"/>
            <a:endParaRPr lang="en-US" sz="1400" dirty="0"/>
          </a:p>
          <a:p>
            <a:r>
              <a:rPr lang="en-US" sz="1400" b="1" dirty="0"/>
              <a:t>The Problem: Covenant Judgment vs. Covenant Promise</a:t>
            </a:r>
            <a:endParaRPr lang="en-US" sz="1400" dirty="0"/>
          </a:p>
          <a:p>
            <a:pPr lvl="1"/>
            <a:r>
              <a:rPr lang="en-US" sz="1400" b="1" dirty="0">
                <a:cs typeface="ＭＳ Ｐゴシック" pitchFamily="-106" charset="-128"/>
              </a:rPr>
              <a:t>Deuteronomy 29:20</a:t>
            </a:r>
            <a:endParaRPr lang="en-US" sz="1400" dirty="0">
              <a:cs typeface="ＭＳ Ｐゴシック" pitchFamily="-106" charset="-128"/>
            </a:endParaRPr>
          </a:p>
          <a:p>
            <a:pPr lvl="1"/>
            <a:r>
              <a:rPr lang="en-US" sz="1400" dirty="0">
                <a:cs typeface="ＭＳ Ｐゴシック" pitchFamily="-106" charset="-128"/>
              </a:rPr>
              <a:t>“The LORD will never be willing to forgive him; his name will be blotted out from under heaven.”</a:t>
            </a:r>
          </a:p>
          <a:p>
            <a:pPr marL="167061" indent="-167061">
              <a:buFont typeface="Arial" panose="020B0604020202020204" pitchFamily="34" charset="0"/>
              <a:buChar char="•"/>
            </a:pPr>
            <a:r>
              <a:rPr lang="en-US" sz="1400" dirty="0"/>
              <a:t>This “blotting out” principle applied to </a:t>
            </a:r>
            <a:r>
              <a:rPr lang="en-US" sz="1400" b="1" dirty="0"/>
              <a:t>idolaters under the Mosaic covenant</a:t>
            </a:r>
            <a:r>
              <a:rPr lang="en-US" sz="1400" dirty="0"/>
              <a:t> — cutting them off from the covenant nation.</a:t>
            </a:r>
          </a:p>
          <a:p>
            <a:pPr marL="167061" indent="-167061">
              <a:buFont typeface="Arial" panose="020B0604020202020204" pitchFamily="34" charset="0"/>
              <a:buChar char="•"/>
            </a:pPr>
            <a:r>
              <a:rPr lang="en-US" sz="1400" b="1" dirty="0"/>
              <a:t>Ahaziah, Joash, and Amaziah</a:t>
            </a:r>
            <a:r>
              <a:rPr lang="en-US" sz="1400" dirty="0"/>
              <a:t>, all corrupted by </a:t>
            </a:r>
            <a:r>
              <a:rPr lang="en-US" sz="1400" b="1" dirty="0"/>
              <a:t>idolatry</a:t>
            </a:r>
            <a:r>
              <a:rPr lang="en-US" sz="1400" dirty="0"/>
              <a:t> and intermarriage with the house of Ahab (through Athaliah), came under this judgment.</a:t>
            </a:r>
          </a:p>
          <a:p>
            <a:pPr marL="167061" indent="-167061">
              <a:buFont typeface="Arial" panose="020B0604020202020204" pitchFamily="34" charset="0"/>
              <a:buChar char="•"/>
            </a:pPr>
            <a:r>
              <a:rPr lang="en-US" sz="1400" dirty="0"/>
              <a:t>Thus, Matthew omits them — symbolically reflecting that their names were indeed “blotted out” of the covenant record, fulfilling the </a:t>
            </a:r>
            <a:r>
              <a:rPr lang="en-US" sz="1400" b="1" dirty="0"/>
              <a:t>Law’s sentence</a:t>
            </a:r>
            <a:r>
              <a:rPr lang="en-US" sz="1400" dirty="0"/>
              <a:t>.</a:t>
            </a:r>
          </a:p>
          <a:p>
            <a:pPr marL="167061" indent="-167061">
              <a:buFont typeface="Arial" panose="020B0604020202020204" pitchFamily="34" charset="0"/>
              <a:buChar char="•"/>
            </a:pPr>
            <a:r>
              <a:rPr lang="en-US" sz="1400" dirty="0"/>
              <a:t>Then, later in the monarchy, comes a much deeper problem — </a:t>
            </a:r>
            <a:r>
              <a:rPr lang="en-US" sz="1400" b="1" dirty="0"/>
              <a:t>the blood curse on Jehoiakim and his line.</a:t>
            </a:r>
            <a:endParaRPr lang="en-US" sz="1400" dirty="0"/>
          </a:p>
          <a:p>
            <a:pPr marL="324"/>
            <a:endParaRPr lang="en-US" sz="1400" dirty="0"/>
          </a:p>
          <a:p>
            <a:r>
              <a:rPr lang="en-US" sz="1400" b="1" dirty="0"/>
              <a:t>The Curse Pronounced on Jehoiakim and Jeconiah</a:t>
            </a:r>
            <a:endParaRPr lang="en-US" sz="1400" dirty="0"/>
          </a:p>
          <a:p>
            <a:pPr lvl="1"/>
            <a:r>
              <a:rPr lang="en-US" sz="1400" b="1" dirty="0">
                <a:cs typeface="ＭＳ Ｐゴシック" pitchFamily="-106" charset="-128"/>
              </a:rPr>
              <a:t>Jehoiakim’s Curse — Jeremiah 22:18–19, 30</a:t>
            </a:r>
            <a:endParaRPr lang="en-US" sz="1400" dirty="0">
              <a:cs typeface="ＭＳ Ｐゴシック" pitchFamily="-106" charset="-128"/>
            </a:endParaRPr>
          </a:p>
          <a:p>
            <a:pPr lvl="1"/>
            <a:r>
              <a:rPr lang="en-US" sz="1400" dirty="0">
                <a:cs typeface="ＭＳ Ｐゴシック" pitchFamily="-106" charset="-128"/>
              </a:rPr>
              <a:t>“He shall have none to sit on the throne of David, and his dead body shall be cast out...</a:t>
            </a:r>
          </a:p>
          <a:p>
            <a:pPr lvl="1"/>
            <a:r>
              <a:rPr lang="en-US" sz="1400" dirty="0">
                <a:cs typeface="ＭＳ Ｐゴシック" pitchFamily="-106" charset="-128"/>
              </a:rPr>
              <a:t>Write this man down as childless, a man who shall not prosper in his days;</a:t>
            </a:r>
          </a:p>
          <a:p>
            <a:pPr lvl="1"/>
            <a:r>
              <a:rPr lang="en-US" sz="1400" dirty="0">
                <a:cs typeface="ＭＳ Ｐゴシック" pitchFamily="-106" charset="-128"/>
              </a:rPr>
              <a:t>for none of his offspring shall sit on the throne of David or rule again in Judah.”</a:t>
            </a:r>
          </a:p>
          <a:p>
            <a:pPr marL="167061" indent="-167061">
              <a:buFont typeface="Arial" panose="020B0604020202020204" pitchFamily="34" charset="0"/>
              <a:buChar char="•"/>
            </a:pPr>
            <a:r>
              <a:rPr lang="en-US" sz="1400" dirty="0"/>
              <a:t>Here, God declares a </a:t>
            </a:r>
            <a:r>
              <a:rPr lang="en-US" sz="1400" b="1" dirty="0"/>
              <a:t>“blood curse”</a:t>
            </a:r>
            <a:r>
              <a:rPr lang="en-US" sz="1400" dirty="0"/>
              <a:t> on </a:t>
            </a:r>
            <a:r>
              <a:rPr lang="en-US" sz="1400" b="1" dirty="0"/>
              <a:t>Jehoiakim’s line</a:t>
            </a:r>
            <a:r>
              <a:rPr lang="en-US" sz="1400" dirty="0"/>
              <a:t> (and explicitly on his son </a:t>
            </a:r>
            <a:r>
              <a:rPr lang="en-US" sz="1400" b="1" dirty="0"/>
              <a:t>Jeconiah / Coniah</a:t>
            </a:r>
            <a:r>
              <a:rPr lang="en-US" sz="1400" dirty="0"/>
              <a:t>).</a:t>
            </a:r>
          </a:p>
          <a:p>
            <a:pPr marL="167061" indent="-167061">
              <a:buFont typeface="Arial" panose="020B0604020202020204" pitchFamily="34" charset="0"/>
              <a:buChar char="•"/>
            </a:pPr>
            <a:r>
              <a:rPr lang="en-US" sz="1400" dirty="0"/>
              <a:t>This seems to make the </a:t>
            </a:r>
            <a:r>
              <a:rPr lang="en-US" sz="1400" b="1" dirty="0"/>
              <a:t>Davidic promise impossible</a:t>
            </a:r>
            <a:r>
              <a:rPr lang="en-US" sz="1400" dirty="0"/>
              <a:t> — for if the royal line is cursed, how can a son of David reign forever?</a:t>
            </a:r>
          </a:p>
          <a:p>
            <a:pPr marL="324"/>
            <a:endParaRPr lang="en-US" sz="1400" dirty="0"/>
          </a:p>
          <a:p>
            <a:r>
              <a:rPr lang="en-US" sz="1400" b="1" dirty="0"/>
              <a:t>God’s Covenant Faithfulness Despite Judgment</a:t>
            </a:r>
            <a:endParaRPr lang="en-US" sz="1400" dirty="0"/>
          </a:p>
          <a:p>
            <a:r>
              <a:rPr lang="en-US" sz="1400" dirty="0"/>
              <a:t>This brings us back to the foundation of </a:t>
            </a:r>
            <a:r>
              <a:rPr lang="en-US" sz="1400" b="1" dirty="0"/>
              <a:t>2 Samuel 7:14–16</a:t>
            </a:r>
            <a:r>
              <a:rPr lang="en-US" sz="1400" dirty="0"/>
              <a:t>:</a:t>
            </a:r>
          </a:p>
          <a:p>
            <a:pPr lvl="1"/>
            <a:r>
              <a:rPr lang="en-US" sz="1400" dirty="0">
                <a:cs typeface="ＭＳ Ｐゴシック" pitchFamily="-106" charset="-128"/>
              </a:rPr>
              <a:t>“When he commits iniquity, I will chasten him with the rod of men…</a:t>
            </a:r>
          </a:p>
          <a:p>
            <a:pPr lvl="1"/>
            <a:r>
              <a:rPr lang="en-US" sz="1400" dirty="0">
                <a:cs typeface="ＭＳ Ｐゴシック" pitchFamily="-106" charset="-128"/>
              </a:rPr>
              <a:t>But my steadfast love will not depart from him…</a:t>
            </a:r>
          </a:p>
          <a:p>
            <a:pPr lvl="1"/>
            <a:r>
              <a:rPr lang="en-US" sz="1400" dirty="0">
                <a:cs typeface="ＭＳ Ｐゴシック" pitchFamily="-106" charset="-128"/>
              </a:rPr>
              <a:t>And your house and your kingdom shall be made sure forever.”</a:t>
            </a:r>
          </a:p>
          <a:p>
            <a:pPr marL="167061" indent="-167061">
              <a:buFont typeface="Arial" panose="020B0604020202020204" pitchFamily="34" charset="0"/>
              <a:buChar char="•"/>
            </a:pPr>
            <a:r>
              <a:rPr lang="en-US" sz="1400" dirty="0"/>
              <a:t>So God </a:t>
            </a:r>
            <a:r>
              <a:rPr lang="en-US" sz="1400" b="1" dirty="0"/>
              <a:t>disciplines David’s descendants</a:t>
            </a:r>
            <a:r>
              <a:rPr lang="en-US" sz="1400" dirty="0"/>
              <a:t>, even to the point of cursing, dethronement, and exile — yet </a:t>
            </a:r>
            <a:r>
              <a:rPr lang="en-US" sz="1400" b="1" dirty="0"/>
              <a:t>He will not annul His covenant</a:t>
            </a:r>
            <a:r>
              <a:rPr lang="en-US" sz="1400" dirty="0"/>
              <a:t>.</a:t>
            </a:r>
          </a:p>
          <a:p>
            <a:pPr marL="167061" indent="-167061">
              <a:buFont typeface="Arial" panose="020B0604020202020204" pitchFamily="34" charset="0"/>
              <a:buChar char="•"/>
            </a:pPr>
            <a:r>
              <a:rPr lang="en-US" sz="1400" dirty="0"/>
              <a:t>He preserves the royal line </a:t>
            </a:r>
            <a:r>
              <a:rPr lang="en-US" sz="1400" b="1" dirty="0"/>
              <a:t>through divine mercy</a:t>
            </a:r>
            <a:r>
              <a:rPr lang="en-US" sz="1400" dirty="0"/>
              <a:t>, not human merit.</a:t>
            </a:r>
          </a:p>
          <a:p>
            <a:pPr marL="324"/>
            <a:endParaRPr lang="en-US" sz="1400" dirty="0"/>
          </a:p>
          <a:p>
            <a:pPr marL="324"/>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53614-C301-D3D3-0741-C0D57E1E2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AD7627-E918-EECA-1F38-4E69A4DFF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33996-1AAE-FA3C-AAFA-0ACE0A32DE5A}"/>
              </a:ext>
            </a:extLst>
          </p:cNvPr>
          <p:cNvSpPr>
            <a:spLocks noGrp="1"/>
          </p:cNvSpPr>
          <p:nvPr>
            <p:ph type="body" idx="1"/>
          </p:nvPr>
        </p:nvSpPr>
        <p:spPr/>
        <p:txBody>
          <a:bodyPr>
            <a:normAutofit fontScale="55000" lnSpcReduction="20000"/>
          </a:bodyPr>
          <a:lstStyle/>
          <a:p>
            <a:r>
              <a:rPr lang="en-US" sz="1600" b="1" dirty="0"/>
              <a:t>The Historical Resolution: Two Branches of David’s Line</a:t>
            </a:r>
            <a:endParaRPr lang="en-US" sz="1600" dirty="0"/>
          </a:p>
          <a:p>
            <a:r>
              <a:rPr lang="en-US" sz="1600" dirty="0"/>
              <a:t>After the exile, the royal line splits into </a:t>
            </a:r>
            <a:r>
              <a:rPr lang="en-US" sz="1600" b="1" dirty="0"/>
              <a:t>two surviving branches</a:t>
            </a:r>
            <a:r>
              <a:rPr lang="en-US" sz="1600" dirty="0"/>
              <a:t> descending from David through different sons:</a:t>
            </a:r>
          </a:p>
          <a:p>
            <a:pPr rtl="0" fontAlgn="t"/>
            <a:r>
              <a:rPr lang="en-US" sz="1600" b="1" dirty="0"/>
              <a:t>Davidic Line</a:t>
            </a:r>
            <a:r>
              <a:rPr lang="en-US" sz="1600" dirty="0"/>
              <a:t>		</a:t>
            </a:r>
            <a:r>
              <a:rPr lang="en-US" sz="1600" b="1" dirty="0"/>
              <a:t>Descended Through</a:t>
            </a:r>
            <a:r>
              <a:rPr lang="en-US" sz="1600" dirty="0"/>
              <a:t>	</a:t>
            </a:r>
            <a:r>
              <a:rPr lang="en-US" sz="1600" b="1" dirty="0"/>
              <a:t>Representative in Genealogy</a:t>
            </a:r>
            <a:r>
              <a:rPr lang="en-US" sz="1600" dirty="0"/>
              <a:t>	</a:t>
            </a:r>
            <a:r>
              <a:rPr lang="en-US" sz="1600" b="1" dirty="0"/>
              <a:t>Lineage Found In</a:t>
            </a:r>
            <a:endParaRPr lang="en-US" sz="1600" dirty="0"/>
          </a:p>
          <a:p>
            <a:pPr rtl="0" fontAlgn="t"/>
            <a:r>
              <a:rPr lang="en-US" sz="1600" b="1" dirty="0"/>
              <a:t>Royal (Legal)		</a:t>
            </a:r>
            <a:r>
              <a:rPr lang="en-US" sz="1600" dirty="0"/>
              <a:t>Solomon → Jeconiah	</a:t>
            </a:r>
            <a:r>
              <a:rPr lang="en-US" sz="1600" b="1" dirty="0"/>
              <a:t>Joseph</a:t>
            </a:r>
            <a:r>
              <a:rPr lang="en-US" sz="1600" dirty="0"/>
              <a:t>, husband of Mary		</a:t>
            </a:r>
            <a:r>
              <a:rPr lang="en-US" sz="1600" i="1" dirty="0"/>
              <a:t>Matthew 1</a:t>
            </a:r>
            <a:endParaRPr lang="en-US" sz="1600" dirty="0"/>
          </a:p>
          <a:p>
            <a:pPr rtl="0" fontAlgn="t"/>
            <a:r>
              <a:rPr lang="en-US" sz="1600" b="1" dirty="0"/>
              <a:t>Blood (Biological)	</a:t>
            </a:r>
            <a:r>
              <a:rPr lang="en-US" sz="1600" dirty="0"/>
              <a:t>Nathan (another son of David) </a:t>
            </a:r>
            <a:r>
              <a:rPr lang="en-US" sz="1600" b="1" dirty="0"/>
              <a:t>Mary</a:t>
            </a:r>
            <a:r>
              <a:rPr lang="en-US" sz="1600" dirty="0"/>
              <a:t>, mother of Jesus		</a:t>
            </a:r>
            <a:r>
              <a:rPr lang="en-US" sz="1600" i="1" dirty="0"/>
              <a:t>Luke 3</a:t>
            </a:r>
            <a:endParaRPr lang="en-US" sz="1600" dirty="0"/>
          </a:p>
          <a:p>
            <a:endParaRPr lang="en-US" sz="1600" dirty="0"/>
          </a:p>
          <a:p>
            <a:r>
              <a:rPr lang="en-US" sz="1600" dirty="0"/>
              <a:t>Thus:</a:t>
            </a:r>
          </a:p>
          <a:p>
            <a:pPr rtl="0" fontAlgn="ctr"/>
            <a:r>
              <a:rPr lang="en-US" sz="1600" b="1" dirty="0"/>
              <a:t>Joseph’s line</a:t>
            </a:r>
            <a:r>
              <a:rPr lang="en-US" sz="1600" dirty="0"/>
              <a:t> traces the </a:t>
            </a:r>
            <a:r>
              <a:rPr lang="en-US" sz="1600" b="1" dirty="0"/>
              <a:t>legal right to the throne</a:t>
            </a:r>
            <a:r>
              <a:rPr lang="en-US" sz="1600" dirty="0"/>
              <a:t> through Solomon and Jeconiah.</a:t>
            </a:r>
          </a:p>
          <a:p>
            <a:pPr rtl="0" fontAlgn="ctr"/>
            <a:r>
              <a:rPr lang="en-US" sz="1600" b="1" dirty="0"/>
              <a:t>Mary’s line</a:t>
            </a:r>
            <a:r>
              <a:rPr lang="en-US" sz="1600" dirty="0"/>
              <a:t> traces the </a:t>
            </a:r>
            <a:r>
              <a:rPr lang="en-US" sz="1600" b="1" dirty="0"/>
              <a:t>biological descent from David</a:t>
            </a:r>
            <a:r>
              <a:rPr lang="en-US" sz="1600" dirty="0"/>
              <a:t> through Nathan — </a:t>
            </a:r>
            <a:r>
              <a:rPr lang="en-US" sz="1600" b="1" dirty="0"/>
              <a:t>bypassing the blood curse</a:t>
            </a:r>
            <a:r>
              <a:rPr lang="en-US" sz="1600" dirty="0"/>
              <a:t>.</a:t>
            </a:r>
          </a:p>
          <a:p>
            <a:pPr marL="324"/>
            <a:endParaRPr lang="en-US" sz="1600" dirty="0"/>
          </a:p>
          <a:p>
            <a:pPr marL="324"/>
            <a:endParaRPr lang="en-US" sz="1600" dirty="0"/>
          </a:p>
          <a:p>
            <a:pPr marL="324"/>
            <a:endParaRPr lang="en-US" sz="1400" dirty="0"/>
          </a:p>
          <a:p>
            <a:pPr marL="324"/>
            <a:endParaRPr lang="en-US" sz="1400" dirty="0"/>
          </a:p>
        </p:txBody>
      </p:sp>
      <p:sp>
        <p:nvSpPr>
          <p:cNvPr id="4" name="Slide Number Placeholder 3">
            <a:extLst>
              <a:ext uri="{FF2B5EF4-FFF2-40B4-BE49-F238E27FC236}">
                <a16:creationId xmlns:a16="http://schemas.microsoft.com/office/drawing/2014/main" id="{2FA5A55B-AFD1-805E-2877-EDBCDD0FEA1C}"/>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72061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DCED3-047F-116C-59B1-110E2B9F68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1A6E4-5D26-9A79-DB99-63F160216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0979C-6CA6-9A83-E883-476F59B5A92B}"/>
              </a:ext>
            </a:extLst>
          </p:cNvPr>
          <p:cNvSpPr>
            <a:spLocks noGrp="1"/>
          </p:cNvSpPr>
          <p:nvPr>
            <p:ph type="body" idx="1"/>
          </p:nvPr>
        </p:nvSpPr>
        <p:spPr/>
        <p:txBody>
          <a:bodyPr>
            <a:normAutofit fontScale="62500" lnSpcReduction="20000"/>
          </a:bodyPr>
          <a:lstStyle/>
          <a:p>
            <a:r>
              <a:rPr lang="en-US" sz="1400" b="1"/>
              <a:t>The </a:t>
            </a:r>
            <a:r>
              <a:rPr lang="en-US" sz="1400" b="1" dirty="0"/>
              <a:t>Prophetic Solution: Virgin Birth as Covenant Fulfillment</a:t>
            </a:r>
            <a:endParaRPr lang="en-US" sz="1400" dirty="0"/>
          </a:p>
          <a:p>
            <a:r>
              <a:rPr lang="en-US" sz="1400" dirty="0"/>
              <a:t>Because of Jeremiah’s curse, </a:t>
            </a:r>
            <a:r>
              <a:rPr lang="en-US" sz="1400" b="1" dirty="0"/>
              <a:t>no physical descendant of Jeconiah</a:t>
            </a:r>
            <a:r>
              <a:rPr lang="en-US" sz="1400" dirty="0"/>
              <a:t> could lawfully reign as king.</a:t>
            </a:r>
          </a:p>
          <a:p>
            <a:pPr marL="167061" indent="-167061">
              <a:buFont typeface="Arial" panose="020B0604020202020204" pitchFamily="34" charset="0"/>
              <a:buChar char="•"/>
            </a:pPr>
            <a:r>
              <a:rPr lang="en-US" sz="1400" dirty="0"/>
              <a:t>Therefore, if the Messiah were a natural son of Joseph (Jeconiah’s descendant), He would be disqualified.</a:t>
            </a:r>
          </a:p>
          <a:p>
            <a:pPr marL="167061" indent="-167061">
              <a:buFont typeface="Arial" panose="020B0604020202020204" pitchFamily="34" charset="0"/>
              <a:buChar char="•"/>
            </a:pPr>
            <a:r>
              <a:rPr lang="en-US" sz="1400" dirty="0"/>
              <a:t>But the </a:t>
            </a:r>
            <a:r>
              <a:rPr lang="en-US" sz="1400" b="1" dirty="0"/>
              <a:t>virgin birth</a:t>
            </a:r>
            <a:r>
              <a:rPr lang="en-US" sz="1400" dirty="0"/>
              <a:t> provides the divine resolution:</a:t>
            </a:r>
          </a:p>
          <a:p>
            <a:pPr marL="167061" indent="-167061" fontAlgn="ctr">
              <a:buFont typeface="Arial" panose="020B0604020202020204" pitchFamily="34" charset="0"/>
              <a:buChar char="•"/>
            </a:pPr>
            <a:r>
              <a:rPr lang="en-US" sz="1400" dirty="0"/>
              <a:t>Jesus is </a:t>
            </a:r>
            <a:r>
              <a:rPr lang="en-US" sz="1400" b="1" dirty="0"/>
              <a:t>not the physical son of Joseph</a:t>
            </a:r>
            <a:r>
              <a:rPr lang="en-US" sz="1400" dirty="0"/>
              <a:t>, thus </a:t>
            </a:r>
            <a:r>
              <a:rPr lang="en-US" sz="1400" b="1" dirty="0"/>
              <a:t>not subject to Jeconiah’s curse</a:t>
            </a:r>
            <a:r>
              <a:rPr lang="en-US" sz="1400" dirty="0"/>
              <a:t>.</a:t>
            </a:r>
          </a:p>
          <a:p>
            <a:pPr marL="167061" indent="-167061" fontAlgn="ctr">
              <a:buFont typeface="Arial" panose="020B0604020202020204" pitchFamily="34" charset="0"/>
              <a:buChar char="•"/>
            </a:pPr>
            <a:r>
              <a:rPr lang="en-US" sz="1400" dirty="0"/>
              <a:t>Yet by being </a:t>
            </a:r>
            <a:r>
              <a:rPr lang="en-US" sz="1400" b="1" dirty="0"/>
              <a:t>Joseph’s legal son through adoption</a:t>
            </a:r>
            <a:r>
              <a:rPr lang="en-US" sz="1400" dirty="0"/>
              <a:t>, He </a:t>
            </a:r>
            <a:r>
              <a:rPr lang="en-US" sz="1400" b="1" dirty="0"/>
              <a:t>inherits the royal right</a:t>
            </a:r>
            <a:r>
              <a:rPr lang="en-US" sz="1400" dirty="0"/>
              <a:t> to David’s throne.</a:t>
            </a:r>
          </a:p>
          <a:p>
            <a:pPr marL="167061" indent="-167061" fontAlgn="ctr">
              <a:buFont typeface="Arial" panose="020B0604020202020204" pitchFamily="34" charset="0"/>
              <a:buChar char="•"/>
            </a:pPr>
            <a:r>
              <a:rPr lang="en-US" sz="1400" dirty="0"/>
              <a:t>And through </a:t>
            </a:r>
            <a:r>
              <a:rPr lang="en-US" sz="1400" b="1" dirty="0"/>
              <a:t>Mary’s bloodline (Luke 3)</a:t>
            </a:r>
            <a:r>
              <a:rPr lang="en-US" sz="1400" dirty="0"/>
              <a:t>, He is </a:t>
            </a:r>
            <a:r>
              <a:rPr lang="en-US" sz="1400" b="1" dirty="0"/>
              <a:t>a true descendant of David</a:t>
            </a:r>
            <a:r>
              <a:rPr lang="en-US" sz="1400" dirty="0"/>
              <a:t> - but from the </a:t>
            </a:r>
            <a:r>
              <a:rPr lang="en-US" sz="1400" b="1" dirty="0"/>
              <a:t>uncursed </a:t>
            </a:r>
            <a:r>
              <a:rPr lang="en-US" sz="1400" b="1" dirty="0" err="1"/>
              <a:t>Nathanic</a:t>
            </a:r>
            <a:r>
              <a:rPr lang="en-US" sz="1400" b="1" dirty="0"/>
              <a:t> branch</a:t>
            </a:r>
            <a:r>
              <a:rPr lang="en-US" sz="1400" dirty="0"/>
              <a:t>.</a:t>
            </a:r>
          </a:p>
          <a:p>
            <a:r>
              <a:rPr lang="en-US" sz="1400" b="1" dirty="0"/>
              <a:t>In summary:</a:t>
            </a:r>
            <a:endParaRPr lang="en-US" sz="1400" dirty="0"/>
          </a:p>
          <a:p>
            <a:pPr marL="167061" indent="-167061" fontAlgn="ctr">
              <a:buFont typeface="Arial" panose="020B0604020202020204" pitchFamily="34" charset="0"/>
              <a:buChar char="•"/>
            </a:pPr>
            <a:r>
              <a:rPr lang="en-US" sz="1400" dirty="0"/>
              <a:t>By birth through Mary → Jesus is </a:t>
            </a:r>
            <a:r>
              <a:rPr lang="en-US" sz="1400" i="1" dirty="0"/>
              <a:t>biologically</a:t>
            </a:r>
            <a:r>
              <a:rPr lang="en-US" sz="1400" dirty="0"/>
              <a:t> the Son of David.</a:t>
            </a:r>
          </a:p>
          <a:p>
            <a:pPr marL="167061" indent="-167061" fontAlgn="ctr">
              <a:buFont typeface="Arial" panose="020B0604020202020204" pitchFamily="34" charset="0"/>
              <a:buChar char="•"/>
            </a:pPr>
            <a:r>
              <a:rPr lang="en-US" sz="1400" dirty="0"/>
              <a:t>By legal adoption through Joseph → Jesus is </a:t>
            </a:r>
            <a:r>
              <a:rPr lang="en-US" sz="1400" i="1" dirty="0"/>
              <a:t>legally</a:t>
            </a:r>
            <a:r>
              <a:rPr lang="en-US" sz="1400" dirty="0"/>
              <a:t> heir to David’s throne.</a:t>
            </a:r>
          </a:p>
          <a:p>
            <a:pPr marL="167061" indent="-167061" fontAlgn="ctr">
              <a:buFont typeface="Arial" panose="020B0604020202020204" pitchFamily="34" charset="0"/>
              <a:buChar char="•"/>
            </a:pPr>
            <a:r>
              <a:rPr lang="en-US" sz="1400" dirty="0"/>
              <a:t>By divine origin through the Holy Spirit → Jesus is </a:t>
            </a:r>
            <a:r>
              <a:rPr lang="en-US" sz="1400" i="1" dirty="0"/>
              <a:t>eternally qualified</a:t>
            </a:r>
            <a:r>
              <a:rPr lang="en-US" sz="1400" dirty="0"/>
              <a:t> to reign.</a:t>
            </a:r>
          </a:p>
          <a:p>
            <a:endParaRPr lang="en-US" sz="1400" b="1" dirty="0"/>
          </a:p>
          <a:p>
            <a:endParaRPr lang="en-US" sz="1400" b="1" dirty="0"/>
          </a:p>
          <a:p>
            <a:r>
              <a:rPr lang="en-US" sz="1400" b="1" dirty="0"/>
              <a:t>Theological Fulfillment: Justice and Grace Meet</a:t>
            </a:r>
            <a:endParaRPr lang="en-US" sz="1400" dirty="0"/>
          </a:p>
          <a:p>
            <a:r>
              <a:rPr lang="en-US" sz="1400" dirty="0"/>
              <a:t>This resolution demonstrates </a:t>
            </a:r>
            <a:r>
              <a:rPr lang="en-US" sz="1400" b="1" dirty="0"/>
              <a:t>the perfect harmony of God’s justice and mercy</a:t>
            </a:r>
            <a:r>
              <a:rPr lang="en-US" sz="1400" dirty="0"/>
              <a:t>:</a:t>
            </a:r>
          </a:p>
          <a:p>
            <a:pPr rtl="0" fontAlgn="t"/>
            <a:r>
              <a:rPr lang="en-US" sz="1400" b="1" dirty="0"/>
              <a:t>Aspect</a:t>
            </a:r>
            <a:r>
              <a:rPr lang="en-US" sz="1400" dirty="0"/>
              <a:t>			</a:t>
            </a:r>
            <a:r>
              <a:rPr lang="en-US" sz="1400" b="1" dirty="0"/>
              <a:t>Law’s Judgment</a:t>
            </a:r>
            <a:r>
              <a:rPr lang="en-US" sz="1400" dirty="0"/>
              <a:t>		</a:t>
            </a:r>
            <a:r>
              <a:rPr lang="en-US" sz="1400" b="1" dirty="0"/>
              <a:t>God’s Grace and Promise</a:t>
            </a:r>
            <a:endParaRPr lang="en-US" sz="1400" dirty="0"/>
          </a:p>
          <a:p>
            <a:pPr rtl="0" fontAlgn="t"/>
            <a:r>
              <a:rPr lang="en-US" sz="1400" dirty="0"/>
              <a:t>Idolaters’ names blotted out (Deut. 29:20)	Ahaziah, Joash, Amaziah omitted	God preserves the line through righteous heirs</a:t>
            </a:r>
          </a:p>
          <a:p>
            <a:pPr rtl="0" fontAlgn="t"/>
            <a:r>
              <a:rPr lang="en-US" sz="1400" dirty="0"/>
              <a:t>Blood curse on Jehoiakim (Jer. 22:30)	Legal descendants barred from throne	Virgin birth bypasses the curse</a:t>
            </a:r>
          </a:p>
          <a:p>
            <a:pPr rtl="0" fontAlgn="t"/>
            <a:r>
              <a:rPr lang="en-US" sz="1400" dirty="0"/>
              <a:t>Exile and fall of monarchy		National punishment		Covenant preserved and fulfilled in Christ</a:t>
            </a:r>
          </a:p>
          <a:p>
            <a:pPr rtl="0" fontAlgn="t"/>
            <a:r>
              <a:rPr lang="en-US" sz="1400" dirty="0"/>
              <a:t>Death reigns through sin		Resurrection reigns through Christ	“The sure mercies of David” fulfilled (Acts 13:34)</a:t>
            </a:r>
          </a:p>
          <a:p>
            <a:endParaRPr lang="en-US" sz="1400" dirty="0"/>
          </a:p>
          <a:p>
            <a:r>
              <a:rPr lang="en-US" sz="1400" dirty="0"/>
              <a:t>“The sure mercies of David” (Isaiah 55:3; Acts 13:34) are </a:t>
            </a:r>
            <a:r>
              <a:rPr lang="en-US" sz="1400" b="1" dirty="0"/>
              <a:t>sure</a:t>
            </a:r>
            <a:r>
              <a:rPr lang="en-US" sz="1400" dirty="0"/>
              <a:t> precisely because they depend not on the obedience of kings,</a:t>
            </a:r>
          </a:p>
          <a:p>
            <a:r>
              <a:rPr lang="en-US" sz="1400" dirty="0"/>
              <a:t>but on the </a:t>
            </a:r>
            <a:r>
              <a:rPr lang="en-US" sz="1400" b="1" dirty="0"/>
              <a:t>faithfulness of God</a:t>
            </a:r>
            <a:r>
              <a:rPr lang="en-US" sz="1400" dirty="0"/>
              <a:t> who promised and fulfilled them in His Son.</a:t>
            </a:r>
          </a:p>
          <a:p>
            <a:pPr marL="324"/>
            <a:endParaRPr lang="en-US" sz="1400" dirty="0"/>
          </a:p>
          <a:p>
            <a:pPr marL="324"/>
            <a:endParaRPr lang="en-US" sz="1400" dirty="0"/>
          </a:p>
          <a:p>
            <a:r>
              <a:rPr lang="en-US" sz="1400" b="1" dirty="0"/>
              <a:t>Christ’s Ultimate Vindication of the Davidic Covenant</a:t>
            </a:r>
            <a:endParaRPr lang="en-US" sz="1400" dirty="0"/>
          </a:p>
          <a:p>
            <a:r>
              <a:rPr lang="en-US" sz="1400" dirty="0"/>
              <a:t>In the end:</a:t>
            </a:r>
          </a:p>
          <a:p>
            <a:pPr rtl="0" fontAlgn="ctr"/>
            <a:r>
              <a:rPr lang="en-US" sz="1400" dirty="0"/>
              <a:t>The “blotted out” names demonstrate </a:t>
            </a:r>
            <a:r>
              <a:rPr lang="en-US" sz="1400" b="1" dirty="0"/>
              <a:t>the holiness of God under the Law</a:t>
            </a:r>
            <a:r>
              <a:rPr lang="en-US" sz="1400" dirty="0"/>
              <a:t>.</a:t>
            </a:r>
          </a:p>
          <a:p>
            <a:pPr rtl="0" fontAlgn="ctr"/>
            <a:r>
              <a:rPr lang="en-US" sz="1400" dirty="0"/>
              <a:t>The “curse” on Jehoiakim shows </a:t>
            </a:r>
            <a:r>
              <a:rPr lang="en-US" sz="1400" b="1" dirty="0"/>
              <a:t>the consequences of covenant-breaking</a:t>
            </a:r>
            <a:r>
              <a:rPr lang="en-US" sz="1400" dirty="0"/>
              <a:t>.</a:t>
            </a:r>
          </a:p>
          <a:p>
            <a:pPr rtl="0" fontAlgn="ctr"/>
            <a:r>
              <a:rPr lang="en-US" sz="1400" dirty="0"/>
              <a:t>The miraculous preservation through Mary and Joseph reveals </a:t>
            </a:r>
            <a:r>
              <a:rPr lang="en-US" sz="1400" b="1" dirty="0"/>
              <a:t>the grace and sovereignty of God</a:t>
            </a:r>
            <a:r>
              <a:rPr lang="en-US" sz="1400" dirty="0"/>
              <a:t>.</a:t>
            </a:r>
          </a:p>
          <a:p>
            <a:r>
              <a:rPr lang="en-US" sz="1400" dirty="0"/>
              <a:t>Jesus, as the </a:t>
            </a:r>
            <a:r>
              <a:rPr lang="en-US" sz="1400" b="1" dirty="0"/>
              <a:t>Son of David and the Son of God</a:t>
            </a:r>
            <a:r>
              <a:rPr lang="en-US" sz="1400" dirty="0"/>
              <a:t>, unites both sides of the covenant:</a:t>
            </a:r>
          </a:p>
          <a:p>
            <a:pPr rtl="0" fontAlgn="ctr"/>
            <a:r>
              <a:rPr lang="en-US" sz="1400" dirty="0"/>
              <a:t>The </a:t>
            </a:r>
            <a:r>
              <a:rPr lang="en-US" sz="1400" i="1" dirty="0"/>
              <a:t>Davidic promise</a:t>
            </a:r>
            <a:r>
              <a:rPr lang="en-US" sz="1400" dirty="0"/>
              <a:t> (2 Samuel 7)</a:t>
            </a:r>
          </a:p>
          <a:p>
            <a:pPr rtl="0" fontAlgn="ctr"/>
            <a:r>
              <a:rPr lang="en-US" sz="1400" dirty="0"/>
              <a:t>The </a:t>
            </a:r>
            <a:r>
              <a:rPr lang="en-US" sz="1400" i="1" dirty="0"/>
              <a:t>Abrahamic blessing</a:t>
            </a:r>
            <a:r>
              <a:rPr lang="en-US" sz="1400" dirty="0"/>
              <a:t> (Genesis 12)</a:t>
            </a:r>
          </a:p>
          <a:p>
            <a:pPr rtl="0" fontAlgn="ctr"/>
            <a:r>
              <a:rPr lang="en-US" sz="1400" dirty="0"/>
              <a:t>The </a:t>
            </a:r>
            <a:r>
              <a:rPr lang="en-US" sz="1400" i="1" dirty="0"/>
              <a:t>New Covenant</a:t>
            </a:r>
            <a:r>
              <a:rPr lang="en-US" sz="1400" dirty="0"/>
              <a:t> (Jeremiah 31)</a:t>
            </a:r>
          </a:p>
          <a:p>
            <a:r>
              <a:rPr lang="en-US" sz="1400" dirty="0"/>
              <a:t>All converge in Him — the King whose throne will never end.</a:t>
            </a:r>
          </a:p>
          <a:p>
            <a:pPr marL="324"/>
            <a:endParaRPr lang="en-US" sz="1400" dirty="0"/>
          </a:p>
        </p:txBody>
      </p:sp>
      <p:sp>
        <p:nvSpPr>
          <p:cNvPr id="4" name="Slide Number Placeholder 3">
            <a:extLst>
              <a:ext uri="{FF2B5EF4-FFF2-40B4-BE49-F238E27FC236}">
                <a16:creationId xmlns:a16="http://schemas.microsoft.com/office/drawing/2014/main" id="{335C10D4-065F-39BF-A1B4-230D33F1801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82242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62500" lnSpcReduction="20000"/>
          </a:bodyPr>
          <a:lstStyle/>
          <a:p>
            <a:r>
              <a:rPr lang="en-US" sz="1400" b="1" dirty="0"/>
              <a:t>God’s Character Revealed in Jesus</a:t>
            </a:r>
          </a:p>
          <a:p>
            <a:endParaRPr lang="en-US" sz="1400" dirty="0"/>
          </a:p>
          <a:p>
            <a:r>
              <a:rPr lang="en-US" sz="1400" b="1" dirty="0"/>
              <a:t>New Testament Fulfillment:</a:t>
            </a:r>
          </a:p>
          <a:p>
            <a:endParaRPr lang="en-US" sz="1400" dirty="0"/>
          </a:p>
          <a:p>
            <a:pPr rtl="0" fontAlgn="t"/>
            <a:r>
              <a:rPr lang="en-US" sz="1400" b="1" u="sng" dirty="0"/>
              <a:t>Prophecy / Promise</a:t>
            </a:r>
            <a:r>
              <a:rPr lang="en-US" sz="1400" dirty="0"/>
              <a:t>	</a:t>
            </a:r>
            <a:r>
              <a:rPr lang="en-US" sz="1400" b="1" u="sng" dirty="0"/>
              <a:t>New Testament Fulfillment</a:t>
            </a:r>
            <a:r>
              <a:rPr lang="en-US" sz="1400" dirty="0"/>
              <a:t>		</a:t>
            </a:r>
            <a:r>
              <a:rPr lang="en-US" sz="1400" b="1" u="sng" dirty="0"/>
              <a:t>Description</a:t>
            </a:r>
            <a:endParaRPr lang="en-US" sz="1400" u="sng" dirty="0"/>
          </a:p>
          <a:p>
            <a:pPr rtl="0" fontAlgn="t"/>
            <a:r>
              <a:rPr lang="en-US" sz="1400" dirty="0"/>
              <a:t>2 Samuel 7:12-16	</a:t>
            </a:r>
            <a:r>
              <a:rPr lang="en-US" sz="1400" b="1" dirty="0"/>
              <a:t>Luke 1:32-33			</a:t>
            </a:r>
            <a:r>
              <a:rPr lang="en-US" sz="1400" dirty="0"/>
              <a:t>The angel declares Jesus will sit on “the throne of his father David” and reign forever.</a:t>
            </a:r>
          </a:p>
          <a:p>
            <a:pPr rtl="0" fontAlgn="t"/>
            <a:r>
              <a:rPr lang="en-US" sz="1400" dirty="0"/>
              <a:t>Psalm 89:3-4		</a:t>
            </a:r>
            <a:r>
              <a:rPr lang="en-US" sz="1400" b="1" dirty="0"/>
              <a:t>Acts 13:22-23			</a:t>
            </a:r>
            <a:r>
              <a:rPr lang="en-US" sz="1400" dirty="0"/>
              <a:t>Paul proclaims that from David’s line came the Savior, Jesus.</a:t>
            </a:r>
          </a:p>
          <a:p>
            <a:pPr rtl="0" fontAlgn="t"/>
            <a:r>
              <a:rPr lang="en-US" sz="1400" dirty="0"/>
              <a:t>Psalm 2:6-9		</a:t>
            </a:r>
            <a:r>
              <a:rPr lang="en-US" sz="1400" b="1" dirty="0"/>
              <a:t>Acts 13:33; Hebrews 1:5		</a:t>
            </a:r>
            <a:r>
              <a:rPr lang="en-US" sz="1400" dirty="0"/>
              <a:t>God’s declaration “You are my Son” identifies Jesus as the divine heir and King.</a:t>
            </a:r>
          </a:p>
          <a:p>
            <a:pPr rtl="0" fontAlgn="t"/>
            <a:r>
              <a:rPr lang="en-US" sz="1400" dirty="0"/>
              <a:t>Psalm 110:1		</a:t>
            </a:r>
            <a:r>
              <a:rPr lang="en-US" sz="1400" b="1" dirty="0"/>
              <a:t>Matthew 22:41-45; Acts 2:34-36	</a:t>
            </a:r>
            <a:r>
              <a:rPr lang="en-US" sz="1400" dirty="0"/>
              <a:t>Jesus is David’s Lord, exalted at God’s right hand.</a:t>
            </a:r>
          </a:p>
          <a:p>
            <a:pPr rtl="0" fontAlgn="t"/>
            <a:r>
              <a:rPr lang="en-US" sz="1400" dirty="0"/>
              <a:t>Psalm 118:22-26	</a:t>
            </a:r>
            <a:r>
              <a:rPr lang="en-US" sz="1400" b="1" dirty="0"/>
              <a:t>Matthew 21:9; Acts 4:11		</a:t>
            </a:r>
            <a:r>
              <a:rPr lang="en-US" sz="1400" dirty="0"/>
              <a:t>The rejected stone (Messiah) becomes the cornerstone.</a:t>
            </a:r>
          </a:p>
          <a:p>
            <a:pPr rtl="0" fontAlgn="t"/>
            <a:r>
              <a:rPr lang="en-US" sz="1400" dirty="0"/>
              <a:t>Isaiah 9:6-7		</a:t>
            </a:r>
            <a:r>
              <a:rPr lang="en-US" sz="1400" b="1" dirty="0"/>
              <a:t>Luke 2:11; Revelation 11:15		</a:t>
            </a:r>
            <a:r>
              <a:rPr lang="en-US" sz="1400" dirty="0"/>
              <a:t>Jesus, born as King, will reign forever as “Prince of Peace.”</a:t>
            </a:r>
          </a:p>
          <a:p>
            <a:endParaRPr lang="en-US" sz="1400" b="1" dirty="0"/>
          </a:p>
          <a:p>
            <a:endParaRPr lang="en-US" sz="1400" b="1" dirty="0"/>
          </a:p>
          <a:p>
            <a:r>
              <a:rPr lang="en-US" sz="1400" b="1" dirty="0"/>
              <a:t>Christ’s Kingship:</a:t>
            </a:r>
            <a:endParaRPr lang="en-US" sz="1400" dirty="0"/>
          </a:p>
          <a:p>
            <a:pPr marL="167061" indent="-167061" fontAlgn="ctr">
              <a:buFont typeface="Arial" panose="020B0604020202020204" pitchFamily="34" charset="0"/>
              <a:buChar char="•"/>
            </a:pPr>
            <a:r>
              <a:rPr lang="en-US" sz="1400" dirty="0"/>
              <a:t>Jesus enters Jerusalem as the “Son of David” (</a:t>
            </a:r>
            <a:r>
              <a:rPr lang="en-US" sz="1400" i="1" dirty="0"/>
              <a:t>Matthew 21:9</a:t>
            </a:r>
            <a:r>
              <a:rPr lang="en-US" sz="1400" dirty="0"/>
              <a:t>).</a:t>
            </a:r>
          </a:p>
          <a:p>
            <a:pPr marL="167061" indent="-167061" fontAlgn="ctr">
              <a:buFont typeface="Arial" panose="020B0604020202020204" pitchFamily="34" charset="0"/>
              <a:buChar char="•"/>
            </a:pPr>
            <a:r>
              <a:rPr lang="en-US" sz="1400" dirty="0"/>
              <a:t>Pilate’s inscription, “Jesus of Nazareth, King of the Jews” (</a:t>
            </a:r>
            <a:r>
              <a:rPr lang="en-US" sz="1400" i="1" dirty="0"/>
              <a:t>John 19:19</a:t>
            </a:r>
            <a:r>
              <a:rPr lang="en-US" sz="1400" dirty="0"/>
              <a:t>), unintentionally declares truth.</a:t>
            </a:r>
          </a:p>
          <a:p>
            <a:pPr marL="167061" indent="-167061" fontAlgn="ctr">
              <a:buFont typeface="Arial" panose="020B0604020202020204" pitchFamily="34" charset="0"/>
              <a:buChar char="•"/>
            </a:pPr>
            <a:r>
              <a:rPr lang="en-US" sz="1400" dirty="0"/>
              <a:t>After His resurrection, Jesus declares, “All authority in heaven and on earth has been given to Me” (</a:t>
            </a:r>
            <a:r>
              <a:rPr lang="en-US" sz="1400" i="1" dirty="0"/>
              <a:t>Matthew 28:18</a:t>
            </a:r>
            <a:r>
              <a:rPr lang="en-US" sz="1400" dirty="0"/>
              <a:t>).</a:t>
            </a:r>
          </a:p>
          <a:p>
            <a:pPr marL="167061" indent="-167061" fontAlgn="ctr">
              <a:buFont typeface="Arial" panose="020B0604020202020204" pitchFamily="34" charset="0"/>
              <a:buChar char="•"/>
            </a:pPr>
            <a:r>
              <a:rPr lang="en-US" sz="1400" dirty="0"/>
              <a:t>In Revelation, He is “King of kings and Lord of lords” (</a:t>
            </a:r>
            <a:r>
              <a:rPr lang="en-US" sz="1400" i="1" dirty="0"/>
              <a:t>Revelation 19:16</a:t>
            </a:r>
            <a:r>
              <a:rPr lang="en-US" sz="1400" dirty="0"/>
              <a:t>).</a:t>
            </a:r>
          </a:p>
          <a:p>
            <a:endParaRPr lang="en-US" sz="1400" b="1" dirty="0"/>
          </a:p>
          <a:p>
            <a:r>
              <a:rPr lang="en-US" sz="1400" b="1" dirty="0"/>
              <a:t>God’s Character Displayed in Jesus:</a:t>
            </a:r>
            <a:endParaRPr lang="en-US" sz="1400" dirty="0"/>
          </a:p>
          <a:p>
            <a:r>
              <a:rPr lang="en-US" sz="1400" dirty="0"/>
              <a:t>Faithfulness, sovereignty, and mercy converge in Christ. God fulfills His word not through temporal power but through eternal reign - a kingdom not of this world (</a:t>
            </a:r>
            <a:r>
              <a:rPr lang="en-US" sz="1400" i="1" dirty="0"/>
              <a:t>John 18:36</a:t>
            </a:r>
            <a:r>
              <a:rPr lang="en-US" sz="1400" dirty="0"/>
              <a:t>).</a:t>
            </a:r>
          </a:p>
          <a:p>
            <a:endParaRPr lang="en-US" sz="1400" dirty="0"/>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47500" lnSpcReduction="20000"/>
          </a:bodyPr>
          <a:lstStyle/>
          <a:p>
            <a:r>
              <a:rPr lang="en-US" sz="1400" b="1" dirty="0"/>
              <a:t>GOSPEL REFERENCES</a:t>
            </a:r>
            <a:endParaRPr lang="en-US" sz="1400" dirty="0"/>
          </a:p>
          <a:p>
            <a:endParaRPr lang="en-US" sz="1400" b="1" dirty="0"/>
          </a:p>
          <a:p>
            <a:r>
              <a:rPr lang="en-US" sz="1400" b="1" dirty="0"/>
              <a:t>1. Matthew 1:1</a:t>
            </a:r>
            <a:endParaRPr lang="en-US" sz="1400" dirty="0"/>
          </a:p>
          <a:p>
            <a:r>
              <a:rPr lang="en-US" sz="1400" i="1" dirty="0"/>
              <a:t>“The book of the genealogy of Jesus Christ, the son of David, the son of Abraham.”</a:t>
            </a:r>
          </a:p>
          <a:p>
            <a:pPr rtl="0" fontAlgn="ctr"/>
            <a:r>
              <a:rPr lang="en-US" sz="1400" dirty="0"/>
              <a:t>Opens the New Testament by rooting Jesus in </a:t>
            </a:r>
            <a:r>
              <a:rPr lang="en-US" sz="1400" b="1" dirty="0"/>
              <a:t>David’s royal line</a:t>
            </a:r>
            <a:r>
              <a:rPr lang="en-US" sz="1400" dirty="0"/>
              <a:t>, affirming that He is the promised heir to the Davidic throne.</a:t>
            </a:r>
          </a:p>
          <a:p>
            <a:endParaRPr lang="en-US" sz="1400" b="1" dirty="0"/>
          </a:p>
          <a:p>
            <a:r>
              <a:rPr lang="en-US" sz="1400" b="1" dirty="0"/>
              <a:t>2. Matthew 9:27; 12:23; 15:22; 20:30-31; 21:9,15</a:t>
            </a:r>
            <a:endParaRPr lang="en-US" sz="1400" dirty="0"/>
          </a:p>
          <a:p>
            <a:r>
              <a:rPr lang="en-US" sz="1400" i="1" dirty="0"/>
              <a:t>“Son of David, have mercy on us!”</a:t>
            </a:r>
          </a:p>
          <a:p>
            <a:r>
              <a:rPr lang="en-US" sz="1400" i="1" dirty="0"/>
              <a:t>“Hosanna to the Son of David!”</a:t>
            </a:r>
          </a:p>
          <a:p>
            <a:pPr rtl="0" fontAlgn="ctr"/>
            <a:r>
              <a:rPr lang="en-US" sz="1400" dirty="0"/>
              <a:t>The title </a:t>
            </a:r>
            <a:r>
              <a:rPr lang="en-US" sz="1400" b="1" dirty="0"/>
              <a:t>“Son of David”</a:t>
            </a:r>
            <a:r>
              <a:rPr lang="en-US" sz="1400" dirty="0"/>
              <a:t> is a public recognition that Jesus is the awaited </a:t>
            </a:r>
            <a:r>
              <a:rPr lang="en-US" sz="1400" b="1" dirty="0"/>
              <a:t>Messianic King</a:t>
            </a:r>
            <a:r>
              <a:rPr lang="en-US" sz="1400" dirty="0"/>
              <a:t> promised to David (2 Sam. 7:12-16; Isa. 9:7).</a:t>
            </a:r>
          </a:p>
          <a:p>
            <a:endParaRPr lang="en-US" sz="1400" b="1" dirty="0"/>
          </a:p>
          <a:p>
            <a:r>
              <a:rPr lang="en-US" sz="1400" b="1" dirty="0"/>
              <a:t>3. Matthew 22:41-45 / Mark 12:35-37 / Luke 20:41-44</a:t>
            </a:r>
            <a:endParaRPr lang="en-US" sz="1400" dirty="0"/>
          </a:p>
          <a:p>
            <a:r>
              <a:rPr lang="en-US" sz="1400" i="1" dirty="0"/>
              <a:t>“How is it then that David, speaking by the Spirit, calls him ‘Lord’?”</a:t>
            </a:r>
          </a:p>
          <a:p>
            <a:pPr rtl="0" fontAlgn="ctr"/>
            <a:r>
              <a:rPr lang="en-US" sz="1400" dirty="0"/>
              <a:t>Jesus cites </a:t>
            </a:r>
            <a:r>
              <a:rPr lang="en-US" sz="1400" b="1" dirty="0"/>
              <a:t>Psalm 110:1</a:t>
            </a:r>
            <a:r>
              <a:rPr lang="en-US" sz="1400" dirty="0"/>
              <a:t>, revealing that the Messiah is </a:t>
            </a:r>
            <a:r>
              <a:rPr lang="en-US" sz="1400" b="1" dirty="0"/>
              <a:t>David’s Lord as well as his Son</a:t>
            </a:r>
            <a:r>
              <a:rPr lang="en-US" sz="1400" dirty="0"/>
              <a:t>, showing His divine kingship.</a:t>
            </a:r>
          </a:p>
          <a:p>
            <a:endParaRPr lang="en-US" sz="1400" b="1" dirty="0"/>
          </a:p>
          <a:p>
            <a:r>
              <a:rPr lang="en-US" sz="1400" b="1" dirty="0"/>
              <a:t>4. Luke 1:30-33</a:t>
            </a:r>
            <a:endParaRPr lang="en-US" sz="1400" dirty="0"/>
          </a:p>
          <a:p>
            <a:r>
              <a:rPr lang="en-US" sz="1400" i="1" dirty="0"/>
              <a:t>“The Lord God will give him the throne of his father David, and he will reign over the house of Jacob forever; his kingdom will never end.”</a:t>
            </a:r>
          </a:p>
          <a:p>
            <a:pPr rtl="0" fontAlgn="ctr"/>
            <a:r>
              <a:rPr lang="en-US" sz="1400" dirty="0"/>
              <a:t>Gabriel directly announces the </a:t>
            </a:r>
            <a:r>
              <a:rPr lang="en-US" sz="1400" b="1" dirty="0"/>
              <a:t>Davidic Covenant’s fulfillment</a:t>
            </a:r>
            <a:r>
              <a:rPr lang="en-US" sz="1400" dirty="0"/>
              <a:t> in Jesus.</a:t>
            </a:r>
            <a:br>
              <a:rPr lang="en-US" sz="1400" dirty="0"/>
            </a:br>
            <a:r>
              <a:rPr lang="en-US" sz="1400" dirty="0"/>
              <a:t>Echoes 2 Samuel 7:13-16 and Isaiah 9:7 almost verbatim.</a:t>
            </a:r>
          </a:p>
          <a:p>
            <a:endParaRPr lang="en-US" sz="1400" b="1" dirty="0"/>
          </a:p>
          <a:p>
            <a:r>
              <a:rPr lang="en-US" sz="1400" b="1" dirty="0"/>
              <a:t>5. Luke 1:68-69</a:t>
            </a:r>
            <a:endParaRPr lang="en-US" sz="1400" dirty="0"/>
          </a:p>
          <a:p>
            <a:r>
              <a:rPr lang="en-US" sz="1400" i="1" dirty="0"/>
              <a:t>“He has raised up a horn of salvation for us in the house of his servant David.”</a:t>
            </a:r>
          </a:p>
          <a:p>
            <a:pPr rtl="0" fontAlgn="ctr"/>
            <a:r>
              <a:rPr lang="en-US" sz="1400" dirty="0"/>
              <a:t>Zechariah prophesies that Jesus’ coming is the realization of God’s </a:t>
            </a:r>
            <a:r>
              <a:rPr lang="en-US" sz="1400" b="1" dirty="0"/>
              <a:t>promise to David</a:t>
            </a:r>
            <a:r>
              <a:rPr lang="en-US" sz="1400" dirty="0"/>
              <a:t>.</a:t>
            </a:r>
          </a:p>
          <a:p>
            <a:endParaRPr lang="en-US" sz="1400" b="1" dirty="0"/>
          </a:p>
          <a:p>
            <a:r>
              <a:rPr lang="en-US" sz="1400" b="1" dirty="0"/>
              <a:t>6. Luke 2:4-11</a:t>
            </a:r>
            <a:endParaRPr lang="en-US" sz="1400" dirty="0"/>
          </a:p>
          <a:p>
            <a:r>
              <a:rPr lang="en-US" sz="1400" i="1" dirty="0"/>
              <a:t>“Joseph went up … to Bethlehem, the town of David… Today in the town of David a Savior has been born to you; he is Christ the Lord.”</a:t>
            </a:r>
          </a:p>
          <a:p>
            <a:pPr rtl="0" fontAlgn="ctr"/>
            <a:r>
              <a:rPr lang="en-US" sz="1400" dirty="0"/>
              <a:t>Bethlehem’s mention links Jesus’ birth to </a:t>
            </a:r>
            <a:r>
              <a:rPr lang="en-US" sz="1400" b="1" dirty="0"/>
              <a:t>David’s lineage and hometown</a:t>
            </a:r>
            <a:r>
              <a:rPr lang="en-US" sz="1400" dirty="0"/>
              <a:t>, fulfilling </a:t>
            </a:r>
            <a:r>
              <a:rPr lang="en-US" sz="1400" b="1" dirty="0"/>
              <a:t>Micah 5:2</a:t>
            </a:r>
            <a:r>
              <a:rPr lang="en-US" sz="1400" dirty="0"/>
              <a:t> and God’s covenantal promise.</a:t>
            </a:r>
          </a:p>
          <a:p>
            <a:endParaRPr lang="en-US" sz="1400" b="1" dirty="0"/>
          </a:p>
          <a:p>
            <a:r>
              <a:rPr lang="en-US" sz="1400" b="1" dirty="0"/>
              <a:t>7. John 7:42</a:t>
            </a:r>
            <a:endParaRPr lang="en-US" sz="1400" dirty="0"/>
          </a:p>
          <a:p>
            <a:r>
              <a:rPr lang="en-US" sz="1400" i="1" dirty="0"/>
              <a:t>“Does not Scripture say that the Messiah will come from David’s descendants and from Bethlehem, the town where David lived?”</a:t>
            </a:r>
          </a:p>
          <a:p>
            <a:pPr rtl="0" fontAlgn="ctr"/>
            <a:r>
              <a:rPr lang="en-US" sz="1400" dirty="0"/>
              <a:t>Even the crowds recognized that </a:t>
            </a:r>
            <a:r>
              <a:rPr lang="en-US" sz="1400" b="1" dirty="0"/>
              <a:t>Messiah must come from David’s line</a:t>
            </a:r>
            <a:r>
              <a:rPr lang="en-US" sz="1400" dirty="0"/>
              <a:t>, showing common knowledge of the covenant expectation.</a:t>
            </a:r>
          </a:p>
          <a:p>
            <a:r>
              <a:rPr lang="en-US" sz="1400" dirty="0"/>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74FEC-6FE2-09CB-59BF-EF103354C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C365E-3F27-CD54-B73F-959B7832F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EC6CD-6C68-4C70-E367-98282C1CC20F}"/>
              </a:ext>
            </a:extLst>
          </p:cNvPr>
          <p:cNvSpPr>
            <a:spLocks noGrp="1"/>
          </p:cNvSpPr>
          <p:nvPr>
            <p:ph type="body" idx="1"/>
          </p:nvPr>
        </p:nvSpPr>
        <p:spPr/>
        <p:txBody>
          <a:bodyPr>
            <a:normAutofit fontScale="62500" lnSpcReduction="20000"/>
          </a:bodyPr>
          <a:lstStyle/>
          <a:p>
            <a:r>
              <a:rPr lang="en-US" sz="1400" b="1" dirty="0"/>
              <a:t>ACTS REFERENCES</a:t>
            </a:r>
            <a:endParaRPr lang="en-US" sz="1400" dirty="0"/>
          </a:p>
          <a:p>
            <a:endParaRPr lang="en-US" sz="1400" b="1" dirty="0"/>
          </a:p>
          <a:p>
            <a:r>
              <a:rPr lang="en-US" sz="1400" b="1" dirty="0"/>
              <a:t>8. Acts 2:29-36</a:t>
            </a:r>
            <a:endParaRPr lang="en-US" sz="1400" dirty="0"/>
          </a:p>
          <a:p>
            <a:r>
              <a:rPr lang="en-US" sz="1400" dirty="0"/>
              <a:t>“God had sworn an oath to him that he would place one of his descendants on his throne… God has made this Jesus, whom you crucified, both Lord and Christ.”</a:t>
            </a:r>
          </a:p>
          <a:p>
            <a:pPr rtl="0" fontAlgn="ctr"/>
            <a:r>
              <a:rPr lang="en-US" sz="1400" dirty="0"/>
              <a:t>Peter explicitly references </a:t>
            </a:r>
            <a:r>
              <a:rPr lang="en-US" sz="1400" b="1" dirty="0"/>
              <a:t>the oath to David</a:t>
            </a:r>
            <a:r>
              <a:rPr lang="en-US" sz="1400" dirty="0"/>
              <a:t> (2 Samuel 7), declaring that it is fulfilled in Jesus’ </a:t>
            </a:r>
            <a:r>
              <a:rPr lang="en-US" sz="1400" b="1" dirty="0"/>
              <a:t>resurrection and exaltation</a:t>
            </a:r>
            <a:r>
              <a:rPr lang="en-US" sz="1400" dirty="0"/>
              <a:t>.</a:t>
            </a:r>
          </a:p>
          <a:p>
            <a:endParaRPr lang="en-US" sz="1400" b="1" dirty="0"/>
          </a:p>
          <a:p>
            <a:r>
              <a:rPr lang="en-US" sz="1400" b="1" dirty="0"/>
              <a:t>9. Acts 7:45-46</a:t>
            </a:r>
            <a:endParaRPr lang="en-US" sz="1400" dirty="0"/>
          </a:p>
          <a:p>
            <a:r>
              <a:rPr lang="en-US" sz="1400" dirty="0"/>
              <a:t>“David … found favor in God’s sight and asked that he might find a dwelling place for the God of Jacob.”</a:t>
            </a:r>
          </a:p>
          <a:p>
            <a:pPr rtl="0" fontAlgn="ctr"/>
            <a:r>
              <a:rPr lang="en-US" sz="1400" dirty="0"/>
              <a:t>Stephen recalls David’s role in God’s redemptive plan - building context for </a:t>
            </a:r>
            <a:r>
              <a:rPr lang="en-US" sz="1400" b="1" dirty="0"/>
              <a:t>God’s covenant promise of an everlasting house</a:t>
            </a:r>
            <a:r>
              <a:rPr lang="en-US" sz="1400" dirty="0"/>
              <a:t>.</a:t>
            </a:r>
          </a:p>
          <a:p>
            <a:endParaRPr lang="en-US" sz="1400" b="1" dirty="0"/>
          </a:p>
          <a:p>
            <a:r>
              <a:rPr lang="en-US" sz="1400" b="1" dirty="0"/>
              <a:t>10. Acts 13:22-23</a:t>
            </a:r>
            <a:endParaRPr lang="en-US" sz="1400" dirty="0"/>
          </a:p>
          <a:p>
            <a:r>
              <a:rPr lang="en-US" sz="1400" dirty="0"/>
              <a:t>“From this man’s descendants God has brought to Israel the Savior Jesus, as he promised.”</a:t>
            </a:r>
          </a:p>
          <a:p>
            <a:pPr rtl="0" fontAlgn="ctr"/>
            <a:r>
              <a:rPr lang="en-US" sz="1400" dirty="0"/>
              <a:t>Paul explicitly ties </a:t>
            </a:r>
            <a:r>
              <a:rPr lang="en-US" sz="1400" b="1" dirty="0"/>
              <a:t>the promise to David</a:t>
            </a:r>
            <a:r>
              <a:rPr lang="en-US" sz="1400" dirty="0"/>
              <a:t> with the arrival of Jesus, affirming continuity from covenant to Christ.</a:t>
            </a:r>
          </a:p>
          <a:p>
            <a:endParaRPr lang="en-US" sz="1400" b="1" dirty="0"/>
          </a:p>
          <a:p>
            <a:r>
              <a:rPr lang="en-US" sz="1400" b="1" dirty="0"/>
              <a:t>11. Acts 13:32-34</a:t>
            </a:r>
            <a:endParaRPr lang="en-US" sz="1400" dirty="0"/>
          </a:p>
          <a:p>
            <a:r>
              <a:rPr lang="en-US" sz="1400" dirty="0"/>
              <a:t>“What God promised to the fathers he has fulfilled to us their children by raising Jesus… as it is written in the second Psalm… ‘I will give you the holy and sure blessings of David.’”</a:t>
            </a:r>
          </a:p>
          <a:p>
            <a:pPr rtl="0" fontAlgn="ctr"/>
            <a:r>
              <a:rPr lang="en-US" sz="1400" dirty="0"/>
              <a:t>Paul quotes </a:t>
            </a:r>
            <a:r>
              <a:rPr lang="en-US" sz="1400" b="1" dirty="0"/>
              <a:t>Psalm 2</a:t>
            </a:r>
            <a:r>
              <a:rPr lang="en-US" sz="1400" dirty="0"/>
              <a:t> and </a:t>
            </a:r>
            <a:r>
              <a:rPr lang="en-US" sz="1400" b="1" dirty="0"/>
              <a:t>Isaiah 55:3</a:t>
            </a:r>
            <a:r>
              <a:rPr lang="en-US" sz="1400" dirty="0"/>
              <a:t>, identifying Jesus’ </a:t>
            </a:r>
            <a:r>
              <a:rPr lang="en-US" sz="1400" b="1" dirty="0"/>
              <a:t>resurrection as the confirmation</a:t>
            </a:r>
            <a:r>
              <a:rPr lang="en-US" sz="1400" dirty="0"/>
              <a:t> of God’s “sure mercies of David.”</a:t>
            </a:r>
          </a:p>
          <a:p>
            <a:endParaRPr lang="en-US" sz="1400" b="1" dirty="0"/>
          </a:p>
          <a:p>
            <a:r>
              <a:rPr lang="en-US" sz="1400" b="1" dirty="0"/>
              <a:t>12. Acts 15:15-17</a:t>
            </a:r>
            <a:endParaRPr lang="en-US" sz="1400" dirty="0"/>
          </a:p>
          <a:p>
            <a:r>
              <a:rPr lang="en-US" sz="1400" dirty="0"/>
              <a:t>James quotes </a:t>
            </a:r>
            <a:r>
              <a:rPr lang="en-US" sz="1400" b="1" dirty="0"/>
              <a:t>Amos 9:11-12</a:t>
            </a:r>
            <a:r>
              <a:rPr lang="en-US" sz="1400" dirty="0"/>
              <a:t> -</a:t>
            </a:r>
          </a:p>
          <a:p>
            <a:r>
              <a:rPr lang="en-US" sz="1400" dirty="0"/>
              <a:t>“After this I will return and rebuild David’s fallen tent…”</a:t>
            </a:r>
          </a:p>
          <a:p>
            <a:pPr rtl="0" fontAlgn="ctr"/>
            <a:r>
              <a:rPr lang="en-US" sz="1400" dirty="0"/>
              <a:t>The early Church sees Gentile inclusion as part of the </a:t>
            </a:r>
            <a:r>
              <a:rPr lang="en-US" sz="1400" b="1" dirty="0"/>
              <a:t>restoration of David’s kingdom</a:t>
            </a:r>
            <a:r>
              <a:rPr lang="en-US" sz="1400" dirty="0"/>
              <a:t> through Jesus the Messiah.</a:t>
            </a:r>
          </a:p>
          <a:p>
            <a:endParaRPr lang="en-US" dirty="0"/>
          </a:p>
        </p:txBody>
      </p:sp>
      <p:sp>
        <p:nvSpPr>
          <p:cNvPr id="4" name="Slide Number Placeholder 3">
            <a:extLst>
              <a:ext uri="{FF2B5EF4-FFF2-40B4-BE49-F238E27FC236}">
                <a16:creationId xmlns:a16="http://schemas.microsoft.com/office/drawing/2014/main" id="{6A84FB2E-80DC-4F65-2D4C-2EB8FD92C2C1}"/>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41849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59EBA-E9B3-5C0E-3D3A-191B206F5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89CB0-3D54-C496-4FE4-B15393D54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5481DB-8208-06AC-503C-2E1D3CC65FFF}"/>
              </a:ext>
            </a:extLst>
          </p:cNvPr>
          <p:cNvSpPr>
            <a:spLocks noGrp="1"/>
          </p:cNvSpPr>
          <p:nvPr>
            <p:ph type="body" idx="1"/>
          </p:nvPr>
        </p:nvSpPr>
        <p:spPr/>
        <p:txBody>
          <a:bodyPr>
            <a:normAutofit fontScale="62500" lnSpcReduction="20000"/>
          </a:bodyPr>
          <a:lstStyle/>
          <a:p>
            <a:r>
              <a:rPr lang="en-US" sz="1400" b="1" dirty="0"/>
              <a:t>EPISTLE REFERENCES</a:t>
            </a:r>
            <a:endParaRPr lang="en-US" sz="1400" dirty="0"/>
          </a:p>
          <a:p>
            <a:endParaRPr lang="en-US" sz="1400" b="1" dirty="0"/>
          </a:p>
          <a:p>
            <a:r>
              <a:rPr lang="en-US" sz="1400" b="1" dirty="0"/>
              <a:t>13. Romans 1:3-4</a:t>
            </a:r>
            <a:endParaRPr lang="en-US" sz="1400" dirty="0"/>
          </a:p>
          <a:p>
            <a:r>
              <a:rPr lang="en-US" sz="1400" dirty="0"/>
              <a:t>“Concerning his Son, who was descended from David according to the flesh and declared to be the Son of God in power by his resurrection.”</a:t>
            </a:r>
          </a:p>
          <a:p>
            <a:pPr rtl="0" fontAlgn="ctr"/>
            <a:r>
              <a:rPr lang="en-US" sz="1400" dirty="0"/>
              <a:t>Paul links Jesus’ </a:t>
            </a:r>
            <a:r>
              <a:rPr lang="en-US" sz="1400" b="1" dirty="0"/>
              <a:t>Davidic descent</a:t>
            </a:r>
            <a:r>
              <a:rPr lang="en-US" sz="1400" dirty="0"/>
              <a:t> (fulfilling the covenant promise) with His divine sonship confirmed by resurrection.</a:t>
            </a:r>
          </a:p>
          <a:p>
            <a:endParaRPr lang="en-US" sz="1400" b="1" dirty="0"/>
          </a:p>
          <a:p>
            <a:r>
              <a:rPr lang="en-US" sz="1400" b="1" dirty="0"/>
              <a:t>14. Romans 15:12</a:t>
            </a:r>
            <a:endParaRPr lang="en-US" sz="1400" dirty="0"/>
          </a:p>
          <a:p>
            <a:r>
              <a:rPr lang="en-US" sz="1400" dirty="0"/>
              <a:t>Paul quotes </a:t>
            </a:r>
            <a:r>
              <a:rPr lang="en-US" sz="1400" b="1" dirty="0"/>
              <a:t>Isaiah 11:10</a:t>
            </a:r>
            <a:r>
              <a:rPr lang="en-US" sz="1400" dirty="0"/>
              <a:t> -</a:t>
            </a:r>
          </a:p>
          <a:p>
            <a:r>
              <a:rPr lang="en-US" sz="1400" dirty="0"/>
              <a:t>“The Root of Jesse will spring up, one who will arise to rule over the nations.”</a:t>
            </a:r>
          </a:p>
          <a:p>
            <a:pPr rtl="0" fontAlgn="ctr"/>
            <a:r>
              <a:rPr lang="en-US" sz="1400" dirty="0"/>
              <a:t>The </a:t>
            </a:r>
            <a:r>
              <a:rPr lang="en-US" sz="1400" b="1" dirty="0"/>
              <a:t>Root of Jesse (David’s father)</a:t>
            </a:r>
            <a:r>
              <a:rPr lang="en-US" sz="1400" dirty="0"/>
              <a:t> is a direct prophetic title for the Messiah, showing that Christ’s reign fulfills the Davidic hope.</a:t>
            </a:r>
          </a:p>
          <a:p>
            <a:endParaRPr lang="en-US" sz="1400" b="1" dirty="0"/>
          </a:p>
          <a:p>
            <a:r>
              <a:rPr lang="en-US" sz="1400" b="1" dirty="0"/>
              <a:t>15. 2 Timothy 2:8</a:t>
            </a:r>
            <a:endParaRPr lang="en-US" sz="1400" dirty="0"/>
          </a:p>
          <a:p>
            <a:r>
              <a:rPr lang="en-US" sz="1400" dirty="0"/>
              <a:t>“Remember Jesus Christ, raised from the dead, descended from David. This is my gospel.”</a:t>
            </a:r>
          </a:p>
          <a:p>
            <a:pPr rtl="0" fontAlgn="ctr"/>
            <a:r>
              <a:rPr lang="en-US" sz="1400" dirty="0"/>
              <a:t>The </a:t>
            </a:r>
            <a:r>
              <a:rPr lang="en-US" sz="1400" b="1" dirty="0"/>
              <a:t>Davidic descent of Jesus</a:t>
            </a:r>
            <a:r>
              <a:rPr lang="en-US" sz="1400" dirty="0"/>
              <a:t> is essential to the gospel itself - it testifies to God’s faithfulness to His covenant promise.</a:t>
            </a:r>
          </a:p>
          <a:p>
            <a:endParaRPr lang="en-US" sz="1400" b="1" dirty="0"/>
          </a:p>
          <a:p>
            <a:r>
              <a:rPr lang="en-US" sz="1400" b="1" dirty="0"/>
              <a:t>16. Hebrews 1:5</a:t>
            </a:r>
            <a:endParaRPr lang="en-US" sz="1400" dirty="0"/>
          </a:p>
          <a:p>
            <a:r>
              <a:rPr lang="en-US" sz="1400" dirty="0"/>
              <a:t>“You are my Son; today I have begotten you.”</a:t>
            </a:r>
          </a:p>
          <a:p>
            <a:r>
              <a:rPr lang="en-US" sz="1400" dirty="0"/>
              <a:t>(Psalm 2:7)</a:t>
            </a:r>
          </a:p>
          <a:p>
            <a:pPr rtl="0" fontAlgn="ctr"/>
            <a:r>
              <a:rPr lang="en-US" sz="1400" dirty="0"/>
              <a:t>Psalm 2 is a </a:t>
            </a:r>
            <a:r>
              <a:rPr lang="en-US" sz="1400" b="1" dirty="0"/>
              <a:t>Davidic royal psalm</a:t>
            </a:r>
            <a:r>
              <a:rPr lang="en-US" sz="1400" dirty="0"/>
              <a:t>, and the author of Hebrews applies it to Jesus’ exaltation - the true fulfillment of God’s covenant with David.</a:t>
            </a:r>
          </a:p>
          <a:p>
            <a:endParaRPr lang="en-US" sz="1400" b="1" dirty="0"/>
          </a:p>
          <a:p>
            <a:r>
              <a:rPr lang="en-US" sz="1400" b="1" dirty="0"/>
              <a:t>17. Hebrews 7:14</a:t>
            </a:r>
            <a:endParaRPr lang="en-US" sz="1400" dirty="0"/>
          </a:p>
          <a:p>
            <a:r>
              <a:rPr lang="en-US" sz="1400" dirty="0"/>
              <a:t>“It is evident that our Lord was descended from Judah.”</a:t>
            </a:r>
          </a:p>
          <a:p>
            <a:pPr rtl="0" fontAlgn="ctr"/>
            <a:r>
              <a:rPr lang="en-US" sz="1400" dirty="0"/>
              <a:t>Affirms Jesus’ tribal lineage from Judah - the same line from which David came (Genesis 49:10), verifying </a:t>
            </a:r>
            <a:r>
              <a:rPr lang="en-US" sz="1400" b="1" dirty="0"/>
              <a:t>the legal right to David’s throne</a:t>
            </a:r>
            <a:r>
              <a:rPr lang="en-US" sz="1400" dirty="0"/>
              <a:t>.</a:t>
            </a:r>
          </a:p>
          <a:p>
            <a:endParaRPr lang="en-US" dirty="0"/>
          </a:p>
        </p:txBody>
      </p:sp>
      <p:sp>
        <p:nvSpPr>
          <p:cNvPr id="4" name="Slide Number Placeholder 3">
            <a:extLst>
              <a:ext uri="{FF2B5EF4-FFF2-40B4-BE49-F238E27FC236}">
                <a16:creationId xmlns:a16="http://schemas.microsoft.com/office/drawing/2014/main" id="{5029E11A-5E9C-4E5D-810F-8777D1229AAF}"/>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66456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solidFill>
                  <a:schemeClr val="accent1">
                    <a:lumMod val="50000"/>
                  </a:schemeClr>
                </a:solidFill>
              </a:rPr>
              <a:t>Promise to David: An Eternal Kingdom</a:t>
            </a:r>
          </a:p>
          <a:p>
            <a:endParaRPr lang="en-US" sz="2400" dirty="0">
              <a:solidFill>
                <a:schemeClr val="tx2">
                  <a:lumMod val="60000"/>
                  <a:lumOff val="40000"/>
                </a:schemeClr>
              </a:solidFill>
            </a:endParaRPr>
          </a:p>
          <a:p>
            <a:r>
              <a:rPr lang="en-US" b="0" dirty="0"/>
              <a:t>Your house and your kingdom will stand before me permanently; your dynasty will be permanent.’”</a:t>
            </a:r>
            <a:br>
              <a:rPr lang="en-US" b="0" dirty="0"/>
            </a:br>
            <a:r>
              <a:rPr lang="en-US" b="0" dirty="0"/>
              <a:t>(2 Samuel 7:16)</a:t>
            </a:r>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5CE08-A15C-823A-1049-F5CE3371E00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C80EBB-56FD-D26B-DC80-ABE4A826F8A2}"/>
              </a:ext>
            </a:extLst>
          </p:cNvPr>
          <p:cNvSpPr txBox="1">
            <a:spLocks/>
          </p:cNvSpPr>
          <p:nvPr/>
        </p:nvSpPr>
        <p:spPr bwMode="auto">
          <a:xfrm>
            <a:off x="2286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Revelation</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C074DF6E-0055-D375-E7AC-54CA38C4C8EF}"/>
              </a:ext>
            </a:extLst>
          </p:cNvPr>
          <p:cNvSpPr txBox="1"/>
          <p:nvPr/>
        </p:nvSpPr>
        <p:spPr>
          <a:xfrm>
            <a:off x="228600" y="1143000"/>
            <a:ext cx="8534400" cy="4093428"/>
          </a:xfrm>
          <a:prstGeom prst="rect">
            <a:avLst/>
          </a:prstGeom>
          <a:noFill/>
        </p:spPr>
        <p:txBody>
          <a:bodyPr wrap="square" rtlCol="0">
            <a:spAutoFit/>
          </a:bodyPr>
          <a:lstStyle/>
          <a:p>
            <a:r>
              <a:rPr lang="en-US" sz="2000" b="1" u="sng" dirty="0">
                <a:ea typeface="ＭＳ Ｐゴシック" pitchFamily="-106" charset="-128"/>
                <a:cs typeface="ＭＳ Ｐゴシック" pitchFamily="-106" charset="-128"/>
              </a:rPr>
              <a:t>Revelation 3:7</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“The words of him who is holy and true, who holds the key of David.”</a:t>
            </a:r>
          </a:p>
          <a:p>
            <a:pPr lvl="1" fontAlgn="ctr"/>
            <a:r>
              <a:rPr lang="en-US" sz="2000" dirty="0">
                <a:ea typeface="ＭＳ Ｐゴシック" pitchFamily="-106" charset="-128"/>
                <a:cs typeface="ＭＳ Ｐゴシック" pitchFamily="-106" charset="-128"/>
              </a:rPr>
              <a:t>Jesus holds </a:t>
            </a:r>
            <a:r>
              <a:rPr lang="en-US" sz="2000" b="1" dirty="0">
                <a:ea typeface="ＭＳ Ｐゴシック" pitchFamily="-106" charset="-128"/>
                <a:cs typeface="ＭＳ Ｐゴシック" pitchFamily="-106" charset="-128"/>
              </a:rPr>
              <a:t>the key of David</a:t>
            </a:r>
            <a:r>
              <a:rPr lang="en-US" sz="2000" dirty="0">
                <a:ea typeface="ＭＳ Ｐゴシック" pitchFamily="-106" charset="-128"/>
                <a:cs typeface="ＭＳ Ｐゴシック" pitchFamily="-106" charset="-128"/>
              </a:rPr>
              <a:t>, symbolizing ultimate royal and spiritual authority - fulfillment of </a:t>
            </a:r>
            <a:r>
              <a:rPr lang="en-US" sz="2000" b="1" dirty="0">
                <a:ea typeface="ＭＳ Ｐゴシック" pitchFamily="-106" charset="-128"/>
                <a:cs typeface="ＭＳ Ｐゴシック" pitchFamily="-106" charset="-128"/>
              </a:rPr>
              <a:t>Isaiah 22:22</a:t>
            </a:r>
            <a:r>
              <a:rPr lang="en-US" sz="2000" dirty="0">
                <a:ea typeface="ＭＳ Ｐゴシック" pitchFamily="-106" charset="-128"/>
                <a:cs typeface="ＭＳ Ｐゴシック" pitchFamily="-106" charset="-128"/>
              </a:rPr>
              <a:t> and the Davidic covenantal right to rule.</a:t>
            </a:r>
          </a:p>
          <a:p>
            <a:r>
              <a:rPr lang="en-US" sz="2000" b="1" u="sng" dirty="0">
                <a:ea typeface="ＭＳ Ｐゴシック" pitchFamily="-106" charset="-128"/>
                <a:cs typeface="ＭＳ Ｐゴシック" pitchFamily="-106" charset="-128"/>
              </a:rPr>
              <a:t>Revelation 5:5</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“See, the Lion of the tribe of Judah, the Root of David, has triumphed.”</a:t>
            </a:r>
          </a:p>
          <a:p>
            <a:pPr lvl="1" fontAlgn="ctr"/>
            <a:r>
              <a:rPr lang="en-US" sz="2000" dirty="0">
                <a:ea typeface="ＭＳ Ｐゴシック" pitchFamily="-106" charset="-128"/>
                <a:cs typeface="ＭＳ Ｐゴシック" pitchFamily="-106" charset="-128"/>
              </a:rPr>
              <a:t>The </a:t>
            </a:r>
            <a:r>
              <a:rPr lang="en-US" sz="2000" b="1" dirty="0">
                <a:ea typeface="ＭＳ Ｐゴシック" pitchFamily="-106" charset="-128"/>
                <a:cs typeface="ＭＳ Ｐゴシック" pitchFamily="-106" charset="-128"/>
              </a:rPr>
              <a:t>Root of David</a:t>
            </a:r>
            <a:r>
              <a:rPr lang="en-US" sz="2000" dirty="0">
                <a:ea typeface="ＭＳ Ｐゴシック" pitchFamily="-106" charset="-128"/>
                <a:cs typeface="ＭＳ Ｐゴシック" pitchFamily="-106" charset="-128"/>
              </a:rPr>
              <a:t> title explicitly identifies Jesus as the </a:t>
            </a:r>
            <a:r>
              <a:rPr lang="en-US" sz="2000" b="1" dirty="0">
                <a:ea typeface="ＭＳ Ｐゴシック" pitchFamily="-106" charset="-128"/>
                <a:cs typeface="ＭＳ Ｐゴシック" pitchFamily="-106" charset="-128"/>
              </a:rPr>
              <a:t>Messianic King</a:t>
            </a:r>
            <a:r>
              <a:rPr lang="en-US" sz="2000" dirty="0">
                <a:ea typeface="ＭＳ Ｐゴシック" pitchFamily="-106" charset="-128"/>
                <a:cs typeface="ＭＳ Ｐゴシック" pitchFamily="-106" charset="-128"/>
              </a:rPr>
              <a:t> promised to David, now enthroned in heavenly glory.</a:t>
            </a:r>
          </a:p>
          <a:p>
            <a:r>
              <a:rPr lang="en-US" sz="2000" b="1" u="sng" dirty="0">
                <a:ea typeface="ＭＳ Ｐゴシック" pitchFamily="-106" charset="-128"/>
                <a:cs typeface="ＭＳ Ｐゴシック" pitchFamily="-106" charset="-128"/>
              </a:rPr>
              <a:t>Revelation 22:16</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“I, Jesus… am the Root and the Offspring of David, the bright Morning Star.”</a:t>
            </a:r>
          </a:p>
          <a:p>
            <a:pPr lvl="1" fontAlgn="ctr"/>
            <a:r>
              <a:rPr lang="en-US" sz="2000" dirty="0">
                <a:ea typeface="ＭＳ Ｐゴシック" pitchFamily="-106" charset="-128"/>
                <a:cs typeface="ＭＳ Ｐゴシック" pitchFamily="-106" charset="-128"/>
              </a:rPr>
              <a:t>Jesus claims both </a:t>
            </a:r>
            <a:r>
              <a:rPr lang="en-US" sz="2000" b="1" dirty="0">
                <a:ea typeface="ＭＳ Ｐゴシック" pitchFamily="-106" charset="-128"/>
                <a:cs typeface="ＭＳ Ｐゴシック" pitchFamily="-106" charset="-128"/>
              </a:rPr>
              <a:t>preexistence (Root)</a:t>
            </a:r>
            <a:r>
              <a:rPr lang="en-US" sz="2000" dirty="0">
                <a:ea typeface="ＭＳ Ｐゴシック" pitchFamily="-106" charset="-128"/>
                <a:cs typeface="ＭＳ Ｐゴシック" pitchFamily="-106" charset="-128"/>
              </a:rPr>
              <a:t> and </a:t>
            </a:r>
            <a:r>
              <a:rPr lang="en-US" sz="2000" b="1" dirty="0">
                <a:ea typeface="ＭＳ Ｐゴシック" pitchFamily="-106" charset="-128"/>
                <a:cs typeface="ＭＳ Ｐゴシック" pitchFamily="-106" charset="-128"/>
              </a:rPr>
              <a:t>fulfillment (Offspring)</a:t>
            </a:r>
            <a:r>
              <a:rPr lang="en-US" sz="2000" dirty="0">
                <a:ea typeface="ＭＳ Ｐゴシック" pitchFamily="-106" charset="-128"/>
                <a:cs typeface="ＭＳ Ｐゴシック" pitchFamily="-106" charset="-128"/>
              </a:rPr>
              <a:t> - the eternal Son and promised heir who reigns forever.</a:t>
            </a:r>
          </a:p>
        </p:txBody>
      </p:sp>
    </p:spTree>
    <p:extLst>
      <p:ext uri="{BB962C8B-B14F-4D97-AF65-F5344CB8AC3E}">
        <p14:creationId xmlns:p14="http://schemas.microsoft.com/office/powerpoint/2010/main" val="21510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AD4BE-A8B4-EEE4-CC7B-7702811A557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EEA09B-C2AB-80C3-95BD-0509332A7E36}"/>
              </a:ext>
            </a:extLst>
          </p:cNvPr>
          <p:cNvGraphicFramePr>
            <a:graphicFrameLocks noGrp="1"/>
          </p:cNvGraphicFramePr>
          <p:nvPr>
            <p:extLst>
              <p:ext uri="{D42A27DB-BD31-4B8C-83A1-F6EECF244321}">
                <p14:modId xmlns:p14="http://schemas.microsoft.com/office/powerpoint/2010/main" val="1562378831"/>
              </p:ext>
            </p:extLst>
          </p:nvPr>
        </p:nvGraphicFramePr>
        <p:xfrm>
          <a:off x="228600" y="685800"/>
          <a:ext cx="8686800" cy="5730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422033159"/>
                    </a:ext>
                  </a:extLst>
                </a:gridCol>
                <a:gridCol w="28413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References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Key Theme</a:t>
                      </a:r>
                    </a:p>
                  </a:txBody>
                  <a:tcPr/>
                </a:tc>
                <a:extLst>
                  <a:ext uri="{0D108BD9-81ED-4DB2-BD59-A6C34878D82A}">
                    <a16:rowId xmlns:a16="http://schemas.microsoft.com/office/drawing/2014/main" val="231292391"/>
                  </a:ext>
                </a:extLst>
              </a:tr>
              <a:tr h="370840">
                <a:tc>
                  <a:txBody>
                    <a:bodyPr/>
                    <a:lstStyle/>
                    <a:p>
                      <a:pPr marL="0" marR="0" fontAlgn="t">
                        <a:buNone/>
                      </a:pPr>
                      <a:r>
                        <a:rPr lang="en-US" sz="2000" b="1" dirty="0">
                          <a:effectLst/>
                          <a:latin typeface="Calibri" panose="020F0502020204030204" pitchFamily="34" charset="0"/>
                        </a:rPr>
                        <a:t>Matthew</a:t>
                      </a:r>
                      <a:endParaRPr lang="en-US" sz="2000" dirty="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1:1; 9:27; 21:9; 22:41-45</a:t>
                      </a:r>
                      <a:endParaRPr lang="en-US" sz="2000" dirty="0"/>
                    </a:p>
                  </a:txBody>
                  <a:tcPr/>
                </a:tc>
                <a:tc>
                  <a:txBody>
                    <a:bodyPr/>
                    <a:lstStyle/>
                    <a:p>
                      <a:r>
                        <a:rPr lang="en-US" sz="2000" kern="1200" dirty="0">
                          <a:solidFill>
                            <a:schemeClr val="dk1"/>
                          </a:solidFill>
                          <a:effectLst/>
                          <a:latin typeface="+mn-lt"/>
                          <a:ea typeface="+mn-ea"/>
                          <a:cs typeface="+mn-cs"/>
                        </a:rPr>
                        <a:t>Jesus as Son of David and rightful King</a:t>
                      </a:r>
                    </a:p>
                  </a:txBody>
                  <a:tcPr/>
                </a:tc>
                <a:extLst>
                  <a:ext uri="{0D108BD9-81ED-4DB2-BD59-A6C34878D82A}">
                    <a16:rowId xmlns:a16="http://schemas.microsoft.com/office/drawing/2014/main" val="3077214051"/>
                  </a:ext>
                </a:extLst>
              </a:tr>
              <a:tr h="370840">
                <a:tc>
                  <a:txBody>
                    <a:bodyPr/>
                    <a:lstStyle/>
                    <a:p>
                      <a:pPr marL="0" marR="0" fontAlgn="t">
                        <a:buNone/>
                      </a:pPr>
                      <a:r>
                        <a:rPr lang="en-US" sz="2000" b="1">
                          <a:effectLst/>
                          <a:latin typeface="Calibri" panose="020F0502020204030204" pitchFamily="34" charset="0"/>
                        </a:rPr>
                        <a:t>Luke</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1:30-33, 68-69; 2:4-11</a:t>
                      </a:r>
                      <a:endParaRPr lang="en-US" sz="2000" dirty="0"/>
                    </a:p>
                  </a:txBody>
                  <a:tcPr/>
                </a:tc>
                <a:tc>
                  <a:txBody>
                    <a:bodyPr/>
                    <a:lstStyle/>
                    <a:p>
                      <a:r>
                        <a:rPr lang="en-US" sz="2000" kern="1200" dirty="0">
                          <a:solidFill>
                            <a:schemeClr val="dk1"/>
                          </a:solidFill>
                          <a:effectLst/>
                          <a:latin typeface="+mn-lt"/>
                          <a:ea typeface="+mn-ea"/>
                          <a:cs typeface="+mn-cs"/>
                        </a:rPr>
                        <a:t>Promise of the eternal throne fulfilled</a:t>
                      </a:r>
                    </a:p>
                  </a:txBody>
                  <a:tcPr/>
                </a:tc>
                <a:extLst>
                  <a:ext uri="{0D108BD9-81ED-4DB2-BD59-A6C34878D82A}">
                    <a16:rowId xmlns:a16="http://schemas.microsoft.com/office/drawing/2014/main" val="3778483922"/>
                  </a:ext>
                </a:extLst>
              </a:tr>
              <a:tr h="370840">
                <a:tc>
                  <a:txBody>
                    <a:bodyPr/>
                    <a:lstStyle/>
                    <a:p>
                      <a:pPr marL="0" marR="0" fontAlgn="t">
                        <a:buNone/>
                      </a:pPr>
                      <a:r>
                        <a:rPr lang="en-US" sz="2000" b="1">
                          <a:effectLst/>
                          <a:latin typeface="Calibri" panose="020F0502020204030204" pitchFamily="34" charset="0"/>
                        </a:rPr>
                        <a:t>John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7:42</a:t>
                      </a:r>
                    </a:p>
                  </a:txBody>
                  <a:tcPr/>
                </a:tc>
                <a:tc>
                  <a:txBody>
                    <a:bodyPr/>
                    <a:lstStyle/>
                    <a:p>
                      <a:r>
                        <a:rPr lang="en-US" sz="2000" kern="1200" dirty="0">
                          <a:solidFill>
                            <a:schemeClr val="dk1"/>
                          </a:solidFill>
                          <a:effectLst/>
                          <a:latin typeface="+mn-lt"/>
                          <a:ea typeface="+mn-ea"/>
                          <a:cs typeface="+mn-cs"/>
                        </a:rPr>
                        <a:t>Messiah expected from David’s line</a:t>
                      </a:r>
                      <a:endParaRPr lang="en-US" sz="2000" dirty="0"/>
                    </a:p>
                  </a:txBody>
                  <a:tcPr/>
                </a:tc>
                <a:extLst>
                  <a:ext uri="{0D108BD9-81ED-4DB2-BD59-A6C34878D82A}">
                    <a16:rowId xmlns:a16="http://schemas.microsoft.com/office/drawing/2014/main" val="679584730"/>
                  </a:ext>
                </a:extLst>
              </a:tr>
              <a:tr h="370840">
                <a:tc>
                  <a:txBody>
                    <a:bodyPr/>
                    <a:lstStyle/>
                    <a:p>
                      <a:pPr marL="0" marR="0" fontAlgn="t">
                        <a:buNone/>
                      </a:pPr>
                      <a:r>
                        <a:rPr lang="en-US" sz="2000" b="1">
                          <a:effectLst/>
                          <a:latin typeface="Calibri" panose="020F0502020204030204" pitchFamily="34" charset="0"/>
                        </a:rPr>
                        <a:t>Acts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2:29-36; 13:22-34; 15:15-17</a:t>
                      </a:r>
                      <a:endParaRPr lang="en-US" sz="2000" dirty="0"/>
                    </a:p>
                  </a:txBody>
                  <a:tcPr/>
                </a:tc>
                <a:tc>
                  <a:txBody>
                    <a:bodyPr/>
                    <a:lstStyle/>
                    <a:p>
                      <a:r>
                        <a:rPr lang="en-US" sz="2000" kern="1200" dirty="0">
                          <a:solidFill>
                            <a:schemeClr val="dk1"/>
                          </a:solidFill>
                          <a:effectLst/>
                          <a:latin typeface="+mn-lt"/>
                          <a:ea typeface="+mn-ea"/>
                          <a:cs typeface="+mn-cs"/>
                        </a:rPr>
                        <a:t>Apostolic preaching affirms Davidic covenant</a:t>
                      </a:r>
                      <a:endParaRPr lang="en-US" sz="2000" dirty="0"/>
                    </a:p>
                  </a:txBody>
                  <a:tcPr/>
                </a:tc>
                <a:extLst>
                  <a:ext uri="{0D108BD9-81ED-4DB2-BD59-A6C34878D82A}">
                    <a16:rowId xmlns:a16="http://schemas.microsoft.com/office/drawing/2014/main" val="645337839"/>
                  </a:ext>
                </a:extLst>
              </a:tr>
              <a:tr h="370840">
                <a:tc>
                  <a:txBody>
                    <a:bodyPr/>
                    <a:lstStyle/>
                    <a:p>
                      <a:pPr marL="0" marR="0" fontAlgn="t">
                        <a:buNone/>
                      </a:pPr>
                      <a:r>
                        <a:rPr lang="en-US" sz="2000" b="1">
                          <a:effectLst/>
                          <a:latin typeface="Calibri" panose="020F0502020204030204" pitchFamily="34" charset="0"/>
                        </a:rPr>
                        <a:t>Romans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1:3-4; 15:12</a:t>
                      </a:r>
                      <a:endParaRPr lang="en-US" sz="2000" dirty="0"/>
                    </a:p>
                  </a:txBody>
                  <a:tcPr/>
                </a:tc>
                <a:tc>
                  <a:txBody>
                    <a:bodyPr/>
                    <a:lstStyle/>
                    <a:p>
                      <a:r>
                        <a:rPr lang="en-US" sz="2000" kern="1200" dirty="0">
                          <a:solidFill>
                            <a:schemeClr val="dk1"/>
                          </a:solidFill>
                          <a:effectLst/>
                          <a:latin typeface="+mn-lt"/>
                          <a:ea typeface="+mn-ea"/>
                          <a:cs typeface="+mn-cs"/>
                        </a:rPr>
                        <a:t>Christ’s kingship fulfills prophecy</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a:effectLst/>
                          <a:latin typeface="Calibri" panose="020F0502020204030204" pitchFamily="34" charset="0"/>
                        </a:rPr>
                        <a:t>2 Timothy</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2:8</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Gospel centered on Davidic promise</a:t>
                      </a:r>
                      <a:endParaRPr lang="en-US" sz="2000" kern="1200" dirty="0">
                        <a:solidFill>
                          <a:schemeClr val="dk1"/>
                        </a:solidFill>
                        <a:latin typeface="+mn-lt"/>
                        <a:ea typeface="+mn-ea"/>
                        <a:cs typeface="+mn-cs"/>
                      </a:endParaRPr>
                    </a:p>
                  </a:txBody>
                  <a:tcPr marL="50800" marR="50800" marT="50800" marB="50800"/>
                </a:tc>
                <a:extLst>
                  <a:ext uri="{0D108BD9-81ED-4DB2-BD59-A6C34878D82A}">
                    <a16:rowId xmlns:a16="http://schemas.microsoft.com/office/drawing/2014/main" val="1262358848"/>
                  </a:ext>
                </a:extLst>
              </a:tr>
              <a:tr h="370840">
                <a:tc>
                  <a:txBody>
                    <a:bodyPr/>
                    <a:lstStyle/>
                    <a:p>
                      <a:pPr marL="0" marR="0" fontAlgn="t">
                        <a:buNone/>
                      </a:pPr>
                      <a:r>
                        <a:rPr lang="en-US" sz="2000" b="1">
                          <a:effectLst/>
                          <a:latin typeface="Calibri" panose="020F0502020204030204" pitchFamily="34" charset="0"/>
                        </a:rPr>
                        <a:t>Hebrews</a:t>
                      </a:r>
                      <a:endParaRPr lang="en-US" sz="2000">
                        <a:effectLst/>
                        <a:latin typeface="Calibri" panose="020F0502020204030204" pitchFamily="34" charset="0"/>
                      </a:endParaRP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1:5; 7:14</a:t>
                      </a:r>
                      <a:endParaRPr lang="en-US" sz="2000" kern="1200" dirty="0">
                        <a:solidFill>
                          <a:schemeClr val="dk1"/>
                        </a:solidFill>
                        <a:latin typeface="+mn-lt"/>
                        <a:ea typeface="+mn-ea"/>
                        <a:cs typeface="+mn-cs"/>
                      </a:endParaRPr>
                    </a:p>
                  </a:txBody>
                  <a:tcPr marL="50800" marR="50800" marT="50800" marB="50800"/>
                </a:tc>
                <a:tc>
                  <a:txBody>
                    <a:bodyPr/>
                    <a:lstStyle/>
                    <a:p>
                      <a:r>
                        <a:rPr lang="en-US" sz="2000" kern="1200" dirty="0">
                          <a:solidFill>
                            <a:schemeClr val="dk1"/>
                          </a:solidFill>
                          <a:effectLst/>
                          <a:latin typeface="+mn-lt"/>
                          <a:ea typeface="+mn-ea"/>
                          <a:cs typeface="+mn-cs"/>
                        </a:rPr>
                        <a:t>Jesus as eternal Davidic Son and Priest</a:t>
                      </a:r>
                    </a:p>
                  </a:txBody>
                  <a:tcPr marL="50800" marR="50800" marT="50800" marB="50800"/>
                </a:tc>
                <a:extLst>
                  <a:ext uri="{0D108BD9-81ED-4DB2-BD59-A6C34878D82A}">
                    <a16:rowId xmlns:a16="http://schemas.microsoft.com/office/drawing/2014/main" val="4071472363"/>
                  </a:ext>
                </a:extLst>
              </a:tr>
              <a:tr h="370840">
                <a:tc>
                  <a:txBody>
                    <a:bodyPr/>
                    <a:lstStyle/>
                    <a:p>
                      <a:pPr marL="0" marR="0" fontAlgn="t">
                        <a:buNone/>
                      </a:pPr>
                      <a:r>
                        <a:rPr lang="en-US" sz="2000" b="1">
                          <a:effectLst/>
                          <a:latin typeface="Calibri" panose="020F0502020204030204" pitchFamily="34" charset="0"/>
                        </a:rPr>
                        <a:t>Revelation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3:7; 5:5; 22:16</a:t>
                      </a:r>
                      <a:endParaRPr lang="en-US" sz="2000" dirty="0"/>
                    </a:p>
                  </a:txBody>
                  <a:tcPr/>
                </a:tc>
                <a:tc>
                  <a:txBody>
                    <a:bodyPr/>
                    <a:lstStyle/>
                    <a:p>
                      <a:r>
                        <a:rPr lang="en-US" sz="2000" kern="1200" dirty="0">
                          <a:solidFill>
                            <a:schemeClr val="dk1"/>
                          </a:solidFill>
                          <a:effectLst/>
                          <a:latin typeface="+mn-lt"/>
                          <a:ea typeface="+mn-ea"/>
                          <a:cs typeface="+mn-cs"/>
                        </a:rPr>
                        <a:t>Jesus reigns eternally as the Root of David</a:t>
                      </a:r>
                    </a:p>
                  </a:txBody>
                  <a:tcPr/>
                </a:tc>
                <a:extLst>
                  <a:ext uri="{0D108BD9-81ED-4DB2-BD59-A6C34878D82A}">
                    <a16:rowId xmlns:a16="http://schemas.microsoft.com/office/drawing/2014/main" val="3584540837"/>
                  </a:ext>
                </a:extLst>
              </a:tr>
            </a:tbl>
          </a:graphicData>
        </a:graphic>
      </p:graphicFrame>
      <p:sp>
        <p:nvSpPr>
          <p:cNvPr id="6" name="Title 1">
            <a:extLst>
              <a:ext uri="{FF2B5EF4-FFF2-40B4-BE49-F238E27FC236}">
                <a16:creationId xmlns:a16="http://schemas.microsoft.com/office/drawing/2014/main" id="{013B2393-5C3C-12CE-F971-D454B3FE26E4}"/>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Summary - New Testament References to Davidic Covenant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131860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David</a:t>
            </a:r>
            <a:endParaRPr lang="en-US" sz="2000" dirty="0">
              <a:solidFill>
                <a:schemeClr val="tx2">
                  <a:lumMod val="60000"/>
                  <a:lumOff val="40000"/>
                </a:schemeClr>
              </a:solidFill>
            </a:endParaRPr>
          </a:p>
        </p:txBody>
      </p:sp>
      <p:sp>
        <p:nvSpPr>
          <p:cNvPr id="6" name="TextBox 5"/>
          <p:cNvSpPr txBox="1"/>
          <p:nvPr/>
        </p:nvSpPr>
        <p:spPr>
          <a:xfrm>
            <a:off x="381000" y="904530"/>
            <a:ext cx="8442960" cy="2616101"/>
          </a:xfrm>
          <a:prstGeom prst="rect">
            <a:avLst/>
          </a:prstGeom>
          <a:noFill/>
        </p:spPr>
        <p:txBody>
          <a:bodyPr wrap="square" rtlCol="0">
            <a:spAutoFit/>
          </a:bodyPr>
          <a:lstStyle/>
          <a:p>
            <a:r>
              <a:rPr lang="en-US" sz="2000" b="1" i="1" u="sng" dirty="0">
                <a:solidFill>
                  <a:schemeClr val="accent1"/>
                </a:solidFill>
              </a:rPr>
              <a:t>Covenant Keeper</a:t>
            </a:r>
          </a:p>
          <a:p>
            <a:r>
              <a:rPr lang="en-US" b="1" dirty="0">
                <a:ea typeface="ＭＳ Ｐゴシック" pitchFamily="-106" charset="-128"/>
                <a:cs typeface="ＭＳ Ｐゴシック" pitchFamily="-106" charset="-128"/>
              </a:rPr>
              <a:t>2 Sam 7:12-16</a:t>
            </a:r>
            <a:r>
              <a:rPr lang="en-US" dirty="0">
                <a:ea typeface="ＭＳ Ｐゴシック" pitchFamily="-106" charset="-128"/>
                <a:cs typeface="ＭＳ Ｐゴシック" pitchFamily="-106" charset="-128"/>
              </a:rPr>
              <a:t>  </a:t>
            </a:r>
            <a:r>
              <a:rPr lang="en-US" dirty="0"/>
              <a:t>When the time comes for you to die, I will raise up your descendant, one of your own sons, to succeed you, and I will establish his kingdom. </a:t>
            </a:r>
            <a:r>
              <a:rPr lang="en-US" i="1" dirty="0"/>
              <a:t>He will build a house for my name, and I will make his dynasty permanent. </a:t>
            </a:r>
            <a:r>
              <a:rPr lang="en-US" dirty="0"/>
              <a:t>I will become his father and he will become my son. When he sins, I will correct him with the rod of men and with wounds inflicted by human beings. But my loyal love will not be removed from him as I removed it from Saul, whom I removed from before you. </a:t>
            </a:r>
            <a:r>
              <a:rPr lang="en-US" i="1" dirty="0"/>
              <a:t>Your house and your kingdom will stand before me permanently; your dynasty will be permanent</a:t>
            </a:r>
            <a:r>
              <a:rPr lang="en-US" dirty="0"/>
              <a:t>.’”</a:t>
            </a:r>
          </a:p>
        </p:txBody>
      </p:sp>
      <p:sp>
        <p:nvSpPr>
          <p:cNvPr id="7" name="TextBox 6"/>
          <p:cNvSpPr txBox="1"/>
          <p:nvPr/>
        </p:nvSpPr>
        <p:spPr>
          <a:xfrm>
            <a:off x="381000" y="3520631"/>
            <a:ext cx="8458200" cy="1508105"/>
          </a:xfrm>
          <a:prstGeom prst="rect">
            <a:avLst/>
          </a:prstGeom>
          <a:noFill/>
        </p:spPr>
        <p:txBody>
          <a:bodyPr wrap="square" rtlCol="0">
            <a:spAutoFit/>
          </a:bodyPr>
          <a:lstStyle/>
          <a:p>
            <a:r>
              <a:rPr lang="en-US" sz="2000" b="1" i="1" u="sng" dirty="0">
                <a:solidFill>
                  <a:schemeClr val="accent1"/>
                </a:solidFill>
              </a:rPr>
              <a:t>Promise Sustainer</a:t>
            </a:r>
          </a:p>
          <a:p>
            <a:r>
              <a:rPr lang="en-US" b="1" dirty="0"/>
              <a:t>Psalms 89:2-4</a:t>
            </a:r>
            <a:r>
              <a:rPr lang="en-US" b="1" i="1" dirty="0"/>
              <a:t>  </a:t>
            </a:r>
            <a:r>
              <a:rPr lang="en-US" dirty="0"/>
              <a:t>For I say, “Loyal love is permanently established; in the skies you set up your faithfulness.” The LORD said, “</a:t>
            </a:r>
            <a:r>
              <a:rPr lang="en-US" i="1" dirty="0"/>
              <a:t>I have made a covenant with my chosen one; I have made a promise on oath to David, my servant</a:t>
            </a:r>
            <a:r>
              <a:rPr lang="en-US" dirty="0"/>
              <a:t>: ‘I will give you an eternal dynasty and establish your throne throughout future generations.’” </a:t>
            </a:r>
          </a:p>
        </p:txBody>
      </p:sp>
      <p:sp>
        <p:nvSpPr>
          <p:cNvPr id="8" name="TextBox 7"/>
          <p:cNvSpPr txBox="1"/>
          <p:nvPr/>
        </p:nvSpPr>
        <p:spPr>
          <a:xfrm>
            <a:off x="381000" y="5028736"/>
            <a:ext cx="8397240" cy="1785104"/>
          </a:xfrm>
          <a:prstGeom prst="rect">
            <a:avLst/>
          </a:prstGeom>
          <a:noFill/>
        </p:spPr>
        <p:txBody>
          <a:bodyPr wrap="square" rtlCol="0">
            <a:spAutoFit/>
          </a:bodyPr>
          <a:lstStyle/>
          <a:p>
            <a:r>
              <a:rPr lang="en-US" sz="2000" b="1" i="1" u="sng" dirty="0">
                <a:solidFill>
                  <a:schemeClr val="accent1"/>
                </a:solidFill>
              </a:rPr>
              <a:t>Faithful Kingmaker</a:t>
            </a:r>
          </a:p>
          <a:p>
            <a:r>
              <a:rPr lang="en-US" b="1" dirty="0"/>
              <a:t>Psalms 132:10-12  </a:t>
            </a:r>
            <a:r>
              <a:rPr lang="en-US" dirty="0"/>
              <a:t>For the sake of David, your servant, do not reject your chosen king! The LORD made a reliable promise to David; he will not go back on his word. He said, “</a:t>
            </a:r>
            <a:r>
              <a:rPr lang="en-US" i="1" dirty="0"/>
              <a:t>I will place one of your descendants on your throne. If your sons keep my covenant and the rules I teach them, their sons will also sit on your throne forever.</a:t>
            </a:r>
            <a:r>
              <a:rPr lang="en-US" dirty="0"/>
              <a:t>”</a:t>
            </a:r>
            <a:endParaRPr lang="en-US"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2004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a:t>
            </a:r>
            <a:br>
              <a:rPr lang="en-US" dirty="0"/>
            </a:br>
            <a:r>
              <a:rPr lang="en-US" sz="3400" dirty="0">
                <a:solidFill>
                  <a:schemeClr val="tx2">
                    <a:lumMod val="60000"/>
                    <a:lumOff val="40000"/>
                  </a:schemeClr>
                </a:solidFill>
              </a:rPr>
              <a:t>The History of the Davidic Covenant</a:t>
            </a:r>
          </a:p>
        </p:txBody>
      </p:sp>
      <p:sp>
        <p:nvSpPr>
          <p:cNvPr id="6" name="TextBox 5">
            <a:extLst>
              <a:ext uri="{FF2B5EF4-FFF2-40B4-BE49-F238E27FC236}">
                <a16:creationId xmlns:a16="http://schemas.microsoft.com/office/drawing/2014/main" id="{D178B8B2-0EED-F84B-A839-0C5387D36DF2}"/>
              </a:ext>
            </a:extLst>
          </p:cNvPr>
          <p:cNvSpPr txBox="1"/>
          <p:nvPr/>
        </p:nvSpPr>
        <p:spPr>
          <a:xfrm>
            <a:off x="320040" y="914400"/>
            <a:ext cx="8442960" cy="3046988"/>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Historical Fulfillment and Struggles</a:t>
            </a:r>
            <a:endParaRPr lang="en-US" sz="1600" u="sng" dirty="0">
              <a:ea typeface="ＭＳ Ｐゴシック" pitchFamily="-106" charset="-128"/>
              <a:cs typeface="ＭＳ Ｐゴシック" pitchFamily="-106" charset="-128"/>
            </a:endParaRPr>
          </a:p>
          <a:p>
            <a:pPr fontAlgn="ctr"/>
            <a:r>
              <a:rPr lang="en-US" sz="1600" dirty="0">
                <a:ea typeface="ＭＳ Ｐゴシック" pitchFamily="-106" charset="-128"/>
                <a:cs typeface="ＭＳ Ｐゴシック" pitchFamily="-106" charset="-128"/>
              </a:rPr>
              <a:t>Despite periods of rebellion, exile, and the fall of David’s monarchy, God preserved David’s lineage </a:t>
            </a:r>
            <a:r>
              <a:rPr lang="en-US" sz="1600" i="1" dirty="0">
                <a:ea typeface="ＭＳ Ｐゴシック" pitchFamily="-106" charset="-128"/>
                <a:cs typeface="ＭＳ Ｐゴシック" pitchFamily="-106" charset="-128"/>
              </a:rPr>
              <a:t>“for His servant David’s sake”</a:t>
            </a:r>
            <a:r>
              <a:rPr lang="en-US" sz="1600" dirty="0">
                <a:ea typeface="ＭＳ Ｐゴシック" pitchFamily="-106" charset="-128"/>
                <a:cs typeface="ＭＳ Ｐゴシック" pitchFamily="-106" charset="-128"/>
              </a:rPr>
              <a:t> (</a:t>
            </a:r>
            <a:r>
              <a:rPr lang="en-US" sz="1600" i="1" dirty="0">
                <a:ea typeface="ＭＳ Ｐゴシック" pitchFamily="-106" charset="-128"/>
                <a:cs typeface="ＭＳ Ｐゴシック" pitchFamily="-106" charset="-128"/>
              </a:rPr>
              <a:t>2 Kings 8:19</a:t>
            </a:r>
            <a:r>
              <a:rPr lang="en-US" sz="1600" dirty="0">
                <a:ea typeface="ＭＳ Ｐゴシック" pitchFamily="-106" charset="-128"/>
                <a:cs typeface="ＭＳ Ｐゴシック" pitchFamily="-106" charset="-128"/>
              </a:rPr>
              <a:t>).</a:t>
            </a:r>
          </a:p>
          <a:p>
            <a:pPr fontAlgn="ctr"/>
            <a:endParaRPr lang="en-US" sz="1600" dirty="0">
              <a:ea typeface="ＭＳ Ｐゴシック" pitchFamily="-106" charset="-128"/>
              <a:cs typeface="ＭＳ Ｐゴシック" pitchFamily="-106" charset="-128"/>
            </a:endParaRPr>
          </a:p>
          <a:p>
            <a:pPr fontAlgn="ctr"/>
            <a:r>
              <a:rPr lang="en-US" sz="1600" dirty="0">
                <a:ea typeface="ＭＳ Ｐゴシック" pitchFamily="-106" charset="-128"/>
                <a:cs typeface="ＭＳ Ｐゴシック" pitchFamily="-106" charset="-128"/>
              </a:rPr>
              <a:t>The prophets rekindled Israel’s hope in the promised eternal King:</a:t>
            </a:r>
          </a:p>
          <a:p>
            <a:pPr lvl="1" fontAlgn="ctr"/>
            <a:r>
              <a:rPr lang="en-US" sz="1600" b="1" dirty="0">
                <a:ea typeface="ＭＳ Ｐゴシック" pitchFamily="-106" charset="-128"/>
              </a:rPr>
              <a:t>Isaiah 9:6-7</a:t>
            </a:r>
            <a:r>
              <a:rPr lang="en-US" sz="1600" dirty="0">
                <a:ea typeface="ＭＳ Ｐゴシック" pitchFamily="-106" charset="-128"/>
              </a:rPr>
              <a:t> - </a:t>
            </a:r>
            <a:r>
              <a:rPr lang="en-US" sz="1600" i="1" dirty="0">
                <a:ea typeface="ＭＳ Ｐゴシック" pitchFamily="-106" charset="-128"/>
              </a:rPr>
              <a:t>“Of the increase of his government and peace there will be no end, on the throne of David.”</a:t>
            </a:r>
          </a:p>
          <a:p>
            <a:pPr lvl="1" fontAlgn="ctr"/>
            <a:r>
              <a:rPr lang="en-US" sz="1600" b="1" dirty="0">
                <a:ea typeface="ＭＳ Ｐゴシック" pitchFamily="-106" charset="-128"/>
              </a:rPr>
              <a:t>Jeremiah 23:5-6</a:t>
            </a:r>
            <a:r>
              <a:rPr lang="en-US" sz="1600" dirty="0">
                <a:ea typeface="ＭＳ Ｐゴシック" pitchFamily="-106" charset="-128"/>
              </a:rPr>
              <a:t> - </a:t>
            </a:r>
            <a:r>
              <a:rPr lang="en-US" sz="1600" i="1" dirty="0">
                <a:ea typeface="ＭＳ Ｐゴシック" pitchFamily="-106" charset="-128"/>
              </a:rPr>
              <a:t>“I will raise up for David a righteous Branch.”</a:t>
            </a:r>
          </a:p>
          <a:p>
            <a:pPr lvl="1" fontAlgn="ctr"/>
            <a:r>
              <a:rPr lang="en-US" sz="1600" b="1" dirty="0">
                <a:ea typeface="ＭＳ Ｐゴシック" pitchFamily="-106" charset="-128"/>
              </a:rPr>
              <a:t>Ezekiel 37:24-25</a:t>
            </a:r>
            <a:r>
              <a:rPr lang="en-US" sz="1600" dirty="0">
                <a:ea typeface="ＭＳ Ｐゴシック" pitchFamily="-106" charset="-128"/>
              </a:rPr>
              <a:t> - </a:t>
            </a:r>
            <a:r>
              <a:rPr lang="en-US" sz="1600" i="1" dirty="0">
                <a:ea typeface="ＭＳ Ｐゴシック" pitchFamily="-106" charset="-128"/>
              </a:rPr>
              <a:t>“My servant David shall be their prince forever.”</a:t>
            </a:r>
          </a:p>
          <a:p>
            <a:endParaRPr lang="en-US" sz="1600" dirty="0">
              <a:ea typeface="ＭＳ Ｐゴシック" pitchFamily="-106" charset="-128"/>
              <a:cs typeface="ＭＳ Ｐゴシック" pitchFamily="-106" charset="-128"/>
            </a:endParaRPr>
          </a:p>
          <a:p>
            <a:r>
              <a:rPr lang="en-US" sz="1600" dirty="0">
                <a:ea typeface="ＭＳ Ｐゴシック" pitchFamily="-106" charset="-128"/>
                <a:cs typeface="ＭＳ Ｐゴシック" pitchFamily="-106" charset="-128"/>
              </a:rPr>
              <a:t>These historical promises bridged the silence of centuries, preparing for the Messiah’s coming in the fullness of time.</a:t>
            </a:r>
          </a:p>
        </p:txBody>
      </p:sp>
      <p:sp>
        <p:nvSpPr>
          <p:cNvPr id="2" name="TextBox 1">
            <a:extLst>
              <a:ext uri="{FF2B5EF4-FFF2-40B4-BE49-F238E27FC236}">
                <a16:creationId xmlns:a16="http://schemas.microsoft.com/office/drawing/2014/main" id="{6DA21B98-35E5-B93D-51DE-464488ABBFC0}"/>
              </a:ext>
            </a:extLst>
          </p:cNvPr>
          <p:cNvSpPr txBox="1"/>
          <p:nvPr/>
        </p:nvSpPr>
        <p:spPr>
          <a:xfrm>
            <a:off x="324658" y="4038600"/>
            <a:ext cx="8442960" cy="2585323"/>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The Problem with Idolatrous Kings and a Blood-Line Curse</a:t>
            </a:r>
            <a:endParaRPr lang="en-US" sz="1600" dirty="0">
              <a:ea typeface="ＭＳ Ｐゴシック" pitchFamily="-106" charset="-128"/>
              <a:cs typeface="ＭＳ Ｐゴシック" pitchFamily="-106" charset="-128"/>
            </a:endParaRPr>
          </a:p>
          <a:p>
            <a:endParaRPr lang="en-US" sz="1600" u="sng" dirty="0">
              <a:ea typeface="ＭＳ Ｐゴシック" pitchFamily="-106" charset="-128"/>
              <a:cs typeface="ＭＳ Ｐゴシック" pitchFamily="-106" charset="-128"/>
            </a:endParaRPr>
          </a:p>
          <a:p>
            <a:r>
              <a:rPr lang="en-US" sz="1600" b="1" dirty="0"/>
              <a:t>David</a:t>
            </a:r>
            <a:endParaRPr lang="en-US" sz="1600" dirty="0"/>
          </a:p>
          <a:p>
            <a:r>
              <a:rPr lang="en-US" sz="1600" dirty="0"/>
              <a:t> ↳ </a:t>
            </a:r>
            <a:r>
              <a:rPr lang="en-US" sz="1600" b="1" dirty="0"/>
              <a:t>Solomon → Jehoiakim ( → Jeconiah → Joseph )</a:t>
            </a:r>
            <a:r>
              <a:rPr lang="en-US" sz="1600" dirty="0"/>
              <a:t> → </a:t>
            </a:r>
            <a:r>
              <a:rPr lang="en-US" sz="1600" i="1" dirty="0"/>
              <a:t>Cursed Line</a:t>
            </a:r>
            <a:r>
              <a:rPr lang="en-US" sz="1600" dirty="0"/>
              <a:t> (Jer 22:30)</a:t>
            </a:r>
          </a:p>
          <a:p>
            <a:r>
              <a:rPr lang="en-US" sz="1600" dirty="0"/>
              <a:t> ↳ </a:t>
            </a:r>
            <a:r>
              <a:rPr lang="en-US" sz="1600" b="1" dirty="0"/>
              <a:t>Nathan → Mary → JESUS ( adopted by Joseph )</a:t>
            </a:r>
            <a:r>
              <a:rPr lang="en-US" sz="1600" dirty="0"/>
              <a:t> → </a:t>
            </a:r>
            <a:r>
              <a:rPr lang="en-US" sz="1600" i="1" dirty="0"/>
              <a:t>Fulfilled Line</a:t>
            </a:r>
            <a:endParaRPr lang="en-US" sz="1600" dirty="0"/>
          </a:p>
          <a:p>
            <a:endParaRPr lang="en-US" sz="1600" b="1" dirty="0"/>
          </a:p>
          <a:p>
            <a:r>
              <a:rPr lang="en-US" sz="1600" b="1" dirty="0"/>
              <a:t>“The sure mercies of David”</a:t>
            </a:r>
            <a:r>
              <a:rPr lang="en-US" sz="1600" dirty="0"/>
              <a:t> (Isaiah 55:3 / Acts 13:34)</a:t>
            </a:r>
          </a:p>
          <a:p>
            <a:pPr marL="285750" indent="-285750">
              <a:buFont typeface="Arial" panose="020B0604020202020204" pitchFamily="34" charset="0"/>
              <a:buChar char="•"/>
            </a:pPr>
            <a:r>
              <a:rPr lang="en-US" sz="1600" dirty="0"/>
              <a:t>Are secured not through human succession,</a:t>
            </a:r>
          </a:p>
          <a:p>
            <a:pPr marL="285750" indent="-285750">
              <a:buFont typeface="Arial" panose="020B0604020202020204" pitchFamily="34" charset="0"/>
              <a:buChar char="•"/>
            </a:pPr>
            <a:r>
              <a:rPr lang="en-US" sz="1600" dirty="0"/>
              <a:t>but through the </a:t>
            </a:r>
            <a:r>
              <a:rPr lang="en-US" sz="1600" b="1" dirty="0"/>
              <a:t>incarnation of the sinless Son of God</a:t>
            </a:r>
            <a:r>
              <a:rPr lang="en-US" sz="1600" dirty="0"/>
              <a:t>,</a:t>
            </a:r>
          </a:p>
          <a:p>
            <a:pPr marL="285750" indent="-285750">
              <a:buFont typeface="Arial" panose="020B0604020202020204" pitchFamily="34" charset="0"/>
              <a:buChar char="•"/>
            </a:pPr>
            <a:r>
              <a:rPr lang="en-US" sz="1600" dirty="0"/>
              <a:t>who carries David’s throne beyond time and judgment.</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81EA1-3416-6914-82A2-F177F6F83C2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6187894-D5C1-1134-F36E-88C82A29DCCA}"/>
              </a:ext>
            </a:extLst>
          </p:cNvPr>
          <p:cNvSpPr txBox="1">
            <a:spLocks/>
          </p:cNvSpPr>
          <p:nvPr/>
        </p:nvSpPr>
        <p:spPr bwMode="auto">
          <a:xfrm>
            <a:off x="76201" y="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300" dirty="0">
                <a:solidFill>
                  <a:schemeClr val="tx2">
                    <a:lumMod val="60000"/>
                    <a:lumOff val="40000"/>
                  </a:schemeClr>
                </a:solidFill>
              </a:rPr>
              <a:t>Virgin Birth Preserves the Davidic Covenant</a:t>
            </a:r>
          </a:p>
        </p:txBody>
      </p:sp>
      <p:graphicFrame>
        <p:nvGraphicFramePr>
          <p:cNvPr id="3" name="Table 2">
            <a:extLst>
              <a:ext uri="{FF2B5EF4-FFF2-40B4-BE49-F238E27FC236}">
                <a16:creationId xmlns:a16="http://schemas.microsoft.com/office/drawing/2014/main" id="{4C8CB2EF-63CD-E114-6501-4DD18071DBDD}"/>
              </a:ext>
            </a:extLst>
          </p:cNvPr>
          <p:cNvGraphicFramePr>
            <a:graphicFrameLocks noGrp="1"/>
          </p:cNvGraphicFramePr>
          <p:nvPr>
            <p:extLst>
              <p:ext uri="{D42A27DB-BD31-4B8C-83A1-F6EECF244321}">
                <p14:modId xmlns:p14="http://schemas.microsoft.com/office/powerpoint/2010/main" val="1874827034"/>
              </p:ext>
            </p:extLst>
          </p:nvPr>
        </p:nvGraphicFramePr>
        <p:xfrm>
          <a:off x="190500" y="533400"/>
          <a:ext cx="8762999" cy="6400802"/>
        </p:xfrm>
        <a:graphic>
          <a:graphicData uri="http://schemas.openxmlformats.org/drawingml/2006/table">
            <a:tbl>
              <a:tblPr/>
              <a:tblGrid>
                <a:gridCol w="1010653">
                  <a:extLst>
                    <a:ext uri="{9D8B030D-6E8A-4147-A177-3AD203B41FA5}">
                      <a16:colId xmlns:a16="http://schemas.microsoft.com/office/drawing/2014/main" val="1025160454"/>
                    </a:ext>
                  </a:extLst>
                </a:gridCol>
                <a:gridCol w="3263882">
                  <a:extLst>
                    <a:ext uri="{9D8B030D-6E8A-4147-A177-3AD203B41FA5}">
                      <a16:colId xmlns:a16="http://schemas.microsoft.com/office/drawing/2014/main" val="1597152932"/>
                    </a:ext>
                  </a:extLst>
                </a:gridCol>
                <a:gridCol w="2560124">
                  <a:extLst>
                    <a:ext uri="{9D8B030D-6E8A-4147-A177-3AD203B41FA5}">
                      <a16:colId xmlns:a16="http://schemas.microsoft.com/office/drawing/2014/main" val="1268140396"/>
                    </a:ext>
                  </a:extLst>
                </a:gridCol>
                <a:gridCol w="1928340">
                  <a:extLst>
                    <a:ext uri="{9D8B030D-6E8A-4147-A177-3AD203B41FA5}">
                      <a16:colId xmlns:a16="http://schemas.microsoft.com/office/drawing/2014/main" val="4276179931"/>
                    </a:ext>
                  </a:extLst>
                </a:gridCol>
              </a:tblGrid>
              <a:tr h="463922">
                <a:tc>
                  <a:txBody>
                    <a:bodyPr/>
                    <a:lstStyle/>
                    <a:p>
                      <a:pPr marL="0" marR="0" fontAlgn="t">
                        <a:buNone/>
                      </a:pPr>
                      <a:r>
                        <a:rPr lang="en-US" sz="1200" b="1" u="sng" dirty="0">
                          <a:effectLst/>
                          <a:latin typeface="Calibri" panose="020F0502020204030204" pitchFamily="34" charset="0"/>
                        </a:rPr>
                        <a:t>Aspect</a:t>
                      </a:r>
                      <a:endParaRPr lang="en-US" sz="1200" u="sng"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 Cursed Line </a:t>
                      </a:r>
                      <a:r>
                        <a:rPr lang="en-US" sz="1200" b="1" dirty="0">
                          <a:effectLst/>
                          <a:latin typeface="Calibri" panose="020F0502020204030204" pitchFamily="34" charset="0"/>
                        </a:rPr>
                        <a:t>– Jehoiakim &amp; His Descendants (Matthew 1:6-16)</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 Fulfilled Line </a:t>
                      </a:r>
                      <a:r>
                        <a:rPr lang="en-US" sz="1200" b="1" dirty="0">
                          <a:effectLst/>
                          <a:latin typeface="Calibri" panose="020F0502020204030204" pitchFamily="34" charset="0"/>
                        </a:rPr>
                        <a:t>– Jesus the Messiah (Luke 3:23-31)</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Theological Significance</a:t>
                      </a:r>
                      <a:endParaRPr lang="en-US" sz="1200" u="sng" dirty="0">
                        <a:effectLst/>
                        <a:latin typeface="Calibri" panose="020F0502020204030204" pitchFamily="34" charset="0"/>
                      </a:endParaRPr>
                    </a:p>
                  </a:txBody>
                  <a:tcPr marL="45953" marR="45953" marT="45953" marB="45953">
                    <a:lnL>
                      <a:noFill/>
                    </a:lnL>
                    <a:lnR>
                      <a:noFill/>
                    </a:lnR>
                    <a:lnT>
                      <a:noFill/>
                    </a:lnT>
                    <a:lnB>
                      <a:noFill/>
                    </a:lnB>
                    <a:noFill/>
                  </a:tcPr>
                </a:tc>
                <a:extLst>
                  <a:ext uri="{0D108BD9-81ED-4DB2-BD59-A6C34878D82A}">
                    <a16:rowId xmlns:a16="http://schemas.microsoft.com/office/drawing/2014/main" val="3300190113"/>
                  </a:ext>
                </a:extLst>
              </a:tr>
              <a:tr h="649302">
                <a:tc>
                  <a:txBody>
                    <a:bodyPr/>
                    <a:lstStyle/>
                    <a:p>
                      <a:pPr marL="0" marR="0" fontAlgn="t">
                        <a:buNone/>
                      </a:pPr>
                      <a:r>
                        <a:rPr lang="en-US" sz="1200" b="1">
                          <a:effectLst/>
                          <a:latin typeface="Calibri" panose="020F0502020204030204" pitchFamily="34" charset="0"/>
                        </a:rPr>
                        <a:t>Lineage Source</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Royal line through </a:t>
                      </a:r>
                      <a:r>
                        <a:rPr lang="en-US" sz="1200" b="1" dirty="0">
                          <a:effectLst/>
                          <a:latin typeface="Calibri" panose="020F0502020204030204" pitchFamily="34" charset="0"/>
                        </a:rPr>
                        <a:t>David → Solomon → Jehoiakim → Jeconiah → Joseph</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Blood line through </a:t>
                      </a:r>
                      <a:r>
                        <a:rPr lang="en-US" sz="1200" b="1">
                          <a:effectLst/>
                          <a:latin typeface="Calibri" panose="020F0502020204030204" pitchFamily="34" charset="0"/>
                        </a:rPr>
                        <a:t>David → Nathan → Mary</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Two distinct branches of David’s house preserved through exile</a:t>
                      </a:r>
                    </a:p>
                  </a:txBody>
                  <a:tcPr marL="45953" marR="45953" marT="45953" marB="45953">
                    <a:lnL>
                      <a:noFill/>
                    </a:lnL>
                    <a:lnR>
                      <a:noFill/>
                    </a:lnR>
                    <a:lnT>
                      <a:noFill/>
                    </a:lnT>
                    <a:lnB>
                      <a:noFill/>
                    </a:lnB>
                    <a:noFill/>
                  </a:tcPr>
                </a:tc>
                <a:extLst>
                  <a:ext uri="{0D108BD9-81ED-4DB2-BD59-A6C34878D82A}">
                    <a16:rowId xmlns:a16="http://schemas.microsoft.com/office/drawing/2014/main" val="235375206"/>
                  </a:ext>
                </a:extLst>
              </a:tr>
              <a:tr h="649302">
                <a:tc>
                  <a:txBody>
                    <a:bodyPr/>
                    <a:lstStyle/>
                    <a:p>
                      <a:pPr marL="0" marR="0" fontAlgn="t">
                        <a:buNone/>
                      </a:pPr>
                      <a:r>
                        <a:rPr lang="en-US" sz="1200" b="1">
                          <a:effectLst/>
                          <a:latin typeface="Calibri" panose="020F0502020204030204" pitchFamily="34" charset="0"/>
                        </a:rPr>
                        <a:t>Divine Judgment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dirty="0">
                          <a:effectLst/>
                          <a:latin typeface="Calibri" panose="020F0502020204030204" pitchFamily="34" charset="0"/>
                        </a:rPr>
                        <a:t>Jeremiah 22:30 – “Write this man down as childless… none of his seed shall prosper sitting upon the throne of David.”</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Free from the curse: not biologically descended from Jehoiakim or Jeconiah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blood-curse terminates within the Solomonic branch</a:t>
                      </a:r>
                    </a:p>
                  </a:txBody>
                  <a:tcPr marL="45953" marR="45953" marT="45953" marB="45953">
                    <a:lnL>
                      <a:noFill/>
                    </a:lnL>
                    <a:lnR>
                      <a:noFill/>
                    </a:lnR>
                    <a:lnT>
                      <a:noFill/>
                    </a:lnT>
                    <a:lnB>
                      <a:noFill/>
                    </a:lnB>
                    <a:noFill/>
                  </a:tcPr>
                </a:tc>
                <a:extLst>
                  <a:ext uri="{0D108BD9-81ED-4DB2-BD59-A6C34878D82A}">
                    <a16:rowId xmlns:a16="http://schemas.microsoft.com/office/drawing/2014/main" val="784757281"/>
                  </a:ext>
                </a:extLst>
              </a:tr>
              <a:tr h="463922">
                <a:tc>
                  <a:txBody>
                    <a:bodyPr/>
                    <a:lstStyle/>
                    <a:p>
                      <a:pPr marL="0" marR="0" fontAlgn="t">
                        <a:buNone/>
                      </a:pPr>
                      <a:r>
                        <a:rPr lang="en-US" sz="1200" b="1">
                          <a:effectLst/>
                          <a:latin typeface="Calibri" panose="020F0502020204030204" pitchFamily="34" charset="0"/>
                        </a:rPr>
                        <a:t>Human Failure</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Idolatry, injustice, covenant breaking → royal line dethroned (2 Kings 23–24)</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Righteous lineage preserved quietly in obscurity (Luke 1:27; 2:4)</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God’s mercy preserves a remnant amid judgment</a:t>
                      </a:r>
                    </a:p>
                  </a:txBody>
                  <a:tcPr marL="45953" marR="45953" marT="45953" marB="45953">
                    <a:lnL>
                      <a:noFill/>
                    </a:lnL>
                    <a:lnR>
                      <a:noFill/>
                    </a:lnR>
                    <a:lnT>
                      <a:noFill/>
                    </a:lnT>
                    <a:lnB>
                      <a:noFill/>
                    </a:lnB>
                    <a:noFill/>
                  </a:tcPr>
                </a:tc>
                <a:extLst>
                  <a:ext uri="{0D108BD9-81ED-4DB2-BD59-A6C34878D82A}">
                    <a16:rowId xmlns:a16="http://schemas.microsoft.com/office/drawing/2014/main" val="1411010295"/>
                  </a:ext>
                </a:extLst>
              </a:tr>
              <a:tr h="649302">
                <a:tc>
                  <a:txBody>
                    <a:bodyPr/>
                    <a:lstStyle/>
                    <a:p>
                      <a:pPr marL="0" marR="0" fontAlgn="t">
                        <a:buNone/>
                      </a:pPr>
                      <a:r>
                        <a:rPr lang="en-US" sz="1200" b="1">
                          <a:effectLst/>
                          <a:latin typeface="Calibri" panose="020F0502020204030204" pitchFamily="34" charset="0"/>
                        </a:rPr>
                        <a:t>Legal Standing</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Joseph, a legal heir of David’s throne but within the cursed branch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Jesus, </a:t>
                      </a:r>
                      <a:r>
                        <a:rPr lang="en-US" sz="1200" b="1">
                          <a:effectLst/>
                          <a:latin typeface="Calibri" panose="020F0502020204030204" pitchFamily="34" charset="0"/>
                        </a:rPr>
                        <a:t>adopted by Joseph</a:t>
                      </a:r>
                      <a:r>
                        <a:rPr lang="en-US" sz="1200">
                          <a:effectLst/>
                          <a:latin typeface="Calibri" panose="020F0502020204030204" pitchFamily="34" charset="0"/>
                        </a:rPr>
                        <a:t>, inherits </a:t>
                      </a:r>
                      <a:r>
                        <a:rPr lang="en-US" sz="1200" i="1">
                          <a:effectLst/>
                          <a:latin typeface="Calibri" panose="020F0502020204030204" pitchFamily="34" charset="0"/>
                        </a:rPr>
                        <a:t>legal right</a:t>
                      </a:r>
                      <a:r>
                        <a:rPr lang="en-US" sz="1200">
                          <a:effectLst/>
                          <a:latin typeface="Calibri" panose="020F0502020204030204" pitchFamily="34" charset="0"/>
                        </a:rPr>
                        <a:t> to the throne</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Adoption conveys royal title without transmitting the curse</a:t>
                      </a:r>
                    </a:p>
                  </a:txBody>
                  <a:tcPr marL="45953" marR="45953" marT="45953" marB="45953">
                    <a:lnL>
                      <a:noFill/>
                    </a:lnL>
                    <a:lnR>
                      <a:noFill/>
                    </a:lnR>
                    <a:lnT>
                      <a:noFill/>
                    </a:lnT>
                    <a:lnB>
                      <a:noFill/>
                    </a:lnB>
                    <a:noFill/>
                  </a:tcPr>
                </a:tc>
                <a:extLst>
                  <a:ext uri="{0D108BD9-81ED-4DB2-BD59-A6C34878D82A}">
                    <a16:rowId xmlns:a16="http://schemas.microsoft.com/office/drawing/2014/main" val="3361565237"/>
                  </a:ext>
                </a:extLst>
              </a:tr>
              <a:tr h="649302">
                <a:tc>
                  <a:txBody>
                    <a:bodyPr/>
                    <a:lstStyle/>
                    <a:p>
                      <a:pPr marL="0" marR="0" fontAlgn="t">
                        <a:buNone/>
                      </a:pPr>
                      <a:r>
                        <a:rPr lang="en-US" sz="1200" b="1">
                          <a:effectLst/>
                          <a:latin typeface="Calibri" panose="020F0502020204030204" pitchFamily="34" charset="0"/>
                        </a:rPr>
                        <a:t>Biological Descent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Would transmit the blood-curse if physical fathered by Joseph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Born of </a:t>
                      </a:r>
                      <a:r>
                        <a:rPr lang="en-US" sz="1200" b="1">
                          <a:effectLst/>
                          <a:latin typeface="Calibri" panose="020F0502020204030204" pitchFamily="34" charset="0"/>
                        </a:rPr>
                        <a:t>Mary</a:t>
                      </a:r>
                      <a:r>
                        <a:rPr lang="en-US" sz="1200">
                          <a:effectLst/>
                          <a:latin typeface="Calibri" panose="020F0502020204030204" pitchFamily="34" charset="0"/>
                        </a:rPr>
                        <a:t>, a descendant of Nathan (Luke 3:31)</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Maintains physical descent from David while bypassing Jehoiakim</a:t>
                      </a:r>
                    </a:p>
                  </a:txBody>
                  <a:tcPr marL="45953" marR="45953" marT="45953" marB="45953">
                    <a:lnL>
                      <a:noFill/>
                    </a:lnL>
                    <a:lnR>
                      <a:noFill/>
                    </a:lnR>
                    <a:lnT>
                      <a:noFill/>
                    </a:lnT>
                    <a:lnB>
                      <a:noFill/>
                    </a:lnB>
                    <a:noFill/>
                  </a:tcPr>
                </a:tc>
                <a:extLst>
                  <a:ext uri="{0D108BD9-81ED-4DB2-BD59-A6C34878D82A}">
                    <a16:rowId xmlns:a16="http://schemas.microsoft.com/office/drawing/2014/main" val="3352475739"/>
                  </a:ext>
                </a:extLst>
              </a:tr>
              <a:tr h="649302">
                <a:tc>
                  <a:txBody>
                    <a:bodyPr/>
                    <a:lstStyle/>
                    <a:p>
                      <a:pPr marL="0" marR="0" fontAlgn="t">
                        <a:buNone/>
                      </a:pPr>
                      <a:r>
                        <a:rPr lang="en-US" sz="1200" b="1">
                          <a:effectLst/>
                          <a:latin typeface="Calibri" panose="020F0502020204030204" pitchFamily="34" charset="0"/>
                        </a:rPr>
                        <a:t>Means of Resolution</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Under the Law: “blotted out” (Deut 29:20) – judgment without remedy</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Under Grace: </a:t>
                      </a:r>
                      <a:r>
                        <a:rPr lang="en-US" sz="1200" b="1">
                          <a:effectLst/>
                          <a:latin typeface="Calibri" panose="020F0502020204030204" pitchFamily="34" charset="0"/>
                        </a:rPr>
                        <a:t>virgin conception by the Holy Spirit</a:t>
                      </a:r>
                      <a:r>
                        <a:rPr lang="en-US" sz="1200">
                          <a:effectLst/>
                          <a:latin typeface="Calibri" panose="020F0502020204030204" pitchFamily="34" charset="0"/>
                        </a:rPr>
                        <a:t> (Luke 1:35)</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Divine intervention breaks the natural line of corruption</a:t>
                      </a:r>
                    </a:p>
                  </a:txBody>
                  <a:tcPr marL="45953" marR="45953" marT="45953" marB="45953">
                    <a:lnL>
                      <a:noFill/>
                    </a:lnL>
                    <a:lnR>
                      <a:noFill/>
                    </a:lnR>
                    <a:lnT>
                      <a:noFill/>
                    </a:lnT>
                    <a:lnB>
                      <a:noFill/>
                    </a:lnB>
                    <a:noFill/>
                  </a:tcPr>
                </a:tc>
                <a:extLst>
                  <a:ext uri="{0D108BD9-81ED-4DB2-BD59-A6C34878D82A}">
                    <a16:rowId xmlns:a16="http://schemas.microsoft.com/office/drawing/2014/main" val="4251241831"/>
                  </a:ext>
                </a:extLst>
              </a:tr>
              <a:tr h="649302">
                <a:tc>
                  <a:txBody>
                    <a:bodyPr/>
                    <a:lstStyle/>
                    <a:p>
                      <a:pPr marL="0" marR="0" fontAlgn="t">
                        <a:buNone/>
                      </a:pPr>
                      <a:r>
                        <a:rPr lang="en-US" sz="1200" b="1">
                          <a:effectLst/>
                          <a:latin typeface="Calibri" panose="020F0502020204030204" pitchFamily="34" charset="0"/>
                        </a:rPr>
                        <a:t>Covenantal Continuity</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Appears broken by exile and curse</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Restored in Christ: </a:t>
                      </a:r>
                      <a:r>
                        <a:rPr lang="en-US" sz="1200" i="1">
                          <a:effectLst/>
                          <a:latin typeface="Calibri" panose="020F0502020204030204" pitchFamily="34" charset="0"/>
                        </a:rPr>
                        <a:t>“The Lord God will give Him the throne of His father David.”</a:t>
                      </a:r>
                      <a:r>
                        <a:rPr lang="en-US" sz="1200">
                          <a:effectLst/>
                          <a:latin typeface="Calibri" panose="020F0502020204030204" pitchFamily="34" charset="0"/>
                        </a:rPr>
                        <a:t> (Luke 1:32)</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God’s faithfulness triumphs over man’s failure</a:t>
                      </a:r>
                    </a:p>
                  </a:txBody>
                  <a:tcPr marL="45953" marR="45953" marT="45953" marB="45953">
                    <a:lnL>
                      <a:noFill/>
                    </a:lnL>
                    <a:lnR>
                      <a:noFill/>
                    </a:lnR>
                    <a:lnT>
                      <a:noFill/>
                    </a:lnT>
                    <a:lnB>
                      <a:noFill/>
                    </a:lnB>
                    <a:noFill/>
                  </a:tcPr>
                </a:tc>
                <a:extLst>
                  <a:ext uri="{0D108BD9-81ED-4DB2-BD59-A6C34878D82A}">
                    <a16:rowId xmlns:a16="http://schemas.microsoft.com/office/drawing/2014/main" val="3232457492"/>
                  </a:ext>
                </a:extLst>
              </a:tr>
              <a:tr h="463922">
                <a:tc>
                  <a:txBody>
                    <a:bodyPr/>
                    <a:lstStyle/>
                    <a:p>
                      <a:pPr marL="0" marR="0" fontAlgn="t">
                        <a:buNone/>
                      </a:pPr>
                      <a:r>
                        <a:rPr lang="en-US" sz="1200" b="1">
                          <a:effectLst/>
                          <a:latin typeface="Calibri" panose="020F0502020204030204" pitchFamily="34" charset="0"/>
                        </a:rPr>
                        <a:t>Prophetic Fulfillment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“No man of his seed shall sit on David’s throne” (Jer 22:30)</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“Of His kingdom there shall be no end” (Luke 1:33)</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impossible becomes reality through incarnation</a:t>
                      </a:r>
                    </a:p>
                  </a:txBody>
                  <a:tcPr marL="45953" marR="45953" marT="45953" marB="45953">
                    <a:lnL>
                      <a:noFill/>
                    </a:lnL>
                    <a:lnR>
                      <a:noFill/>
                    </a:lnR>
                    <a:lnT>
                      <a:noFill/>
                    </a:lnT>
                    <a:lnB>
                      <a:noFill/>
                    </a:lnB>
                    <a:noFill/>
                  </a:tcPr>
                </a:tc>
                <a:extLst>
                  <a:ext uri="{0D108BD9-81ED-4DB2-BD59-A6C34878D82A}">
                    <a16:rowId xmlns:a16="http://schemas.microsoft.com/office/drawing/2014/main" val="839288692"/>
                  </a:ext>
                </a:extLst>
              </a:tr>
              <a:tr h="463922">
                <a:tc>
                  <a:txBody>
                    <a:bodyPr/>
                    <a:lstStyle/>
                    <a:p>
                      <a:pPr marL="0" marR="0" fontAlgn="t">
                        <a:buNone/>
                      </a:pPr>
                      <a:r>
                        <a:rPr lang="en-US" sz="1200" b="1">
                          <a:effectLst/>
                          <a:latin typeface="Calibri" panose="020F0502020204030204" pitchFamily="34" charset="0"/>
                        </a:rPr>
                        <a:t>Nature of Kingship</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Temporal, corrupted, ended in Babylon</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Eternal, righteous, resurrected – “King of kings” (Rev 19:16)</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promise of 2 Sam 7:16 realized in the risen Christ</a:t>
                      </a:r>
                    </a:p>
                  </a:txBody>
                  <a:tcPr marL="45953" marR="45953" marT="45953" marB="45953">
                    <a:lnL>
                      <a:noFill/>
                    </a:lnL>
                    <a:lnR>
                      <a:noFill/>
                    </a:lnR>
                    <a:lnT>
                      <a:noFill/>
                    </a:lnT>
                    <a:lnB>
                      <a:noFill/>
                    </a:lnB>
                    <a:noFill/>
                  </a:tcPr>
                </a:tc>
                <a:extLst>
                  <a:ext uri="{0D108BD9-81ED-4DB2-BD59-A6C34878D82A}">
                    <a16:rowId xmlns:a16="http://schemas.microsoft.com/office/drawing/2014/main" val="4022339558"/>
                  </a:ext>
                </a:extLst>
              </a:tr>
              <a:tr h="649302">
                <a:tc>
                  <a:txBody>
                    <a:bodyPr/>
                    <a:lstStyle/>
                    <a:p>
                      <a:pPr marL="0" marR="0" fontAlgn="t">
                        <a:buNone/>
                      </a:pPr>
                      <a:r>
                        <a:rPr lang="en-US" sz="1200" b="1" dirty="0">
                          <a:effectLst/>
                          <a:latin typeface="Calibri" panose="020F0502020204030204" pitchFamily="34" charset="0"/>
                        </a:rPr>
                        <a:t>Result</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Line under the curse – disqualified from reign</a:t>
                      </a: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Line fulfilled in </a:t>
                      </a:r>
                      <a:r>
                        <a:rPr lang="en-US" sz="1200" b="1" dirty="0">
                          <a:effectLst/>
                          <a:latin typeface="Calibri" panose="020F0502020204030204" pitchFamily="34" charset="0"/>
                        </a:rPr>
                        <a:t>Jesus Christ</a:t>
                      </a:r>
                      <a:r>
                        <a:rPr lang="en-US" sz="1200" dirty="0">
                          <a:effectLst/>
                          <a:latin typeface="Calibri" panose="020F0502020204030204" pitchFamily="34" charset="0"/>
                        </a:rPr>
                        <a:t> – qualified eternally</a:t>
                      </a: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The Davidic Covenant stands, purified and perfected</a:t>
                      </a:r>
                    </a:p>
                  </a:txBody>
                  <a:tcPr marL="45953" marR="45953" marT="45953" marB="45953">
                    <a:lnL>
                      <a:noFill/>
                    </a:lnL>
                    <a:lnR>
                      <a:noFill/>
                    </a:lnR>
                    <a:lnT>
                      <a:noFill/>
                    </a:lnT>
                    <a:lnB>
                      <a:noFill/>
                    </a:lnB>
                    <a:noFill/>
                  </a:tcPr>
                </a:tc>
                <a:extLst>
                  <a:ext uri="{0D108BD9-81ED-4DB2-BD59-A6C34878D82A}">
                    <a16:rowId xmlns:a16="http://schemas.microsoft.com/office/drawing/2014/main" val="3135415488"/>
                  </a:ext>
                </a:extLst>
              </a:tr>
            </a:tbl>
          </a:graphicData>
        </a:graphic>
      </p:graphicFrame>
    </p:spTree>
    <p:extLst>
      <p:ext uri="{BB962C8B-B14F-4D97-AF65-F5344CB8AC3E}">
        <p14:creationId xmlns:p14="http://schemas.microsoft.com/office/powerpoint/2010/main" val="82825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BF6DF-4711-D932-21CB-F687D4A60D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9975D2E-F296-EB93-2DD5-16981124A4B6}"/>
              </a:ext>
            </a:extLst>
          </p:cNvPr>
          <p:cNvSpPr txBox="1">
            <a:spLocks/>
          </p:cNvSpPr>
          <p:nvPr/>
        </p:nvSpPr>
        <p:spPr bwMode="auto">
          <a:xfrm>
            <a:off x="76201" y="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300" dirty="0">
                <a:solidFill>
                  <a:schemeClr val="tx2">
                    <a:lumMod val="60000"/>
                    <a:lumOff val="40000"/>
                  </a:schemeClr>
                </a:solidFill>
              </a:rPr>
              <a:t>Summary: How the Line Remained Intact</a:t>
            </a:r>
          </a:p>
        </p:txBody>
      </p:sp>
      <p:graphicFrame>
        <p:nvGraphicFramePr>
          <p:cNvPr id="2" name="Table 1">
            <a:extLst>
              <a:ext uri="{FF2B5EF4-FFF2-40B4-BE49-F238E27FC236}">
                <a16:creationId xmlns:a16="http://schemas.microsoft.com/office/drawing/2014/main" id="{DFDFA39A-0D6F-2F5A-F801-59FC2D16D105}"/>
              </a:ext>
            </a:extLst>
          </p:cNvPr>
          <p:cNvGraphicFramePr>
            <a:graphicFrameLocks noGrp="1"/>
          </p:cNvGraphicFramePr>
          <p:nvPr>
            <p:extLst>
              <p:ext uri="{D42A27DB-BD31-4B8C-83A1-F6EECF244321}">
                <p14:modId xmlns:p14="http://schemas.microsoft.com/office/powerpoint/2010/main" val="1791032361"/>
              </p:ext>
            </p:extLst>
          </p:nvPr>
        </p:nvGraphicFramePr>
        <p:xfrm>
          <a:off x="152400" y="609600"/>
          <a:ext cx="8915401" cy="3295056"/>
        </p:xfrm>
        <a:graphic>
          <a:graphicData uri="http://schemas.openxmlformats.org/drawingml/2006/table">
            <a:tbl>
              <a:tblPr/>
              <a:tblGrid>
                <a:gridCol w="2613401">
                  <a:extLst>
                    <a:ext uri="{9D8B030D-6E8A-4147-A177-3AD203B41FA5}">
                      <a16:colId xmlns:a16="http://schemas.microsoft.com/office/drawing/2014/main" val="1375761793"/>
                    </a:ext>
                  </a:extLst>
                </a:gridCol>
                <a:gridCol w="2582534">
                  <a:extLst>
                    <a:ext uri="{9D8B030D-6E8A-4147-A177-3AD203B41FA5}">
                      <a16:colId xmlns:a16="http://schemas.microsoft.com/office/drawing/2014/main" val="2920125795"/>
                    </a:ext>
                  </a:extLst>
                </a:gridCol>
                <a:gridCol w="3719466">
                  <a:extLst>
                    <a:ext uri="{9D8B030D-6E8A-4147-A177-3AD203B41FA5}">
                      <a16:colId xmlns:a16="http://schemas.microsoft.com/office/drawing/2014/main" val="955386333"/>
                    </a:ext>
                  </a:extLst>
                </a:gridCol>
              </a:tblGrid>
              <a:tr h="348656">
                <a:tc>
                  <a:txBody>
                    <a:bodyPr/>
                    <a:lstStyle/>
                    <a:p>
                      <a:pPr marL="0" marR="0" fontAlgn="t">
                        <a:buNone/>
                      </a:pPr>
                      <a:r>
                        <a:rPr lang="en-US" sz="1600" b="1" u="sng" dirty="0">
                          <a:effectLst/>
                          <a:latin typeface="Calibri" panose="020F0502020204030204" pitchFamily="34" charset="0"/>
                        </a:rPr>
                        <a:t>Problem</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tc>
                  <a:txBody>
                    <a:bodyPr/>
                    <a:lstStyle/>
                    <a:p>
                      <a:pPr marL="0" marR="0" fontAlgn="t">
                        <a:buNone/>
                      </a:pPr>
                      <a:r>
                        <a:rPr lang="en-US" sz="1600" b="1" u="sng" dirty="0">
                          <a:effectLst/>
                          <a:latin typeface="Calibri" panose="020F0502020204030204" pitchFamily="34" charset="0"/>
                        </a:rPr>
                        <a:t>Scriptural Cause</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tc>
                  <a:txBody>
                    <a:bodyPr/>
                    <a:lstStyle/>
                    <a:p>
                      <a:pPr marL="0" marR="0" fontAlgn="t">
                        <a:buNone/>
                      </a:pPr>
                      <a:r>
                        <a:rPr lang="en-US" sz="1600" b="1" u="sng" dirty="0">
                          <a:effectLst/>
                          <a:latin typeface="Calibri" panose="020F0502020204030204" pitchFamily="34" charset="0"/>
                        </a:rPr>
                        <a:t>Resolution in God’s Plan</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extLst>
                  <a:ext uri="{0D108BD9-81ED-4DB2-BD59-A6C34878D82A}">
                    <a16:rowId xmlns:a16="http://schemas.microsoft.com/office/drawing/2014/main" val="4038209571"/>
                  </a:ext>
                </a:extLst>
              </a:tr>
              <a:tr h="565744">
                <a:tc>
                  <a:txBody>
                    <a:bodyPr/>
                    <a:lstStyle/>
                    <a:p>
                      <a:pPr marL="0" marR="0" fontAlgn="t">
                        <a:buNone/>
                      </a:pPr>
                      <a:r>
                        <a:rPr lang="en-US" sz="1600">
                          <a:effectLst/>
                          <a:latin typeface="Calibri" panose="020F0502020204030204" pitchFamily="34" charset="0"/>
                        </a:rPr>
                        <a:t>Names “blotted out” (Ahaziah–Amaziah)</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Deut. 29:20 – judgment on idolaters</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Line preserved through other sons of David</a:t>
                      </a:r>
                    </a:p>
                  </a:txBody>
                  <a:tcPr marL="50800" marR="50800" marT="50800" marB="50800">
                    <a:lnL>
                      <a:noFill/>
                    </a:lnL>
                    <a:lnR>
                      <a:noFill/>
                    </a:lnR>
                    <a:lnT>
                      <a:noFill/>
                    </a:lnT>
                    <a:lnB>
                      <a:noFill/>
                    </a:lnB>
                    <a:noFill/>
                  </a:tcPr>
                </a:tc>
                <a:extLst>
                  <a:ext uri="{0D108BD9-81ED-4DB2-BD59-A6C34878D82A}">
                    <a16:rowId xmlns:a16="http://schemas.microsoft.com/office/drawing/2014/main" val="3412552054"/>
                  </a:ext>
                </a:extLst>
              </a:tr>
              <a:tr h="565744">
                <a:tc>
                  <a:txBody>
                    <a:bodyPr/>
                    <a:lstStyle/>
                    <a:p>
                      <a:pPr marL="0" marR="0" fontAlgn="t">
                        <a:buNone/>
                      </a:pPr>
                      <a:r>
                        <a:rPr lang="en-US" sz="1600">
                          <a:effectLst/>
                          <a:latin typeface="Calibri" panose="020F0502020204030204" pitchFamily="34" charset="0"/>
                        </a:rPr>
                        <a:t>Blood curse on Jehoiakim / Jeconiah</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Jer. 22:30 – no descendant to reign</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Virgin birth bypasses curse; Jesus not Jeconiah’s physical seed</a:t>
                      </a:r>
                    </a:p>
                  </a:txBody>
                  <a:tcPr marL="50800" marR="50800" marT="50800" marB="50800">
                    <a:lnL>
                      <a:noFill/>
                    </a:lnL>
                    <a:lnR>
                      <a:noFill/>
                    </a:lnR>
                    <a:lnT>
                      <a:noFill/>
                    </a:lnT>
                    <a:lnB>
                      <a:noFill/>
                    </a:lnB>
                    <a:noFill/>
                  </a:tcPr>
                </a:tc>
                <a:extLst>
                  <a:ext uri="{0D108BD9-81ED-4DB2-BD59-A6C34878D82A}">
                    <a16:rowId xmlns:a16="http://schemas.microsoft.com/office/drawing/2014/main" val="2552403583"/>
                  </a:ext>
                </a:extLst>
              </a:tr>
              <a:tr h="348656">
                <a:tc>
                  <a:txBody>
                    <a:bodyPr/>
                    <a:lstStyle/>
                    <a:p>
                      <a:pPr marL="0" marR="0" fontAlgn="t">
                        <a:buNone/>
                      </a:pPr>
                      <a:r>
                        <a:rPr lang="en-US" sz="1600">
                          <a:effectLst/>
                          <a:latin typeface="Calibri" panose="020F0502020204030204" pitchFamily="34" charset="0"/>
                        </a:rPr>
                        <a:t>Legal right to throne must be retained</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Davidic covenant (2 Sam. 7)</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Joseph’s adoption provides legal Davidic descent</a:t>
                      </a:r>
                    </a:p>
                  </a:txBody>
                  <a:tcPr marL="50800" marR="50800" marT="50800" marB="50800">
                    <a:lnL>
                      <a:noFill/>
                    </a:lnL>
                    <a:lnR>
                      <a:noFill/>
                    </a:lnR>
                    <a:lnT>
                      <a:noFill/>
                    </a:lnT>
                    <a:lnB>
                      <a:noFill/>
                    </a:lnB>
                    <a:noFill/>
                  </a:tcPr>
                </a:tc>
                <a:extLst>
                  <a:ext uri="{0D108BD9-81ED-4DB2-BD59-A6C34878D82A}">
                    <a16:rowId xmlns:a16="http://schemas.microsoft.com/office/drawing/2014/main" val="3543791270"/>
                  </a:ext>
                </a:extLst>
              </a:tr>
              <a:tr h="565744">
                <a:tc>
                  <a:txBody>
                    <a:bodyPr/>
                    <a:lstStyle/>
                    <a:p>
                      <a:pPr marL="0" marR="0" fontAlgn="t">
                        <a:buNone/>
                      </a:pPr>
                      <a:r>
                        <a:rPr lang="en-US" sz="1600">
                          <a:effectLst/>
                          <a:latin typeface="Calibri" panose="020F0502020204030204" pitchFamily="34" charset="0"/>
                        </a:rPr>
                        <a:t>Physical descent from David required</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Messianic prophecy (Isa. 11:1; Rom. 1:3)</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Mary’s lineage provides biological descent</a:t>
                      </a:r>
                    </a:p>
                  </a:txBody>
                  <a:tcPr marL="50800" marR="50800" marT="50800" marB="50800">
                    <a:lnL>
                      <a:noFill/>
                    </a:lnL>
                    <a:lnR>
                      <a:noFill/>
                    </a:lnR>
                    <a:lnT>
                      <a:noFill/>
                    </a:lnT>
                    <a:lnB>
                      <a:noFill/>
                    </a:lnB>
                    <a:noFill/>
                  </a:tcPr>
                </a:tc>
                <a:extLst>
                  <a:ext uri="{0D108BD9-81ED-4DB2-BD59-A6C34878D82A}">
                    <a16:rowId xmlns:a16="http://schemas.microsoft.com/office/drawing/2014/main" val="458581223"/>
                  </a:ext>
                </a:extLst>
              </a:tr>
              <a:tr h="348656">
                <a:tc>
                  <a:txBody>
                    <a:bodyPr/>
                    <a:lstStyle/>
                    <a:p>
                      <a:pPr marL="0" marR="0" fontAlgn="t">
                        <a:buNone/>
                      </a:pPr>
                      <a:r>
                        <a:rPr lang="en-US" sz="1600" dirty="0">
                          <a:effectLst/>
                          <a:latin typeface="Calibri" panose="020F0502020204030204" pitchFamily="34" charset="0"/>
                        </a:rPr>
                        <a:t>Eternal throne promised</a:t>
                      </a:r>
                    </a:p>
                  </a:txBody>
                  <a:tcPr marL="50800" marR="50800" marT="50800" marB="50800">
                    <a:lnL>
                      <a:noFill/>
                    </a:lnL>
                    <a:lnR>
                      <a:noFill/>
                    </a:lnR>
                    <a:lnT>
                      <a:noFill/>
                    </a:lnT>
                    <a:lnB>
                      <a:noFill/>
                    </a:lnB>
                    <a:noFill/>
                  </a:tcPr>
                </a:tc>
                <a:tc>
                  <a:txBody>
                    <a:bodyPr/>
                    <a:lstStyle/>
                    <a:p>
                      <a:pPr marL="0" marR="0" fontAlgn="t">
                        <a:buNone/>
                      </a:pPr>
                      <a:r>
                        <a:rPr lang="en-US" sz="1600" dirty="0">
                          <a:effectLst/>
                          <a:latin typeface="Calibri" panose="020F0502020204030204" pitchFamily="34" charset="0"/>
                        </a:rPr>
                        <a:t>2 Sam. 7:16; Luke 1:32–33</a:t>
                      </a:r>
                    </a:p>
                  </a:txBody>
                  <a:tcPr marL="50800" marR="50800" marT="50800" marB="50800">
                    <a:lnL>
                      <a:noFill/>
                    </a:lnL>
                    <a:lnR>
                      <a:noFill/>
                    </a:lnR>
                    <a:lnT>
                      <a:noFill/>
                    </a:lnT>
                    <a:lnB>
                      <a:noFill/>
                    </a:lnB>
                    <a:noFill/>
                  </a:tcPr>
                </a:tc>
                <a:tc>
                  <a:txBody>
                    <a:bodyPr/>
                    <a:lstStyle/>
                    <a:p>
                      <a:pPr marL="0" marR="0" fontAlgn="t">
                        <a:buNone/>
                      </a:pPr>
                      <a:r>
                        <a:rPr lang="en-US" sz="1600" dirty="0">
                          <a:effectLst/>
                          <a:latin typeface="Calibri" panose="020F0502020204030204" pitchFamily="34" charset="0"/>
                        </a:rPr>
                        <a:t>Fulfilled in Christ’s resurrection and eternal reign</a:t>
                      </a:r>
                    </a:p>
                  </a:txBody>
                  <a:tcPr marL="50800" marR="50800" marT="50800" marB="50800">
                    <a:lnL>
                      <a:noFill/>
                    </a:lnL>
                    <a:lnR>
                      <a:noFill/>
                    </a:lnR>
                    <a:lnT>
                      <a:noFill/>
                    </a:lnT>
                    <a:lnB>
                      <a:noFill/>
                    </a:lnB>
                    <a:noFill/>
                  </a:tcPr>
                </a:tc>
                <a:extLst>
                  <a:ext uri="{0D108BD9-81ED-4DB2-BD59-A6C34878D82A}">
                    <a16:rowId xmlns:a16="http://schemas.microsoft.com/office/drawing/2014/main" val="361950584"/>
                  </a:ext>
                </a:extLst>
              </a:tr>
            </a:tbl>
          </a:graphicData>
        </a:graphic>
      </p:graphicFrame>
      <p:sp>
        <p:nvSpPr>
          <p:cNvPr id="4" name="TextBox 3">
            <a:extLst>
              <a:ext uri="{FF2B5EF4-FFF2-40B4-BE49-F238E27FC236}">
                <a16:creationId xmlns:a16="http://schemas.microsoft.com/office/drawing/2014/main" id="{A2FF47A5-47FE-45C9-E580-8DF38579E972}"/>
              </a:ext>
            </a:extLst>
          </p:cNvPr>
          <p:cNvSpPr txBox="1"/>
          <p:nvPr/>
        </p:nvSpPr>
        <p:spPr>
          <a:xfrm>
            <a:off x="152400" y="4267200"/>
            <a:ext cx="8763000" cy="2031325"/>
          </a:xfrm>
          <a:prstGeom prst="rect">
            <a:avLst/>
          </a:prstGeom>
          <a:noFill/>
        </p:spPr>
        <p:txBody>
          <a:bodyPr wrap="square" rtlCol="0">
            <a:spAutoFit/>
          </a:bodyPr>
          <a:lstStyle/>
          <a:p>
            <a:r>
              <a:rPr lang="en-US" b="1" u="sng" dirty="0"/>
              <a:t>Romans 1:3-4</a:t>
            </a:r>
            <a:r>
              <a:rPr lang="en-US" dirty="0"/>
              <a:t>  </a:t>
            </a:r>
            <a:r>
              <a:rPr lang="en-US" i="1" dirty="0"/>
              <a:t>“Concerning His Son Jesus Christ our Lord, which was made of the seed of David according to the flesh and declared to be the Son of God with power… by the resurrection from the dead.”</a:t>
            </a:r>
          </a:p>
          <a:p>
            <a:endParaRPr lang="en-US" dirty="0"/>
          </a:p>
          <a:p>
            <a:r>
              <a:rPr lang="en-US" dirty="0"/>
              <a:t>The </a:t>
            </a:r>
            <a:r>
              <a:rPr lang="en-US" b="1" dirty="0"/>
              <a:t>Davidic Covenant</a:t>
            </a:r>
            <a:r>
              <a:rPr lang="en-US" dirty="0"/>
              <a:t> thus survives the Law’s curses, exile, and human failure;</a:t>
            </a:r>
          </a:p>
          <a:p>
            <a:r>
              <a:rPr lang="en-US" dirty="0"/>
              <a:t>because it rests on </a:t>
            </a:r>
            <a:r>
              <a:rPr lang="en-US" b="1" dirty="0"/>
              <a:t>God’s unbreakable faithfulness</a:t>
            </a:r>
            <a:r>
              <a:rPr lang="en-US" dirty="0"/>
              <a:t>, culminating in </a:t>
            </a:r>
            <a:r>
              <a:rPr lang="en-US" b="1" dirty="0"/>
              <a:t>Christ</a:t>
            </a:r>
            <a:r>
              <a:rPr lang="en-US" dirty="0"/>
              <a:t>, the sinless King who inherits an eternal kingdom.</a:t>
            </a:r>
          </a:p>
        </p:txBody>
      </p:sp>
    </p:spTree>
    <p:extLst>
      <p:ext uri="{BB962C8B-B14F-4D97-AF65-F5344CB8AC3E}">
        <p14:creationId xmlns:p14="http://schemas.microsoft.com/office/powerpoint/2010/main" val="415714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extLst>
              <p:ext uri="{D42A27DB-BD31-4B8C-83A1-F6EECF244321}">
                <p14:modId xmlns:p14="http://schemas.microsoft.com/office/powerpoint/2010/main" val="4230358752"/>
              </p:ext>
            </p:extLst>
          </p:nvPr>
        </p:nvGraphicFramePr>
        <p:xfrm>
          <a:off x="228600" y="685800"/>
          <a:ext cx="8686800" cy="5273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422033159"/>
                    </a:ext>
                  </a:extLst>
                </a:gridCol>
                <a:gridCol w="25365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Prophecy /</a:t>
                      </a:r>
                    </a:p>
                    <a:p>
                      <a:r>
                        <a:rPr lang="en-US" sz="2000" dirty="0"/>
                        <a:t>Promise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NT Fulfillment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Description</a:t>
                      </a:r>
                    </a:p>
                  </a:txBody>
                  <a:tcPr/>
                </a:tc>
                <a:extLst>
                  <a:ext uri="{0D108BD9-81ED-4DB2-BD59-A6C34878D82A}">
                    <a16:rowId xmlns:a16="http://schemas.microsoft.com/office/drawing/2014/main" val="231292391"/>
                  </a:ext>
                </a:extLst>
              </a:tr>
              <a:tr h="370840">
                <a:tc>
                  <a:txBody>
                    <a:bodyPr/>
                    <a:lstStyle/>
                    <a:p>
                      <a:r>
                        <a:rPr lang="en-US" sz="1800" kern="1200" dirty="0">
                          <a:solidFill>
                            <a:schemeClr val="dk1"/>
                          </a:solidFill>
                          <a:effectLst/>
                          <a:latin typeface="+mn-lt"/>
                          <a:ea typeface="+mn-ea"/>
                          <a:cs typeface="+mn-cs"/>
                        </a:rPr>
                        <a:t>2 Samuel 7:1-16</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Luke 1:32-33</a:t>
                      </a:r>
                      <a:endParaRPr lang="en-US" sz="2000" b="0" dirty="0"/>
                    </a:p>
                  </a:txBody>
                  <a:tcPr/>
                </a:tc>
                <a:tc>
                  <a:txBody>
                    <a:bodyPr/>
                    <a:lstStyle/>
                    <a:p>
                      <a:pPr rtl="0" fontAlgn="t"/>
                      <a:r>
                        <a:rPr lang="en-US" sz="1800" kern="1200" dirty="0">
                          <a:solidFill>
                            <a:schemeClr val="tx1"/>
                          </a:solidFill>
                          <a:effectLst/>
                          <a:latin typeface="+mn-lt"/>
                          <a:ea typeface="ＭＳ Ｐゴシック" pitchFamily="-106" charset="-128"/>
                          <a:cs typeface="ＭＳ Ｐゴシック" pitchFamily="-106" charset="-128"/>
                        </a:rPr>
                        <a:t>The angel declares Jesus will sit on “the throne of his father David” and reign forever.</a:t>
                      </a:r>
                    </a:p>
                  </a:txBody>
                  <a:tcPr/>
                </a:tc>
                <a:extLst>
                  <a:ext uri="{0D108BD9-81ED-4DB2-BD59-A6C34878D82A}">
                    <a16:rowId xmlns:a16="http://schemas.microsoft.com/office/drawing/2014/main" val="3077214051"/>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89:3-4</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Acts 13:22-23</a:t>
                      </a:r>
                      <a:endParaRPr lang="en-US" sz="2000" b="0" dirty="0"/>
                    </a:p>
                  </a:txBody>
                  <a:tcPr/>
                </a:tc>
                <a:tc>
                  <a:txBody>
                    <a:bodyPr/>
                    <a:lstStyle/>
                    <a:p>
                      <a:r>
                        <a:rPr lang="en-US" sz="1800" kern="1200" dirty="0">
                          <a:solidFill>
                            <a:schemeClr val="tx1"/>
                          </a:solidFill>
                          <a:effectLst/>
                          <a:latin typeface="+mn-lt"/>
                          <a:ea typeface="ＭＳ Ｐゴシック" pitchFamily="-106" charset="-128"/>
                          <a:cs typeface="ＭＳ Ｐゴシック" pitchFamily="-106" charset="-128"/>
                        </a:rPr>
                        <a:t>Paul proclaims that from David’s line came the Savior, Jesus.</a:t>
                      </a:r>
                      <a:endParaRPr lang="en-US" dirty="0"/>
                    </a:p>
                  </a:txBody>
                  <a:tcPr/>
                </a:tc>
                <a:extLst>
                  <a:ext uri="{0D108BD9-81ED-4DB2-BD59-A6C34878D82A}">
                    <a16:rowId xmlns:a16="http://schemas.microsoft.com/office/drawing/2014/main" val="1190717383"/>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2:6-9</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Acts 13:33; Hebrews 1:5</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God’s declaration “You are my Son” identifies Jesus as the divine heir and King.</a:t>
                      </a:r>
                    </a:p>
                  </a:txBody>
                  <a:tcPr/>
                </a:tc>
                <a:extLst>
                  <a:ext uri="{0D108BD9-81ED-4DB2-BD59-A6C34878D82A}">
                    <a16:rowId xmlns:a16="http://schemas.microsoft.com/office/drawing/2014/main" val="2333243191"/>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110:1</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Matthew 22:41-45; Acts 2:34-36</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Jesus is David’s Lord, exalted at God’s right hand.</a:t>
                      </a:r>
                    </a:p>
                  </a:txBody>
                  <a:tcPr/>
                </a:tc>
                <a:extLst>
                  <a:ext uri="{0D108BD9-81ED-4DB2-BD59-A6C34878D82A}">
                    <a16:rowId xmlns:a16="http://schemas.microsoft.com/office/drawing/2014/main" val="4249140377"/>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118:22-26</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Matthew 21:9; Acts 4:11</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The rejected stone (Messiah) becomes the cornerstone.</a:t>
                      </a:r>
                    </a:p>
                  </a:txBody>
                  <a:tcPr/>
                </a:tc>
                <a:extLst>
                  <a:ext uri="{0D108BD9-81ED-4DB2-BD59-A6C34878D82A}">
                    <a16:rowId xmlns:a16="http://schemas.microsoft.com/office/drawing/2014/main" val="402117839"/>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Isaiah 9:6-7</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Luke 2:11; Revelation 11:15</a:t>
                      </a:r>
                      <a:endParaRPr lang="en-US" sz="2000" b="0" dirty="0"/>
                    </a:p>
                  </a:txBody>
                  <a:tcPr/>
                </a:tc>
                <a:tc>
                  <a:txBody>
                    <a:bodyPr/>
                    <a:lstStyle/>
                    <a:p>
                      <a:r>
                        <a:rPr lang="en-US" sz="1800" kern="1200" dirty="0">
                          <a:solidFill>
                            <a:schemeClr val="tx1"/>
                          </a:solidFill>
                          <a:effectLst/>
                          <a:latin typeface="+mn-lt"/>
                          <a:ea typeface="ＭＳ Ｐゴシック" pitchFamily="-106" charset="-128"/>
                          <a:cs typeface="ＭＳ Ｐゴシック" pitchFamily="-106" charset="-128"/>
                        </a:rPr>
                        <a:t>Jesus, born as King, will reign forever as “Prince of Peace.”</a:t>
                      </a:r>
                      <a:endParaRPr lang="en-US" dirty="0"/>
                    </a:p>
                  </a:txBody>
                  <a:tcPr/>
                </a:tc>
                <a:extLst>
                  <a:ext uri="{0D108BD9-81ED-4DB2-BD59-A6C34878D82A}">
                    <a16:rowId xmlns:a16="http://schemas.microsoft.com/office/drawing/2014/main" val="1621793254"/>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God’s Character Revealed - in Jesus the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Gospel</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755422"/>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Matthew 1:1</a:t>
            </a:r>
            <a:r>
              <a:rPr lang="en-US" sz="1600" dirty="0">
                <a:ea typeface="ＭＳ Ｐゴシック" pitchFamily="-106" charset="-128"/>
                <a:cs typeface="ＭＳ Ｐゴシック" pitchFamily="-106" charset="-128"/>
              </a:rPr>
              <a:t>  Opens the New Testament by rooting Jesus in </a:t>
            </a:r>
            <a:r>
              <a:rPr lang="en-US" sz="1600" b="1" dirty="0">
                <a:ea typeface="ＭＳ Ｐゴシック" pitchFamily="-106" charset="-128"/>
                <a:cs typeface="ＭＳ Ｐゴシック" pitchFamily="-106" charset="-128"/>
              </a:rPr>
              <a:t>David’s royal line</a:t>
            </a:r>
            <a:r>
              <a:rPr lang="en-US" sz="1600" dirty="0">
                <a:ea typeface="ＭＳ Ｐゴシック" pitchFamily="-106" charset="-128"/>
                <a:cs typeface="ＭＳ Ｐゴシック" pitchFamily="-106" charset="-128"/>
              </a:rPr>
              <a:t>, affirming that He is the promised heir to the Davidic throne.</a:t>
            </a:r>
          </a:p>
          <a:p>
            <a:pPr lvl="1"/>
            <a:r>
              <a:rPr lang="en-US" sz="1600" i="1" dirty="0">
                <a:ea typeface="ＭＳ Ｐゴシック" pitchFamily="-106" charset="-128"/>
                <a:cs typeface="ＭＳ Ｐゴシック" pitchFamily="-106" charset="-128"/>
              </a:rPr>
              <a:t>“The book of the genealogy of Jesus Christ, the son of David, the son of Abraham.”</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Matthew 9:27; 12:23; 15:22; 20:30-31; 21:9,15</a:t>
            </a:r>
            <a:r>
              <a:rPr lang="en-US" sz="1600" dirty="0">
                <a:ea typeface="ＭＳ Ｐゴシック" pitchFamily="-106" charset="-128"/>
                <a:cs typeface="ＭＳ Ｐゴシック" pitchFamily="-106" charset="-128"/>
              </a:rPr>
              <a:t>  The title </a:t>
            </a:r>
            <a:r>
              <a:rPr lang="en-US" sz="1600" b="1" dirty="0">
                <a:ea typeface="ＭＳ Ｐゴシック" pitchFamily="-106" charset="-128"/>
                <a:cs typeface="ＭＳ Ｐゴシック" pitchFamily="-106" charset="-128"/>
              </a:rPr>
              <a:t>“Son of David”</a:t>
            </a:r>
            <a:r>
              <a:rPr lang="en-US" sz="1600" dirty="0">
                <a:ea typeface="ＭＳ Ｐゴシック" pitchFamily="-106" charset="-128"/>
                <a:cs typeface="ＭＳ Ｐゴシック" pitchFamily="-106" charset="-128"/>
              </a:rPr>
              <a:t> is a public recognition that Jesus is the awaited </a:t>
            </a:r>
            <a:r>
              <a:rPr lang="en-US" sz="1600" b="1" dirty="0">
                <a:ea typeface="ＭＳ Ｐゴシック" pitchFamily="-106" charset="-128"/>
                <a:cs typeface="ＭＳ Ｐゴシック" pitchFamily="-106" charset="-128"/>
              </a:rPr>
              <a:t>Messianic King</a:t>
            </a:r>
            <a:r>
              <a:rPr lang="en-US" sz="1600" dirty="0">
                <a:ea typeface="ＭＳ Ｐゴシック" pitchFamily="-106" charset="-128"/>
                <a:cs typeface="ＭＳ Ｐゴシック" pitchFamily="-106" charset="-128"/>
              </a:rPr>
              <a:t> promised to David (2 Sam. 7:12-16; Isa. 9:7).</a:t>
            </a:r>
          </a:p>
          <a:p>
            <a:pPr lvl="1"/>
            <a:r>
              <a:rPr lang="en-US" sz="1600" i="1" dirty="0">
                <a:ea typeface="ＭＳ Ｐゴシック" pitchFamily="-106" charset="-128"/>
                <a:cs typeface="ＭＳ Ｐゴシック" pitchFamily="-106" charset="-128"/>
              </a:rPr>
              <a:t>“Son of David, have mercy on us!”  “Hosanna to the Son of David!”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Matthew 22:41-45 / Mark 12:35-37 / Luke 20:41-44</a:t>
            </a:r>
            <a:r>
              <a:rPr lang="en-US" sz="1600" dirty="0">
                <a:ea typeface="ＭＳ Ｐゴシック" pitchFamily="-106" charset="-128"/>
                <a:cs typeface="ＭＳ Ｐゴシック" pitchFamily="-106" charset="-128"/>
              </a:rPr>
              <a:t>  Jesus cites </a:t>
            </a:r>
            <a:r>
              <a:rPr lang="en-US" sz="1600" b="1" dirty="0">
                <a:ea typeface="ＭＳ Ｐゴシック" pitchFamily="-106" charset="-128"/>
                <a:cs typeface="ＭＳ Ｐゴシック" pitchFamily="-106" charset="-128"/>
              </a:rPr>
              <a:t>Psalm 110:1</a:t>
            </a:r>
            <a:r>
              <a:rPr lang="en-US" sz="1600" dirty="0">
                <a:ea typeface="ＭＳ Ｐゴシック" pitchFamily="-106" charset="-128"/>
                <a:cs typeface="ＭＳ Ｐゴシック" pitchFamily="-106" charset="-128"/>
              </a:rPr>
              <a:t>, revealing that the Messiah is </a:t>
            </a:r>
            <a:r>
              <a:rPr lang="en-US" sz="1600" b="1" dirty="0">
                <a:ea typeface="ＭＳ Ｐゴシック" pitchFamily="-106" charset="-128"/>
                <a:cs typeface="ＭＳ Ｐゴシック" pitchFamily="-106" charset="-128"/>
              </a:rPr>
              <a:t>David’s Lord as well as his Son</a:t>
            </a:r>
            <a:r>
              <a:rPr lang="en-US" sz="1600" dirty="0">
                <a:ea typeface="ＭＳ Ｐゴシック" pitchFamily="-106" charset="-128"/>
                <a:cs typeface="ＭＳ Ｐゴシック" pitchFamily="-106" charset="-128"/>
              </a:rPr>
              <a:t>, showing His divine kingship.</a:t>
            </a:r>
          </a:p>
          <a:p>
            <a:pPr lvl="1"/>
            <a:r>
              <a:rPr lang="en-US" sz="1600" i="1" dirty="0">
                <a:ea typeface="ＭＳ Ｐゴシック" pitchFamily="-106" charset="-128"/>
                <a:cs typeface="ＭＳ Ｐゴシック" pitchFamily="-106" charset="-128"/>
              </a:rPr>
              <a:t>“How is it then that David, speaking by the Spirit, calls him ‘Lord’?”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1:30-33</a:t>
            </a:r>
            <a:r>
              <a:rPr lang="en-US" sz="1600" dirty="0">
                <a:ea typeface="ＭＳ Ｐゴシック" pitchFamily="-106" charset="-128"/>
                <a:cs typeface="ＭＳ Ｐゴシック" pitchFamily="-106" charset="-128"/>
              </a:rPr>
              <a:t>  Gabriel directly announces the </a:t>
            </a:r>
            <a:r>
              <a:rPr lang="en-US" sz="1600" b="1" dirty="0">
                <a:ea typeface="ＭＳ Ｐゴシック" pitchFamily="-106" charset="-128"/>
                <a:cs typeface="ＭＳ Ｐゴシック" pitchFamily="-106" charset="-128"/>
              </a:rPr>
              <a:t>Davidic Covenant’s fulfillment</a:t>
            </a:r>
            <a:r>
              <a:rPr lang="en-US" sz="1600" dirty="0">
                <a:ea typeface="ＭＳ Ｐゴシック" pitchFamily="-106" charset="-128"/>
                <a:cs typeface="ＭＳ Ｐゴシック" pitchFamily="-106" charset="-128"/>
              </a:rPr>
              <a:t> in Jesus. Echoes 2 Samuel 7:13-16 and Isaiah 9:7 verbatim.</a:t>
            </a:r>
          </a:p>
          <a:p>
            <a:pPr lvl="1"/>
            <a:r>
              <a:rPr lang="en-US" sz="1600" i="1" dirty="0">
                <a:ea typeface="ＭＳ Ｐゴシック" pitchFamily="-106" charset="-128"/>
                <a:cs typeface="ＭＳ Ｐゴシック" pitchFamily="-106" charset="-128"/>
              </a:rPr>
              <a:t>“The Lord God will give him the throne of his father David, and he will reign over the house of Jacob forever; his kingdom will never end.”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1:68-69</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Zechariah prophesies that Jesus’ coming is the realization of God’s </a:t>
            </a:r>
            <a:r>
              <a:rPr lang="en-US" sz="1600" b="1" dirty="0">
                <a:ea typeface="ＭＳ Ｐゴシック" pitchFamily="-106" charset="-128"/>
                <a:cs typeface="ＭＳ Ｐゴシック" pitchFamily="-106" charset="-128"/>
              </a:rPr>
              <a:t>promise to David</a:t>
            </a:r>
            <a:r>
              <a:rPr lang="en-US" sz="1600" dirty="0">
                <a:ea typeface="ＭＳ Ｐゴシック" pitchFamily="-106" charset="-128"/>
                <a:cs typeface="ＭＳ Ｐゴシック" pitchFamily="-106" charset="-128"/>
              </a:rPr>
              <a:t>.</a:t>
            </a:r>
          </a:p>
          <a:p>
            <a:pPr lvl="1"/>
            <a:r>
              <a:rPr lang="en-US" sz="1600" i="1" dirty="0">
                <a:ea typeface="ＭＳ Ｐゴシック" pitchFamily="-106" charset="-128"/>
                <a:cs typeface="ＭＳ Ｐゴシック" pitchFamily="-106" charset="-128"/>
              </a:rPr>
              <a:t>“He has raised up a horn of salvation for us in the house of his servant David.”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2:4-11</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Bethlehem’s mention links Jesus’ birth to </a:t>
            </a:r>
            <a:r>
              <a:rPr lang="en-US" sz="1600" b="1" dirty="0">
                <a:ea typeface="ＭＳ Ｐゴシック" pitchFamily="-106" charset="-128"/>
                <a:cs typeface="ＭＳ Ｐゴシック" pitchFamily="-106" charset="-128"/>
              </a:rPr>
              <a:t>David’s lineage and hometown</a:t>
            </a:r>
            <a:r>
              <a:rPr lang="en-US" sz="1600" dirty="0">
                <a:ea typeface="ＭＳ Ｐゴシック" pitchFamily="-106" charset="-128"/>
                <a:cs typeface="ＭＳ Ｐゴシック" pitchFamily="-106" charset="-128"/>
              </a:rPr>
              <a:t>, fulfilling </a:t>
            </a:r>
            <a:r>
              <a:rPr lang="en-US" sz="1600" b="1" dirty="0">
                <a:ea typeface="ＭＳ Ｐゴシック" pitchFamily="-106" charset="-128"/>
                <a:cs typeface="ＭＳ Ｐゴシック" pitchFamily="-106" charset="-128"/>
              </a:rPr>
              <a:t>Micah 5:2</a:t>
            </a:r>
            <a:r>
              <a:rPr lang="en-US" sz="1600" dirty="0">
                <a:ea typeface="ＭＳ Ｐゴシック" pitchFamily="-106" charset="-128"/>
                <a:cs typeface="ＭＳ Ｐゴシック" pitchFamily="-106" charset="-128"/>
              </a:rPr>
              <a:t> and God’s covenantal promise.</a:t>
            </a:r>
          </a:p>
          <a:p>
            <a:pPr lvl="1"/>
            <a:r>
              <a:rPr lang="en-US" sz="1600" i="1" dirty="0">
                <a:ea typeface="ＭＳ Ｐゴシック" pitchFamily="-106" charset="-128"/>
                <a:cs typeface="ＭＳ Ｐゴシック" pitchFamily="-106" charset="-128"/>
              </a:rPr>
              <a:t>“Joseph went up … to Bethlehem, the town of David… Today in the town of David a Savior has been born to you; he is Christ the Lord.”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John 7:42</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Even the crowds recognized that </a:t>
            </a:r>
            <a:r>
              <a:rPr lang="en-US" sz="1600" b="1" dirty="0">
                <a:ea typeface="ＭＳ Ｐゴシック" pitchFamily="-106" charset="-128"/>
                <a:cs typeface="ＭＳ Ｐゴシック" pitchFamily="-106" charset="-128"/>
              </a:rPr>
              <a:t>Messiah must come from David’s line</a:t>
            </a:r>
            <a:r>
              <a:rPr lang="en-US" sz="1600" dirty="0">
                <a:ea typeface="ＭＳ Ｐゴシック" pitchFamily="-106" charset="-128"/>
                <a:cs typeface="ＭＳ Ｐゴシック" pitchFamily="-106" charset="-128"/>
              </a:rPr>
              <a:t>, showing common knowledge of the covenant expectation.</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AB2F-B19D-9199-21F3-16E45BC87F3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A9F55D-B12D-169D-8467-BC45D8823CF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Acts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DDABF9B9-EEB6-31FB-5655-0BA6B252A2EB}"/>
              </a:ext>
            </a:extLst>
          </p:cNvPr>
          <p:cNvSpPr txBox="1"/>
          <p:nvPr/>
        </p:nvSpPr>
        <p:spPr>
          <a:xfrm>
            <a:off x="381000" y="990600"/>
            <a:ext cx="8534400" cy="5909310"/>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Acts 2:29-36</a:t>
            </a:r>
            <a:r>
              <a:rPr lang="en-US" dirty="0">
                <a:ea typeface="ＭＳ Ｐゴシック" pitchFamily="-106" charset="-128"/>
                <a:cs typeface="ＭＳ Ｐゴシック" pitchFamily="-106" charset="-128"/>
              </a:rPr>
              <a:t>  Peter explicitly references </a:t>
            </a:r>
            <a:r>
              <a:rPr lang="en-US" b="1" dirty="0">
                <a:ea typeface="ＭＳ Ｐゴシック" pitchFamily="-106" charset="-128"/>
                <a:cs typeface="ＭＳ Ｐゴシック" pitchFamily="-106" charset="-128"/>
              </a:rPr>
              <a:t>the oath to David</a:t>
            </a:r>
            <a:r>
              <a:rPr lang="en-US" dirty="0">
                <a:ea typeface="ＭＳ Ｐゴシック" pitchFamily="-106" charset="-128"/>
                <a:cs typeface="ＭＳ Ｐゴシック" pitchFamily="-106" charset="-128"/>
              </a:rPr>
              <a:t> (2 Samuel 7), declaring that it is fulfilled in Jesus’ </a:t>
            </a:r>
            <a:r>
              <a:rPr lang="en-US" b="1" dirty="0">
                <a:ea typeface="ＭＳ Ｐゴシック" pitchFamily="-106" charset="-128"/>
                <a:cs typeface="ＭＳ Ｐゴシック" pitchFamily="-106" charset="-128"/>
              </a:rPr>
              <a:t>resurrection and exaltation</a:t>
            </a:r>
            <a:r>
              <a:rPr lang="en-US" dirty="0">
                <a:ea typeface="ＭＳ Ｐゴシック" pitchFamily="-106" charset="-128"/>
                <a:cs typeface="ＭＳ Ｐゴシック" pitchFamily="-106" charset="-128"/>
              </a:rPr>
              <a:t>.</a:t>
            </a:r>
          </a:p>
          <a:p>
            <a:pPr lvl="1"/>
            <a:r>
              <a:rPr lang="en-US" i="1" dirty="0">
                <a:ea typeface="ＭＳ Ｐゴシック" pitchFamily="-106" charset="-128"/>
                <a:cs typeface="ＭＳ Ｐゴシック" pitchFamily="-106" charset="-128"/>
              </a:rPr>
              <a:t>“God had sworn an oath to him that he would place one of his descendants on his throne… God has made this Jesus, whom you crucified, both Lord and Christ.”</a:t>
            </a:r>
          </a:p>
          <a:p>
            <a:r>
              <a:rPr lang="en-US" b="1" u="sng" dirty="0">
                <a:ea typeface="ＭＳ Ｐゴシック" pitchFamily="-106" charset="-128"/>
                <a:cs typeface="ＭＳ Ｐゴシック" pitchFamily="-106" charset="-128"/>
              </a:rPr>
              <a:t>Acts 7:45-46</a:t>
            </a:r>
            <a:r>
              <a:rPr lang="en-US" dirty="0">
                <a:ea typeface="ＭＳ Ｐゴシック" pitchFamily="-106" charset="-128"/>
                <a:cs typeface="ＭＳ Ｐゴシック" pitchFamily="-106" charset="-128"/>
              </a:rPr>
              <a:t>  Stephen recalls David’s role in God’s redemptive plan - building context for </a:t>
            </a:r>
            <a:r>
              <a:rPr lang="en-US" b="1" dirty="0">
                <a:ea typeface="ＭＳ Ｐゴシック" pitchFamily="-106" charset="-128"/>
                <a:cs typeface="ＭＳ Ｐゴシック" pitchFamily="-106" charset="-128"/>
              </a:rPr>
              <a:t>God’s covenant promise of an everlasting house</a:t>
            </a:r>
            <a:r>
              <a:rPr lang="en-US" dirty="0">
                <a:ea typeface="ＭＳ Ｐゴシック" pitchFamily="-106" charset="-128"/>
                <a:cs typeface="ＭＳ Ｐゴシック" pitchFamily="-106" charset="-128"/>
              </a:rPr>
              <a:t>.</a:t>
            </a:r>
          </a:p>
          <a:p>
            <a:pPr lvl="1"/>
            <a:r>
              <a:rPr lang="en-US" i="1" dirty="0">
                <a:ea typeface="ＭＳ Ｐゴシック" pitchFamily="-106" charset="-128"/>
                <a:cs typeface="ＭＳ Ｐゴシック" pitchFamily="-106" charset="-128"/>
              </a:rPr>
              <a:t>“David … found favor in God’s sight and asked that he might find a dwelling place for the God of Jacob.”</a:t>
            </a:r>
          </a:p>
          <a:p>
            <a:r>
              <a:rPr lang="en-US" b="1" u="sng" dirty="0">
                <a:ea typeface="ＭＳ Ｐゴシック" pitchFamily="-106" charset="-128"/>
                <a:cs typeface="ＭＳ Ｐゴシック" pitchFamily="-106" charset="-128"/>
              </a:rPr>
              <a:t>Acts 13:22-23</a:t>
            </a:r>
            <a:r>
              <a:rPr lang="en-US" dirty="0">
                <a:ea typeface="ＭＳ Ｐゴシック" pitchFamily="-106" charset="-128"/>
                <a:cs typeface="ＭＳ Ｐゴシック" pitchFamily="-106" charset="-128"/>
              </a:rPr>
              <a:t>  Paul explicitly ties </a:t>
            </a:r>
            <a:r>
              <a:rPr lang="en-US" b="1" dirty="0">
                <a:ea typeface="ＭＳ Ｐゴシック" pitchFamily="-106" charset="-128"/>
                <a:cs typeface="ＭＳ Ｐゴシック" pitchFamily="-106" charset="-128"/>
              </a:rPr>
              <a:t>the promise to David</a:t>
            </a:r>
            <a:r>
              <a:rPr lang="en-US" dirty="0">
                <a:ea typeface="ＭＳ Ｐゴシック" pitchFamily="-106" charset="-128"/>
                <a:cs typeface="ＭＳ Ｐゴシック" pitchFamily="-106" charset="-128"/>
              </a:rPr>
              <a:t> with the arrival of Jesus, affirming continuity from covenant to Christ.</a:t>
            </a:r>
          </a:p>
          <a:p>
            <a:pPr lvl="1"/>
            <a:r>
              <a:rPr lang="en-US" i="1" dirty="0">
                <a:ea typeface="ＭＳ Ｐゴシック" pitchFamily="-106" charset="-128"/>
                <a:cs typeface="ＭＳ Ｐゴシック" pitchFamily="-106" charset="-128"/>
              </a:rPr>
              <a:t>“From this man’s descendants God has brought to Israel the Savior Jesus, as he promised.”</a:t>
            </a:r>
          </a:p>
          <a:p>
            <a:r>
              <a:rPr lang="en-US" b="1" u="sng" dirty="0">
                <a:ea typeface="ＭＳ Ｐゴシック" pitchFamily="-106" charset="-128"/>
                <a:cs typeface="ＭＳ Ｐゴシック" pitchFamily="-106" charset="-128"/>
              </a:rPr>
              <a:t>Acts 13:32-34</a:t>
            </a:r>
            <a:r>
              <a:rPr lang="en-US" dirty="0">
                <a:ea typeface="ＭＳ Ｐゴシック" pitchFamily="-106" charset="-128"/>
                <a:cs typeface="ＭＳ Ｐゴシック" pitchFamily="-106" charset="-128"/>
              </a:rPr>
              <a:t>  Paul quotes </a:t>
            </a:r>
            <a:r>
              <a:rPr lang="en-US" b="1" dirty="0">
                <a:ea typeface="ＭＳ Ｐゴシック" pitchFamily="-106" charset="-128"/>
                <a:cs typeface="ＭＳ Ｐゴシック" pitchFamily="-106" charset="-128"/>
              </a:rPr>
              <a:t>Psalm 2</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Isaiah 55:3</a:t>
            </a:r>
            <a:r>
              <a:rPr lang="en-US" dirty="0">
                <a:ea typeface="ＭＳ Ｐゴシック" pitchFamily="-106" charset="-128"/>
                <a:cs typeface="ＭＳ Ｐゴシック" pitchFamily="-106" charset="-128"/>
              </a:rPr>
              <a:t>, identifying Jesus’ </a:t>
            </a:r>
            <a:r>
              <a:rPr lang="en-US" b="1" dirty="0">
                <a:ea typeface="ＭＳ Ｐゴシック" pitchFamily="-106" charset="-128"/>
                <a:cs typeface="ＭＳ Ｐゴシック" pitchFamily="-106" charset="-128"/>
              </a:rPr>
              <a:t>resurrection as the confirmation</a:t>
            </a:r>
            <a:r>
              <a:rPr lang="en-US" dirty="0">
                <a:ea typeface="ＭＳ Ｐゴシック" pitchFamily="-106" charset="-128"/>
                <a:cs typeface="ＭＳ Ｐゴシック" pitchFamily="-106" charset="-128"/>
              </a:rPr>
              <a:t> of God’s “sure mercies of David.”</a:t>
            </a:r>
          </a:p>
          <a:p>
            <a:pPr lvl="1"/>
            <a:r>
              <a:rPr lang="en-US" i="1" dirty="0">
                <a:ea typeface="ＭＳ Ｐゴシック" pitchFamily="-106" charset="-128"/>
                <a:cs typeface="ＭＳ Ｐゴシック" pitchFamily="-106" charset="-128"/>
              </a:rPr>
              <a:t>“What God promised to the fathers he has fulfilled to us their children by raising Jesus… as it is written in the second Psalm… ‘I will give you the holy and sure blessings of David.’”</a:t>
            </a:r>
          </a:p>
          <a:p>
            <a:r>
              <a:rPr lang="en-US" b="1" u="sng" dirty="0">
                <a:ea typeface="ＭＳ Ｐゴシック" pitchFamily="-106" charset="-128"/>
                <a:cs typeface="ＭＳ Ｐゴシック" pitchFamily="-106" charset="-128"/>
              </a:rPr>
              <a:t>Acts 15:15-17</a:t>
            </a:r>
            <a:r>
              <a:rPr lang="en-US" dirty="0">
                <a:ea typeface="ＭＳ Ｐゴシック" pitchFamily="-106" charset="-128"/>
                <a:cs typeface="ＭＳ Ｐゴシック" pitchFamily="-106" charset="-128"/>
              </a:rPr>
              <a:t>  James quotes </a:t>
            </a:r>
            <a:r>
              <a:rPr lang="en-US" b="1" dirty="0">
                <a:ea typeface="ＭＳ Ｐゴシック" pitchFamily="-106" charset="-128"/>
                <a:cs typeface="ＭＳ Ｐゴシック" pitchFamily="-106" charset="-128"/>
              </a:rPr>
              <a:t>Amos 9:11-12</a:t>
            </a:r>
            <a:r>
              <a:rPr lang="en-US" dirty="0">
                <a:ea typeface="ＭＳ Ｐゴシック" pitchFamily="-106" charset="-128"/>
                <a:cs typeface="ＭＳ Ｐゴシック" pitchFamily="-106" charset="-128"/>
              </a:rPr>
              <a:t> - “</a:t>
            </a:r>
            <a:r>
              <a:rPr lang="en-US" i="1" dirty="0">
                <a:ea typeface="ＭＳ Ｐゴシック" pitchFamily="-106" charset="-128"/>
                <a:cs typeface="ＭＳ Ｐゴシック" pitchFamily="-106" charset="-128"/>
              </a:rPr>
              <a:t>After this I will return and rebuild David’s fallen tent…</a:t>
            </a:r>
            <a:r>
              <a:rPr lang="en-US" dirty="0">
                <a:ea typeface="ＭＳ Ｐゴシック" pitchFamily="-106" charset="-128"/>
                <a:cs typeface="ＭＳ Ｐゴシック" pitchFamily="-106" charset="-128"/>
              </a:rPr>
              <a:t>”  The early Church sees Gentile inclusion as part of the </a:t>
            </a:r>
            <a:r>
              <a:rPr lang="en-US" b="1" dirty="0">
                <a:ea typeface="ＭＳ Ｐゴシック" pitchFamily="-106" charset="-128"/>
                <a:cs typeface="ＭＳ Ｐゴシック" pitchFamily="-106" charset="-128"/>
              </a:rPr>
              <a:t>restoration of David’s kingdom</a:t>
            </a:r>
            <a:r>
              <a:rPr lang="en-US" dirty="0">
                <a:ea typeface="ＭＳ Ｐゴシック" pitchFamily="-106" charset="-128"/>
                <a:cs typeface="ＭＳ Ｐゴシック" pitchFamily="-106" charset="-128"/>
              </a:rPr>
              <a:t> through Jesus the Messiah.</a:t>
            </a:r>
          </a:p>
        </p:txBody>
      </p:sp>
    </p:spTree>
    <p:extLst>
      <p:ext uri="{BB962C8B-B14F-4D97-AF65-F5344CB8AC3E}">
        <p14:creationId xmlns:p14="http://schemas.microsoft.com/office/powerpoint/2010/main" val="12152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0D04-92D3-EF7B-FA93-31A779175A5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C084FA6-477C-B206-A7F1-6299D3B9EC90}"/>
              </a:ext>
            </a:extLst>
          </p:cNvPr>
          <p:cNvSpPr txBox="1">
            <a:spLocks/>
          </p:cNvSpPr>
          <p:nvPr/>
        </p:nvSpPr>
        <p:spPr bwMode="auto">
          <a:xfrm>
            <a:off x="2286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Epistles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CD6E198-E377-7164-9A08-13EE322FF477}"/>
              </a:ext>
            </a:extLst>
          </p:cNvPr>
          <p:cNvSpPr txBox="1"/>
          <p:nvPr/>
        </p:nvSpPr>
        <p:spPr>
          <a:xfrm>
            <a:off x="228600" y="1131455"/>
            <a:ext cx="8686800" cy="5078313"/>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Romans 1:3-4</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“Concerning his Son, who was descended from David according to the flesh and declared to be the Son of God in power by his resurrection.”</a:t>
            </a:r>
          </a:p>
          <a:p>
            <a:pPr lvl="1" fontAlgn="ctr"/>
            <a:r>
              <a:rPr lang="en-US" dirty="0">
                <a:ea typeface="ＭＳ Ｐゴシック" pitchFamily="-106" charset="-128"/>
                <a:cs typeface="ＭＳ Ｐゴシック" pitchFamily="-106" charset="-128"/>
              </a:rPr>
              <a:t>Paul links Jesus’ </a:t>
            </a:r>
            <a:r>
              <a:rPr lang="en-US" b="1" dirty="0">
                <a:ea typeface="ＭＳ Ｐゴシック" pitchFamily="-106" charset="-128"/>
                <a:cs typeface="ＭＳ Ｐゴシック" pitchFamily="-106" charset="-128"/>
              </a:rPr>
              <a:t>Davidic descent</a:t>
            </a:r>
            <a:r>
              <a:rPr lang="en-US" dirty="0">
                <a:ea typeface="ＭＳ Ｐゴシック" pitchFamily="-106" charset="-128"/>
                <a:cs typeface="ＭＳ Ｐゴシック" pitchFamily="-106" charset="-128"/>
              </a:rPr>
              <a:t> (fulfilling the covenant promise) with His divine sonship confirmed by resurrection.</a:t>
            </a:r>
          </a:p>
          <a:p>
            <a:r>
              <a:rPr lang="en-US" b="1" u="sng" dirty="0">
                <a:ea typeface="ＭＳ Ｐゴシック" pitchFamily="-106" charset="-128"/>
                <a:cs typeface="ＭＳ Ｐゴシック" pitchFamily="-106" charset="-128"/>
              </a:rPr>
              <a:t>Romans 15:12</a:t>
            </a:r>
            <a:r>
              <a:rPr lang="en-US" dirty="0">
                <a:ea typeface="ＭＳ Ｐゴシック" pitchFamily="-106" charset="-128"/>
                <a:cs typeface="ＭＳ Ｐゴシック" pitchFamily="-106" charset="-128"/>
              </a:rPr>
              <a:t>  Paul quotes </a:t>
            </a:r>
            <a:r>
              <a:rPr lang="en-US" b="1" dirty="0">
                <a:ea typeface="ＭＳ Ｐゴシック" pitchFamily="-106" charset="-128"/>
                <a:cs typeface="ＭＳ Ｐゴシック" pitchFamily="-106" charset="-128"/>
              </a:rPr>
              <a:t>Isaiah 11:10</a:t>
            </a:r>
            <a:r>
              <a:rPr lang="en-US" dirty="0">
                <a:ea typeface="ＭＳ Ｐゴシック" pitchFamily="-106" charset="-128"/>
                <a:cs typeface="ＭＳ Ｐゴシック" pitchFamily="-106" charset="-128"/>
              </a:rPr>
              <a:t> - </a:t>
            </a:r>
            <a:r>
              <a:rPr lang="en-US" i="1" dirty="0">
                <a:ea typeface="ＭＳ Ｐゴシック" pitchFamily="-106" charset="-128"/>
                <a:cs typeface="ＭＳ Ｐゴシック" pitchFamily="-106" charset="-128"/>
              </a:rPr>
              <a:t>“The Root of Jesse will spring up, one who will arise to rule over the nations.”</a:t>
            </a:r>
          </a:p>
          <a:p>
            <a:pPr lvl="1" fontAlgn="ct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Root of Jesse (David’s father)</a:t>
            </a:r>
            <a:r>
              <a:rPr lang="en-US" dirty="0">
                <a:ea typeface="ＭＳ Ｐゴシック" pitchFamily="-106" charset="-128"/>
                <a:cs typeface="ＭＳ Ｐゴシック" pitchFamily="-106" charset="-128"/>
              </a:rPr>
              <a:t> is a direct prophetic title for the Messiah, showing that Christ’s reign fulfills the Davidic hope.</a:t>
            </a:r>
          </a:p>
          <a:p>
            <a:r>
              <a:rPr lang="en-US" b="1" u="sng" dirty="0">
                <a:ea typeface="ＭＳ Ｐゴシック" pitchFamily="-106" charset="-128"/>
                <a:cs typeface="ＭＳ Ｐゴシック" pitchFamily="-106" charset="-128"/>
              </a:rPr>
              <a:t>2 Timothy 2:8</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“Remember Jesus Christ, raised from the dead, descended from David. This is my gospel.”</a:t>
            </a:r>
          </a:p>
          <a:p>
            <a:pPr lvl="1" fontAlgn="ct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Davidic descent of Jesus</a:t>
            </a:r>
            <a:r>
              <a:rPr lang="en-US" dirty="0">
                <a:ea typeface="ＭＳ Ｐゴシック" pitchFamily="-106" charset="-128"/>
                <a:cs typeface="ＭＳ Ｐゴシック" pitchFamily="-106" charset="-128"/>
              </a:rPr>
              <a:t> is essential to the gospel itself - it testifies to God’s faithfulness to His covenant promise.</a:t>
            </a:r>
          </a:p>
          <a:p>
            <a:r>
              <a:rPr lang="en-US" b="1" u="sng" dirty="0">
                <a:ea typeface="ＭＳ Ｐゴシック" pitchFamily="-106" charset="-128"/>
                <a:cs typeface="ＭＳ Ｐゴシック" pitchFamily="-106" charset="-128"/>
              </a:rPr>
              <a:t>Hebrews 1:5</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“You are my Son; today I have begotten you.” </a:t>
            </a:r>
            <a:r>
              <a:rPr lang="en-US" dirty="0">
                <a:ea typeface="ＭＳ Ｐゴシック" pitchFamily="-106" charset="-128"/>
                <a:cs typeface="ＭＳ Ｐゴシック" pitchFamily="-106" charset="-128"/>
              </a:rPr>
              <a:t>(Psalm 2:7)</a:t>
            </a:r>
          </a:p>
          <a:p>
            <a:pPr lvl="1" fontAlgn="ctr"/>
            <a:r>
              <a:rPr lang="en-US" dirty="0">
                <a:ea typeface="ＭＳ Ｐゴシック" pitchFamily="-106" charset="-128"/>
                <a:cs typeface="ＭＳ Ｐゴシック" pitchFamily="-106" charset="-128"/>
              </a:rPr>
              <a:t>Psalm 2 is a </a:t>
            </a:r>
            <a:r>
              <a:rPr lang="en-US" b="1" dirty="0">
                <a:ea typeface="ＭＳ Ｐゴシック" pitchFamily="-106" charset="-128"/>
                <a:cs typeface="ＭＳ Ｐゴシック" pitchFamily="-106" charset="-128"/>
              </a:rPr>
              <a:t>Davidic royal psalm</a:t>
            </a:r>
            <a:r>
              <a:rPr lang="en-US" dirty="0">
                <a:ea typeface="ＭＳ Ｐゴシック" pitchFamily="-106" charset="-128"/>
                <a:cs typeface="ＭＳ Ｐゴシック" pitchFamily="-106" charset="-128"/>
              </a:rPr>
              <a:t>, and the author of Hebrews applies it to Jesus’ exaltation - the true fulfillment of God’s covenant with David.</a:t>
            </a:r>
          </a:p>
          <a:p>
            <a:r>
              <a:rPr lang="en-US" b="1" u="sng" dirty="0">
                <a:ea typeface="ＭＳ Ｐゴシック" pitchFamily="-106" charset="-128"/>
                <a:cs typeface="ＭＳ Ｐゴシック" pitchFamily="-106" charset="-128"/>
              </a:rPr>
              <a:t>Hebrews 7:14</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“It is evident that our Lord was descended from Judah.”</a:t>
            </a:r>
          </a:p>
          <a:p>
            <a:pPr lvl="1" fontAlgn="ctr"/>
            <a:r>
              <a:rPr lang="en-US" dirty="0">
                <a:ea typeface="ＭＳ Ｐゴシック" pitchFamily="-106" charset="-128"/>
                <a:cs typeface="ＭＳ Ｐゴシック" pitchFamily="-106" charset="-128"/>
              </a:rPr>
              <a:t>Affirms Jesus’ tribal lineage from Judah - the same line from which David came (Genesis 49:10), verifying </a:t>
            </a:r>
            <a:r>
              <a:rPr lang="en-US" b="1" dirty="0">
                <a:ea typeface="ＭＳ Ｐゴシック" pitchFamily="-106" charset="-128"/>
                <a:cs typeface="ＭＳ Ｐゴシック" pitchFamily="-106" charset="-128"/>
              </a:rPr>
              <a:t>the legal right to David’s throne</a:t>
            </a:r>
            <a:r>
              <a:rPr lang="en-US" dirty="0">
                <a:ea typeface="ＭＳ Ｐゴシック" pitchFamily="-106" charset="-128"/>
                <a:cs typeface="ＭＳ Ｐゴシック" pitchFamily="-106" charset="-128"/>
              </a:rPr>
              <a:t>.</a:t>
            </a:r>
          </a:p>
        </p:txBody>
      </p:sp>
    </p:spTree>
    <p:extLst>
      <p:ext uri="{BB962C8B-B14F-4D97-AF65-F5344CB8AC3E}">
        <p14:creationId xmlns:p14="http://schemas.microsoft.com/office/powerpoint/2010/main" val="39461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33467</TotalTime>
  <Words>5387</Words>
  <Application>Microsoft Office PowerPoint</Application>
  <PresentationFormat>On-screen Show (4:3)</PresentationFormat>
  <Paragraphs>432</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1284</cp:revision>
  <cp:lastPrinted>2025-10-19T02:51:52Z</cp:lastPrinted>
  <dcterms:created xsi:type="dcterms:W3CDTF">2010-06-16T02:58:04Z</dcterms:created>
  <dcterms:modified xsi:type="dcterms:W3CDTF">2025-10-25T12:11:35Z</dcterms:modified>
</cp:coreProperties>
</file>