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8"/>
  </p:notesMasterIdLst>
  <p:sldIdLst>
    <p:sldId id="395" r:id="rId3"/>
    <p:sldId id="439" r:id="rId4"/>
    <p:sldId id="450" r:id="rId5"/>
    <p:sldId id="335" r:id="rId6"/>
    <p:sldId id="341" r:id="rId7"/>
    <p:sldId id="337" r:id="rId8"/>
    <p:sldId id="339" r:id="rId9"/>
    <p:sldId id="441" r:id="rId10"/>
    <p:sldId id="349" r:id="rId11"/>
    <p:sldId id="336" r:id="rId12"/>
    <p:sldId id="452" r:id="rId13"/>
    <p:sldId id="457" r:id="rId14"/>
    <p:sldId id="442" r:id="rId15"/>
    <p:sldId id="443" r:id="rId16"/>
    <p:sldId id="444" r:id="rId17"/>
    <p:sldId id="342" r:id="rId18"/>
    <p:sldId id="445" r:id="rId19"/>
    <p:sldId id="458" r:id="rId20"/>
    <p:sldId id="453" r:id="rId21"/>
    <p:sldId id="456" r:id="rId22"/>
    <p:sldId id="353" r:id="rId23"/>
    <p:sldId id="459" r:id="rId24"/>
    <p:sldId id="352" r:id="rId25"/>
    <p:sldId id="354" r:id="rId26"/>
    <p:sldId id="451" r:id="rId27"/>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85594" autoAdjust="0"/>
  </p:normalViewPr>
  <p:slideViewPr>
    <p:cSldViewPr>
      <p:cViewPr varScale="1">
        <p:scale>
          <a:sx n="115" d="100"/>
          <a:sy n="115" d="100"/>
        </p:scale>
        <p:origin x="1320"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9/6/24</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L="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kern="1200" baseline="0" dirty="0">
                <a:solidFill>
                  <a:schemeClr val="tx1"/>
                </a:solidFill>
                <a:effectLst/>
                <a:latin typeface="+mn-lt"/>
                <a:ea typeface="ＭＳ Ｐゴシック" pitchFamily="-106" charset="-128"/>
                <a:cs typeface="ＭＳ Ｐゴシック" pitchFamily="-106" charset="-128"/>
              </a:rPr>
              <a:t>Psalm 19</a:t>
            </a:r>
            <a:endParaRPr lang="en-US" b="1" baseline="0" dirty="0"/>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Suppressing God’s Truth (v.18)</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Ignoring God’s revelation (v.19-20)</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Perverting God’s glory (v.21-23)</a:t>
            </a:r>
          </a:p>
          <a:p>
            <a:pPr marL="0" indent="0">
              <a:buFont typeface="Arial" pitchFamily="34" charset="0"/>
              <a:buNone/>
            </a:pPr>
            <a:endParaRPr lang="en-US" baseline="0"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D5B7E-1511-17EF-0577-D191BF7A1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BAC4C1-8955-D268-B882-C3CB868F48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B44DA1-946C-3D56-C79D-377BF59D9EBF}"/>
              </a:ext>
            </a:extLst>
          </p:cNvPr>
          <p:cNvSpPr>
            <a:spLocks noGrp="1"/>
          </p:cNvSpPr>
          <p:nvPr>
            <p:ph type="body" idx="1"/>
          </p:nvPr>
        </p:nvSpPr>
        <p:spPr/>
        <p:txBody>
          <a:bodyPr>
            <a:normAutofit fontScale="32500" lnSpcReduction="20000"/>
          </a:bodyPr>
          <a:lstStyle/>
          <a:p>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a:t>The first step in the revelation of the righteousness that God provides for people by faith is to set forth our need for it because we are under God’s judgment.   We are born into a fallen race.   The human race stands condemned before God and is helpless and hopeless apart from God’s grace.</a:t>
            </a:r>
          </a:p>
          <a:p>
            <a:pPr marL="0" indent="0">
              <a:buFont typeface="Arial" pitchFamily="34" charset="0"/>
              <a:buNone/>
            </a:pPr>
            <a:endParaRPr lang="en-US" baseline="0" dirty="0"/>
          </a:p>
          <a:p>
            <a:r>
              <a:rPr lang="en-US" b="1" baseline="0" dirty="0"/>
              <a:t>Read the summary statement of the first three chapters...   3:23-26</a:t>
            </a:r>
          </a:p>
          <a:p>
            <a:endParaRPr lang="en-US" baseline="0" dirty="0"/>
          </a:p>
          <a:p>
            <a:pPr marL="0" indent="0">
              <a:buFont typeface="Arial" pitchFamily="34" charset="0"/>
              <a:buNone/>
            </a:pPr>
            <a:r>
              <a:rPr lang="en-US" b="1" baseline="0" dirty="0"/>
              <a:t>They Became Fools…</a:t>
            </a:r>
          </a:p>
          <a:p>
            <a:pPr marL="0" indent="0">
              <a:buFont typeface="Arial" pitchFamily="34" charset="0"/>
              <a:buNone/>
            </a:pPr>
            <a:endParaRPr lang="en-US" baseline="0" dirty="0"/>
          </a:p>
          <a:p>
            <a:pPr marL="171450" indent="-171450">
              <a:buFont typeface="Arial" pitchFamily="34" charset="0"/>
              <a:buChar char="•"/>
            </a:pPr>
            <a:r>
              <a:rPr lang="en-US" baseline="0" dirty="0"/>
              <a:t>Man’s refusal to acknowledge and glorify God leads to a downward path:</a:t>
            </a:r>
          </a:p>
          <a:p>
            <a:pPr marL="628650" lvl="1" indent="-171450">
              <a:buFont typeface="Arial" pitchFamily="34" charset="0"/>
              <a:buChar char="•"/>
            </a:pPr>
            <a:r>
              <a:rPr lang="en-US" baseline="0" dirty="0"/>
              <a:t>First, worthless thinking;</a:t>
            </a:r>
          </a:p>
          <a:p>
            <a:pPr marL="628650" lvl="1" indent="-171450">
              <a:buFont typeface="Arial" pitchFamily="34" charset="0"/>
              <a:buChar char="•"/>
            </a:pPr>
            <a:r>
              <a:rPr lang="en-US" baseline="0" dirty="0"/>
              <a:t>Next, moral insensitivity; and</a:t>
            </a:r>
          </a:p>
          <a:p>
            <a:pPr marL="628650" lvl="1" indent="-171450">
              <a:buFont typeface="Arial" pitchFamily="34" charset="0"/>
              <a:buChar char="•"/>
            </a:pPr>
            <a:r>
              <a:rPr lang="en-US" baseline="0" dirty="0"/>
              <a:t>Then, religious stupidity as seen in idol-worship!</a:t>
            </a:r>
          </a:p>
          <a:p>
            <a:pPr marL="171450" lvl="0" indent="-171450">
              <a:buFont typeface="Arial" pitchFamily="34" charset="0"/>
              <a:buChar char="•"/>
            </a:pPr>
            <a:r>
              <a:rPr lang="en-US" baseline="0" dirty="0"/>
              <a:t>And we become like the gods we worship    (Ps 115:8, 135:15-18)</a:t>
            </a:r>
          </a:p>
          <a:p>
            <a:pPr marL="171450" lvl="0" indent="-171450">
              <a:buFont typeface="Arial" pitchFamily="34" charset="0"/>
              <a:buChar char="•"/>
            </a:pPr>
            <a:endParaRPr lang="en-US" baseline="0" dirty="0"/>
          </a:p>
          <a:p>
            <a:pPr marL="0" lvl="0" indent="0">
              <a:buFont typeface="Arial" pitchFamily="34" charset="0"/>
              <a:buNone/>
            </a:pPr>
            <a:endParaRPr lang="en-US" baseline="0" dirty="0"/>
          </a:p>
          <a:p>
            <a:pPr marL="0" lvl="0" indent="0">
              <a:buFont typeface="Arial" pitchFamily="34" charset="0"/>
              <a:buNone/>
            </a:pPr>
            <a:r>
              <a:rPr lang="en-US" b="1" baseline="0" dirty="0"/>
              <a:t>The Natural Man - the Pagan</a:t>
            </a:r>
          </a:p>
          <a:p>
            <a:pPr marL="0" lvl="1" defTabSz="941100"/>
            <a:r>
              <a:rPr lang="en-US" dirty="0"/>
              <a:t>Naturalism – the belief that nature is all that there is.   </a:t>
            </a:r>
          </a:p>
          <a:p>
            <a:endParaRPr lang="en-US" dirty="0"/>
          </a:p>
          <a:p>
            <a:pPr marL="0" lvl="1" defTabSz="941100"/>
            <a:r>
              <a:rPr lang="en-US" dirty="0"/>
              <a:t>The Empiricist looks to nature for truth; what he observes.   God reveals Himself to men of this type via his creation.</a:t>
            </a:r>
          </a:p>
          <a:p>
            <a:pPr marL="0" lvl="1" defTabSz="941100"/>
            <a:endParaRPr lang="en-US" dirty="0"/>
          </a:p>
          <a:p>
            <a:pPr marL="0" lvl="1" defTabSz="941100"/>
            <a:r>
              <a:rPr lang="en-US" dirty="0"/>
              <a:t>Uniformity of Nature (e.g. the “Laws of Nature” being uniform across time &amp; space) speak to the character of God.   Such uniformity cannot be explained if the natural world were based upon mere randomness.   </a:t>
            </a:r>
          </a:p>
          <a:p>
            <a:pPr marL="0" lvl="1" defTabSz="941100"/>
            <a:endParaRPr lang="en-US" dirty="0"/>
          </a:p>
          <a:p>
            <a:pPr marL="0" lvl="1" defTabSz="941100"/>
            <a:r>
              <a:rPr lang="en-US" dirty="0"/>
              <a:t>e.g.    “Why is the universe discoverable?   Understandable?   Bound by natural laws?   Comprising information?”</a:t>
            </a:r>
          </a:p>
          <a:p>
            <a:pPr marL="0" lvl="1" defTabSz="941100"/>
            <a:endParaRPr lang="en-US" dirty="0"/>
          </a:p>
          <a:p>
            <a:r>
              <a:rPr lang="en-US" dirty="0"/>
              <a:t>The universe reflects</a:t>
            </a:r>
            <a:r>
              <a:rPr lang="en-US" baseline="0" dirty="0"/>
              <a:t> the unchanging character of God.   We are made in his image and thus able to understand his creation.</a:t>
            </a:r>
          </a:p>
          <a:p>
            <a:endParaRPr lang="en-US" baseline="0" dirty="0"/>
          </a:p>
          <a:p>
            <a:pPr marL="0" lvl="1" defTabSz="941100"/>
            <a:endParaRPr lang="en-US" dirty="0"/>
          </a:p>
          <a:p>
            <a:pPr marL="0" lvl="1" defTabSz="941100"/>
            <a:r>
              <a:rPr lang="en-US" b="1" dirty="0"/>
              <a:t>The Moral Man – The Philosopher</a:t>
            </a:r>
          </a:p>
          <a:p>
            <a:pPr marL="0" lvl="1" defTabSz="941100"/>
            <a:r>
              <a:rPr lang="en-US" dirty="0"/>
              <a:t>The Moral Man looks inward for truth; what he reasons (i.e. Logic) </a:t>
            </a:r>
          </a:p>
          <a:p>
            <a:pPr marL="0" lvl="1" defTabSz="941100"/>
            <a:endParaRPr lang="en-US" dirty="0"/>
          </a:p>
          <a:p>
            <a:pPr marL="0" lvl="1" defTabSz="941100"/>
            <a:r>
              <a:rPr lang="en-US" dirty="0"/>
              <a:t>God has reveals Himself to this type of man within the concepts of right and wrong.   </a:t>
            </a:r>
          </a:p>
          <a:p>
            <a:pPr marL="0" lvl="1" defTabSz="941100"/>
            <a:endParaRPr lang="en-US" dirty="0"/>
          </a:p>
          <a:p>
            <a:pPr marL="0" lvl="1" defTabSz="941100"/>
            <a:r>
              <a:rPr lang="en-US" dirty="0"/>
              <a:t>Morals</a:t>
            </a:r>
            <a:r>
              <a:rPr lang="en-US" baseline="0" dirty="0"/>
              <a:t> reflect the character of God.   We are made in His image and thus able to reason using logic of which he is the source.</a:t>
            </a:r>
          </a:p>
          <a:p>
            <a:pPr marL="0" lvl="1" defTabSz="941100"/>
            <a:endParaRPr lang="en-US" baseline="0" dirty="0"/>
          </a:p>
          <a:p>
            <a:pPr marL="0" lvl="1" defTabSz="941100"/>
            <a:endParaRPr lang="en-US" dirty="0"/>
          </a:p>
          <a:p>
            <a:pPr marL="0" lvl="1" defTabSz="941100"/>
            <a:r>
              <a:rPr lang="en-US" b="1" dirty="0"/>
              <a:t>The Religious Man - Spiritual</a:t>
            </a:r>
            <a:r>
              <a:rPr lang="en-US" b="1" baseline="0" dirty="0"/>
              <a:t> Man</a:t>
            </a:r>
            <a:endParaRPr lang="en-US" b="1" dirty="0"/>
          </a:p>
          <a:p>
            <a:pPr marL="0" lvl="1" defTabSz="941100"/>
            <a:r>
              <a:rPr lang="en-US" dirty="0"/>
              <a:t>One</a:t>
            </a:r>
            <a:r>
              <a:rPr lang="en-US" baseline="0" dirty="0"/>
              <a:t> who recognizes the Sin Nature of Man.  He seeks to “work” his way to a “right” relationship with his god.</a:t>
            </a:r>
          </a:p>
          <a:p>
            <a:pPr marL="0" lvl="1" defTabSz="941100"/>
            <a:endParaRPr lang="en-US" dirty="0"/>
          </a:p>
          <a:p>
            <a:pPr marL="0" lvl="1" defTabSz="941100"/>
            <a:r>
              <a:rPr lang="en-US" dirty="0"/>
              <a:t>The Religious Man looks to religion for truth; what he believes.</a:t>
            </a:r>
            <a:r>
              <a:rPr lang="en-US" baseline="0" dirty="0"/>
              <a:t>   A “heart” centric conditioned response.</a:t>
            </a:r>
            <a:r>
              <a:rPr lang="en-US" dirty="0"/>
              <a:t>  </a:t>
            </a:r>
          </a:p>
          <a:p>
            <a:pPr marL="0" lvl="1" defTabSz="941100"/>
            <a:endParaRPr lang="en-US" dirty="0"/>
          </a:p>
          <a:p>
            <a:pPr marL="0" lvl="1" defTabSz="941100"/>
            <a:r>
              <a:rPr lang="en-US" dirty="0"/>
              <a:t>God reveals Himself to men of this type via his special revelation of sin under the law (e.g. via the prototypical Jew) and redemption by grace within Christ.</a:t>
            </a:r>
          </a:p>
          <a:p>
            <a:pPr marL="0" lvl="1" defTabSz="941100"/>
            <a:endParaRPr lang="en-US" dirty="0"/>
          </a:p>
          <a:p>
            <a:pPr marL="0" lvl="1" defTabSz="941100"/>
            <a:r>
              <a:rPr lang="en-US" dirty="0"/>
              <a:t>Man says…</a:t>
            </a:r>
          </a:p>
          <a:p>
            <a:endParaRPr lang="en-US" dirty="0"/>
          </a:p>
          <a:p>
            <a:pPr lvl="0"/>
            <a:r>
              <a:rPr lang="en-US" dirty="0"/>
              <a:t>Humanism – man is the measure of all things.</a:t>
            </a:r>
          </a:p>
          <a:p>
            <a:pPr lvl="0"/>
            <a:r>
              <a:rPr lang="en-US" dirty="0"/>
              <a:t>Atheism – god doesn’t exist.</a:t>
            </a:r>
          </a:p>
          <a:p>
            <a:pPr lvl="0"/>
            <a:r>
              <a:rPr lang="en-US" dirty="0"/>
              <a:t>Pantheism – creation</a:t>
            </a:r>
            <a:r>
              <a:rPr lang="en-US" baseline="0" dirty="0"/>
              <a:t> itself is the measure of all things.</a:t>
            </a:r>
            <a:endParaRPr lang="en-US" dirty="0"/>
          </a:p>
          <a:p>
            <a:endParaRPr lang="en-US" dirty="0"/>
          </a:p>
          <a:p>
            <a:r>
              <a:rPr lang="en-US" dirty="0"/>
              <a:t>God</a:t>
            </a:r>
            <a:r>
              <a:rPr lang="en-US" baseline="0" dirty="0"/>
              <a:t> says…</a:t>
            </a:r>
          </a:p>
          <a:p>
            <a:endParaRPr lang="en-US" baseline="0" dirty="0"/>
          </a:p>
          <a:p>
            <a:r>
              <a:rPr lang="en-US" i="1" baseline="0" dirty="0"/>
              <a:t>Hebrews 1:1    “God, who are various times and in various ways spoke in time past to the fathers by the prophets, has in these last days spoken to us by His Son, whom He has appointed heir of all things, through whom also He made the worlds; who being the brightness of His glory and the express image of His person, and upholding all things by the word of His power, when He had by Himself purged our sins, sat down at the right hand of the Majesty on high,…”</a:t>
            </a:r>
          </a:p>
          <a:p>
            <a:r>
              <a:rPr lang="en-US" i="1" baseline="0" dirty="0"/>
              <a:t> </a:t>
            </a:r>
            <a:endParaRPr lang="en-US" i="1" dirty="0"/>
          </a:p>
          <a:p>
            <a:pPr marL="0" lvl="1" defTabSz="941100"/>
            <a:endParaRPr lang="en-US" dirty="0"/>
          </a:p>
          <a:p>
            <a:endParaRPr lang="en-US" dirty="0"/>
          </a:p>
          <a:p>
            <a:endParaRPr lang="en-US" dirty="0"/>
          </a:p>
          <a:p>
            <a:endParaRPr lang="en-US" dirty="0"/>
          </a:p>
          <a:p>
            <a:pPr marL="0" lvl="0" indent="0">
              <a:buFont typeface="Arial" pitchFamily="34" charset="0"/>
              <a:buNone/>
            </a:pPr>
            <a:endParaRPr lang="en-US" baseline="0" dirty="0"/>
          </a:p>
        </p:txBody>
      </p:sp>
      <p:sp>
        <p:nvSpPr>
          <p:cNvPr id="4" name="Slide Number Placeholder 3">
            <a:extLst>
              <a:ext uri="{FF2B5EF4-FFF2-40B4-BE49-F238E27FC236}">
                <a16:creationId xmlns:a16="http://schemas.microsoft.com/office/drawing/2014/main" id="{8FF23E83-C8C3-5285-ACE5-C085752C040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45410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200" dirty="0"/>
          </a:p>
          <a:p>
            <a:r>
              <a:rPr lang="en-US" sz="1200" b="1" dirty="0"/>
              <a:t>FIRST</a:t>
            </a:r>
            <a:r>
              <a:rPr lang="en-US" sz="1200" b="1" baseline="0" dirty="0"/>
              <a:t> - </a:t>
            </a:r>
            <a:r>
              <a:rPr lang="en-US" sz="1200" b="1" dirty="0"/>
              <a:t>Read Romans 3:21-26</a:t>
            </a:r>
          </a:p>
          <a:p>
            <a:endParaRPr lang="en-US" dirty="0"/>
          </a:p>
          <a:p>
            <a:r>
              <a:rPr lang="en-US" b="1" dirty="0"/>
              <a:t>THE</a:t>
            </a:r>
            <a:r>
              <a:rPr lang="en-US" b="1" baseline="0" dirty="0"/>
              <a:t> QUESTION:</a:t>
            </a:r>
            <a:endParaRPr lang="en-US" b="1" dirty="0"/>
          </a:p>
          <a:p>
            <a:pPr marL="171450" indent="-171450">
              <a:buFont typeface="Arial" pitchFamily="34" charset="0"/>
              <a:buChar char="•"/>
            </a:pPr>
            <a:r>
              <a:rPr lang="en-US" dirty="0"/>
              <a:t>How can a perfectly </a:t>
            </a:r>
            <a:r>
              <a:rPr lang="en-US" b="1" dirty="0"/>
              <a:t>just</a:t>
            </a:r>
            <a:r>
              <a:rPr lang="en-US" dirty="0"/>
              <a:t> God forgive</a:t>
            </a:r>
            <a:r>
              <a:rPr lang="en-US" baseline="0" dirty="0"/>
              <a:t> sins? </a:t>
            </a:r>
          </a:p>
          <a:p>
            <a:pPr marL="171450" indent="-171450">
              <a:buFont typeface="Arial" pitchFamily="34" charset="0"/>
              <a:buChar char="•"/>
            </a:pPr>
            <a:r>
              <a:rPr lang="en-US" baseline="0" dirty="0"/>
              <a:t>How can </a:t>
            </a:r>
            <a:r>
              <a:rPr lang="en-US" b="1" baseline="0" dirty="0"/>
              <a:t>sinful</a:t>
            </a:r>
            <a:r>
              <a:rPr lang="en-US" baseline="0" dirty="0"/>
              <a:t> man find favor with a </a:t>
            </a:r>
            <a:r>
              <a:rPr lang="en-US" b="1" baseline="0" dirty="0"/>
              <a:t>righteous</a:t>
            </a:r>
            <a:r>
              <a:rPr lang="en-US" baseline="0" dirty="0"/>
              <a:t> God?</a:t>
            </a:r>
          </a:p>
          <a:p>
            <a:pPr marL="171450" indent="-171450">
              <a:buFont typeface="Arial" pitchFamily="34" charset="0"/>
              <a:buChar char="•"/>
            </a:pPr>
            <a:endParaRPr lang="en-US" baseline="0" dirty="0"/>
          </a:p>
          <a:p>
            <a:pPr marL="0" indent="0">
              <a:buFont typeface="Arial" pitchFamily="34" charset="0"/>
              <a:buNone/>
            </a:pPr>
            <a:r>
              <a:rPr lang="en-US" b="1" baseline="0" dirty="0"/>
              <a:t>THE ANALOGY:</a:t>
            </a:r>
          </a:p>
          <a:p>
            <a:pPr marL="171450" indent="-171450">
              <a:buFont typeface="Arial" pitchFamily="34" charset="0"/>
              <a:buChar char="•"/>
            </a:pPr>
            <a:r>
              <a:rPr lang="en-US" baseline="0" dirty="0"/>
              <a:t>God (the Son) presides as the Judge of mankind (pagan, moral, and spiritual men).   John 5:22</a:t>
            </a:r>
          </a:p>
          <a:p>
            <a:pPr marL="171450" indent="-171450">
              <a:buFont typeface="Arial" pitchFamily="34" charset="0"/>
              <a:buChar char="•"/>
            </a:pPr>
            <a:r>
              <a:rPr lang="en-US" baseline="0" dirty="0"/>
              <a:t>The Son steps down from the Judgment seat and assumes the seat of the plaintiff (mankind).   Isaiah 53:11</a:t>
            </a:r>
          </a:p>
          <a:p>
            <a:pPr marL="171450" indent="-171450">
              <a:buFont typeface="Arial" pitchFamily="34" charset="0"/>
              <a:buChar char="•"/>
            </a:pPr>
            <a:r>
              <a:rPr lang="en-US" baseline="0" dirty="0"/>
              <a:t>The Son himself assumes the just penalty of sin for all of sinful mankind.    </a:t>
            </a:r>
          </a:p>
          <a:p>
            <a:pPr marL="171450" indent="-171450">
              <a:buFont typeface="Arial" pitchFamily="34" charset="0"/>
              <a:buChar char="•"/>
            </a:pPr>
            <a:r>
              <a:rPr lang="en-US" baseline="0" dirty="0"/>
              <a:t>The Father is satisfied with the just payment for sin.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The Father demonstrates mercy by extending the righteousness of one man to cover many.      2 Cor. 5:21</a:t>
            </a:r>
          </a:p>
          <a:p>
            <a:pPr marL="0" indent="0">
              <a:buFont typeface="Arial" pitchFamily="34" charset="0"/>
              <a:buNone/>
            </a:pPr>
            <a:endParaRPr lang="en-US" baseline="0" dirty="0"/>
          </a:p>
          <a:p>
            <a:pPr marL="0" indent="0">
              <a:buFont typeface="Arial" pitchFamily="34" charset="0"/>
              <a:buNone/>
            </a:pPr>
            <a:r>
              <a:rPr lang="en-US" b="1" dirty="0"/>
              <a:t>God demonstrates His perfect justice at the same time</a:t>
            </a:r>
            <a:r>
              <a:rPr lang="en-US" b="1" baseline="0" dirty="0"/>
              <a:t> that he demonstrates His perfect mercy…  in the act of delivering justice, he also justifies.</a:t>
            </a:r>
            <a:endParaRPr lang="en-US" b="1" dirty="0"/>
          </a:p>
          <a:p>
            <a:endParaRPr lang="en-US" baseline="0" dirty="0"/>
          </a:p>
          <a:p>
            <a:r>
              <a:rPr lang="en-US" baseline="0" dirty="0"/>
              <a:t>Eph. 2:8   “For by grace you have been saved through faith, and that not of yourselves; it is the gift of God, not of works, lest anyone should boast.</a:t>
            </a:r>
          </a:p>
          <a:p>
            <a:endParaRPr lang="en-US" baseline="0" dirty="0"/>
          </a:p>
          <a:p>
            <a:r>
              <a:rPr lang="en-US" b="1" baseline="0" dirty="0"/>
              <a:t>Hallelujah!   What a Savior!</a:t>
            </a:r>
          </a:p>
          <a:p>
            <a:endParaRPr lang="en-US" b="1" baseline="0" dirty="0"/>
          </a:p>
          <a:p>
            <a:endParaRPr lang="en-US" b="1" baseline="0" dirty="0"/>
          </a:p>
          <a:p>
            <a:r>
              <a:rPr lang="en-US" b="0" baseline="0" dirty="0"/>
              <a:t>In **</a:t>
            </a:r>
            <a:r>
              <a:rPr lang="en-US" b="1" baseline="0" dirty="0"/>
              <a:t>Plato's *Republic</a:t>
            </a:r>
            <a:r>
              <a:rPr lang="en-US" b="0" baseline="0" dirty="0"/>
              <a:t>***, Book II, there is a passage where Glaucon (Plato's brother) </a:t>
            </a:r>
            <a:r>
              <a:rPr lang="en-US" b="0" i="1" baseline="0" dirty="0"/>
              <a:t>describes the perfectly righteous man and contrasts him with the perfectly unjust man</a:t>
            </a:r>
            <a:r>
              <a:rPr lang="en-US" b="0" baseline="0" dirty="0"/>
              <a:t>. Glaucon challenges Socrates by </a:t>
            </a:r>
            <a:r>
              <a:rPr lang="en-US" b="0" i="1" baseline="0" dirty="0"/>
              <a:t>describing how the truly righteous man will be perceived and treated by society. Even though this man is perfectly just, he will be misunderstood and mistreated by others as if he were a criminal</a:t>
            </a:r>
            <a:r>
              <a:rPr lang="en-US" b="0" baseline="0" dirty="0"/>
              <a:t>.</a:t>
            </a:r>
          </a:p>
          <a:p>
            <a:endParaRPr lang="en-US" b="0" baseline="0" dirty="0"/>
          </a:p>
          <a:p>
            <a:r>
              <a:rPr lang="en-US" b="0" baseline="0" dirty="0"/>
              <a:t>The passage is this:</a:t>
            </a:r>
          </a:p>
          <a:p>
            <a:endParaRPr lang="en-US" b="0" baseline="0" dirty="0"/>
          </a:p>
          <a:p>
            <a:r>
              <a:rPr lang="en-US" b="1" baseline="0" dirty="0"/>
              <a:t>"They will say that the just man who is thought unjust will be scourged, racked, bound, will have his eyes burnt out, and, at last, after suffering every kind of evil, he will be impaled; and thus, men will learn that not to be, but to seem, just is what we ought to desire. </a:t>
            </a:r>
          </a:p>
          <a:p>
            <a:r>
              <a:rPr lang="en-US" b="1" baseline="0" dirty="0"/>
              <a:t>(Republic, Book II, 361e-362a)</a:t>
            </a:r>
          </a:p>
          <a:p>
            <a:endParaRPr lang="en-US" b="0" baseline="0" dirty="0"/>
          </a:p>
          <a:p>
            <a:r>
              <a:rPr lang="en-US" b="0" baseline="0" dirty="0"/>
              <a:t>In this thought experiment, Plato, through Glaucon, </a:t>
            </a:r>
            <a:r>
              <a:rPr lang="en-US" b="0" i="1" baseline="0" dirty="0"/>
              <a:t>explores the consequences of living a truly just life in a world that does not recognize or value true righteousness</a:t>
            </a:r>
            <a:r>
              <a:rPr lang="en-US" b="0" baseline="0" dirty="0"/>
              <a:t>. </a:t>
            </a:r>
            <a:r>
              <a:rPr lang="en-US" b="0" i="1" baseline="0" dirty="0"/>
              <a:t>The just man is portrayed as suffering immensely, being treated like a monster by those around him, while the unjust man who maintains the appearance of righteousness is rewarded</a:t>
            </a:r>
            <a:r>
              <a:rPr lang="en-US" b="0" baseline="0" dirty="0"/>
              <a:t>. This passage highlights the tension between reality and appearance, a key theme in Plato's philosophy.</a:t>
            </a:r>
          </a:p>
          <a:p>
            <a:endParaRPr lang="en-US" b="1"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951345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buFont typeface="Arial" pitchFamily="34" charset="0"/>
              <a:buNone/>
            </a:pPr>
            <a:r>
              <a:rPr lang="en-US" b="1" baseline="0" dirty="0"/>
              <a:t>What is the greatest thought that ever entered the mind of Man?</a:t>
            </a:r>
          </a:p>
          <a:p>
            <a:pPr marL="0" indent="0">
              <a:buFont typeface="Arial" pitchFamily="34" charset="0"/>
              <a:buNone/>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	“My responsibility to my Maker!”   Daniel Webster</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b="1"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How does God deal with Man individually?   Ezekiel 18…?     Mankind Corporately?   </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b="1"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According to Truth…</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baseline="0" dirty="0"/>
              <a:t>In this court-room, we are privileged to be wear (as jurists) the glasses of God’s Truth… to see the evidence with the Mind of Christ (1 </a:t>
            </a:r>
            <a:r>
              <a:rPr lang="en-US" b="1" baseline="0" dirty="0" err="1"/>
              <a:t>Cor</a:t>
            </a:r>
            <a:r>
              <a:rPr lang="en-US" b="1" baseline="0" dirty="0"/>
              <a:t> 2:15).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1" baseline="0" dirty="0"/>
              <a:t>Emphatically!   We MUST always wear these when doing Kingdom work (in humility, planting, watering, answering, with compassion).</a:t>
            </a:r>
          </a:p>
          <a:p>
            <a:pPr marL="0" indent="0">
              <a:buFont typeface="Arial" pitchFamily="34" charset="0"/>
              <a:buNone/>
            </a:pPr>
            <a:endParaRPr lang="en-US" baseline="0" dirty="0"/>
          </a:p>
          <a:p>
            <a:pPr marL="0" lvl="0" indent="0">
              <a:buFont typeface="Arial" pitchFamily="34" charset="0"/>
              <a:buNone/>
            </a:pPr>
            <a:endParaRPr lang="en-US" b="0" baseline="0" dirty="0"/>
          </a:p>
          <a:p>
            <a:pPr marL="0" lvl="0" indent="0">
              <a:buFont typeface="Arial" pitchFamily="34" charset="0"/>
              <a:buNone/>
            </a:pPr>
            <a:r>
              <a:rPr lang="en-US" b="1" baseline="0" dirty="0"/>
              <a:t>Seven principles dealing with how God will decide and respond to mankind.</a:t>
            </a:r>
          </a:p>
          <a:p>
            <a:pPr marL="0" indent="0">
              <a:buFont typeface="Arial" pitchFamily="34" charset="0"/>
              <a:buNone/>
            </a:pPr>
            <a:endParaRPr lang="en-US" baseline="0" dirty="0"/>
          </a:p>
          <a:p>
            <a:pPr marL="228600" indent="-228600">
              <a:buFont typeface="Arial" pitchFamily="34" charset="0"/>
              <a:buAutoNum type="arabicParenBoth"/>
            </a:pPr>
            <a:r>
              <a:rPr lang="en-US" baseline="0" dirty="0"/>
              <a:t>According to Truth</a:t>
            </a:r>
          </a:p>
          <a:p>
            <a:pPr marL="171450" indent="-171450">
              <a:buFont typeface="Arial" pitchFamily="34" charset="0"/>
              <a:buChar char="•"/>
            </a:pPr>
            <a:r>
              <a:rPr lang="en-US" baseline="0" dirty="0"/>
              <a:t>Do you think that you will escape judgment – You?   Self righteousness is a death sentence that we all share in.  (Ezekiel 16:48-50)</a:t>
            </a:r>
          </a:p>
          <a:p>
            <a:pPr marL="171450" indent="-171450">
              <a:buFont typeface="Arial" pitchFamily="34" charset="0"/>
              <a:buChar char="•"/>
            </a:pPr>
            <a:r>
              <a:rPr lang="en-US" baseline="0" dirty="0"/>
              <a:t>The principle that keeps us in ignorance is condemnation (coming to a conclusion) before investigation.</a:t>
            </a:r>
          </a:p>
          <a:p>
            <a:pPr marL="171450" indent="-171450">
              <a:buFont typeface="Arial" pitchFamily="34" charset="0"/>
              <a:buChar char="•"/>
            </a:pPr>
            <a:r>
              <a:rPr lang="en-US" baseline="0" dirty="0"/>
              <a:t>v4, Not only do we feel ourselves innocent, but the riches of God should be leading us to repentance.   </a:t>
            </a:r>
          </a:p>
          <a:p>
            <a:pPr marL="171450" indent="-171450">
              <a:buFont typeface="Arial" pitchFamily="34" charset="0"/>
              <a:buChar char="•"/>
            </a:pPr>
            <a:r>
              <a:rPr lang="en-US" baseline="0" dirty="0"/>
              <a:t>Note God’s progressive degrees – goodness, forbearance, and longsuffering – in responding to our ingratitude.</a:t>
            </a:r>
          </a:p>
          <a:p>
            <a:pPr marL="0" indent="0">
              <a:buFont typeface="Arial" pitchFamily="34" charset="0"/>
              <a:buNone/>
            </a:pPr>
            <a:endParaRPr lang="en-US" baseline="0" dirty="0"/>
          </a:p>
          <a:p>
            <a:pPr marL="0" indent="0">
              <a:buFont typeface="Arial" pitchFamily="34" charset="0"/>
              <a:buNone/>
            </a:pPr>
            <a:r>
              <a:rPr lang="en-US" baseline="0" dirty="0"/>
              <a:t>(2)  According to Accumulated Guilt</a:t>
            </a:r>
          </a:p>
          <a:p>
            <a:pPr marL="171450" indent="-171450">
              <a:buFont typeface="Arial" pitchFamily="34" charset="0"/>
              <a:buChar char="•"/>
            </a:pPr>
            <a:r>
              <a:rPr lang="en-US" baseline="0" dirty="0"/>
              <a:t>The First Law of Holes…  stop digging.</a:t>
            </a:r>
          </a:p>
          <a:p>
            <a:pPr marL="171450" indent="-171450">
              <a:buFont typeface="Arial" pitchFamily="34" charset="0"/>
              <a:buChar char="•"/>
            </a:pPr>
            <a:r>
              <a:rPr lang="en-US" baseline="0" dirty="0"/>
              <a:t>Ezekiel 16:49-50 – Example Sodom and Gomorrah – pride; more than homosexuality</a:t>
            </a:r>
          </a:p>
          <a:p>
            <a:pPr marL="171450" indent="-171450">
              <a:buFont typeface="Arial" pitchFamily="34" charset="0"/>
              <a:buChar char="•"/>
            </a:pPr>
            <a:r>
              <a:rPr lang="en-US" baseline="0" dirty="0"/>
              <a:t>Luke 17:28-30</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Prosperity always feeds pride; it’s easy to be humble when you are poor.</a:t>
            </a:r>
          </a:p>
          <a:p>
            <a:pPr marL="0" indent="0">
              <a:buFont typeface="Arial" pitchFamily="34" charset="0"/>
              <a:buNone/>
            </a:pPr>
            <a:endParaRPr lang="en-US" baseline="0" dirty="0"/>
          </a:p>
          <a:p>
            <a:pPr marL="0" indent="0">
              <a:buFont typeface="Arial" pitchFamily="34" charset="0"/>
              <a:buNone/>
            </a:pPr>
            <a:endParaRPr lang="en-US" baseline="0" dirty="0"/>
          </a:p>
          <a:p>
            <a:pPr marL="171450" indent="-171450">
              <a:buFont typeface="Arial" pitchFamily="34" charset="0"/>
              <a:buChar char="•"/>
            </a:pPr>
            <a:endParaRPr lang="en-US" baseline="0" dirty="0"/>
          </a:p>
          <a:p>
            <a:pPr marL="0" indent="0">
              <a:buFont typeface="Arial" pitchFamily="34" charset="0"/>
              <a:buNone/>
            </a:pPr>
            <a:endParaRPr lang="en-US" baseline="0"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B2135-DA14-6AFF-955B-D5F6F81BEB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4CD429-E74F-FE05-3F11-B3F743E29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521F17-3772-D94C-6BB8-208B2AE885E2}"/>
              </a:ext>
            </a:extLst>
          </p:cNvPr>
          <p:cNvSpPr>
            <a:spLocks noGrp="1"/>
          </p:cNvSpPr>
          <p:nvPr>
            <p:ph type="body" idx="1"/>
          </p:nvPr>
        </p:nvSpPr>
        <p:spPr/>
        <p:txBody>
          <a:bodyPr>
            <a:normAutofit fontScale="92500" lnSpcReduction="20000"/>
          </a:bodyPr>
          <a:lstStyle/>
          <a:p>
            <a:endParaRPr lang="en-US" sz="1200" dirty="0"/>
          </a:p>
          <a:p>
            <a:r>
              <a:rPr lang="en-US" sz="1200" b="1" dirty="0"/>
              <a:t>FIRST</a:t>
            </a:r>
            <a:r>
              <a:rPr lang="en-US" sz="1200" b="1" baseline="0" dirty="0"/>
              <a:t> - </a:t>
            </a:r>
            <a:r>
              <a:rPr lang="en-US" sz="1200" b="1" dirty="0"/>
              <a:t>Read Romans 3:21-26</a:t>
            </a:r>
          </a:p>
          <a:p>
            <a:endParaRPr lang="en-US" dirty="0"/>
          </a:p>
          <a:p>
            <a:r>
              <a:rPr lang="en-US" b="1" dirty="0"/>
              <a:t>THE</a:t>
            </a:r>
            <a:r>
              <a:rPr lang="en-US" b="1" baseline="0" dirty="0"/>
              <a:t> QUESTION:</a:t>
            </a:r>
            <a:endParaRPr lang="en-US" b="1" dirty="0"/>
          </a:p>
          <a:p>
            <a:pPr marL="171450" indent="-171450">
              <a:buFont typeface="Arial" pitchFamily="34" charset="0"/>
              <a:buChar char="•"/>
            </a:pPr>
            <a:r>
              <a:rPr lang="en-US" dirty="0"/>
              <a:t>How can a perfectly </a:t>
            </a:r>
            <a:r>
              <a:rPr lang="en-US" b="1" dirty="0"/>
              <a:t>just</a:t>
            </a:r>
            <a:r>
              <a:rPr lang="en-US" dirty="0"/>
              <a:t> God forgive</a:t>
            </a:r>
            <a:r>
              <a:rPr lang="en-US" baseline="0" dirty="0"/>
              <a:t> sins? </a:t>
            </a:r>
          </a:p>
          <a:p>
            <a:pPr marL="171450" indent="-171450">
              <a:buFont typeface="Arial" pitchFamily="34" charset="0"/>
              <a:buChar char="•"/>
            </a:pPr>
            <a:r>
              <a:rPr lang="en-US" baseline="0" dirty="0"/>
              <a:t>How can </a:t>
            </a:r>
            <a:r>
              <a:rPr lang="en-US" b="1" baseline="0" dirty="0"/>
              <a:t>sinful</a:t>
            </a:r>
            <a:r>
              <a:rPr lang="en-US" baseline="0" dirty="0"/>
              <a:t> man find favor with a </a:t>
            </a:r>
            <a:r>
              <a:rPr lang="en-US" b="1" baseline="0" dirty="0"/>
              <a:t>righteous</a:t>
            </a:r>
            <a:r>
              <a:rPr lang="en-US" baseline="0" dirty="0"/>
              <a:t> God?</a:t>
            </a:r>
          </a:p>
          <a:p>
            <a:pPr marL="171450" indent="-171450">
              <a:buFont typeface="Arial" pitchFamily="34" charset="0"/>
              <a:buChar char="•"/>
            </a:pPr>
            <a:endParaRPr lang="en-US" baseline="0" dirty="0"/>
          </a:p>
          <a:p>
            <a:pPr marL="0" indent="0">
              <a:buFont typeface="Arial" pitchFamily="34" charset="0"/>
              <a:buNone/>
            </a:pPr>
            <a:r>
              <a:rPr lang="en-US" b="1" baseline="0" dirty="0"/>
              <a:t>THE ANALOGY:</a:t>
            </a:r>
          </a:p>
          <a:p>
            <a:pPr marL="171450" indent="-171450">
              <a:buFont typeface="Arial" pitchFamily="34" charset="0"/>
              <a:buChar char="•"/>
            </a:pPr>
            <a:r>
              <a:rPr lang="en-US" baseline="0" dirty="0"/>
              <a:t>God (the Son) presides as the Judge of mankind (pagan, moral, and spiritual men).   John 5:22</a:t>
            </a:r>
          </a:p>
          <a:p>
            <a:pPr marL="171450" indent="-171450">
              <a:buFont typeface="Arial" pitchFamily="34" charset="0"/>
              <a:buChar char="•"/>
            </a:pPr>
            <a:r>
              <a:rPr lang="en-US" baseline="0" dirty="0"/>
              <a:t>The Son steps down from the Judgment seat and assumes the seat of the plaintiff (mankind).   Isaiah 53:11</a:t>
            </a:r>
          </a:p>
          <a:p>
            <a:pPr marL="171450" indent="-171450">
              <a:buFont typeface="Arial" pitchFamily="34" charset="0"/>
              <a:buChar char="•"/>
            </a:pPr>
            <a:r>
              <a:rPr lang="en-US" baseline="0" dirty="0"/>
              <a:t>The Son himself assumes the just penalty of sin for all of sinful mankind.    </a:t>
            </a:r>
          </a:p>
          <a:p>
            <a:pPr marL="171450" indent="-171450">
              <a:buFont typeface="Arial" pitchFamily="34" charset="0"/>
              <a:buChar char="•"/>
            </a:pPr>
            <a:r>
              <a:rPr lang="en-US" baseline="0" dirty="0"/>
              <a:t>The Father is satisfied with the just payment for sin.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The Father demonstrates mercy by extending the righteousness of one man to cover many.      2 Cor. 5:21</a:t>
            </a:r>
          </a:p>
          <a:p>
            <a:pPr marL="0" indent="0">
              <a:buFont typeface="Arial" pitchFamily="34" charset="0"/>
              <a:buNone/>
            </a:pPr>
            <a:endParaRPr lang="en-US" baseline="0" dirty="0"/>
          </a:p>
          <a:p>
            <a:pPr marL="0" indent="0">
              <a:buFont typeface="Arial" pitchFamily="34" charset="0"/>
              <a:buNone/>
            </a:pPr>
            <a:r>
              <a:rPr lang="en-US" b="1" dirty="0"/>
              <a:t>God demonstrates His perfect justice at the same time</a:t>
            </a:r>
            <a:r>
              <a:rPr lang="en-US" b="1" baseline="0" dirty="0"/>
              <a:t> that he demonstrates His perfect mercy…  in the act of delivering justice, he also justifies.</a:t>
            </a:r>
            <a:endParaRPr lang="en-US" b="1" dirty="0"/>
          </a:p>
          <a:p>
            <a:endParaRPr lang="en-US" baseline="0" dirty="0"/>
          </a:p>
          <a:p>
            <a:r>
              <a:rPr lang="en-US" baseline="0" dirty="0"/>
              <a:t>Eph. 2:8   “For by grace you have been saved through faith, and that not of yourselves; it is the gift of God, not of works, lest anyone should boast.</a:t>
            </a:r>
          </a:p>
          <a:p>
            <a:endParaRPr lang="en-US" baseline="0" dirty="0"/>
          </a:p>
          <a:p>
            <a:r>
              <a:rPr lang="en-US" b="1" baseline="0" dirty="0"/>
              <a:t>Hallelujah!   What a Savior!</a:t>
            </a:r>
          </a:p>
        </p:txBody>
      </p:sp>
      <p:sp>
        <p:nvSpPr>
          <p:cNvPr id="4" name="Slide Number Placeholder 3">
            <a:extLst>
              <a:ext uri="{FF2B5EF4-FFF2-40B4-BE49-F238E27FC236}">
                <a16:creationId xmlns:a16="http://schemas.microsoft.com/office/drawing/2014/main" id="{6659AD5B-C165-4F92-2512-1A2ED7B1488E}"/>
              </a:ext>
            </a:extLst>
          </p:cNvPr>
          <p:cNvSpPr>
            <a:spLocks noGrp="1"/>
          </p:cNvSpPr>
          <p:nvPr>
            <p:ph type="sldNum" sz="quarter" idx="10"/>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767195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F1630-952F-EA0D-A696-C1B57CF1F7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405C5-676D-1745-91EF-636DE7CE4F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E043A5-9DD2-66C3-7388-7354E7BF1921}"/>
              </a:ext>
            </a:extLst>
          </p:cNvPr>
          <p:cNvSpPr>
            <a:spLocks noGrp="1"/>
          </p:cNvSpPr>
          <p:nvPr>
            <p:ph type="body" idx="1"/>
          </p:nvPr>
        </p:nvSpPr>
        <p:spPr/>
        <p:txBody>
          <a:bodyPr>
            <a:normAutofit fontScale="32500" lnSpcReduction="20000"/>
          </a:bodyPr>
          <a:lstStyle/>
          <a:p>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a:t>The first step in the revelation of the righteousness that God provides for people by faith is to set forth our need for it because we are under God’s judgment.   We are born into a fallen race.   The human race stands condemned before God and is helpless and hopeless apart from God’s grace.</a:t>
            </a:r>
          </a:p>
          <a:p>
            <a:pPr marL="0" indent="0">
              <a:buFont typeface="Arial" pitchFamily="34" charset="0"/>
              <a:buNone/>
            </a:pPr>
            <a:endParaRPr lang="en-US" baseline="0" dirty="0"/>
          </a:p>
          <a:p>
            <a:r>
              <a:rPr lang="en-US" b="1" baseline="0" dirty="0"/>
              <a:t>Read the summary statement of the first three chapters...   3:23-26</a:t>
            </a:r>
          </a:p>
          <a:p>
            <a:endParaRPr lang="en-US" baseline="0" dirty="0"/>
          </a:p>
          <a:p>
            <a:pPr marL="0" indent="0">
              <a:buFont typeface="Arial" pitchFamily="34" charset="0"/>
              <a:buNone/>
            </a:pPr>
            <a:r>
              <a:rPr lang="en-US" b="1" baseline="0" dirty="0"/>
              <a:t>They Became Fools…</a:t>
            </a:r>
          </a:p>
          <a:p>
            <a:pPr marL="0" indent="0">
              <a:buFont typeface="Arial" pitchFamily="34" charset="0"/>
              <a:buNone/>
            </a:pPr>
            <a:endParaRPr lang="en-US" baseline="0" dirty="0"/>
          </a:p>
          <a:p>
            <a:pPr marL="171450" indent="-171450">
              <a:buFont typeface="Arial" pitchFamily="34" charset="0"/>
              <a:buChar char="•"/>
            </a:pPr>
            <a:r>
              <a:rPr lang="en-US" baseline="0" dirty="0"/>
              <a:t>Man’s refusal to acknowledge and glorify God leads to a downward path:</a:t>
            </a:r>
          </a:p>
          <a:p>
            <a:pPr marL="628650" lvl="1" indent="-171450">
              <a:buFont typeface="Arial" pitchFamily="34" charset="0"/>
              <a:buChar char="•"/>
            </a:pPr>
            <a:r>
              <a:rPr lang="en-US" baseline="0" dirty="0"/>
              <a:t>First, worthless thinking;</a:t>
            </a:r>
          </a:p>
          <a:p>
            <a:pPr marL="628650" lvl="1" indent="-171450">
              <a:buFont typeface="Arial" pitchFamily="34" charset="0"/>
              <a:buChar char="•"/>
            </a:pPr>
            <a:r>
              <a:rPr lang="en-US" baseline="0" dirty="0"/>
              <a:t>Next, moral insensitivity; and</a:t>
            </a:r>
          </a:p>
          <a:p>
            <a:pPr marL="628650" lvl="1" indent="-171450">
              <a:buFont typeface="Arial" pitchFamily="34" charset="0"/>
              <a:buChar char="•"/>
            </a:pPr>
            <a:r>
              <a:rPr lang="en-US" baseline="0" dirty="0"/>
              <a:t>Then, religious stupidity as seen in idol-worship!</a:t>
            </a:r>
          </a:p>
          <a:p>
            <a:pPr marL="171450" lvl="0" indent="-171450">
              <a:buFont typeface="Arial" pitchFamily="34" charset="0"/>
              <a:buChar char="•"/>
            </a:pPr>
            <a:r>
              <a:rPr lang="en-US" baseline="0" dirty="0"/>
              <a:t>And we become like the gods we worship    (Ps 115:8, 135:15-18)</a:t>
            </a:r>
          </a:p>
          <a:p>
            <a:pPr marL="171450" lvl="0" indent="-171450">
              <a:buFont typeface="Arial" pitchFamily="34" charset="0"/>
              <a:buChar char="•"/>
            </a:pPr>
            <a:endParaRPr lang="en-US" baseline="0" dirty="0"/>
          </a:p>
          <a:p>
            <a:pPr marL="0" lvl="0" indent="0">
              <a:buFont typeface="Arial" pitchFamily="34" charset="0"/>
              <a:buNone/>
            </a:pPr>
            <a:endParaRPr lang="en-US" baseline="0" dirty="0"/>
          </a:p>
          <a:p>
            <a:pPr marL="0" lvl="0" indent="0">
              <a:buFont typeface="Arial" pitchFamily="34" charset="0"/>
              <a:buNone/>
            </a:pPr>
            <a:r>
              <a:rPr lang="en-US" b="1" baseline="0" dirty="0"/>
              <a:t>The Natural Man - the Pagan</a:t>
            </a:r>
          </a:p>
          <a:p>
            <a:pPr marL="0" lvl="1" defTabSz="941100"/>
            <a:r>
              <a:rPr lang="en-US" dirty="0"/>
              <a:t>Naturalism – the belief that nature is all that there is.   </a:t>
            </a:r>
          </a:p>
          <a:p>
            <a:endParaRPr lang="en-US" dirty="0"/>
          </a:p>
          <a:p>
            <a:pPr marL="0" lvl="1" defTabSz="941100"/>
            <a:r>
              <a:rPr lang="en-US" dirty="0"/>
              <a:t>The Empiricist looks to nature for truth; what he observes.   God reveals Himself to men of this type via his creation.</a:t>
            </a:r>
          </a:p>
          <a:p>
            <a:pPr marL="0" lvl="1" defTabSz="941100"/>
            <a:endParaRPr lang="en-US" dirty="0"/>
          </a:p>
          <a:p>
            <a:pPr marL="0" lvl="1" defTabSz="941100"/>
            <a:r>
              <a:rPr lang="en-US" dirty="0"/>
              <a:t>Uniformity of Nature (e.g. the “Laws of Nature” being uniform across time &amp; space) speak to the character of God.   Such uniformity cannot be explained if the natural world were based upon mere randomness.   </a:t>
            </a:r>
          </a:p>
          <a:p>
            <a:pPr marL="0" lvl="1" defTabSz="941100"/>
            <a:endParaRPr lang="en-US" dirty="0"/>
          </a:p>
          <a:p>
            <a:pPr marL="0" lvl="1" defTabSz="941100"/>
            <a:r>
              <a:rPr lang="en-US" dirty="0"/>
              <a:t>e.g.    “Why is the universe discoverable?   Understandable?   Bound by natural laws?   Comprising information?”</a:t>
            </a:r>
          </a:p>
          <a:p>
            <a:pPr marL="0" lvl="1" defTabSz="941100"/>
            <a:endParaRPr lang="en-US" dirty="0"/>
          </a:p>
          <a:p>
            <a:r>
              <a:rPr lang="en-US" dirty="0"/>
              <a:t>The universe reflects</a:t>
            </a:r>
            <a:r>
              <a:rPr lang="en-US" baseline="0" dirty="0"/>
              <a:t> the unchanging character of God.   We are made in his image and thus able to understand his creation.</a:t>
            </a:r>
          </a:p>
          <a:p>
            <a:endParaRPr lang="en-US" baseline="0" dirty="0"/>
          </a:p>
          <a:p>
            <a:pPr marL="0" lvl="1" defTabSz="941100"/>
            <a:endParaRPr lang="en-US" dirty="0"/>
          </a:p>
          <a:p>
            <a:pPr marL="0" lvl="1" defTabSz="941100"/>
            <a:r>
              <a:rPr lang="en-US" b="1" dirty="0"/>
              <a:t>The Moral Man – The Philosopher</a:t>
            </a:r>
          </a:p>
          <a:p>
            <a:pPr marL="0" lvl="1" defTabSz="941100"/>
            <a:r>
              <a:rPr lang="en-US" dirty="0"/>
              <a:t>The Moral Man looks inward for truth; what he reasons (i.e. Logic) </a:t>
            </a:r>
          </a:p>
          <a:p>
            <a:pPr marL="0" lvl="1" defTabSz="941100"/>
            <a:endParaRPr lang="en-US" dirty="0"/>
          </a:p>
          <a:p>
            <a:pPr marL="0" lvl="1" defTabSz="941100"/>
            <a:r>
              <a:rPr lang="en-US" dirty="0"/>
              <a:t>God has reveals Himself to this type of man within the concepts of right and wrong.   </a:t>
            </a:r>
          </a:p>
          <a:p>
            <a:pPr marL="0" lvl="1" defTabSz="941100"/>
            <a:endParaRPr lang="en-US" dirty="0"/>
          </a:p>
          <a:p>
            <a:pPr marL="0" lvl="1" defTabSz="941100"/>
            <a:r>
              <a:rPr lang="en-US" dirty="0"/>
              <a:t>Morals</a:t>
            </a:r>
            <a:r>
              <a:rPr lang="en-US" baseline="0" dirty="0"/>
              <a:t> reflect the character of God.   We are made in His image and thus able to reason using logic of which he is the source.</a:t>
            </a:r>
          </a:p>
          <a:p>
            <a:pPr marL="0" lvl="1" defTabSz="941100"/>
            <a:endParaRPr lang="en-US" baseline="0" dirty="0"/>
          </a:p>
          <a:p>
            <a:pPr marL="0" lvl="1" defTabSz="941100"/>
            <a:endParaRPr lang="en-US" dirty="0"/>
          </a:p>
          <a:p>
            <a:pPr marL="0" lvl="1" defTabSz="941100"/>
            <a:r>
              <a:rPr lang="en-US" b="1" dirty="0"/>
              <a:t>The Religious Man - Spiritual</a:t>
            </a:r>
            <a:r>
              <a:rPr lang="en-US" b="1" baseline="0" dirty="0"/>
              <a:t> Man</a:t>
            </a:r>
            <a:endParaRPr lang="en-US" b="1" dirty="0"/>
          </a:p>
          <a:p>
            <a:pPr marL="0" lvl="1" defTabSz="941100"/>
            <a:r>
              <a:rPr lang="en-US" dirty="0"/>
              <a:t>One</a:t>
            </a:r>
            <a:r>
              <a:rPr lang="en-US" baseline="0" dirty="0"/>
              <a:t> who recognizes the Sin Nature of Man.  He seeks to “work” his way to a “right” relationship with his god.</a:t>
            </a:r>
          </a:p>
          <a:p>
            <a:pPr marL="0" lvl="1" defTabSz="941100"/>
            <a:endParaRPr lang="en-US" dirty="0"/>
          </a:p>
          <a:p>
            <a:pPr marL="0" lvl="1" defTabSz="941100"/>
            <a:r>
              <a:rPr lang="en-US" dirty="0"/>
              <a:t>The Religious Man looks to religion for truth; what he believes.</a:t>
            </a:r>
            <a:r>
              <a:rPr lang="en-US" baseline="0" dirty="0"/>
              <a:t>   A “heart” centric conditioned response.</a:t>
            </a:r>
            <a:r>
              <a:rPr lang="en-US" dirty="0"/>
              <a:t>  </a:t>
            </a:r>
          </a:p>
          <a:p>
            <a:pPr marL="0" lvl="1" defTabSz="941100"/>
            <a:endParaRPr lang="en-US" dirty="0"/>
          </a:p>
          <a:p>
            <a:pPr marL="0" lvl="1" defTabSz="941100"/>
            <a:r>
              <a:rPr lang="en-US" dirty="0"/>
              <a:t>God reveals Himself to men of this type via his special revelation of sin under the law (e.g. via the prototypical Jew) and redemption by grace within Christ.</a:t>
            </a:r>
          </a:p>
          <a:p>
            <a:pPr marL="0" lvl="1" defTabSz="941100"/>
            <a:endParaRPr lang="en-US" dirty="0"/>
          </a:p>
          <a:p>
            <a:pPr marL="0" lvl="1" defTabSz="941100"/>
            <a:r>
              <a:rPr lang="en-US" dirty="0"/>
              <a:t>Man says…</a:t>
            </a:r>
          </a:p>
          <a:p>
            <a:endParaRPr lang="en-US" dirty="0"/>
          </a:p>
          <a:p>
            <a:pPr lvl="0"/>
            <a:r>
              <a:rPr lang="en-US" dirty="0"/>
              <a:t>Humanism – man is the measure of all things.</a:t>
            </a:r>
          </a:p>
          <a:p>
            <a:pPr lvl="0"/>
            <a:r>
              <a:rPr lang="en-US" dirty="0"/>
              <a:t>Atheism – god doesn’t exist.</a:t>
            </a:r>
          </a:p>
          <a:p>
            <a:pPr lvl="0"/>
            <a:r>
              <a:rPr lang="en-US" dirty="0"/>
              <a:t>Pantheism – creation</a:t>
            </a:r>
            <a:r>
              <a:rPr lang="en-US" baseline="0" dirty="0"/>
              <a:t> itself is the measure of all things.</a:t>
            </a:r>
            <a:endParaRPr lang="en-US" dirty="0"/>
          </a:p>
          <a:p>
            <a:endParaRPr lang="en-US" dirty="0"/>
          </a:p>
          <a:p>
            <a:r>
              <a:rPr lang="en-US" dirty="0"/>
              <a:t>God</a:t>
            </a:r>
            <a:r>
              <a:rPr lang="en-US" baseline="0" dirty="0"/>
              <a:t> says…</a:t>
            </a:r>
          </a:p>
          <a:p>
            <a:endParaRPr lang="en-US" baseline="0" dirty="0"/>
          </a:p>
          <a:p>
            <a:r>
              <a:rPr lang="en-US" i="1" baseline="0" dirty="0"/>
              <a:t>Hebrews 1:1    “God, who are various times and in various ways spoke in time past to the fathers by the prophets, has in these last days spoken to us by His Son, whom He has appointed heir of all things, through whom also He made the worlds; who being the brightness of His glory and the express image of His person, and upholding all things by the word of His power, when He had by Himself purged our sins, sat down at the right hand of the Majesty on high,…”</a:t>
            </a:r>
          </a:p>
          <a:p>
            <a:r>
              <a:rPr lang="en-US" i="1" baseline="0" dirty="0"/>
              <a:t> </a:t>
            </a:r>
            <a:endParaRPr lang="en-US" i="1" dirty="0"/>
          </a:p>
          <a:p>
            <a:pPr marL="0" lvl="1" defTabSz="941100"/>
            <a:endParaRPr lang="en-US" dirty="0"/>
          </a:p>
          <a:p>
            <a:endParaRPr lang="en-US" dirty="0"/>
          </a:p>
          <a:p>
            <a:endParaRPr lang="en-US" dirty="0"/>
          </a:p>
          <a:p>
            <a:endParaRPr lang="en-US" dirty="0"/>
          </a:p>
          <a:p>
            <a:pPr marL="0" lvl="0" indent="0">
              <a:buFont typeface="Arial" pitchFamily="34" charset="0"/>
              <a:buNone/>
            </a:pPr>
            <a:endParaRPr lang="en-US" baseline="0" dirty="0"/>
          </a:p>
        </p:txBody>
      </p:sp>
      <p:sp>
        <p:nvSpPr>
          <p:cNvPr id="4" name="Slide Number Placeholder 3">
            <a:extLst>
              <a:ext uri="{FF2B5EF4-FFF2-40B4-BE49-F238E27FC236}">
                <a16:creationId xmlns:a16="http://schemas.microsoft.com/office/drawing/2014/main" id="{874CC85B-D80A-9C80-FBEB-75760CC94D96}"/>
              </a:ext>
            </a:extLst>
          </p:cNvPr>
          <p:cNvSpPr>
            <a:spLocks noGrp="1"/>
          </p:cNvSpPr>
          <p:nvPr>
            <p:ph type="sldNum" sz="quarter" idx="10"/>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2920661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sz="1200" dirty="0"/>
          </a:p>
          <a:p>
            <a:r>
              <a:rPr lang="en-US" sz="1200" dirty="0"/>
              <a:t>The Substance of Truth:</a:t>
            </a:r>
          </a:p>
          <a:p>
            <a:endParaRPr lang="en-US" sz="1200" dirty="0"/>
          </a:p>
          <a:p>
            <a:r>
              <a:rPr lang="en-US" sz="1200" dirty="0"/>
              <a:t>Biblically</a:t>
            </a:r>
            <a:r>
              <a:rPr lang="en-US" sz="1200" baseline="0" dirty="0"/>
              <a:t> speaking, Truth is both relational and propositional.   It is at one and the same time a Person – Jesus Christ, God in the Flesh – and a set of verbally expressible, mentally comprehensible statements about that Person and the invisible God He reveals.</a:t>
            </a:r>
            <a:endParaRPr lang="en-US" sz="1200" dirty="0"/>
          </a:p>
          <a:p>
            <a:endParaRPr lang="en-US" sz="1200" dirty="0"/>
          </a:p>
          <a:p>
            <a:r>
              <a:rPr lang="en-US" sz="1200" dirty="0"/>
              <a:t>The Truth</a:t>
            </a:r>
            <a:r>
              <a:rPr lang="en-US" sz="1200" baseline="0" dirty="0"/>
              <a:t> is consistent with reality; it matches the observable facts of the universe while simultaneously explaining realities we cannot see.   </a:t>
            </a:r>
          </a:p>
          <a:p>
            <a:endParaRPr lang="en-US" sz="1200" baseline="0" dirty="0"/>
          </a:p>
          <a:p>
            <a:r>
              <a:rPr lang="en-US" sz="1200" b="1" dirty="0"/>
              <a:t>Truth and Faith:</a:t>
            </a:r>
          </a:p>
          <a:p>
            <a:endParaRPr lang="en-US" sz="1200" dirty="0"/>
          </a:p>
          <a:p>
            <a:r>
              <a:rPr lang="en-US" sz="1200" i="1" dirty="0"/>
              <a:t>“Now </a:t>
            </a:r>
            <a:r>
              <a:rPr lang="en-US" sz="1200" b="1" i="1" dirty="0"/>
              <a:t>faith</a:t>
            </a:r>
            <a:r>
              <a:rPr lang="en-US" sz="1200" i="1" dirty="0"/>
              <a:t> is the substance of things hoped for, the </a:t>
            </a:r>
            <a:r>
              <a:rPr lang="en-US" sz="1200" b="1" i="1" dirty="0"/>
              <a:t>evidence</a:t>
            </a:r>
            <a:r>
              <a:rPr lang="en-US" sz="1200" i="1" dirty="0"/>
              <a:t> of things not seen.”   Hebrews 11:1</a:t>
            </a:r>
          </a:p>
          <a:p>
            <a:endParaRPr lang="en-US" sz="1200" dirty="0"/>
          </a:p>
          <a:p>
            <a:r>
              <a:rPr lang="en-US" sz="1200" dirty="0"/>
              <a:t>There is a tendency in our day to separate “reality” from “spirituality”.   It’s part of the innate human propensity for compartmentalizing knowledge,</a:t>
            </a:r>
            <a:r>
              <a:rPr lang="en-US" sz="1200" baseline="0" dirty="0"/>
              <a:t> belief, and behavior – in other words, for hypocrisy.   Biblical Truth demands a total response.   It elicits action as well as mental assent.   If I believe that what I believe is really real, I will step out and act upon it.   This is the meaning of the biblical word “faith”.</a:t>
            </a:r>
          </a:p>
          <a:p>
            <a:endParaRPr lang="en-US" sz="1200" baseline="0" dirty="0"/>
          </a:p>
          <a:p>
            <a:pPr lvl="0"/>
            <a:r>
              <a:rPr lang="en-US" sz="1200" b="1" baseline="0" dirty="0"/>
              <a:t>Truth and Division:</a:t>
            </a:r>
          </a:p>
          <a:p>
            <a:endParaRPr lang="en-US" sz="1200" baseline="0" dirty="0"/>
          </a:p>
          <a:p>
            <a:r>
              <a:rPr lang="en-US" sz="1200" baseline="0" dirty="0"/>
              <a:t>The light of Christ disperses the darkness of the devil’s lies.   But in so doing, it splits human society and draws a line through the center of every human heart.   In a fallen world – a world divided into warring camps – the Truth gains enemies simply by being true.</a:t>
            </a:r>
          </a:p>
          <a:p>
            <a:endParaRPr lang="en-US" sz="1200"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aseline="0" dirty="0"/>
              <a:t>We must view those in opposition to truth as captives of a lie…  </a:t>
            </a:r>
            <a:r>
              <a:rPr lang="en-US" sz="1200" i="1" dirty="0"/>
              <a:t>(Isaiah 44:14-20,</a:t>
            </a:r>
            <a:r>
              <a:rPr lang="en-US" sz="1200" i="1" baseline="0" dirty="0"/>
              <a:t> v20)</a:t>
            </a:r>
            <a:endParaRPr lang="en-US" sz="1200" dirty="0"/>
          </a:p>
          <a:p>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3462366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Read 2:17 thru 3:8</a:t>
            </a:r>
            <a:endParaRPr lang="en-US" b="1" dirty="0"/>
          </a:p>
          <a:p>
            <a:pPr marL="0" indent="0">
              <a:buFont typeface="Arial" pitchFamily="34" charset="0"/>
              <a:buNone/>
            </a:pPr>
            <a:endParaRPr lang="en-US" dirty="0"/>
          </a:p>
          <a:p>
            <a:pPr marL="0" indent="0">
              <a:buFont typeface="Arial" pitchFamily="34" charset="0"/>
              <a:buNone/>
            </a:pPr>
            <a:r>
              <a:rPr lang="en-US" dirty="0"/>
              <a:t>Were</a:t>
            </a:r>
            <a:r>
              <a:rPr lang="en-US" baseline="0" dirty="0"/>
              <a:t> the Jewish people “better” (e.g. culturally) than others?</a:t>
            </a:r>
          </a:p>
          <a:p>
            <a:pPr marL="0" indent="0">
              <a:buFont typeface="Arial" pitchFamily="34" charset="0"/>
              <a:buNone/>
            </a:pPr>
            <a:endParaRPr lang="en-US" baseline="0" dirty="0"/>
          </a:p>
          <a:p>
            <a:pPr marL="171450" indent="-171450">
              <a:buFont typeface="Arial" pitchFamily="34" charset="0"/>
              <a:buChar char="•"/>
            </a:pPr>
            <a:r>
              <a:rPr lang="en-US" baseline="0" dirty="0"/>
              <a:t>Arguably “yes”…   compare OT laws about health and living systems vs. others (e.g. hygiene, food restrictions, “keepers of God’s Laws”)</a:t>
            </a:r>
          </a:p>
          <a:p>
            <a:pPr marL="171450" indent="-171450">
              <a:buFont typeface="Arial" pitchFamily="34" charset="0"/>
              <a:buChar char="•"/>
            </a:pPr>
            <a:r>
              <a:rPr lang="en-US" baseline="0" dirty="0"/>
              <a:t>Jews had set aside the “hope of the Messiah” as the Light (even unto Gentiles) and assumed themselves to be the Light.</a:t>
            </a:r>
          </a:p>
          <a:p>
            <a:pPr marL="171450" indent="-171450">
              <a:buFont typeface="Arial" pitchFamily="34" charset="0"/>
              <a:buChar char="•"/>
            </a:pPr>
            <a:r>
              <a:rPr lang="en-US" baseline="0" dirty="0"/>
              <a:t>i.e. arrogant conceit</a:t>
            </a:r>
          </a:p>
          <a:p>
            <a:pPr marL="171450" indent="-171450">
              <a:buFont typeface="Arial" pitchFamily="34" charset="0"/>
              <a:buChar char="•"/>
            </a:pPr>
            <a:r>
              <a:rPr lang="en-US" baseline="0" dirty="0"/>
              <a:t>They had the “form of the Law”, an adaptation of the “original Law”</a:t>
            </a:r>
          </a:p>
          <a:p>
            <a:pPr marL="171450" indent="-171450">
              <a:buFont typeface="Arial" pitchFamily="34" charset="0"/>
              <a:buChar char="•"/>
            </a:pPr>
            <a:r>
              <a:rPr lang="en-US" baseline="0" dirty="0"/>
              <a:t>Paul uses the very Law the Jew trusts in to “root him out”….</a:t>
            </a:r>
          </a:p>
          <a:p>
            <a:pPr marL="171450" indent="-171450">
              <a:buFont typeface="Arial" pitchFamily="34" charset="0"/>
              <a:buChar char="•"/>
            </a:pPr>
            <a:endParaRPr lang="en-US" baseline="0" dirty="0"/>
          </a:p>
          <a:p>
            <a:pPr marL="0" indent="0">
              <a:buFont typeface="Arial" pitchFamily="34" charset="0"/>
              <a:buNone/>
            </a:pPr>
            <a:r>
              <a:rPr lang="en-US" baseline="0" dirty="0"/>
              <a:t>Note:  Historically, the Church had begun in the Jewish community; most of the early Christians (in the years after </a:t>
            </a:r>
            <a:r>
              <a:rPr lang="en-US" baseline="0" dirty="0" err="1"/>
              <a:t>pentecost</a:t>
            </a:r>
            <a:r>
              <a:rPr lang="en-US" baseline="0" dirty="0"/>
              <a:t>) were Jews.   But, here we are 30-40 years since then and the Church had largely become a Gentile phenomenon.   Paul (as he traveled and preached in the synagogues) undoubtedly faced a hostile, taunting, perhaps demeaning audience of Jews.   Hence, his focus on a Jewish centered argument from that perspective.</a:t>
            </a:r>
          </a:p>
          <a:p>
            <a:pPr marL="0" indent="0">
              <a:buFont typeface="Arial" pitchFamily="34" charset="0"/>
              <a:buNone/>
            </a:pPr>
            <a:endParaRPr lang="en-US" baseline="0" dirty="0"/>
          </a:p>
          <a:p>
            <a:pPr marL="0" indent="0">
              <a:buFont typeface="Arial" pitchFamily="34" charset="0"/>
              <a:buNone/>
            </a:pPr>
            <a:r>
              <a:rPr lang="en-US" baseline="0" dirty="0"/>
              <a:t>Sub-argument (circumcision is of the heart – </a:t>
            </a:r>
            <a:r>
              <a:rPr lang="en-US" b="1" baseline="0" dirty="0" err="1"/>
              <a:t>Deut</a:t>
            </a:r>
            <a:r>
              <a:rPr lang="en-US" b="1" baseline="0" dirty="0"/>
              <a:t> 10:16</a:t>
            </a:r>
            <a:r>
              <a:rPr lang="en-US" baseline="0" dirty="0"/>
              <a:t>):</a:t>
            </a:r>
          </a:p>
          <a:p>
            <a:pPr marL="171450" indent="-171450">
              <a:buFont typeface="Arial" pitchFamily="34" charset="0"/>
              <a:buChar char="•"/>
            </a:pPr>
            <a:r>
              <a:rPr lang="en-US" baseline="0" dirty="0"/>
              <a:t>The Jew (</a:t>
            </a:r>
            <a:r>
              <a:rPr lang="en-US" i="1" baseline="0" dirty="0"/>
              <a:t>being</a:t>
            </a:r>
            <a:r>
              <a:rPr lang="en-US" baseline="0" dirty="0"/>
              <a:t> circumcised under the law) would not receive covering under the law </a:t>
            </a:r>
            <a:r>
              <a:rPr lang="en-US" i="1" baseline="0" dirty="0"/>
              <a:t>without</a:t>
            </a:r>
            <a:r>
              <a:rPr lang="en-US" baseline="0" dirty="0"/>
              <a:t> obedience…</a:t>
            </a:r>
          </a:p>
          <a:p>
            <a:pPr marL="171450" indent="-171450">
              <a:buFont typeface="Arial" pitchFamily="34" charset="0"/>
              <a:buChar char="•"/>
            </a:pPr>
            <a:r>
              <a:rPr lang="en-US" baseline="0" dirty="0"/>
              <a:t>And, the Gentile (</a:t>
            </a:r>
            <a:r>
              <a:rPr lang="en-US" i="1" baseline="0" dirty="0"/>
              <a:t>not</a:t>
            </a:r>
            <a:r>
              <a:rPr lang="en-US" baseline="0" dirty="0"/>
              <a:t> </a:t>
            </a:r>
            <a:r>
              <a:rPr lang="en-US" i="1" baseline="0" dirty="0"/>
              <a:t>being</a:t>
            </a:r>
            <a:r>
              <a:rPr lang="en-US" baseline="0" dirty="0"/>
              <a:t> circumcised under the law) could receive covering under the law </a:t>
            </a:r>
            <a:r>
              <a:rPr lang="en-US" i="1" baseline="0" dirty="0"/>
              <a:t>with</a:t>
            </a:r>
            <a:r>
              <a:rPr lang="en-US" baseline="0" dirty="0"/>
              <a:t> obedience (argument from v. 2:13)…</a:t>
            </a:r>
          </a:p>
          <a:p>
            <a:pPr marL="171450" indent="-171450">
              <a:buFont typeface="Arial" pitchFamily="34" charset="0"/>
              <a:buChar char="•"/>
            </a:pPr>
            <a:r>
              <a:rPr lang="en-US" baseline="0" dirty="0"/>
              <a:t>Therefore, the Jew would argue (tauntingly)…   </a:t>
            </a:r>
            <a:r>
              <a:rPr lang="en-US" b="1" baseline="0" dirty="0"/>
              <a:t>Romans 3:1-8</a:t>
            </a:r>
          </a:p>
          <a:p>
            <a:pPr marL="628650" lvl="1" indent="-171450">
              <a:buFont typeface="Arial" pitchFamily="34" charset="0"/>
              <a:buChar char="•"/>
            </a:pPr>
            <a:r>
              <a:rPr lang="en-US" baseline="0" dirty="0"/>
              <a:t>What advantage is there in being a Jew…?   If we are made right with God by His Grace alone, then…</a:t>
            </a:r>
          </a:p>
          <a:p>
            <a:pPr marL="628650" lvl="1" indent="-171450">
              <a:buFont typeface="Arial" pitchFamily="34" charset="0"/>
              <a:buChar char="•"/>
            </a:pPr>
            <a:r>
              <a:rPr lang="en-US" baseline="0" dirty="0"/>
              <a:t>Isn’t it the case then that our unrighteousness further increase God’s glory…?</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1" i="1" baseline="0" dirty="0"/>
              <a:t>Discuss Job 38:1-3; Job 40:2; Job 40:8</a:t>
            </a:r>
          </a:p>
          <a:p>
            <a:pPr marL="628650" lvl="1" indent="-171450">
              <a:buFont typeface="Arial" pitchFamily="34" charset="0"/>
              <a:buChar char="•"/>
            </a:pPr>
            <a:r>
              <a:rPr lang="en-US" baseline="0" dirty="0"/>
              <a:t>Discuss Psalm 51:4</a:t>
            </a:r>
          </a:p>
          <a:p>
            <a:pPr marL="628650" lvl="1" indent="-171450">
              <a:buFont typeface="Arial" pitchFamily="34" charset="0"/>
              <a:buChar char="•"/>
            </a:pPr>
            <a:r>
              <a:rPr lang="en-US" baseline="0" dirty="0"/>
              <a:t>(similar argument today – is baptism really necessary then? )</a:t>
            </a:r>
          </a:p>
          <a:p>
            <a:pPr marL="0" indent="0">
              <a:buFont typeface="Arial" pitchFamily="34" charset="0"/>
              <a:buNone/>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i="0" baseline="0" dirty="0"/>
              <a:t>The Starting Place of Faith (God’s Truth is not determined by our assessment of it…):</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b="1" i="0"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3:3      “Let God be true and every man a liar…”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We all know about truth because we all comprehend what a lie is…  (the negative reveals the positive)</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i="1"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3:4      Men are judging God…!     (Psalm 51:4)    Man says…  “God doesn’t have the right to judge me..!   I am as he has made me…”   Discuss Job 40:8</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i="1"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3:5-9    Paul assents to their argument and then demonstrates how the argument can’t be true because it contradicts God’s own nature…   (How can a perfectly just God not apply justice?)</a:t>
            </a:r>
            <a:endParaRPr lang="en-US" sz="1200" i="0" baseline="0" dirty="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Sin is born of motivation….!   Who is really good?</a:t>
            </a:r>
          </a:p>
          <a:p>
            <a:pPr marL="0" indent="0">
              <a:buFont typeface="Arial" pitchFamily="34" charset="0"/>
              <a:buNone/>
            </a:pPr>
            <a:endParaRPr lang="en-US" baseline="0" dirty="0"/>
          </a:p>
          <a:p>
            <a:pPr marL="0" indent="0">
              <a:buFont typeface="Arial" pitchFamily="34" charset="0"/>
              <a:buNone/>
            </a:pPr>
            <a:endParaRPr lang="en-US" baseline="0" dirty="0"/>
          </a:p>
          <a:p>
            <a:pPr marL="0"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Romans,</a:t>
            </a:r>
            <a:r>
              <a:rPr lang="en-US" b="1" baseline="0" dirty="0"/>
              <a:t> chapter 3, illustrates that even the Religious Man is impoverished…   none can keep the </a:t>
            </a:r>
            <a:r>
              <a:rPr lang="en-US" b="1" u="sng" baseline="0" dirty="0"/>
              <a:t>theoretical sanctification of the Law</a:t>
            </a:r>
            <a:r>
              <a:rPr lang="en-US" b="1"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b="1" dirty="0"/>
              <a:t>The Religious Man looks to the practice</a:t>
            </a:r>
            <a:r>
              <a:rPr lang="en-US" b="1" baseline="0" dirty="0"/>
              <a:t> of </a:t>
            </a:r>
            <a:r>
              <a:rPr lang="en-US" b="1" dirty="0"/>
              <a:t>religion for justification.</a:t>
            </a:r>
            <a:r>
              <a:rPr lang="en-US" b="1" baseline="0" dirty="0"/>
              <a:t>   He recognizes the Sin Nature of Man and seeks to “work” his way to a “right” relationship with his god.</a:t>
            </a:r>
            <a:r>
              <a:rPr lang="en-US" b="1" dirty="0"/>
              <a:t>  </a:t>
            </a:r>
            <a:endParaRPr lang="en-US" baseline="0" dirty="0"/>
          </a:p>
          <a:p>
            <a:pPr marL="0" indent="0">
              <a:buFont typeface="Arial" pitchFamily="34" charset="0"/>
              <a:buNone/>
            </a:pPr>
            <a:endParaRPr lang="en-US" baseline="0" dirty="0"/>
          </a:p>
          <a:p>
            <a:pPr marL="0" indent="0">
              <a:buFont typeface="Arial" pitchFamily="34" charset="0"/>
              <a:buNone/>
            </a:pPr>
            <a:r>
              <a:rPr lang="en-US" b="1" baseline="0" dirty="0"/>
              <a:t>The Law (i.e. religion – even the best corporate attempt) offers a </a:t>
            </a:r>
            <a:r>
              <a:rPr lang="en-US" b="1" u="sng" baseline="0" dirty="0"/>
              <a:t>theoretical</a:t>
            </a:r>
            <a:r>
              <a:rPr lang="en-US" b="1" baseline="0" dirty="0"/>
              <a:t> promise of Justification…</a:t>
            </a:r>
          </a:p>
          <a:p>
            <a:pPr marL="0" indent="0">
              <a:buFont typeface="Arial" pitchFamily="34" charset="0"/>
              <a:buNone/>
            </a:pPr>
            <a:endParaRPr lang="en-US" baseline="0" dirty="0"/>
          </a:p>
          <a:p>
            <a:pPr marL="457200" lvl="1" indent="0">
              <a:buFont typeface="Arial" pitchFamily="34" charset="0"/>
              <a:buNone/>
            </a:pPr>
            <a:r>
              <a:rPr lang="en-US" baseline="0" dirty="0"/>
              <a:t>2:6-7  “...who will render to each one according to his deeds: </a:t>
            </a:r>
            <a:r>
              <a:rPr lang="en-US" i="1" baseline="0" dirty="0"/>
              <a:t>eternal life to those who by patient continuance in doing good seek for glory, honor, and immortality</a:t>
            </a:r>
            <a:r>
              <a:rPr lang="en-US" baseline="0" dirty="0"/>
              <a:t>…”</a:t>
            </a:r>
          </a:p>
          <a:p>
            <a:pPr marL="457200" lvl="1" indent="0">
              <a:buFont typeface="Arial" pitchFamily="34" charset="0"/>
              <a:buNone/>
            </a:pPr>
            <a:r>
              <a:rPr lang="en-US" baseline="0" dirty="0"/>
              <a:t>2:13   “…for not the hearers of the law are just in the sight of God, </a:t>
            </a:r>
            <a:r>
              <a:rPr lang="en-US" i="1" baseline="0" dirty="0"/>
              <a:t>but the doers of the law will be justified</a:t>
            </a:r>
            <a:r>
              <a:rPr lang="en-US" baseline="0" dirty="0"/>
              <a:t>…”</a:t>
            </a:r>
          </a:p>
          <a:p>
            <a:endParaRPr lang="en-US" sz="1200" dirty="0"/>
          </a:p>
          <a:p>
            <a:r>
              <a:rPr lang="en-US" sz="1200" b="1" dirty="0"/>
              <a:t>The Law will offer salvation</a:t>
            </a:r>
            <a:r>
              <a:rPr lang="en-US" sz="1200" b="1" baseline="0" dirty="0"/>
              <a:t> to you…   but it will simply draw you out…  to the realization of sin…   and it will lead you to condemnation…   to give up your excuses…   and accept your condition in humility…   your realization of guilt…   v20</a:t>
            </a:r>
          </a:p>
          <a:p>
            <a:pPr marL="0" lvl="1" defTabSz="941100"/>
            <a:endParaRPr lang="en-US" dirty="0"/>
          </a:p>
          <a:p>
            <a:pPr marL="0" marR="0" lvl="1" indent="0" algn="l" defTabSz="941100" rtl="0" eaLnBrk="0" fontAlgn="base" latinLnBrk="0" hangingPunct="0">
              <a:lnSpc>
                <a:spcPct val="100000"/>
              </a:lnSpc>
              <a:spcBef>
                <a:spcPct val="30000"/>
              </a:spcBef>
              <a:spcAft>
                <a:spcPct val="0"/>
              </a:spcAft>
              <a:buClrTx/>
              <a:buSzTx/>
              <a:buFontTx/>
              <a:buNone/>
              <a:tabLst/>
              <a:defRPr/>
            </a:pPr>
            <a:r>
              <a:rPr lang="en-US" sz="1200" i="1" dirty="0"/>
              <a:t>We thus see that </a:t>
            </a:r>
            <a:r>
              <a:rPr lang="en-US" sz="1200" b="1" i="1" dirty="0"/>
              <a:t>Religion</a:t>
            </a:r>
            <a:r>
              <a:rPr lang="en-US" sz="1200" i="1" dirty="0"/>
              <a:t> (even that of the righteous </a:t>
            </a:r>
            <a:r>
              <a:rPr lang="en-US" sz="1200" b="1" i="1" dirty="0"/>
              <a:t>Law</a:t>
            </a:r>
            <a:r>
              <a:rPr lang="en-US" sz="1200" i="1" dirty="0"/>
              <a:t>) thus reveals the </a:t>
            </a:r>
            <a:r>
              <a:rPr lang="en-US" sz="1200" b="1" i="1" dirty="0"/>
              <a:t>failure of man’s best corporate effort to attain to God’s righteousness</a:t>
            </a:r>
            <a:r>
              <a:rPr lang="en-US" sz="1200" i="1" dirty="0"/>
              <a:t>..!    </a:t>
            </a:r>
          </a:p>
          <a:p>
            <a:pPr marL="0" lvl="1" defTabSz="941100"/>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Read 3:9</a:t>
            </a:r>
          </a:p>
          <a:p>
            <a:pPr marL="0" indent="0">
              <a:buFont typeface="Arial" pitchFamily="34" charset="0"/>
              <a:buNone/>
            </a:pPr>
            <a:endParaRPr lang="en-US" b="1" baseline="0" dirty="0"/>
          </a:p>
          <a:p>
            <a:pPr marL="0" indent="0">
              <a:buFont typeface="Arial" pitchFamily="34" charset="0"/>
              <a:buNone/>
            </a:pPr>
            <a:r>
              <a:rPr lang="en-US" b="1" baseline="0" dirty="0"/>
              <a:t>Transition Point – Paul again turns the argument onto the Jury (i.e. you and I)…   He has baited us again!</a:t>
            </a:r>
          </a:p>
          <a:p>
            <a:pPr marL="0" indent="0">
              <a:buFont typeface="Arial" pitchFamily="34" charset="0"/>
              <a:buNone/>
            </a:pPr>
            <a:endParaRPr lang="en-US" baseline="0" dirty="0"/>
          </a:p>
          <a:p>
            <a:pPr marL="457200" lvl="1" indent="0">
              <a:buFont typeface="Arial" pitchFamily="34" charset="0"/>
              <a:buNone/>
            </a:pPr>
            <a:r>
              <a:rPr lang="en-US" baseline="0" dirty="0"/>
              <a:t>3:9…   “What then?”   another transition point in Paul’s theological argument.   He has entrapped us again!</a:t>
            </a:r>
          </a:p>
          <a:p>
            <a:pPr marL="0" indent="0">
              <a:buFont typeface="Arial" pitchFamily="34" charset="0"/>
              <a:buNone/>
            </a:pPr>
            <a:endParaRPr lang="en-US" baseline="0" dirty="0"/>
          </a:p>
          <a:p>
            <a:pPr marL="0" indent="0">
              <a:buFont typeface="Arial" pitchFamily="34" charset="0"/>
              <a:buNone/>
            </a:pPr>
            <a:r>
              <a:rPr lang="en-US" b="1" baseline="0" dirty="0"/>
              <a:t>The Law (i.e. religion – even the best corporate attempt) offers a theoretical promise of Justification…</a:t>
            </a:r>
          </a:p>
          <a:p>
            <a:pPr marL="0" indent="0">
              <a:buFont typeface="Arial" pitchFamily="34" charset="0"/>
              <a:buNone/>
            </a:pPr>
            <a:endParaRPr lang="en-US" baseline="0" dirty="0"/>
          </a:p>
          <a:p>
            <a:pPr marL="457200" lvl="1" indent="0">
              <a:buFont typeface="Arial" pitchFamily="34" charset="0"/>
              <a:buNone/>
            </a:pPr>
            <a:r>
              <a:rPr lang="en-US" baseline="0" dirty="0"/>
              <a:t>2:6-7  “...who will render to each one according to his deeds: </a:t>
            </a:r>
            <a:r>
              <a:rPr lang="en-US" i="1" baseline="0" dirty="0"/>
              <a:t>eternal life to those who by patient continuance in doing good seek for glory, honor, and immortality</a:t>
            </a:r>
            <a:r>
              <a:rPr lang="en-US" baseline="0" dirty="0"/>
              <a:t>…”</a:t>
            </a:r>
          </a:p>
          <a:p>
            <a:pPr marL="457200" lvl="1" indent="0">
              <a:buFont typeface="Arial" pitchFamily="34" charset="0"/>
              <a:buNone/>
            </a:pPr>
            <a:r>
              <a:rPr lang="en-US" baseline="0" dirty="0"/>
              <a:t>2:13   “…for not the hearers of the law are just in the sight of God, </a:t>
            </a:r>
            <a:r>
              <a:rPr lang="en-US" i="1" baseline="0" dirty="0"/>
              <a:t>but the doers of the law will be justified</a:t>
            </a:r>
            <a:r>
              <a:rPr lang="en-US" baseline="0" dirty="0"/>
              <a:t>…”</a:t>
            </a:r>
          </a:p>
          <a:p>
            <a:pPr marL="457200" lvl="1" indent="0">
              <a:buFont typeface="Arial" pitchFamily="34" charset="0"/>
              <a:buNone/>
            </a:pPr>
            <a:endParaRPr lang="en-US" baseline="0" dirty="0"/>
          </a:p>
          <a:p>
            <a:pPr marL="0" indent="0">
              <a:buFont typeface="Arial" pitchFamily="34" charset="0"/>
              <a:buNone/>
            </a:pPr>
            <a:endParaRPr lang="en-US" baseline="0" dirty="0"/>
          </a:p>
          <a:p>
            <a:pPr marL="0" indent="0">
              <a:buFont typeface="Arial" pitchFamily="34" charset="0"/>
              <a:buNone/>
            </a:pPr>
            <a:r>
              <a:rPr lang="en-US" baseline="0" dirty="0"/>
              <a:t>We all here recognize and agree that our best attempts to attain self-righteousness do not attain to God’s Truth…   our motivations bely our sin condition!</a:t>
            </a:r>
          </a:p>
          <a:p>
            <a:pPr marL="0" indent="0">
              <a:buFont typeface="Arial" pitchFamily="34" charset="0"/>
              <a:buNone/>
            </a:pPr>
            <a:endParaRPr lang="en-US" baseline="0" dirty="0"/>
          </a:p>
          <a:p>
            <a:pPr marL="0" indent="0">
              <a:buFont typeface="Arial" pitchFamily="34" charset="0"/>
              <a:buNone/>
            </a:pPr>
            <a:r>
              <a:rPr lang="en-US" baseline="0" dirty="0"/>
              <a:t>Paul intends to convict his audience…   to enable them to realize that they themselves are under the judgment of sin…</a:t>
            </a:r>
          </a:p>
          <a:p>
            <a:pPr marL="0" indent="0">
              <a:buFont typeface="Arial" pitchFamily="34" charset="0"/>
              <a:buNone/>
            </a:pPr>
            <a:endParaRPr lang="en-US" baseline="0" dirty="0"/>
          </a:p>
          <a:p>
            <a:pPr marL="0" indent="0">
              <a:buFont typeface="Arial" pitchFamily="34" charset="0"/>
              <a:buNone/>
            </a:pPr>
            <a:r>
              <a:rPr lang="en-US" baseline="0" dirty="0"/>
              <a:t>He proved the pagan man to be under sin…</a:t>
            </a:r>
          </a:p>
          <a:p>
            <a:pPr marL="0" indent="0">
              <a:buFont typeface="Arial" pitchFamily="34" charset="0"/>
              <a:buNone/>
            </a:pPr>
            <a:endParaRPr lang="en-US" baseline="0" dirty="0"/>
          </a:p>
          <a:p>
            <a:pPr marL="0" indent="0">
              <a:buFont typeface="Arial" pitchFamily="34" charset="0"/>
              <a:buNone/>
            </a:pPr>
            <a:r>
              <a:rPr lang="en-US" baseline="0" dirty="0"/>
              <a:t>He proved the moral man cannot overcome sin…</a:t>
            </a:r>
          </a:p>
          <a:p>
            <a:pPr marL="0" indent="0">
              <a:buFont typeface="Arial" pitchFamily="34" charset="0"/>
              <a:buNone/>
            </a:pPr>
            <a:endParaRPr lang="en-US" baseline="0" dirty="0"/>
          </a:p>
          <a:p>
            <a:pPr marL="0" indent="0">
              <a:buFont typeface="Arial" pitchFamily="34" charset="0"/>
              <a:buNone/>
            </a:pPr>
            <a:r>
              <a:rPr lang="en-US" baseline="0" dirty="0"/>
              <a:t>He proved that the religious (self-righteous) man is condemned by the Law…</a:t>
            </a:r>
          </a:p>
          <a:p>
            <a:pPr marL="0" indent="0">
              <a:buFont typeface="Arial" pitchFamily="34" charset="0"/>
              <a:buNone/>
            </a:pPr>
            <a:endParaRPr lang="en-US" baseline="0" dirty="0"/>
          </a:p>
          <a:p>
            <a:pPr marL="0" indent="0">
              <a:buFont typeface="Arial" pitchFamily="34" charset="0"/>
              <a:buNone/>
            </a:pPr>
            <a:r>
              <a:rPr lang="en-US" baseline="0" dirty="0"/>
              <a:t>Sin is born of motivation…!    Who is really good?   Man seeks glory…   and ends with selfish pride and self-righteousness.</a:t>
            </a:r>
          </a:p>
          <a:p>
            <a:pPr marL="0" lvl="1" defTabSz="941100"/>
            <a:endParaRPr lang="en-US" dirty="0"/>
          </a:p>
          <a:p>
            <a:pPr marL="0" lvl="1" defTabSz="941100"/>
            <a:endParaRPr lang="en-US" dirty="0"/>
          </a:p>
          <a:p>
            <a:pPr marL="0" lvl="1" defTabSz="941100"/>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1529984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2A7E7-AD96-C0DA-D57C-F2C7AA9A6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86702F-8CE1-3810-FDBA-A69F89B28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471B4-38C7-8C94-FB61-37BD73E83353}"/>
              </a:ext>
            </a:extLst>
          </p:cNvPr>
          <p:cNvSpPr>
            <a:spLocks noGrp="1"/>
          </p:cNvSpPr>
          <p:nvPr>
            <p:ph type="body" idx="1"/>
          </p:nvPr>
        </p:nvSpPr>
        <p:spPr/>
        <p:txBody>
          <a:bodyPr>
            <a:normAutofit fontScale="92500" lnSpcReduction="20000"/>
          </a:bodyPr>
          <a:lstStyle/>
          <a:p>
            <a:endParaRPr lang="en-US" sz="1200" dirty="0"/>
          </a:p>
          <a:p>
            <a:r>
              <a:rPr lang="en-US" sz="1200" b="1" dirty="0"/>
              <a:t>FIRST</a:t>
            </a:r>
            <a:r>
              <a:rPr lang="en-US" sz="1200" b="1" baseline="0" dirty="0"/>
              <a:t> - </a:t>
            </a:r>
            <a:r>
              <a:rPr lang="en-US" sz="1200" b="1" dirty="0"/>
              <a:t>Read Romans 3:21-26</a:t>
            </a:r>
          </a:p>
          <a:p>
            <a:endParaRPr lang="en-US" dirty="0"/>
          </a:p>
          <a:p>
            <a:r>
              <a:rPr lang="en-US" b="1" dirty="0"/>
              <a:t>THE</a:t>
            </a:r>
            <a:r>
              <a:rPr lang="en-US" b="1" baseline="0" dirty="0"/>
              <a:t> QUESTION:</a:t>
            </a:r>
            <a:endParaRPr lang="en-US" b="1" dirty="0"/>
          </a:p>
          <a:p>
            <a:pPr marL="171450" indent="-171450">
              <a:buFont typeface="Arial" pitchFamily="34" charset="0"/>
              <a:buChar char="•"/>
            </a:pPr>
            <a:r>
              <a:rPr lang="en-US" dirty="0"/>
              <a:t>How can a perfectly </a:t>
            </a:r>
            <a:r>
              <a:rPr lang="en-US" b="1" dirty="0"/>
              <a:t>just</a:t>
            </a:r>
            <a:r>
              <a:rPr lang="en-US" dirty="0"/>
              <a:t> God forgive</a:t>
            </a:r>
            <a:r>
              <a:rPr lang="en-US" baseline="0" dirty="0"/>
              <a:t> sins? </a:t>
            </a:r>
          </a:p>
          <a:p>
            <a:pPr marL="171450" indent="-171450">
              <a:buFont typeface="Arial" pitchFamily="34" charset="0"/>
              <a:buChar char="•"/>
            </a:pPr>
            <a:r>
              <a:rPr lang="en-US" baseline="0" dirty="0"/>
              <a:t>How can </a:t>
            </a:r>
            <a:r>
              <a:rPr lang="en-US" b="1" baseline="0" dirty="0"/>
              <a:t>sinful</a:t>
            </a:r>
            <a:r>
              <a:rPr lang="en-US" baseline="0" dirty="0"/>
              <a:t> man find favor with a </a:t>
            </a:r>
            <a:r>
              <a:rPr lang="en-US" b="1" baseline="0" dirty="0"/>
              <a:t>righteous</a:t>
            </a:r>
            <a:r>
              <a:rPr lang="en-US" baseline="0" dirty="0"/>
              <a:t> God?</a:t>
            </a:r>
          </a:p>
          <a:p>
            <a:pPr marL="171450" indent="-171450">
              <a:buFont typeface="Arial" pitchFamily="34" charset="0"/>
              <a:buChar char="•"/>
            </a:pPr>
            <a:endParaRPr lang="en-US" baseline="0" dirty="0"/>
          </a:p>
          <a:p>
            <a:pPr marL="0" indent="0">
              <a:buFont typeface="Arial" pitchFamily="34" charset="0"/>
              <a:buNone/>
            </a:pPr>
            <a:r>
              <a:rPr lang="en-US" b="1" baseline="0" dirty="0"/>
              <a:t>THE ANALOGY:</a:t>
            </a:r>
          </a:p>
          <a:p>
            <a:pPr marL="171450" indent="-171450">
              <a:buFont typeface="Arial" pitchFamily="34" charset="0"/>
              <a:buChar char="•"/>
            </a:pPr>
            <a:r>
              <a:rPr lang="en-US" baseline="0" dirty="0"/>
              <a:t>God (the Son) presides as the Judge of mankind (pagan, moral, and spiritual men).   John 5:22</a:t>
            </a:r>
          </a:p>
          <a:p>
            <a:pPr marL="171450" indent="-171450">
              <a:buFont typeface="Arial" pitchFamily="34" charset="0"/>
              <a:buChar char="•"/>
            </a:pPr>
            <a:r>
              <a:rPr lang="en-US" baseline="0" dirty="0"/>
              <a:t>The Son steps down from the Judgment seat and assumes the seat of the plaintiff (mankind).   Isaiah 53:11</a:t>
            </a:r>
          </a:p>
          <a:p>
            <a:pPr marL="171450" indent="-171450">
              <a:buFont typeface="Arial" pitchFamily="34" charset="0"/>
              <a:buChar char="•"/>
            </a:pPr>
            <a:r>
              <a:rPr lang="en-US" baseline="0" dirty="0"/>
              <a:t>The Son himself assumes the just penalty of sin for all of sinful mankind.    </a:t>
            </a:r>
          </a:p>
          <a:p>
            <a:pPr marL="171450" indent="-171450">
              <a:buFont typeface="Arial" pitchFamily="34" charset="0"/>
              <a:buChar char="•"/>
            </a:pPr>
            <a:r>
              <a:rPr lang="en-US" baseline="0" dirty="0"/>
              <a:t>The Father is satisfied with the just payment for sin. </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a:t>The Father demonstrates mercy by extending the righteousness of one man to cover many.      2 Cor. 5:21</a:t>
            </a:r>
          </a:p>
          <a:p>
            <a:pPr marL="0" indent="0">
              <a:buFont typeface="Arial" pitchFamily="34" charset="0"/>
              <a:buNone/>
            </a:pPr>
            <a:endParaRPr lang="en-US" baseline="0" dirty="0"/>
          </a:p>
          <a:p>
            <a:pPr marL="0" indent="0">
              <a:buFont typeface="Arial" pitchFamily="34" charset="0"/>
              <a:buNone/>
            </a:pPr>
            <a:r>
              <a:rPr lang="en-US" b="1" dirty="0"/>
              <a:t>God demonstrates His perfect justice at the same time</a:t>
            </a:r>
            <a:r>
              <a:rPr lang="en-US" b="1" baseline="0" dirty="0"/>
              <a:t> that he demonstrates His perfect mercy…  in the act of delivering justice, he also justifies.</a:t>
            </a:r>
            <a:endParaRPr lang="en-US" b="1" dirty="0"/>
          </a:p>
          <a:p>
            <a:endParaRPr lang="en-US" baseline="0" dirty="0"/>
          </a:p>
          <a:p>
            <a:r>
              <a:rPr lang="en-US" baseline="0" dirty="0"/>
              <a:t>Eph. 2:8   “For by grace you have been saved through faith, and that not of yourselves; it is the gift of God, not of works, lest anyone should boast.</a:t>
            </a:r>
          </a:p>
          <a:p>
            <a:endParaRPr lang="en-US" baseline="0" dirty="0"/>
          </a:p>
          <a:p>
            <a:r>
              <a:rPr lang="en-US" b="1" baseline="0" dirty="0"/>
              <a:t>Hallelujah!   What a Savior!</a:t>
            </a:r>
          </a:p>
        </p:txBody>
      </p:sp>
      <p:sp>
        <p:nvSpPr>
          <p:cNvPr id="4" name="Slide Number Placeholder 3">
            <a:extLst>
              <a:ext uri="{FF2B5EF4-FFF2-40B4-BE49-F238E27FC236}">
                <a16:creationId xmlns:a16="http://schemas.microsoft.com/office/drawing/2014/main" id="{99356E1C-8E5E-9E8C-C57E-972130D29368}"/>
              </a:ext>
            </a:extLst>
          </p:cNvPr>
          <p:cNvSpPr>
            <a:spLocks noGrp="1"/>
          </p:cNvSpPr>
          <p:nvPr>
            <p:ph type="sldNum" sz="quarter" idx="10"/>
          </p:nvPr>
        </p:nvSpPr>
        <p:spPr/>
        <p:txBody>
          <a:bodyPr/>
          <a:lstStyle/>
          <a:p>
            <a:pPr>
              <a:defRPr/>
            </a:pPr>
            <a:fld id="{07776858-791E-4C8D-8FA3-473B3AFECFAC}" type="slidenum">
              <a:rPr lang="en-US" smtClean="0"/>
              <a:pPr>
                <a:defRPr/>
              </a:pPr>
              <a:t>22</a:t>
            </a:fld>
            <a:endParaRPr lang="en-US"/>
          </a:p>
        </p:txBody>
      </p:sp>
    </p:spTree>
    <p:extLst>
      <p:ext uri="{BB962C8B-B14F-4D97-AF65-F5344CB8AC3E}">
        <p14:creationId xmlns:p14="http://schemas.microsoft.com/office/powerpoint/2010/main" val="4082847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baseline="0" dirty="0"/>
          </a:p>
          <a:p>
            <a:pPr marL="0" indent="0">
              <a:buFont typeface="Arial" pitchFamily="34" charset="0"/>
              <a:buNone/>
            </a:pPr>
            <a:r>
              <a:rPr lang="en-US" b="1" baseline="0" dirty="0"/>
              <a:t>The Pagan Man - They Became Fools…</a:t>
            </a:r>
          </a:p>
          <a:p>
            <a:pPr marL="0" indent="0">
              <a:buFont typeface="Arial" pitchFamily="34" charset="0"/>
              <a:buNone/>
            </a:pPr>
            <a:endParaRPr lang="en-US" baseline="0" dirty="0"/>
          </a:p>
          <a:p>
            <a:pPr marL="0" indent="0">
              <a:buFont typeface="Arial" pitchFamily="34" charset="0"/>
              <a:buNone/>
            </a:pPr>
            <a:r>
              <a:rPr lang="en-US" baseline="0" dirty="0"/>
              <a:t>Man’s refusal to acknowledge and glorify God leads to a downward path:</a:t>
            </a:r>
          </a:p>
          <a:p>
            <a:pPr marL="171450" lvl="0" indent="-171450">
              <a:buFont typeface="Arial" pitchFamily="34" charset="0"/>
              <a:buChar char="•"/>
            </a:pPr>
            <a:r>
              <a:rPr lang="en-US" baseline="0" dirty="0"/>
              <a:t>First, worthless thinking;</a:t>
            </a:r>
          </a:p>
          <a:p>
            <a:pPr marL="171450" lvl="0" indent="-171450">
              <a:buFont typeface="Arial" pitchFamily="34" charset="0"/>
              <a:buChar char="•"/>
            </a:pPr>
            <a:r>
              <a:rPr lang="en-US" baseline="0" dirty="0"/>
              <a:t>Next, moral insensitivity; and</a:t>
            </a:r>
          </a:p>
          <a:p>
            <a:pPr marL="171450" lvl="0" indent="-171450">
              <a:buFont typeface="Arial" pitchFamily="34" charset="0"/>
              <a:buChar char="•"/>
            </a:pPr>
            <a:r>
              <a:rPr lang="en-US" baseline="0" dirty="0"/>
              <a:t>Then, religious stupidity as seen in idol-worship!</a:t>
            </a:r>
          </a:p>
          <a:p>
            <a:pPr marL="0" lvl="0" indent="0">
              <a:buFont typeface="Arial" pitchFamily="34" charset="0"/>
              <a:buNone/>
            </a:pPr>
            <a:endParaRPr lang="en-US" baseline="0" dirty="0"/>
          </a:p>
          <a:p>
            <a:r>
              <a:rPr lang="en-US" sz="1200" dirty="0"/>
              <a:t>The witness to God in nature is so clear and so constant that ignoring it is indefensible.</a:t>
            </a:r>
          </a:p>
          <a:p>
            <a:pPr marL="171450" indent="-171450">
              <a:buFont typeface="Arial" pitchFamily="34" charset="0"/>
              <a:buChar char="•"/>
            </a:pPr>
            <a:r>
              <a:rPr lang="en-US" sz="1200" b="1" dirty="0"/>
              <a:t>The pagan man’s condemnation is based not on their rejecting Christ of whom they have not heard,</a:t>
            </a:r>
          </a:p>
          <a:p>
            <a:pPr marL="171450" indent="-171450">
              <a:buFont typeface="Arial" pitchFamily="34" charset="0"/>
              <a:buChar char="•"/>
            </a:pPr>
            <a:r>
              <a:rPr lang="en-US" sz="1200" b="1" dirty="0"/>
              <a:t>But sinning against the Light that they do have</a:t>
            </a:r>
            <a:r>
              <a:rPr lang="en-US" sz="1200" dirty="0"/>
              <a:t>. </a:t>
            </a:r>
            <a:r>
              <a:rPr lang="en-US" sz="1200" i="1" dirty="0"/>
              <a:t>  2 Corinthians 8:12</a:t>
            </a:r>
          </a:p>
          <a:p>
            <a:pPr marL="0" lvl="0" indent="0">
              <a:buFont typeface="Arial" pitchFamily="34" charset="0"/>
              <a:buNone/>
            </a:pPr>
            <a:endParaRPr lang="en-US" baseline="0" dirty="0"/>
          </a:p>
          <a:p>
            <a:pPr marL="0" lvl="0" indent="0">
              <a:buFont typeface="Arial" pitchFamily="34" charset="0"/>
              <a:buNone/>
            </a:pPr>
            <a:r>
              <a:rPr lang="en-US" baseline="0" dirty="0"/>
              <a:t>NOTE:   God’s prior judgments of mankind (i.e. condemnations) reveal that He judged them apart from the Law and according to the eternal principles of His Revealed Truth (e.g. Sodom and Gomorrah, Noah’s Flood).    </a:t>
            </a:r>
          </a:p>
          <a:p>
            <a:pPr marL="0" lvl="0" indent="0">
              <a:buFont typeface="Arial" pitchFamily="34" charset="0"/>
              <a:buNone/>
            </a:pPr>
            <a:endParaRPr lang="en-US" baseline="0" dirty="0"/>
          </a:p>
          <a:p>
            <a:pPr marL="0" lvl="0" indent="0">
              <a:buFont typeface="Arial" pitchFamily="34" charset="0"/>
              <a:buNone/>
            </a:pPr>
            <a:r>
              <a:rPr lang="en-US" sz="1400" b="1" baseline="0" dirty="0"/>
              <a:t>The Moral Man – Seven Principles of God’s Righteous Judgment</a:t>
            </a:r>
          </a:p>
          <a:p>
            <a:pPr marL="0" lvl="0" indent="0">
              <a:buFont typeface="Arial" pitchFamily="34" charset="0"/>
              <a:buNone/>
            </a:pPr>
            <a:endParaRPr lang="en-US" b="1" baseline="0" dirty="0"/>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baseline="0" dirty="0"/>
              <a:t>****   The First Law of Holes…  stop digging</a:t>
            </a:r>
            <a:r>
              <a:rPr lang="en-US" b="0" baseline="0" dirty="0"/>
              <a:t>!</a:t>
            </a:r>
            <a:r>
              <a:rPr lang="en-US" baseline="0" dirty="0"/>
              <a:t>  ****</a:t>
            </a:r>
          </a:p>
          <a:p>
            <a:pPr marL="0" lvl="0" indent="0">
              <a:buFont typeface="Arial" pitchFamily="34" charset="0"/>
              <a:buNone/>
            </a:pPr>
            <a:endParaRPr lang="en-US" b="1" baseline="0" dirty="0"/>
          </a:p>
          <a:p>
            <a:pPr marL="0" indent="0">
              <a:buFont typeface="Arial" pitchFamily="34" charset="0"/>
              <a:buNone/>
            </a:pPr>
            <a:r>
              <a:rPr lang="en-US" b="1" dirty="0"/>
              <a:t>Let us not confuse Romans 2 with</a:t>
            </a:r>
            <a:r>
              <a:rPr lang="en-US" b="1" baseline="0" dirty="0"/>
              <a:t> Revelation 20…  at Judgment Day, there will be no reasoning nor preaching; only condemnation; based upon the Principles of God’s Judgment.</a:t>
            </a:r>
          </a:p>
          <a:p>
            <a:pPr marL="0" indent="0">
              <a:buFont typeface="Arial" pitchFamily="34" charset="0"/>
              <a:buNone/>
            </a:pPr>
            <a:endParaRPr lang="en-US" baseline="0" dirty="0"/>
          </a:p>
          <a:p>
            <a:pPr marL="0" indent="0">
              <a:buFont typeface="Arial" pitchFamily="34" charset="0"/>
              <a:buNone/>
            </a:pPr>
            <a:r>
              <a:rPr lang="en-US" b="1" dirty="0"/>
              <a:t>The Agent of divine judgment is Jesus Christ.   John 5:22,</a:t>
            </a:r>
            <a:r>
              <a:rPr lang="en-US" b="1" baseline="0" dirty="0"/>
              <a:t> 27;    Acts 17:31</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b="1" i="0" dirty="0"/>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200" b="1" i="0" dirty="0"/>
              <a:t>Judgment</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200" i="1" dirty="0"/>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0" i="0" dirty="0"/>
              <a:t>The Same Measuring Stick (we all know and use the</a:t>
            </a:r>
            <a:r>
              <a:rPr lang="en-US" sz="1200" b="0" i="0" baseline="0" dirty="0"/>
              <a:t> same stick)</a:t>
            </a:r>
            <a:r>
              <a:rPr lang="en-US" sz="1200" b="0" i="0" dirty="0"/>
              <a:t>: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dirty="0"/>
              <a:t>Romans 2:1-2   </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dirty="0"/>
              <a:t>Matthew</a:t>
            </a:r>
            <a:r>
              <a:rPr lang="en-US" sz="1200" i="1" baseline="0" dirty="0"/>
              <a:t> 7:1-2     (passing judgment should give us pause…)</a:t>
            </a:r>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Does not imply “do not pass judgment – i.e. discernment”</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baseline="0" dirty="0"/>
              <a:t>1 Corinthians 2:14-16 – the spiritual man makes judgment about all things</a:t>
            </a:r>
            <a:endParaRPr lang="en-US" sz="1200" i="1" dirty="0"/>
          </a:p>
          <a:p>
            <a:pPr marL="171450" marR="0" lvl="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0" dirty="0"/>
              <a:t>Different</a:t>
            </a:r>
            <a:r>
              <a:rPr lang="en-US" sz="1200" i="0" baseline="0" dirty="0"/>
              <a:t> judgments</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0" baseline="0" dirty="0"/>
              <a:t>Examples of prior Judgments (with condemnation) by God:   Ezekiel 16:48-50 (Sodom and Gomorrah – pride </a:t>
            </a:r>
            <a:r>
              <a:rPr lang="en-US" sz="1200" b="1" i="0" baseline="0" dirty="0"/>
              <a:t>and</a:t>
            </a:r>
            <a:r>
              <a:rPr lang="en-US" sz="1200" i="0" baseline="0" dirty="0"/>
              <a:t> sexual perversion; see also Luke 17:28-30)</a:t>
            </a:r>
            <a:endParaRPr lang="en-US" sz="1200" i="0" dirty="0"/>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0" dirty="0"/>
              <a:t>At</a:t>
            </a:r>
            <a:r>
              <a:rPr lang="en-US" sz="1200" i="0" baseline="0" dirty="0"/>
              <a:t> the end:    </a:t>
            </a:r>
            <a:r>
              <a:rPr lang="en-US" sz="1200" i="1" dirty="0"/>
              <a:t>Revelation 20:13-15    (“…treasuring up for yourself wrath…”   Romans 2:5)</a:t>
            </a:r>
          </a:p>
          <a:p>
            <a:pPr marL="6286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i="1" dirty="0"/>
              <a:t>Even</a:t>
            </a:r>
            <a:r>
              <a:rPr lang="en-US" sz="1200" i="1" baseline="0" dirty="0"/>
              <a:t> the Christian:   1 Cor. 3:11-15   (but not condemned…! </a:t>
            </a:r>
            <a:r>
              <a:rPr lang="en-US" sz="1200" i="1" dirty="0"/>
              <a:t>John 5:24; Romans 8:1)</a:t>
            </a:r>
          </a:p>
          <a:p>
            <a:pPr marL="1257300" lvl="2" indent="-342900">
              <a:buFont typeface="Arial" pitchFamily="34" charset="0"/>
              <a:buChar char="•"/>
            </a:pPr>
            <a:endParaRPr lang="en-US" sz="1200" i="0" baseline="0" dirty="0"/>
          </a:p>
          <a:p>
            <a:pPr marL="914400" lvl="2"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23</a:t>
            </a:fld>
            <a:endParaRPr lang="en-US"/>
          </a:p>
        </p:txBody>
      </p:sp>
    </p:spTree>
    <p:extLst>
      <p:ext uri="{BB962C8B-B14F-4D97-AF65-F5344CB8AC3E}">
        <p14:creationId xmlns:p14="http://schemas.microsoft.com/office/powerpoint/2010/main" val="1479160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r>
              <a:rPr lang="en-US" b="1" dirty="0"/>
              <a:t>FIRST, Read</a:t>
            </a:r>
            <a:r>
              <a:rPr lang="en-US" b="1" baseline="0" dirty="0"/>
              <a:t> Galatians 3:19-29</a:t>
            </a:r>
          </a:p>
          <a:p>
            <a:pPr marL="0" indent="0">
              <a:buFont typeface="Arial" pitchFamily="34" charset="0"/>
              <a:buNone/>
            </a:pPr>
            <a:endParaRPr lang="en-US" b="1" baseline="0" dirty="0"/>
          </a:p>
          <a:p>
            <a:pPr marL="0" indent="0">
              <a:buFont typeface="Arial" pitchFamily="34" charset="0"/>
              <a:buNone/>
            </a:pPr>
            <a:endParaRPr lang="en-US" b="1" baseline="0" dirty="0"/>
          </a:p>
          <a:p>
            <a:pPr marL="0" indent="0">
              <a:buFont typeface="Arial" pitchFamily="34" charset="0"/>
              <a:buNone/>
            </a:pPr>
            <a:r>
              <a:rPr lang="en-US" b="1" baseline="0" dirty="0"/>
              <a:t>The Promises of GOD are the currency upon which man-kind’s ultimate hope and destiny rest.  Discuss how GOD made promises to Abraham, Moses and the Israelites, and to us (</a:t>
            </a:r>
            <a:r>
              <a:rPr lang="en-US" b="1" baseline="0" dirty="0" err="1"/>
              <a:t>Jer</a:t>
            </a:r>
            <a:r>
              <a:rPr lang="en-US" b="1" baseline="0" dirty="0"/>
              <a:t> 31:31).</a:t>
            </a:r>
          </a:p>
          <a:p>
            <a:pPr marL="0" indent="0">
              <a:buFont typeface="Arial" pitchFamily="34" charset="0"/>
              <a:buNone/>
            </a:pPr>
            <a:endParaRPr lang="en-US" b="1" baseline="0" dirty="0"/>
          </a:p>
          <a:p>
            <a:pPr marL="0" indent="0">
              <a:buFont typeface="Arial" pitchFamily="34" charset="0"/>
              <a:buNone/>
            </a:pPr>
            <a:r>
              <a:rPr lang="en-US" b="1" baseline="0" dirty="0"/>
              <a:t>What should our response be?</a:t>
            </a:r>
          </a:p>
          <a:p>
            <a:pPr marL="0" indent="0">
              <a:buFont typeface="Arial" pitchFamily="34" charset="0"/>
              <a:buNone/>
            </a:pPr>
            <a:endParaRPr lang="en-US" b="1" baseline="0" dirty="0"/>
          </a:p>
          <a:p>
            <a:pPr marL="0" indent="0">
              <a:buFont typeface="Arial" pitchFamily="34" charset="0"/>
              <a:buNone/>
            </a:pPr>
            <a:r>
              <a:rPr lang="en-US" b="1" baseline="0" dirty="0"/>
              <a:t>Needs Analysis:  Mankind NEEDS a Savior!</a:t>
            </a:r>
          </a:p>
          <a:p>
            <a:pPr marL="0"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24</a:t>
            </a:fld>
            <a:endParaRPr lang="en-US"/>
          </a:p>
        </p:txBody>
      </p:sp>
    </p:spTree>
    <p:extLst>
      <p:ext uri="{BB962C8B-B14F-4D97-AF65-F5344CB8AC3E}">
        <p14:creationId xmlns:p14="http://schemas.microsoft.com/office/powerpoint/2010/main" val="1993343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C71BE-A689-5CCE-BF1E-C28FE9391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291A7A-56EA-5F0D-890D-D54786F484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7077D6-D0E0-5C02-CCB2-71603E22B4D4}"/>
              </a:ext>
            </a:extLst>
          </p:cNvPr>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a:extLst>
              <a:ext uri="{FF2B5EF4-FFF2-40B4-BE49-F238E27FC236}">
                <a16:creationId xmlns:a16="http://schemas.microsoft.com/office/drawing/2014/main" id="{37F480DF-8524-214A-6820-7F4427A5C1A1}"/>
              </a:ext>
            </a:extLst>
          </p:cNvPr>
          <p:cNvSpPr>
            <a:spLocks noGrp="1"/>
          </p:cNvSpPr>
          <p:nvPr>
            <p:ph type="sldNum" sz="quarter" idx="10"/>
          </p:nvPr>
        </p:nvSpPr>
        <p:spPr/>
        <p:txBody>
          <a:bodyPr/>
          <a:lstStyle/>
          <a:p>
            <a:pPr>
              <a:defRPr/>
            </a:pPr>
            <a:fld id="{07776858-791E-4C8D-8FA3-473B3AFECFAC}" type="slidenum">
              <a:rPr lang="en-US" smtClean="0"/>
              <a:pPr>
                <a:defRPr/>
              </a:pPr>
              <a:t>25</a:t>
            </a:fld>
            <a:endParaRPr lang="en-US" dirty="0"/>
          </a:p>
        </p:txBody>
      </p:sp>
    </p:spTree>
    <p:extLst>
      <p:ext uri="{BB962C8B-B14F-4D97-AF65-F5344CB8AC3E}">
        <p14:creationId xmlns:p14="http://schemas.microsoft.com/office/powerpoint/2010/main" val="133309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lnSpcReduction="10000"/>
          </a:bodyPr>
          <a:lstStyle/>
          <a:p>
            <a:endParaRPr lang="en-US" dirty="0"/>
          </a:p>
          <a:p>
            <a:pPr defTabSz="941100"/>
            <a:r>
              <a:rPr lang="en-US" dirty="0"/>
              <a:t>It</a:t>
            </a:r>
            <a:r>
              <a:rPr lang="en-US" baseline="0" dirty="0"/>
              <a:t> is the scriptures that testify of Jesus.</a:t>
            </a:r>
            <a:endParaRPr lang="en-US" dirty="0"/>
          </a:p>
          <a:p>
            <a:endParaRPr lang="en-US" dirty="0"/>
          </a:p>
          <a:p>
            <a:r>
              <a:rPr lang="en-US" dirty="0"/>
              <a:t>v.39…   “What</a:t>
            </a:r>
            <a:r>
              <a:rPr lang="en-US" baseline="0" dirty="0"/>
              <a:t> is truth?”   Pilate doesn’t seem to have grasped the importance of his ironic question.   Without the plumb line of Truth, we can know neither life, goodness, righteousness, nor justice.  We can’t even know ourselves.  </a:t>
            </a:r>
            <a:r>
              <a:rPr lang="en-US" b="1" baseline="0" dirty="0"/>
              <a:t>This is why Jesus, the King of all creation, came into the world to serve and bear witness to the Truth.</a:t>
            </a:r>
          </a:p>
          <a:p>
            <a:endParaRPr lang="en-US" baseline="0" dirty="0"/>
          </a:p>
          <a:p>
            <a:r>
              <a:rPr lang="en-US" baseline="0" dirty="0"/>
              <a:t>What does it mean to live in a world without Truth?</a:t>
            </a:r>
          </a:p>
          <a:p>
            <a:endParaRPr lang="en-US" baseline="0" dirty="0"/>
          </a:p>
          <a:p>
            <a:r>
              <a:rPr lang="en-US" i="1" baseline="0" dirty="0"/>
              <a:t>Isaiah 59:14, 15  “Justice is turned back, and righteousness stands afar off; for </a:t>
            </a:r>
            <a:r>
              <a:rPr lang="en-US" b="1" i="1" baseline="0" dirty="0"/>
              <a:t>truth</a:t>
            </a:r>
            <a:r>
              <a:rPr lang="en-US" i="1" baseline="0" dirty="0"/>
              <a:t> is fallen in the street, and equity cannot enter.   So truth fails, and he who departs from evil makes himself a prey.”</a:t>
            </a:r>
          </a:p>
          <a:p>
            <a:endParaRPr lang="en-US" i="1" dirty="0"/>
          </a:p>
          <a:p>
            <a:r>
              <a:rPr lang="en-US" i="1" dirty="0"/>
              <a:t>“For the wrath of God is revealed from heaven against all ungodliness and unrighteousness of men, who suppress the </a:t>
            </a:r>
            <a:r>
              <a:rPr lang="en-US" b="1" i="1" dirty="0"/>
              <a:t>truth</a:t>
            </a:r>
            <a:r>
              <a:rPr lang="en-US" i="1" dirty="0"/>
              <a:t> in unrighteousness…”   </a:t>
            </a:r>
          </a:p>
          <a:p>
            <a:r>
              <a:rPr lang="en-US" i="1" dirty="0"/>
              <a:t>Romans 1:18</a:t>
            </a:r>
            <a:endParaRPr lang="en-US" dirty="0"/>
          </a:p>
          <a:p>
            <a:endParaRPr lang="en-US" dirty="0"/>
          </a:p>
          <a:p>
            <a:r>
              <a:rPr lang="en-US" dirty="0"/>
              <a:t>What is God’s perspective on all things?    Origins?  Meaning?  Morality?  Destiny?</a:t>
            </a:r>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US" dirty="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aseline="0" dirty="0"/>
              <a:t>The first step in the revelation of the righteousness that God provides for people by faith is to set forth our need for it because we are under God’s judgment.   We are born into a fallen race.   The human race stands condemned before God and is helpless and hopeless apart from God’s grace.</a:t>
            </a:r>
          </a:p>
          <a:p>
            <a:pPr marL="0" indent="0">
              <a:buFont typeface="Arial" pitchFamily="34" charset="0"/>
              <a:buNone/>
            </a:pPr>
            <a:endParaRPr lang="en-US" baseline="0" dirty="0"/>
          </a:p>
          <a:p>
            <a:r>
              <a:rPr lang="en-US" b="1" baseline="0" dirty="0"/>
              <a:t>Read the summary statement of the first three chapters...   3:23-26</a:t>
            </a:r>
          </a:p>
          <a:p>
            <a:endParaRPr lang="en-US" baseline="0" dirty="0"/>
          </a:p>
          <a:p>
            <a:pPr marL="0" indent="0">
              <a:buFont typeface="Arial" pitchFamily="34" charset="0"/>
              <a:buNone/>
            </a:pPr>
            <a:r>
              <a:rPr lang="en-US" b="1" baseline="0" dirty="0"/>
              <a:t>They Became Fools…</a:t>
            </a:r>
          </a:p>
          <a:p>
            <a:pPr marL="0" indent="0">
              <a:buFont typeface="Arial" pitchFamily="34" charset="0"/>
              <a:buNone/>
            </a:pPr>
            <a:endParaRPr lang="en-US" baseline="0" dirty="0"/>
          </a:p>
          <a:p>
            <a:pPr marL="171450" indent="-171450">
              <a:buFont typeface="Arial" pitchFamily="34" charset="0"/>
              <a:buChar char="•"/>
            </a:pPr>
            <a:r>
              <a:rPr lang="en-US" baseline="0" dirty="0"/>
              <a:t>Man’s refusal to acknowledge and glorify God leads to a downward path:</a:t>
            </a:r>
          </a:p>
          <a:p>
            <a:pPr marL="628650" lvl="1" indent="-171450">
              <a:buFont typeface="Arial" pitchFamily="34" charset="0"/>
              <a:buChar char="•"/>
            </a:pPr>
            <a:r>
              <a:rPr lang="en-US" baseline="0" dirty="0"/>
              <a:t>First, worthless thinking;</a:t>
            </a:r>
          </a:p>
          <a:p>
            <a:pPr marL="628650" lvl="1" indent="-171450">
              <a:buFont typeface="Arial" pitchFamily="34" charset="0"/>
              <a:buChar char="•"/>
            </a:pPr>
            <a:r>
              <a:rPr lang="en-US" baseline="0" dirty="0"/>
              <a:t>Next, moral insensitivity; and</a:t>
            </a:r>
          </a:p>
          <a:p>
            <a:pPr marL="628650" lvl="1" indent="-171450">
              <a:buFont typeface="Arial" pitchFamily="34" charset="0"/>
              <a:buChar char="•"/>
            </a:pPr>
            <a:r>
              <a:rPr lang="en-US" baseline="0" dirty="0"/>
              <a:t>Then, religious stupidity as seen in idol-worship!</a:t>
            </a:r>
          </a:p>
          <a:p>
            <a:pPr marL="171450" lvl="0" indent="-171450">
              <a:buFont typeface="Arial" pitchFamily="34" charset="0"/>
              <a:buChar char="•"/>
            </a:pPr>
            <a:r>
              <a:rPr lang="en-US" baseline="0" dirty="0"/>
              <a:t>And we become like the gods we worship    (Ps 115:8, 135:15-18)</a:t>
            </a:r>
          </a:p>
          <a:p>
            <a:pPr marL="171450" lvl="0" indent="-171450">
              <a:buFont typeface="Arial" pitchFamily="34" charset="0"/>
              <a:buChar char="•"/>
            </a:pPr>
            <a:endParaRPr lang="en-US" baseline="0" dirty="0"/>
          </a:p>
          <a:p>
            <a:pPr marL="0" lvl="0" indent="0">
              <a:buFont typeface="Arial" pitchFamily="34" charset="0"/>
              <a:buNone/>
            </a:pPr>
            <a:endParaRPr lang="en-US" baseline="0" dirty="0"/>
          </a:p>
          <a:p>
            <a:pPr marL="0" lvl="0" indent="0">
              <a:buFont typeface="Arial" pitchFamily="34" charset="0"/>
              <a:buNone/>
            </a:pPr>
            <a:r>
              <a:rPr lang="en-US" b="1" baseline="0" dirty="0"/>
              <a:t>The Natural Man - the Pagan</a:t>
            </a:r>
          </a:p>
          <a:p>
            <a:pPr marL="0" lvl="1" defTabSz="941100"/>
            <a:r>
              <a:rPr lang="en-US" dirty="0"/>
              <a:t>Naturalism – the belief that nature is all that there is.   </a:t>
            </a:r>
          </a:p>
          <a:p>
            <a:endParaRPr lang="en-US" dirty="0"/>
          </a:p>
          <a:p>
            <a:pPr marL="0" lvl="1" defTabSz="941100"/>
            <a:r>
              <a:rPr lang="en-US" dirty="0"/>
              <a:t>The Empiricist looks to nature for truth; what he observes.   God reveals Himself to men of this type via his creation.</a:t>
            </a:r>
          </a:p>
          <a:p>
            <a:pPr marL="0" lvl="1" defTabSz="941100"/>
            <a:endParaRPr lang="en-US" dirty="0"/>
          </a:p>
          <a:p>
            <a:pPr marL="0" lvl="1" defTabSz="941100"/>
            <a:r>
              <a:rPr lang="en-US" dirty="0"/>
              <a:t>Uniformity of Nature (e.g. the “Laws of Nature” being uniform across time &amp; space) speak to the character of God.   Such uniformity cannot be explained if the natural world were based upon mere randomness.   </a:t>
            </a:r>
          </a:p>
          <a:p>
            <a:pPr marL="0" lvl="1" defTabSz="941100"/>
            <a:endParaRPr lang="en-US" dirty="0"/>
          </a:p>
          <a:p>
            <a:pPr marL="0" lvl="1" defTabSz="941100"/>
            <a:r>
              <a:rPr lang="en-US" dirty="0"/>
              <a:t>e.g.    “Why is the universe discoverable?   Understandable?   Bound by natural laws?   Comprising information?”</a:t>
            </a:r>
          </a:p>
          <a:p>
            <a:pPr marL="0" lvl="1" defTabSz="941100"/>
            <a:endParaRPr lang="en-US" dirty="0"/>
          </a:p>
          <a:p>
            <a:r>
              <a:rPr lang="en-US" dirty="0"/>
              <a:t>The universe reflects</a:t>
            </a:r>
            <a:r>
              <a:rPr lang="en-US" baseline="0" dirty="0"/>
              <a:t> the unchanging character of God.   We are made in his image and thus able to understand his creation.</a:t>
            </a:r>
          </a:p>
          <a:p>
            <a:endParaRPr lang="en-US" baseline="0" dirty="0"/>
          </a:p>
          <a:p>
            <a:pPr marL="0" lvl="1" defTabSz="941100"/>
            <a:endParaRPr lang="en-US" dirty="0"/>
          </a:p>
          <a:p>
            <a:pPr marL="0" lvl="1" defTabSz="941100"/>
            <a:r>
              <a:rPr lang="en-US" b="1" dirty="0"/>
              <a:t>The Moral Man – The Philosopher</a:t>
            </a:r>
          </a:p>
          <a:p>
            <a:pPr marL="0" lvl="1" defTabSz="941100"/>
            <a:r>
              <a:rPr lang="en-US" dirty="0"/>
              <a:t>The Moral Man looks inward for truth; what he reasons (i.e. Logic) </a:t>
            </a:r>
          </a:p>
          <a:p>
            <a:pPr marL="0" lvl="1" defTabSz="941100"/>
            <a:endParaRPr lang="en-US" dirty="0"/>
          </a:p>
          <a:p>
            <a:pPr marL="0" lvl="1" defTabSz="941100"/>
            <a:r>
              <a:rPr lang="en-US" dirty="0"/>
              <a:t>God has reveals Himself to this type of man within the concepts of right and wrong.   </a:t>
            </a:r>
          </a:p>
          <a:p>
            <a:pPr marL="0" lvl="1" defTabSz="941100"/>
            <a:endParaRPr lang="en-US" dirty="0"/>
          </a:p>
          <a:p>
            <a:pPr marL="0" lvl="1" defTabSz="941100"/>
            <a:r>
              <a:rPr lang="en-US" dirty="0"/>
              <a:t>Morals</a:t>
            </a:r>
            <a:r>
              <a:rPr lang="en-US" baseline="0" dirty="0"/>
              <a:t> reflect the character of God.   We are made in His image and thus able to reason using logic of which he is the source.</a:t>
            </a:r>
          </a:p>
          <a:p>
            <a:pPr marL="0" lvl="1" defTabSz="941100"/>
            <a:endParaRPr lang="en-US" baseline="0" dirty="0"/>
          </a:p>
          <a:p>
            <a:pPr marL="0" lvl="1" defTabSz="941100"/>
            <a:endParaRPr lang="en-US" dirty="0"/>
          </a:p>
          <a:p>
            <a:pPr marL="0" lvl="1" defTabSz="941100"/>
            <a:r>
              <a:rPr lang="en-US" b="1" dirty="0"/>
              <a:t>The Religious Man - Spiritual</a:t>
            </a:r>
            <a:r>
              <a:rPr lang="en-US" b="1" baseline="0" dirty="0"/>
              <a:t> Man</a:t>
            </a:r>
            <a:endParaRPr lang="en-US" b="1" dirty="0"/>
          </a:p>
          <a:p>
            <a:pPr marL="0" lvl="1" defTabSz="941100"/>
            <a:r>
              <a:rPr lang="en-US" dirty="0"/>
              <a:t>One</a:t>
            </a:r>
            <a:r>
              <a:rPr lang="en-US" baseline="0" dirty="0"/>
              <a:t> who recognizes the Sin Nature of Man.  He seeks to “work” his way to a “right” relationship with his god.</a:t>
            </a:r>
          </a:p>
          <a:p>
            <a:pPr marL="0" lvl="1" defTabSz="941100"/>
            <a:endParaRPr lang="en-US" dirty="0"/>
          </a:p>
          <a:p>
            <a:pPr marL="0" lvl="1" defTabSz="941100"/>
            <a:r>
              <a:rPr lang="en-US" dirty="0"/>
              <a:t>The Religious Man looks to religion for truth; what he believes.</a:t>
            </a:r>
            <a:r>
              <a:rPr lang="en-US" baseline="0" dirty="0"/>
              <a:t>   A “heart” centric conditioned response.</a:t>
            </a:r>
            <a:r>
              <a:rPr lang="en-US" dirty="0"/>
              <a:t>  </a:t>
            </a:r>
          </a:p>
          <a:p>
            <a:pPr marL="0" lvl="1" defTabSz="941100"/>
            <a:endParaRPr lang="en-US" dirty="0"/>
          </a:p>
          <a:p>
            <a:pPr marL="0" lvl="1" defTabSz="941100"/>
            <a:r>
              <a:rPr lang="en-US" dirty="0"/>
              <a:t>God reveals Himself to men of this type via his special revelation of sin under the law (e.g. via the prototypical Jew) and redemption by grace within Christ.</a:t>
            </a:r>
          </a:p>
          <a:p>
            <a:pPr marL="0" lvl="1" defTabSz="941100"/>
            <a:endParaRPr lang="en-US" dirty="0"/>
          </a:p>
          <a:p>
            <a:pPr marL="0" lvl="1" defTabSz="941100"/>
            <a:r>
              <a:rPr lang="en-US" dirty="0"/>
              <a:t>Man says…</a:t>
            </a:r>
          </a:p>
          <a:p>
            <a:endParaRPr lang="en-US" dirty="0"/>
          </a:p>
          <a:p>
            <a:pPr lvl="0"/>
            <a:r>
              <a:rPr lang="en-US" dirty="0"/>
              <a:t>Humanism – man is the measure of all things.</a:t>
            </a:r>
          </a:p>
          <a:p>
            <a:pPr lvl="0"/>
            <a:r>
              <a:rPr lang="en-US" dirty="0"/>
              <a:t>Atheism – god doesn’t exist.</a:t>
            </a:r>
          </a:p>
          <a:p>
            <a:pPr lvl="0"/>
            <a:r>
              <a:rPr lang="en-US" dirty="0"/>
              <a:t>Pantheism – creation</a:t>
            </a:r>
            <a:r>
              <a:rPr lang="en-US" baseline="0" dirty="0"/>
              <a:t> itself is the measure of all things.</a:t>
            </a:r>
            <a:endParaRPr lang="en-US" dirty="0"/>
          </a:p>
          <a:p>
            <a:endParaRPr lang="en-US" dirty="0"/>
          </a:p>
          <a:p>
            <a:r>
              <a:rPr lang="en-US" dirty="0"/>
              <a:t>God</a:t>
            </a:r>
            <a:r>
              <a:rPr lang="en-US" baseline="0" dirty="0"/>
              <a:t> says…</a:t>
            </a:r>
          </a:p>
          <a:p>
            <a:endParaRPr lang="en-US" baseline="0" dirty="0"/>
          </a:p>
          <a:p>
            <a:r>
              <a:rPr lang="en-US" i="1" baseline="0" dirty="0"/>
              <a:t>Hebrews 1:1    “God, who are various times and in various ways spoke in time past to the fathers by the prophets, has in these last days spoken to us by His Son, whom He has appointed heir of all things, through whom also He made the worlds; who being the brightness of His glory and the express image of His person, and upholding all things by the word of His power, when He had by Himself purged our sins, sat down at the right hand of the Majesty on high,…”</a:t>
            </a:r>
          </a:p>
          <a:p>
            <a:r>
              <a:rPr lang="en-US" i="1" baseline="0" dirty="0"/>
              <a:t> </a:t>
            </a:r>
            <a:endParaRPr lang="en-US" i="1" dirty="0"/>
          </a:p>
          <a:p>
            <a:pPr marL="0" lvl="1" defTabSz="941100"/>
            <a:endParaRPr lang="en-US" dirty="0"/>
          </a:p>
          <a:p>
            <a:endParaRPr lang="en-US" dirty="0"/>
          </a:p>
          <a:p>
            <a:endParaRPr lang="en-US" dirty="0"/>
          </a:p>
          <a:p>
            <a:endParaRPr lang="en-US" dirty="0"/>
          </a:p>
          <a:p>
            <a:pPr marL="0" lvl="0"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baseline="0" dirty="0"/>
          </a:p>
          <a:p>
            <a:pPr marL="0" lvl="0" indent="0">
              <a:buFont typeface="Arial" pitchFamily="34" charset="0"/>
              <a:buNone/>
            </a:pPr>
            <a:r>
              <a:rPr lang="en-US" sz="1200" b="1" kern="1200" dirty="0">
                <a:solidFill>
                  <a:schemeClr val="tx1"/>
                </a:solidFill>
                <a:effectLst/>
                <a:latin typeface="+mn-lt"/>
                <a:ea typeface="ＭＳ Ｐゴシック" pitchFamily="-106" charset="-128"/>
                <a:cs typeface="ＭＳ Ｐゴシック" pitchFamily="-106" charset="-128"/>
              </a:rPr>
              <a:t>Read 1:18-32</a:t>
            </a:r>
            <a:r>
              <a:rPr lang="en-US" sz="1200" b="1" kern="1200" baseline="0" dirty="0">
                <a:solidFill>
                  <a:schemeClr val="tx1"/>
                </a:solidFill>
                <a:effectLst/>
                <a:latin typeface="+mn-lt"/>
                <a:ea typeface="ＭＳ Ｐゴシック" pitchFamily="-106" charset="-128"/>
                <a:cs typeface="ＭＳ Ｐゴシック" pitchFamily="-106" charset="-128"/>
              </a:rPr>
              <a:t> and then return to this section.   Ask questions before next slide.</a:t>
            </a:r>
            <a:endParaRPr lang="en-US" sz="1200" b="1" kern="120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endParaRPr lang="en-US" sz="1200" b="1" kern="120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r>
              <a:rPr lang="en-US" sz="1200" b="1" kern="1200" dirty="0">
                <a:solidFill>
                  <a:schemeClr val="tx1"/>
                </a:solidFill>
                <a:effectLst/>
                <a:latin typeface="+mn-lt"/>
                <a:ea typeface="ＭＳ Ｐゴシック" pitchFamily="-106" charset="-128"/>
                <a:cs typeface="ＭＳ Ｐゴシック" pitchFamily="-106" charset="-128"/>
              </a:rPr>
              <a:t>What are the basis stated</a:t>
            </a:r>
            <a:r>
              <a:rPr lang="en-US" sz="1200" b="1" kern="1200" baseline="0" dirty="0">
                <a:solidFill>
                  <a:schemeClr val="tx1"/>
                </a:solidFill>
                <a:effectLst/>
                <a:latin typeface="+mn-lt"/>
                <a:ea typeface="ＭＳ Ｐゴシック" pitchFamily="-106" charset="-128"/>
                <a:cs typeface="ＭＳ Ｐゴシック" pitchFamily="-106" charset="-128"/>
              </a:rPr>
              <a:t> for God’s judgment of the pagan world?</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Suppressing God’s Truth (v.18)           (King James correctly translates this as “Holding” Truth but by implication suppressing it.)</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Ignoring God’s revelation (v.19-20)</a:t>
            </a:r>
          </a:p>
          <a:p>
            <a:pPr marL="171450" lvl="0" indent="-171450">
              <a:buFont typeface="Arial" pitchFamily="34" charset="0"/>
              <a:buChar char="•"/>
            </a:pPr>
            <a:r>
              <a:rPr lang="en-US" sz="1200" kern="1200" baseline="0" dirty="0">
                <a:solidFill>
                  <a:schemeClr val="tx1"/>
                </a:solidFill>
                <a:effectLst/>
                <a:latin typeface="+mn-lt"/>
                <a:ea typeface="ＭＳ Ｐゴシック" pitchFamily="-106" charset="-128"/>
                <a:cs typeface="ＭＳ Ｐゴシック" pitchFamily="-106" charset="-128"/>
              </a:rPr>
              <a:t>For Perverting God’s glory (v.21-23)</a:t>
            </a:r>
          </a:p>
          <a:p>
            <a:endParaRPr lang="en-US" baseline="0" dirty="0"/>
          </a:p>
          <a:p>
            <a:r>
              <a:rPr lang="en-US" sz="1200" b="1" kern="1200" dirty="0">
                <a:solidFill>
                  <a:schemeClr val="tx1"/>
                </a:solidFill>
                <a:effectLst/>
                <a:latin typeface="+mn-lt"/>
                <a:ea typeface="ＭＳ Ｐゴシック" pitchFamily="-106" charset="-128"/>
                <a:cs typeface="ＭＳ Ｐゴシック" pitchFamily="-106" charset="-128"/>
              </a:rPr>
              <a:t>How do men suppress the truth in unrighteousness?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Philosophies of Man (e.g. Humanism)</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Lies, False Teaching, and Artificial Authority</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Pride, Selfishness, and Hatred</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Claiming Presuppositions</a:t>
            </a:r>
          </a:p>
          <a:p>
            <a:pPr marL="0" lvl="0" indent="0">
              <a:buFont typeface="Arial" pitchFamily="34" charset="0"/>
              <a:buNone/>
            </a:pP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What are</a:t>
            </a:r>
            <a:r>
              <a:rPr lang="en-US" sz="1200" b="1" kern="1200" baseline="0" dirty="0">
                <a:solidFill>
                  <a:schemeClr val="tx1"/>
                </a:solidFill>
                <a:effectLst/>
                <a:latin typeface="+mn-lt"/>
                <a:ea typeface="ＭＳ Ｐゴシック" pitchFamily="-106" charset="-128"/>
                <a:cs typeface="ＭＳ Ｐゴシック" pitchFamily="-106" charset="-128"/>
              </a:rPr>
              <a:t> some s</a:t>
            </a:r>
            <a:r>
              <a:rPr lang="en-US" sz="1200" b="1" kern="1200" dirty="0">
                <a:solidFill>
                  <a:schemeClr val="tx1"/>
                </a:solidFill>
                <a:effectLst/>
                <a:latin typeface="+mn-lt"/>
                <a:ea typeface="ＭＳ Ｐゴシック" pitchFamily="-106" charset="-128"/>
                <a:cs typeface="ＭＳ Ｐゴシック" pitchFamily="-106" charset="-128"/>
              </a:rPr>
              <a:t>ecular presuppositions?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Naturalism – Nature is all that there is</a:t>
            </a:r>
            <a:r>
              <a:rPr lang="en-US" sz="1200" kern="1200" baseline="0" dirty="0">
                <a:solidFill>
                  <a:schemeClr val="tx1"/>
                </a:solidFill>
                <a:effectLst/>
                <a:latin typeface="+mn-lt"/>
                <a:ea typeface="ＭＳ Ｐゴシック" pitchFamily="-106" charset="-128"/>
                <a:cs typeface="ＭＳ Ｐゴシック" pitchFamily="-106" charset="-128"/>
              </a:rPr>
              <a:t> (e.g. It is now illegal to teach Biblical Creation in public schools).</a:t>
            </a:r>
            <a:endParaRPr lang="en-US" sz="1200" kern="1200" dirty="0">
              <a:solidFill>
                <a:schemeClr val="tx1"/>
              </a:solidFill>
              <a:effectLst/>
              <a:latin typeface="+mn-lt"/>
              <a:ea typeface="ＭＳ Ｐゴシック" pitchFamily="-106" charset="-128"/>
              <a:cs typeface="ＭＳ Ｐゴシック" pitchFamily="-106" charset="-128"/>
            </a:endParaRP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Empiricism – “Science” is the authority</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Relativism – There</a:t>
            </a:r>
            <a:r>
              <a:rPr lang="en-US" sz="1200" kern="1200" baseline="0" dirty="0">
                <a:solidFill>
                  <a:schemeClr val="tx1"/>
                </a:solidFill>
                <a:effectLst/>
                <a:latin typeface="+mn-lt"/>
                <a:ea typeface="ＭＳ Ｐゴシック" pitchFamily="-106" charset="-128"/>
                <a:cs typeface="ＭＳ Ｐゴシック" pitchFamily="-106" charset="-128"/>
              </a:rPr>
              <a:t> is no standard of Truth.</a:t>
            </a:r>
            <a:endParaRPr lang="en-US" sz="1200" kern="1200" dirty="0">
              <a:solidFill>
                <a:schemeClr val="tx1"/>
              </a:solidFill>
              <a:effectLst/>
              <a:latin typeface="+mn-lt"/>
              <a:ea typeface="ＭＳ Ｐゴシック" pitchFamily="-106" charset="-128"/>
              <a:cs typeface="ＭＳ Ｐゴシック" pitchFamily="-106" charset="-128"/>
            </a:endParaRP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Neutrality – All religions</a:t>
            </a:r>
            <a:r>
              <a:rPr lang="en-US" sz="1200" kern="1200" baseline="0" dirty="0">
                <a:solidFill>
                  <a:schemeClr val="tx1"/>
                </a:solidFill>
                <a:effectLst/>
                <a:latin typeface="+mn-lt"/>
                <a:ea typeface="ＭＳ Ｐゴシック" pitchFamily="-106" charset="-128"/>
                <a:cs typeface="ＭＳ Ｐゴシック" pitchFamily="-106" charset="-128"/>
              </a:rPr>
              <a:t> are equal.</a:t>
            </a:r>
            <a:endParaRPr lang="en-US" sz="1200" kern="1200" dirty="0">
              <a:solidFill>
                <a:schemeClr val="tx1"/>
              </a:solidFill>
              <a:effectLst/>
              <a:latin typeface="+mn-lt"/>
              <a:ea typeface="ＭＳ Ｐゴシック" pitchFamily="-106" charset="-128"/>
              <a:cs typeface="ＭＳ Ｐゴシック" pitchFamily="-106" charset="-128"/>
            </a:endParaRP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Bible is irrelevant to science – Exclusion</a:t>
            </a:r>
            <a:r>
              <a:rPr lang="en-US" sz="1200" kern="1200" baseline="0" dirty="0">
                <a:solidFill>
                  <a:schemeClr val="tx1"/>
                </a:solidFill>
                <a:effectLst/>
                <a:latin typeface="+mn-lt"/>
                <a:ea typeface="ＭＳ Ｐゴシック" pitchFamily="-106" charset="-128"/>
                <a:cs typeface="ＭＳ Ｐゴシック" pitchFamily="-106" charset="-128"/>
              </a:rPr>
              <a:t> of Faith from public discourse.</a:t>
            </a:r>
            <a:endParaRPr lang="en-US" sz="1200" kern="120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What are some Biblical presuppositions?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The Bible is true</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Moral Absolutes</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Laws of logic</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Laws of morality</a:t>
            </a:r>
          </a:p>
          <a:p>
            <a:pPr marL="171450" lvl="0" indent="-171450">
              <a:buFont typeface="Arial"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Uniformity and Induction</a:t>
            </a:r>
          </a:p>
          <a:p>
            <a:pPr marL="171450" lvl="0" indent="-171450">
              <a:buFont typeface="Arial" pitchFamily="34" charset="0"/>
              <a:buChar char="•"/>
            </a:pPr>
            <a:endParaRPr lang="en-US" sz="1200" kern="1200" baseline="0" dirty="0">
              <a:solidFill>
                <a:schemeClr val="tx1"/>
              </a:solidFill>
              <a:effectLst/>
              <a:latin typeface="+mn-lt"/>
              <a:ea typeface="ＭＳ Ｐゴシック" pitchFamily="-106" charset="-128"/>
              <a:cs typeface="ＭＳ Ｐゴシック" pitchFamily="-106" charset="-128"/>
            </a:endParaRPr>
          </a:p>
          <a:p>
            <a:pPr marL="0" lvl="0" indent="0">
              <a:buFont typeface="Arial" pitchFamily="34" charset="0"/>
              <a:buNone/>
            </a:pPr>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01618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dirty="0"/>
          </a:p>
          <a:p>
            <a:pPr marL="0" indent="0">
              <a:buFont typeface="Arial" pitchFamily="34" charset="0"/>
              <a:buNone/>
            </a:pPr>
            <a:r>
              <a:rPr lang="en-US" b="1" dirty="0"/>
              <a:t>How can something that’s invisible testify to something that’s clearly seen?</a:t>
            </a:r>
          </a:p>
          <a:p>
            <a:pPr marL="0" indent="0">
              <a:buFont typeface="Arial" pitchFamily="34" charset="0"/>
              <a:buNone/>
            </a:pPr>
            <a:endParaRPr lang="en-US" b="1" dirty="0"/>
          </a:p>
          <a:p>
            <a:pPr marL="171450" indent="-171450">
              <a:buFont typeface="Arial" pitchFamily="34" charset="0"/>
              <a:buChar char="•"/>
            </a:pPr>
            <a:r>
              <a:rPr lang="en-US" b="1" dirty="0"/>
              <a:t>Design – It was designed that way from the beginning</a:t>
            </a:r>
            <a:r>
              <a:rPr lang="en-US" b="1" baseline="0" dirty="0"/>
              <a:t> of creation!</a:t>
            </a:r>
          </a:p>
          <a:p>
            <a:pPr marL="628650" lvl="1" indent="-171450">
              <a:buFont typeface="Arial" pitchFamily="34" charset="0"/>
              <a:buChar char="•"/>
            </a:pPr>
            <a:r>
              <a:rPr lang="en-US" b="1" baseline="0" dirty="0"/>
              <a:t>Example:   DNA</a:t>
            </a:r>
          </a:p>
          <a:p>
            <a:pPr marL="628650" lvl="1" indent="-171450">
              <a:buFont typeface="Arial" pitchFamily="34" charset="0"/>
              <a:buChar char="•"/>
            </a:pPr>
            <a:r>
              <a:rPr lang="en-US" b="1" baseline="0" dirty="0"/>
              <a:t>DNA – 3 out of 4 error correcting digital code (could not have arisen from randomness)</a:t>
            </a:r>
          </a:p>
          <a:p>
            <a:pPr marL="628650" lvl="1" indent="-171450">
              <a:buFont typeface="Arial" pitchFamily="34" charset="0"/>
              <a:buChar char="•"/>
            </a:pPr>
            <a:r>
              <a:rPr lang="en-US" b="1" baseline="0" dirty="0"/>
              <a:t>Everywhere in the universe is evidence of design</a:t>
            </a:r>
          </a:p>
          <a:p>
            <a:pPr marL="171450" lvl="0" indent="-171450">
              <a:buFont typeface="Arial" pitchFamily="34" charset="0"/>
              <a:buChar char="•"/>
            </a:pPr>
            <a:endParaRPr lang="en-US" b="1" baseline="0" dirty="0"/>
          </a:p>
          <a:p>
            <a:pPr marL="457200" lvl="1" indent="0">
              <a:buFont typeface="Arial" pitchFamily="34" charset="0"/>
              <a:buNone/>
            </a:pPr>
            <a:endParaRPr lang="en-US" b="1" baseline="0" dirty="0"/>
          </a:p>
          <a:p>
            <a:pPr marL="171450" lvl="0" indent="-171450">
              <a:buFont typeface="Arial" pitchFamily="34" charset="0"/>
              <a:buChar char="•"/>
            </a:pPr>
            <a:endParaRPr lang="en-US" b="1" baseline="0" dirty="0"/>
          </a:p>
          <a:p>
            <a:pPr marL="0" lvl="0" indent="0">
              <a:buFont typeface="Arial" pitchFamily="34" charset="0"/>
              <a:buNone/>
            </a:pPr>
            <a:endParaRPr lang="en-US" b="1" baseline="0" dirty="0"/>
          </a:p>
          <a:p>
            <a:pPr marL="171450" indent="-171450">
              <a:buFont typeface="Arial" pitchFamily="34" charset="0"/>
              <a:buChar char="•"/>
            </a:pPr>
            <a:endParaRPr lang="en-US" b="1"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endParaRPr lang="en-US" baseline="0" dirty="0"/>
          </a:p>
          <a:p>
            <a:pPr marL="171450" indent="-171450">
              <a:buFont typeface="Arial" pitchFamily="34" charset="0"/>
              <a:buChar char="•"/>
            </a:pPr>
            <a:r>
              <a:rPr lang="en-US" dirty="0"/>
              <a:t>Natural Information Systems complexity is a clue to God’s creative</a:t>
            </a:r>
            <a:r>
              <a:rPr lang="en-US" baseline="0" dirty="0"/>
              <a:t> design.   </a:t>
            </a:r>
          </a:p>
          <a:p>
            <a:pPr marL="457200" lvl="1" indent="0">
              <a:buFont typeface="Arial" pitchFamily="34" charset="0"/>
              <a:buNone/>
            </a:pPr>
            <a:endParaRPr lang="en-US" baseline="0" dirty="0"/>
          </a:p>
          <a:p>
            <a:pPr marL="0" lvl="0" indent="0">
              <a:buFont typeface="Arial" pitchFamily="34" charset="0"/>
              <a:buNone/>
            </a:pPr>
            <a:endParaRPr lang="en-US" baseline="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Molecules:</a:t>
            </a:r>
            <a:r>
              <a:rPr lang="en-US" baseline="0" dirty="0"/>
              <a:t>    behave like groups of ball magnets</a:t>
            </a:r>
          </a:p>
          <a:p>
            <a:endParaRPr lang="en-US" baseline="0" dirty="0"/>
          </a:p>
          <a:p>
            <a:r>
              <a:rPr lang="en-US" baseline="0" dirty="0"/>
              <a:t>Amino Acids:   Consider the 20 essential amino acids that make-up all proteins in living cells.   10 our bodies manufacturer; 10 we obtain from our food</a:t>
            </a:r>
          </a:p>
          <a:p>
            <a:endParaRPr lang="en-US" baseline="0" dirty="0"/>
          </a:p>
          <a:p>
            <a:r>
              <a:rPr lang="en-US" sz="1200" b="0" i="0" kern="1200" dirty="0">
                <a:solidFill>
                  <a:schemeClr val="tx1"/>
                </a:solidFill>
                <a:effectLst/>
                <a:latin typeface="+mn-lt"/>
                <a:ea typeface="ＭＳ Ｐゴシック" pitchFamily="-106" charset="-128"/>
                <a:cs typeface="ＭＳ Ｐゴシック" pitchFamily="-106" charset="-128"/>
              </a:rPr>
              <a:t>All amino acids found in proteins have this basic structure, differing only in the structure of the R-group or the side chain.</a:t>
            </a:r>
          </a:p>
          <a:p>
            <a:endParaRPr lang="en-US" sz="1200" b="0" i="0" kern="1200" dirty="0">
              <a:solidFill>
                <a:schemeClr val="tx1"/>
              </a:solidFill>
              <a:effectLst/>
              <a:latin typeface="+mn-lt"/>
              <a:ea typeface="ＭＳ Ｐゴシック" pitchFamily="-106" charset="-128"/>
            </a:endParaRPr>
          </a:p>
          <a:p>
            <a:r>
              <a:rPr lang="en-US" sz="1200" b="0" i="0" kern="1200" dirty="0">
                <a:solidFill>
                  <a:schemeClr val="tx1"/>
                </a:solidFill>
                <a:effectLst/>
                <a:latin typeface="+mn-lt"/>
                <a:ea typeface="ＭＳ Ｐゴシック" pitchFamily="-106" charset="-128"/>
              </a:rPr>
              <a:t>	Right-handed</a:t>
            </a:r>
            <a:r>
              <a:rPr lang="en-US" sz="1200" b="0" i="0" kern="1200" baseline="0" dirty="0">
                <a:solidFill>
                  <a:schemeClr val="tx1"/>
                </a:solidFill>
                <a:effectLst/>
                <a:latin typeface="+mn-lt"/>
                <a:ea typeface="ＭＳ Ｐゴシック" pitchFamily="-106" charset="-128"/>
              </a:rPr>
              <a:t> versus Left-handed?</a:t>
            </a:r>
          </a:p>
          <a:p>
            <a:r>
              <a:rPr lang="en-US" sz="1200" b="0" i="0" kern="1200" baseline="0" dirty="0">
                <a:solidFill>
                  <a:schemeClr val="tx1"/>
                </a:solidFill>
                <a:effectLst/>
                <a:latin typeface="+mn-lt"/>
                <a:ea typeface="ＭＳ Ｐゴシック" pitchFamily="-106" charset="-128"/>
              </a:rPr>
              <a:t>	What happens in presence of Oxygen?</a:t>
            </a:r>
            <a:endParaRPr lang="en-US" dirty="0"/>
          </a:p>
          <a:p>
            <a:endParaRPr lang="en-US" dirty="0"/>
          </a:p>
          <a:p>
            <a:r>
              <a:rPr lang="en-US" dirty="0"/>
              <a:t>Language</a:t>
            </a:r>
            <a:r>
              <a:rPr lang="en-US" baseline="0" dirty="0"/>
              <a:t> of Protein Sequencing:</a:t>
            </a:r>
          </a:p>
          <a:p>
            <a:endParaRPr lang="en-US" baseline="0" dirty="0"/>
          </a:p>
          <a:p>
            <a:pPr marL="171450" indent="-171450">
              <a:buFont typeface="Arial" panose="020B0604020202020204" pitchFamily="34" charset="0"/>
              <a:buChar char="•"/>
            </a:pPr>
            <a:r>
              <a:rPr lang="en-US" dirty="0"/>
              <a:t>20 Symbols;</a:t>
            </a:r>
            <a:r>
              <a:rPr lang="en-US" baseline="0" dirty="0"/>
              <a:t>  20 Essential Amino Acids</a:t>
            </a:r>
          </a:p>
          <a:p>
            <a:pPr marL="171450" indent="-171450">
              <a:buFont typeface="Arial" panose="020B0604020202020204" pitchFamily="34" charset="0"/>
              <a:buChar char="•"/>
            </a:pPr>
            <a:r>
              <a:rPr lang="en-US" baseline="0" dirty="0"/>
              <a:t>Arrange these in specific sequence to produce all proteins (i.e. to convey information)</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398142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Chemical Composition: </a:t>
            </a:r>
          </a:p>
          <a:p>
            <a:r>
              <a:rPr lang="en-US" baseline="0" dirty="0"/>
              <a:t>   </a:t>
            </a:r>
            <a:r>
              <a:rPr lang="en-US" dirty="0"/>
              <a:t>Hemoglobin;</a:t>
            </a:r>
            <a:r>
              <a:rPr lang="en-US" baseline="0" dirty="0"/>
              <a:t> </a:t>
            </a:r>
            <a:r>
              <a:rPr lang="en-US" dirty="0"/>
              <a:t> about</a:t>
            </a:r>
            <a:r>
              <a:rPr lang="en-US" baseline="0" dirty="0"/>
              <a:t> 96% of red blood cell (dry weight) is the protein molecule Hemoglobin; binds and transports Oxygen and other gases to/from cells. </a:t>
            </a:r>
            <a:endParaRPr lang="en-US" dirty="0"/>
          </a:p>
          <a:p>
            <a:endParaRPr lang="en-US" dirty="0"/>
          </a:p>
          <a:p>
            <a:r>
              <a:rPr lang="en-US" dirty="0"/>
              <a:t>Specificity</a:t>
            </a:r>
            <a:r>
              <a:rPr lang="en-US" baseline="0" dirty="0"/>
              <a:t> : </a:t>
            </a:r>
            <a:r>
              <a:rPr lang="en-US" dirty="0"/>
              <a:t>Formula for linear arrangements: N=n!/(p! x q! x r! …) </a:t>
            </a:r>
          </a:p>
          <a:p>
            <a:endParaRPr lang="en-US" dirty="0"/>
          </a:p>
          <a:p>
            <a:r>
              <a:rPr lang="en-US" dirty="0"/>
              <a:t>There are 10^650</a:t>
            </a:r>
            <a:r>
              <a:rPr lang="en-US" baseline="0" dirty="0"/>
              <a:t> </a:t>
            </a:r>
            <a:r>
              <a:rPr lang="en-US" dirty="0"/>
              <a:t>permutations possible; only one of them is hemoglobin (change just one</a:t>
            </a:r>
            <a:r>
              <a:rPr lang="en-US" baseline="0" dirty="0"/>
              <a:t> </a:t>
            </a:r>
            <a:r>
              <a:rPr lang="en-US" dirty="0"/>
              <a:t>of them? = Hemoglobin </a:t>
            </a:r>
            <a:r>
              <a:rPr lang="en-US" dirty="0" err="1"/>
              <a:t>Opathy</a:t>
            </a:r>
            <a:r>
              <a:rPr lang="en-US" dirty="0"/>
              <a:t>).</a:t>
            </a:r>
          </a:p>
          <a:p>
            <a:endParaRPr lang="en-US" dirty="0"/>
          </a:p>
          <a:p>
            <a:r>
              <a:rPr lang="en-US" dirty="0"/>
              <a:t>Far beyond “chance”.</a:t>
            </a:r>
          </a:p>
          <a:p>
            <a:endParaRPr lang="en-US" dirty="0"/>
          </a:p>
          <a:p>
            <a:r>
              <a:rPr lang="en-US" dirty="0"/>
              <a:t>The Elements of Language:</a:t>
            </a:r>
          </a:p>
          <a:p>
            <a:pPr marL="171450" indent="-171450">
              <a:buFont typeface="Arial" panose="020B0604020202020204" pitchFamily="34" charset="0"/>
              <a:buChar char="•"/>
            </a:pPr>
            <a:r>
              <a:rPr lang="en-US" dirty="0"/>
              <a:t>Syntactic</a:t>
            </a:r>
          </a:p>
          <a:p>
            <a:pPr marL="171450" indent="-171450">
              <a:buFont typeface="Arial" panose="020B0604020202020204" pitchFamily="34" charset="0"/>
              <a:buChar char="•"/>
            </a:pPr>
            <a:r>
              <a:rPr lang="en-US" dirty="0"/>
              <a:t>Symantec</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dirty="0"/>
              <a:t>The most advanced computers could not have “broken” Paul Revere’s</a:t>
            </a:r>
          </a:p>
          <a:p>
            <a:r>
              <a:rPr lang="en-US" dirty="0"/>
              <a:t>code. </a:t>
            </a:r>
          </a:p>
          <a:p>
            <a:endParaRPr lang="en-US" dirty="0"/>
          </a:p>
          <a:p>
            <a:r>
              <a:rPr lang="en-US" dirty="0"/>
              <a:t>Both </a:t>
            </a:r>
            <a:r>
              <a:rPr lang="en-US" b="1" dirty="0"/>
              <a:t>semantics</a:t>
            </a:r>
            <a:r>
              <a:rPr lang="en-US" dirty="0"/>
              <a:t> (“One if by land; two if by sea”) and </a:t>
            </a:r>
            <a:r>
              <a:rPr lang="en-US" b="1" dirty="0"/>
              <a:t>syntax</a:t>
            </a:r>
            <a:r>
              <a:rPr lang="en-US" dirty="0"/>
              <a:t> (“The</a:t>
            </a:r>
          </a:p>
          <a:p>
            <a:r>
              <a:rPr lang="en-US" dirty="0"/>
              <a:t>Old North Church…”) are required. Was it random accident (chance)?</a:t>
            </a:r>
          </a:p>
          <a:p>
            <a:r>
              <a:rPr lang="en-US" dirty="0"/>
              <a:t>Or coordinated planning (design)?</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65828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Elements of a World View</a:t>
            </a:r>
          </a:p>
          <a:p>
            <a:r>
              <a:rPr lang="en-US" sz="2800" dirty="0">
                <a:solidFill>
                  <a:schemeClr val="tx2">
                    <a:lumMod val="60000"/>
                    <a:lumOff val="40000"/>
                  </a:schemeClr>
                </a:solidFill>
              </a:rPr>
              <a:t>Psalm 19</a:t>
            </a:r>
          </a:p>
          <a:p>
            <a:endParaRPr lang="en-US" sz="2400" dirty="0">
              <a:solidFill>
                <a:schemeClr val="tx2">
                  <a:lumMod val="60000"/>
                  <a:lumOff val="40000"/>
                </a:schemeClr>
              </a:solidFill>
            </a:endParaRPr>
          </a:p>
          <a:p>
            <a:r>
              <a:rPr lang="en-US" sz="2400" dirty="0">
                <a:solidFill>
                  <a:schemeClr val="tx2">
                    <a:lumMod val="60000"/>
                    <a:lumOff val="40000"/>
                  </a:schemeClr>
                </a:solidFill>
              </a:rPr>
              <a:t>https://</a:t>
            </a:r>
            <a:r>
              <a:rPr lang="en-US" sz="2400" dirty="0" err="1">
                <a:solidFill>
                  <a:schemeClr val="tx2">
                    <a:lumMod val="60000"/>
                    <a:lumOff val="40000"/>
                  </a:schemeClr>
                </a:solidFill>
              </a:rPr>
              <a:t>tinyurl.com</a:t>
            </a:r>
            <a:r>
              <a:rPr lang="en-US" sz="2400" dirty="0">
                <a:solidFill>
                  <a:schemeClr val="tx2">
                    <a:lumMod val="60000"/>
                    <a:lumOff val="40000"/>
                  </a:schemeClr>
                </a:solidFill>
              </a:rPr>
              <a:t>/3zj9ne34</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10</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Judgment with Cause</a:t>
            </a:r>
            <a:br>
              <a:rPr lang="en-US" dirty="0"/>
            </a:br>
            <a:r>
              <a:rPr lang="en-US" sz="2400" dirty="0">
                <a:solidFill>
                  <a:schemeClr val="tx2">
                    <a:lumMod val="60000"/>
                    <a:lumOff val="40000"/>
                  </a:schemeClr>
                </a:solidFill>
              </a:rPr>
              <a:t>Three basis for His judgment of the Natural Man…</a:t>
            </a:r>
          </a:p>
        </p:txBody>
      </p:sp>
      <p:sp>
        <p:nvSpPr>
          <p:cNvPr id="6" name="TextBox 5"/>
          <p:cNvSpPr txBox="1"/>
          <p:nvPr/>
        </p:nvSpPr>
        <p:spPr>
          <a:xfrm>
            <a:off x="533400" y="1447800"/>
            <a:ext cx="8001000" cy="400110"/>
          </a:xfrm>
          <a:prstGeom prst="rect">
            <a:avLst/>
          </a:prstGeom>
          <a:noFill/>
        </p:spPr>
        <p:txBody>
          <a:bodyPr wrap="square" rtlCol="0">
            <a:spAutoFit/>
          </a:bodyPr>
          <a:lstStyle/>
          <a:p>
            <a:r>
              <a:rPr lang="en-US" sz="2000" i="1" dirty="0"/>
              <a:t>For Suppressing God’s Truth (v.18)</a:t>
            </a:r>
          </a:p>
        </p:txBody>
      </p:sp>
      <p:sp>
        <p:nvSpPr>
          <p:cNvPr id="7" name="TextBox 6"/>
          <p:cNvSpPr txBox="1"/>
          <p:nvPr/>
        </p:nvSpPr>
        <p:spPr>
          <a:xfrm>
            <a:off x="521208" y="2080517"/>
            <a:ext cx="8001000" cy="400110"/>
          </a:xfrm>
          <a:prstGeom prst="rect">
            <a:avLst/>
          </a:prstGeom>
          <a:noFill/>
        </p:spPr>
        <p:txBody>
          <a:bodyPr wrap="square" rtlCol="0">
            <a:spAutoFit/>
          </a:bodyPr>
          <a:lstStyle/>
          <a:p>
            <a:r>
              <a:rPr lang="en-US" sz="2000" i="1" dirty="0"/>
              <a:t>For Ignoring God’s Revelation (v.19-20)</a:t>
            </a:r>
          </a:p>
        </p:txBody>
      </p:sp>
      <p:sp>
        <p:nvSpPr>
          <p:cNvPr id="9" name="TextBox 8"/>
          <p:cNvSpPr txBox="1"/>
          <p:nvPr/>
        </p:nvSpPr>
        <p:spPr>
          <a:xfrm>
            <a:off x="521208" y="2667000"/>
            <a:ext cx="8001000" cy="400110"/>
          </a:xfrm>
          <a:prstGeom prst="rect">
            <a:avLst/>
          </a:prstGeom>
          <a:noFill/>
        </p:spPr>
        <p:txBody>
          <a:bodyPr wrap="square" rtlCol="0">
            <a:spAutoFit/>
          </a:bodyPr>
          <a:lstStyle/>
          <a:p>
            <a:r>
              <a:rPr lang="en-US" sz="2000" i="1" dirty="0"/>
              <a:t>For Perverting God’s Glory (v.21-23)</a:t>
            </a:r>
          </a:p>
        </p:txBody>
      </p:sp>
    </p:spTree>
    <p:extLst>
      <p:ext uri="{BB962C8B-B14F-4D97-AF65-F5344CB8AC3E}">
        <p14:creationId xmlns:p14="http://schemas.microsoft.com/office/powerpoint/2010/main" val="410566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D00B7-F798-4042-BA5C-173111847B2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6611FA-F4B9-8324-8461-79FB276AEA4E}"/>
              </a:ext>
            </a:extLst>
          </p:cNvPr>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11</a:t>
            </a:fld>
            <a:endParaRPr lang="en-US" dirty="0"/>
          </a:p>
        </p:txBody>
      </p:sp>
      <p:sp>
        <p:nvSpPr>
          <p:cNvPr id="5" name="Title 1">
            <a:extLst>
              <a:ext uri="{FF2B5EF4-FFF2-40B4-BE49-F238E27FC236}">
                <a16:creationId xmlns:a16="http://schemas.microsoft.com/office/drawing/2014/main" id="{5F685682-3603-0219-53C7-5AEFD48F47E8}"/>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a:extLst>
              <a:ext uri="{FF2B5EF4-FFF2-40B4-BE49-F238E27FC236}">
                <a16:creationId xmlns:a16="http://schemas.microsoft.com/office/drawing/2014/main" id="{16A73D7C-B100-E383-D143-1329726A79F4}"/>
              </a:ext>
            </a:extLst>
          </p:cNvPr>
          <p:cNvSpPr txBox="1"/>
          <p:nvPr/>
        </p:nvSpPr>
        <p:spPr>
          <a:xfrm>
            <a:off x="762000" y="2113362"/>
            <a:ext cx="8001000" cy="584775"/>
          </a:xfrm>
          <a:prstGeom prst="rect">
            <a:avLst/>
          </a:prstGeom>
          <a:noFill/>
        </p:spPr>
        <p:txBody>
          <a:bodyPr wrap="square" rtlCol="0">
            <a:spAutoFit/>
          </a:bodyPr>
          <a:lstStyle/>
          <a:p>
            <a:r>
              <a:rPr lang="en-US" sz="3200" i="1" dirty="0"/>
              <a:t>Romans 1 : The “Natural Man” </a:t>
            </a:r>
          </a:p>
        </p:txBody>
      </p:sp>
      <p:sp>
        <p:nvSpPr>
          <p:cNvPr id="7" name="TextBox 6">
            <a:extLst>
              <a:ext uri="{FF2B5EF4-FFF2-40B4-BE49-F238E27FC236}">
                <a16:creationId xmlns:a16="http://schemas.microsoft.com/office/drawing/2014/main" id="{E2A517A1-5B65-B2D1-47C1-3CCF7BDD3843}"/>
              </a:ext>
            </a:extLst>
          </p:cNvPr>
          <p:cNvSpPr txBox="1"/>
          <p:nvPr/>
        </p:nvSpPr>
        <p:spPr>
          <a:xfrm>
            <a:off x="762000" y="3195062"/>
            <a:ext cx="8001000" cy="584775"/>
          </a:xfrm>
          <a:prstGeom prst="rect">
            <a:avLst/>
          </a:prstGeom>
          <a:noFill/>
        </p:spPr>
        <p:txBody>
          <a:bodyPr wrap="square" rtlCol="0">
            <a:spAutoFit/>
          </a:bodyPr>
          <a:lstStyle/>
          <a:p>
            <a:r>
              <a:rPr lang="en-US" sz="3200" b="1" i="1" dirty="0"/>
              <a:t>Romans 2 : The “Moral Man”</a:t>
            </a:r>
          </a:p>
        </p:txBody>
      </p:sp>
      <p:sp>
        <p:nvSpPr>
          <p:cNvPr id="9" name="TextBox 8">
            <a:extLst>
              <a:ext uri="{FF2B5EF4-FFF2-40B4-BE49-F238E27FC236}">
                <a16:creationId xmlns:a16="http://schemas.microsoft.com/office/drawing/2014/main" id="{8FACD49B-C1EF-E78F-0CB6-611CF2390190}"/>
              </a:ext>
            </a:extLst>
          </p:cNvPr>
          <p:cNvSpPr txBox="1"/>
          <p:nvPr/>
        </p:nvSpPr>
        <p:spPr>
          <a:xfrm>
            <a:off x="762000" y="4276762"/>
            <a:ext cx="8001000" cy="584775"/>
          </a:xfrm>
          <a:prstGeom prst="rect">
            <a:avLst/>
          </a:prstGeom>
          <a:noFill/>
        </p:spPr>
        <p:txBody>
          <a:bodyPr wrap="square" rtlCol="0">
            <a:spAutoFit/>
          </a:bodyPr>
          <a:lstStyle/>
          <a:p>
            <a:r>
              <a:rPr lang="en-US" sz="3200" i="1" dirty="0"/>
              <a:t>Romans 3 : The “Religious Man”</a:t>
            </a:r>
          </a:p>
        </p:txBody>
      </p:sp>
    </p:spTree>
    <p:extLst>
      <p:ext uri="{BB962C8B-B14F-4D97-AF65-F5344CB8AC3E}">
        <p14:creationId xmlns:p14="http://schemas.microsoft.com/office/powerpoint/2010/main" val="100403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251999"/>
            <a:ext cx="8001000" cy="707886"/>
          </a:xfrm>
          <a:prstGeom prst="rect">
            <a:avLst/>
          </a:prstGeom>
          <a:noFill/>
        </p:spPr>
        <p:txBody>
          <a:bodyPr wrap="square" rtlCol="0">
            <a:spAutoFit/>
          </a:bodyPr>
          <a:lstStyle/>
          <a:p>
            <a:r>
              <a:rPr lang="en-US" sz="2000" i="1" dirty="0"/>
              <a:t>“It may be that the </a:t>
            </a:r>
            <a:r>
              <a:rPr lang="en-US" sz="2000" b="1" i="1" dirty="0"/>
              <a:t>deity</a:t>
            </a:r>
            <a:r>
              <a:rPr lang="en-US" sz="2000" i="1" dirty="0"/>
              <a:t> can </a:t>
            </a:r>
            <a:r>
              <a:rPr lang="en-US" sz="2000" b="1" i="1" dirty="0"/>
              <a:t>forgive</a:t>
            </a:r>
            <a:r>
              <a:rPr lang="en-US" sz="2000" i="1" dirty="0"/>
              <a:t> </a:t>
            </a:r>
            <a:r>
              <a:rPr lang="en-US" sz="2000" b="1" i="1" dirty="0"/>
              <a:t>sins</a:t>
            </a:r>
            <a:r>
              <a:rPr lang="en-US" sz="2000" i="1" dirty="0"/>
              <a:t>, but </a:t>
            </a:r>
            <a:r>
              <a:rPr lang="en-US" sz="2000" b="1" i="1" dirty="0"/>
              <a:t>I do not see how</a:t>
            </a:r>
            <a:r>
              <a:rPr lang="en-US" sz="2000" i="1" dirty="0"/>
              <a:t>.”   </a:t>
            </a:r>
          </a:p>
          <a:p>
            <a:pPr marL="800100" lvl="1" indent="-342900">
              <a:buFont typeface="Arial" pitchFamily="34" charset="0"/>
              <a:buChar char="•"/>
            </a:pPr>
            <a:r>
              <a:rPr lang="en-US" sz="2000" b="1" i="1" dirty="0"/>
              <a:t>Socrates</a:t>
            </a:r>
            <a:r>
              <a:rPr lang="en-US" sz="2000" i="1" dirty="0"/>
              <a:t>, to Plato, 469-399 BC</a:t>
            </a:r>
          </a:p>
        </p:txBody>
      </p:sp>
      <p:sp>
        <p:nvSpPr>
          <p:cNvPr id="4" name="TextBox 3"/>
          <p:cNvSpPr txBox="1"/>
          <p:nvPr/>
        </p:nvSpPr>
        <p:spPr>
          <a:xfrm>
            <a:off x="381000" y="4127026"/>
            <a:ext cx="8442159" cy="2308324"/>
          </a:xfrm>
          <a:prstGeom prst="rect">
            <a:avLst/>
          </a:prstGeom>
          <a:noFill/>
        </p:spPr>
        <p:txBody>
          <a:bodyPr wrap="square" rtlCol="0">
            <a:spAutoFit/>
          </a:bodyPr>
          <a:lstStyle/>
          <a:p>
            <a:r>
              <a:rPr lang="en-US" sz="2400" i="1" dirty="0"/>
              <a:t>“Blessed is he whose transgression is </a:t>
            </a:r>
            <a:r>
              <a:rPr lang="en-US" sz="2400" b="1" i="1" dirty="0"/>
              <a:t>forgiven</a:t>
            </a:r>
            <a:r>
              <a:rPr lang="en-US" sz="2400" i="1" dirty="0"/>
              <a:t>, </a:t>
            </a:r>
          </a:p>
          <a:p>
            <a:r>
              <a:rPr lang="en-US" sz="2400" i="1" dirty="0"/>
              <a:t>	whose sin is </a:t>
            </a:r>
            <a:r>
              <a:rPr lang="en-US" sz="2400" b="1" i="1" dirty="0"/>
              <a:t>covered</a:t>
            </a:r>
            <a:r>
              <a:rPr lang="en-US" sz="2400" i="1" dirty="0"/>
              <a:t>,</a:t>
            </a:r>
          </a:p>
          <a:p>
            <a:r>
              <a:rPr lang="en-US" sz="2400" i="1" dirty="0"/>
              <a:t>Blessed is the man to whom </a:t>
            </a:r>
          </a:p>
          <a:p>
            <a:r>
              <a:rPr lang="en-US" sz="2400" i="1" dirty="0"/>
              <a:t>	the </a:t>
            </a:r>
            <a:r>
              <a:rPr lang="en-US" sz="2400" b="1" i="1" dirty="0"/>
              <a:t>LORD</a:t>
            </a:r>
            <a:r>
              <a:rPr lang="en-US" sz="2400" i="1" dirty="0"/>
              <a:t> does </a:t>
            </a:r>
            <a:r>
              <a:rPr lang="en-US" sz="2400" b="1" i="1" dirty="0"/>
              <a:t>not</a:t>
            </a:r>
            <a:r>
              <a:rPr lang="en-US" sz="2400" i="1" dirty="0"/>
              <a:t> </a:t>
            </a:r>
            <a:r>
              <a:rPr lang="en-US" sz="2400" b="1" i="1" dirty="0"/>
              <a:t>impute</a:t>
            </a:r>
            <a:r>
              <a:rPr lang="en-US" sz="2400" i="1" dirty="0"/>
              <a:t> </a:t>
            </a:r>
            <a:r>
              <a:rPr lang="en-US" sz="2400" b="1" i="1" dirty="0"/>
              <a:t>iniquity</a:t>
            </a:r>
            <a:r>
              <a:rPr lang="en-US" sz="2400" i="1" dirty="0"/>
              <a:t>, </a:t>
            </a:r>
          </a:p>
          <a:p>
            <a:r>
              <a:rPr lang="en-US" sz="2400" i="1" dirty="0"/>
              <a:t>And in whose spirit, there is </a:t>
            </a:r>
            <a:r>
              <a:rPr lang="en-US" sz="2400" b="1" i="1" dirty="0"/>
              <a:t>no</a:t>
            </a:r>
            <a:r>
              <a:rPr lang="en-US" sz="2400" i="1" dirty="0"/>
              <a:t> </a:t>
            </a:r>
            <a:r>
              <a:rPr lang="en-US" sz="2400" b="1" i="1" dirty="0"/>
              <a:t>deceit</a:t>
            </a:r>
            <a:r>
              <a:rPr lang="en-US" sz="2400" i="1" dirty="0"/>
              <a:t>.”   </a:t>
            </a:r>
          </a:p>
          <a:p>
            <a:pPr marL="800100" lvl="1" indent="-342900">
              <a:buFont typeface="Arial" pitchFamily="34" charset="0"/>
              <a:buChar char="•"/>
            </a:pPr>
            <a:r>
              <a:rPr lang="en-US" sz="2400" b="1" i="1" dirty="0"/>
              <a:t>Psalm 32:1-2</a:t>
            </a:r>
            <a:r>
              <a:rPr lang="en-US" sz="2400" i="1" dirty="0"/>
              <a:t>; </a:t>
            </a:r>
            <a:r>
              <a:rPr lang="en-US" sz="2400" b="1" i="1" dirty="0"/>
              <a:t>Romans 4:7-8</a:t>
            </a:r>
          </a:p>
        </p:txBody>
      </p:sp>
      <p:sp>
        <p:nvSpPr>
          <p:cNvPr id="7" name="Title 1">
            <a:extLst>
              <a:ext uri="{FF2B5EF4-FFF2-40B4-BE49-F238E27FC236}">
                <a16:creationId xmlns:a16="http://schemas.microsoft.com/office/drawing/2014/main" id="{A9491917-5A6F-FBE9-EE1B-97C6A9DBF3D9}"/>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Are you a good person?  How do you know?</a:t>
            </a:r>
          </a:p>
        </p:txBody>
      </p:sp>
      <p:sp>
        <p:nvSpPr>
          <p:cNvPr id="8" name="TextBox 7">
            <a:extLst>
              <a:ext uri="{FF2B5EF4-FFF2-40B4-BE49-F238E27FC236}">
                <a16:creationId xmlns:a16="http://schemas.microsoft.com/office/drawing/2014/main" id="{740B94EB-87BE-97B8-3C67-B08C54867991}"/>
              </a:ext>
            </a:extLst>
          </p:cNvPr>
          <p:cNvSpPr txBox="1"/>
          <p:nvPr/>
        </p:nvSpPr>
        <p:spPr>
          <a:xfrm>
            <a:off x="381000" y="2209800"/>
            <a:ext cx="8241632" cy="1631216"/>
          </a:xfrm>
          <a:prstGeom prst="rect">
            <a:avLst/>
          </a:prstGeom>
          <a:noFill/>
        </p:spPr>
        <p:txBody>
          <a:bodyPr wrap="square" rtlCol="0">
            <a:spAutoFit/>
          </a:bodyPr>
          <a:lstStyle/>
          <a:p>
            <a:r>
              <a:rPr lang="en-US" sz="2000" i="1" dirty="0"/>
              <a:t>“They will say that the </a:t>
            </a:r>
            <a:r>
              <a:rPr lang="en-US" sz="2000" b="1" i="1" dirty="0"/>
              <a:t>just man who is thought unjust </a:t>
            </a:r>
            <a:r>
              <a:rPr lang="en-US" sz="2000" i="1" dirty="0"/>
              <a:t>will be scourged, racked, bound, will have his eyes burnt out, and, at last, after suffering every kind of evil, he will be impaled; and thus, men will learn that not to be, but to seem, just is what we ought to desire.”   </a:t>
            </a:r>
          </a:p>
          <a:p>
            <a:pPr marL="800100" lvl="1" indent="-342900">
              <a:buFont typeface="Arial" pitchFamily="34" charset="0"/>
              <a:buChar char="•"/>
            </a:pPr>
            <a:r>
              <a:rPr lang="en-US" sz="2000" b="1" i="1" dirty="0"/>
              <a:t>Plato</a:t>
            </a:r>
            <a:r>
              <a:rPr lang="en-US" sz="2000" i="1" dirty="0"/>
              <a:t>, Republic, Book II</a:t>
            </a:r>
          </a:p>
        </p:txBody>
      </p:sp>
    </p:spTree>
    <p:extLst>
      <p:ext uri="{BB962C8B-B14F-4D97-AF65-F5344CB8AC3E}">
        <p14:creationId xmlns:p14="http://schemas.microsoft.com/office/powerpoint/2010/main" val="300673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13</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Righteous Judgment</a:t>
            </a:r>
          </a:p>
        </p:txBody>
      </p:sp>
      <p:sp>
        <p:nvSpPr>
          <p:cNvPr id="6" name="TextBox 5"/>
          <p:cNvSpPr txBox="1"/>
          <p:nvPr/>
        </p:nvSpPr>
        <p:spPr>
          <a:xfrm>
            <a:off x="533400" y="1295400"/>
            <a:ext cx="8001000" cy="2554545"/>
          </a:xfrm>
          <a:prstGeom prst="rect">
            <a:avLst/>
          </a:prstGeom>
          <a:noFill/>
        </p:spPr>
        <p:txBody>
          <a:bodyPr wrap="square" rtlCol="0">
            <a:spAutoFit/>
          </a:bodyPr>
          <a:lstStyle/>
          <a:p>
            <a:pPr marL="457200" indent="-457200">
              <a:buAutoNum type="arabicParenBoth"/>
            </a:pPr>
            <a:r>
              <a:rPr lang="en-US" sz="2000" b="1" i="1" dirty="0"/>
              <a:t>According to Truth</a:t>
            </a:r>
          </a:p>
          <a:p>
            <a:endParaRPr lang="en-US" sz="2000" b="1" i="1" dirty="0"/>
          </a:p>
          <a:p>
            <a:r>
              <a:rPr lang="en-US" sz="2000" i="1" dirty="0"/>
              <a:t>“</a:t>
            </a:r>
            <a:r>
              <a:rPr lang="en-US" sz="2000" b="1" i="1" dirty="0"/>
              <a:t>But we know that the judgment of God is according to truth against those who practice such things</a:t>
            </a:r>
            <a:r>
              <a:rPr lang="en-US" sz="2000" i="1" dirty="0"/>
              <a:t>.” v.2</a:t>
            </a:r>
          </a:p>
          <a:p>
            <a:pPr marL="800100" lvl="1" indent="-342900">
              <a:buFont typeface="Arial" pitchFamily="34" charset="0"/>
              <a:buChar char="•"/>
            </a:pPr>
            <a:r>
              <a:rPr lang="en-US" sz="2000" i="1" dirty="0"/>
              <a:t>Self-righteousness</a:t>
            </a:r>
          </a:p>
          <a:p>
            <a:pPr marL="800100" lvl="1" indent="-342900">
              <a:buFont typeface="Arial" pitchFamily="34" charset="0"/>
              <a:buChar char="•"/>
            </a:pPr>
            <a:r>
              <a:rPr lang="en-US" sz="2000" i="1" dirty="0"/>
              <a:t>Condemnation before investigation</a:t>
            </a:r>
          </a:p>
          <a:p>
            <a:pPr marL="800100" lvl="1" indent="-342900">
              <a:buFont typeface="Arial" pitchFamily="34" charset="0"/>
              <a:buChar char="•"/>
            </a:pPr>
            <a:r>
              <a:rPr lang="en-US" sz="2000" i="1" dirty="0"/>
              <a:t>The only barrier to receiving the Truth is the assumption that you already have it.  (pride vs. “ask, seek, knock” humility)</a:t>
            </a:r>
          </a:p>
        </p:txBody>
      </p:sp>
      <p:sp>
        <p:nvSpPr>
          <p:cNvPr id="8" name="TextBox 7"/>
          <p:cNvSpPr txBox="1"/>
          <p:nvPr/>
        </p:nvSpPr>
        <p:spPr>
          <a:xfrm>
            <a:off x="526363" y="4267200"/>
            <a:ext cx="8001000" cy="1938992"/>
          </a:xfrm>
          <a:prstGeom prst="rect">
            <a:avLst/>
          </a:prstGeom>
          <a:noFill/>
        </p:spPr>
        <p:txBody>
          <a:bodyPr wrap="square" rtlCol="0">
            <a:spAutoFit/>
          </a:bodyPr>
          <a:lstStyle/>
          <a:p>
            <a:r>
              <a:rPr lang="en-US" sz="2000" b="1" i="1" dirty="0"/>
              <a:t>(2)  According to Accumulated Guilt</a:t>
            </a:r>
          </a:p>
          <a:p>
            <a:endParaRPr lang="en-US" sz="2000" b="1" i="1" dirty="0"/>
          </a:p>
          <a:p>
            <a:r>
              <a:rPr lang="en-US" sz="2000" b="1" i="1" dirty="0"/>
              <a:t>“…treasuring up for yourself wrath…</a:t>
            </a:r>
            <a:r>
              <a:rPr lang="en-US" sz="2000" i="1" dirty="0"/>
              <a:t>” v.5</a:t>
            </a:r>
          </a:p>
          <a:p>
            <a:pPr marL="800100" lvl="1" indent="-342900">
              <a:buFont typeface="Arial" pitchFamily="34" charset="0"/>
              <a:buChar char="•"/>
            </a:pPr>
            <a:r>
              <a:rPr lang="en-US" sz="2000" i="1" dirty="0"/>
              <a:t>Not until the last evil result of a life of sin can the final condemnation of the sinner be known.</a:t>
            </a:r>
          </a:p>
          <a:p>
            <a:pPr marL="800100" lvl="1" indent="-342900">
              <a:buFont typeface="Arial" pitchFamily="34" charset="0"/>
              <a:buChar char="•"/>
            </a:pPr>
            <a:r>
              <a:rPr lang="en-US" sz="2000" b="1" i="1" dirty="0"/>
              <a:t>Unless</a:t>
            </a:r>
            <a:r>
              <a:rPr lang="en-US" sz="2000" i="1" dirty="0"/>
              <a:t>…   John 5:24; Romans 8:1;   (The Good News!)</a:t>
            </a:r>
          </a:p>
        </p:txBody>
      </p:sp>
    </p:spTree>
    <p:extLst>
      <p:ext uri="{BB962C8B-B14F-4D97-AF65-F5344CB8AC3E}">
        <p14:creationId xmlns:p14="http://schemas.microsoft.com/office/powerpoint/2010/main" val="335661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14</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Righteous Judgment</a:t>
            </a:r>
          </a:p>
        </p:txBody>
      </p:sp>
      <p:sp>
        <p:nvSpPr>
          <p:cNvPr id="6" name="TextBox 5"/>
          <p:cNvSpPr txBox="1"/>
          <p:nvPr/>
        </p:nvSpPr>
        <p:spPr>
          <a:xfrm>
            <a:off x="533400" y="1295400"/>
            <a:ext cx="8001000" cy="2554545"/>
          </a:xfrm>
          <a:prstGeom prst="rect">
            <a:avLst/>
          </a:prstGeom>
          <a:noFill/>
        </p:spPr>
        <p:txBody>
          <a:bodyPr wrap="square" rtlCol="0">
            <a:spAutoFit/>
          </a:bodyPr>
          <a:lstStyle/>
          <a:p>
            <a:r>
              <a:rPr lang="en-US" sz="2000" b="1" i="1" dirty="0"/>
              <a:t>(3)  According to Works</a:t>
            </a:r>
          </a:p>
          <a:p>
            <a:endParaRPr lang="en-US" sz="2000" b="1" i="1" dirty="0"/>
          </a:p>
          <a:p>
            <a:r>
              <a:rPr lang="en-US" sz="2000" i="1" dirty="0"/>
              <a:t>“</a:t>
            </a:r>
            <a:r>
              <a:rPr lang="en-US" sz="2000" b="1" i="1" dirty="0"/>
              <a:t>Who will render  to each one according to his deeds:</a:t>
            </a:r>
            <a:r>
              <a:rPr lang="en-US" sz="2000" i="1" dirty="0"/>
              <a:t>” v.6</a:t>
            </a:r>
          </a:p>
          <a:p>
            <a:pPr marL="342900" indent="-342900">
              <a:buFont typeface="Arial" pitchFamily="34" charset="0"/>
              <a:buChar char="•"/>
            </a:pPr>
            <a:r>
              <a:rPr lang="en-US" sz="2000" i="1" dirty="0"/>
              <a:t>Revelation 20:13-15</a:t>
            </a:r>
          </a:p>
          <a:p>
            <a:pPr marL="342900" indent="-342900">
              <a:buFont typeface="Arial" pitchFamily="34" charset="0"/>
              <a:buChar char="•"/>
            </a:pPr>
            <a:r>
              <a:rPr lang="en-US" sz="2000" i="1" dirty="0"/>
              <a:t>Not a revelation of the way of salvation, but a general description of the character of the saved.</a:t>
            </a:r>
          </a:p>
          <a:p>
            <a:pPr marL="342900" indent="-342900">
              <a:buFont typeface="Arial" pitchFamily="34" charset="0"/>
              <a:buChar char="•"/>
            </a:pPr>
            <a:r>
              <a:rPr lang="en-US" sz="2000" i="1" dirty="0"/>
              <a:t>“Doing good” demonstrates a heart that is right with God.</a:t>
            </a:r>
          </a:p>
          <a:p>
            <a:pPr marL="800100" lvl="1" indent="-342900">
              <a:buFont typeface="Arial" pitchFamily="34" charset="0"/>
              <a:buChar char="•"/>
            </a:pPr>
            <a:endParaRPr lang="en-US" sz="2000" i="1" dirty="0"/>
          </a:p>
        </p:txBody>
      </p:sp>
      <p:sp>
        <p:nvSpPr>
          <p:cNvPr id="8" name="TextBox 7"/>
          <p:cNvSpPr txBox="1"/>
          <p:nvPr/>
        </p:nvSpPr>
        <p:spPr>
          <a:xfrm>
            <a:off x="582635" y="4002345"/>
            <a:ext cx="8001000" cy="2246769"/>
          </a:xfrm>
          <a:prstGeom prst="rect">
            <a:avLst/>
          </a:prstGeom>
          <a:noFill/>
        </p:spPr>
        <p:txBody>
          <a:bodyPr wrap="square" rtlCol="0">
            <a:spAutoFit/>
          </a:bodyPr>
          <a:lstStyle/>
          <a:p>
            <a:r>
              <a:rPr lang="en-US" sz="2000" b="1" i="1" dirty="0"/>
              <a:t>(4)  Without Respect of Persons</a:t>
            </a:r>
          </a:p>
          <a:p>
            <a:endParaRPr lang="en-US" sz="2000" b="1" i="1" dirty="0"/>
          </a:p>
          <a:p>
            <a:r>
              <a:rPr lang="en-US" sz="2000" i="1" dirty="0"/>
              <a:t>“</a:t>
            </a:r>
            <a:r>
              <a:rPr lang="en-US" sz="2000" b="1" i="1" dirty="0"/>
              <a:t>For there is no respect of persons with God.</a:t>
            </a:r>
            <a:r>
              <a:rPr lang="en-US" sz="2000" i="1" dirty="0"/>
              <a:t>” v.11</a:t>
            </a:r>
          </a:p>
          <a:p>
            <a:pPr marL="342900" indent="-342900">
              <a:buFont typeface="Arial" pitchFamily="34" charset="0"/>
              <a:buChar char="•"/>
            </a:pPr>
            <a:r>
              <a:rPr lang="en-US" sz="2000" i="1" dirty="0"/>
              <a:t>Just recompense by God is without regard to:</a:t>
            </a:r>
          </a:p>
          <a:p>
            <a:pPr marL="800100" lvl="1" indent="-342900">
              <a:buFont typeface="Arial" pitchFamily="34" charset="0"/>
              <a:buChar char="•"/>
            </a:pPr>
            <a:r>
              <a:rPr lang="en-US" sz="2000" i="1" dirty="0"/>
              <a:t>Ethnic background or any other consideration,</a:t>
            </a:r>
          </a:p>
          <a:p>
            <a:pPr marL="800100" lvl="1" indent="-342900">
              <a:buFont typeface="Arial" pitchFamily="34" charset="0"/>
              <a:buChar char="•"/>
            </a:pPr>
            <a:r>
              <a:rPr lang="en-US" sz="2000" i="1" dirty="0"/>
              <a:t>Except what each person has done.</a:t>
            </a:r>
          </a:p>
          <a:p>
            <a:pPr marL="342900" indent="-342900">
              <a:buFont typeface="Arial" pitchFamily="34" charset="0"/>
              <a:buChar char="•"/>
            </a:pPr>
            <a:r>
              <a:rPr lang="en-US" sz="2000" i="1" dirty="0"/>
              <a:t>Law – specific and general (according to the Light given)</a:t>
            </a:r>
          </a:p>
        </p:txBody>
      </p:sp>
    </p:spTree>
    <p:extLst>
      <p:ext uri="{BB962C8B-B14F-4D97-AF65-F5344CB8AC3E}">
        <p14:creationId xmlns:p14="http://schemas.microsoft.com/office/powerpoint/2010/main" val="394331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15</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Righteous Judgment</a:t>
            </a:r>
          </a:p>
        </p:txBody>
      </p:sp>
      <p:sp>
        <p:nvSpPr>
          <p:cNvPr id="6" name="TextBox 5"/>
          <p:cNvSpPr txBox="1"/>
          <p:nvPr/>
        </p:nvSpPr>
        <p:spPr>
          <a:xfrm>
            <a:off x="533400" y="1295400"/>
            <a:ext cx="8001000" cy="2554545"/>
          </a:xfrm>
          <a:prstGeom prst="rect">
            <a:avLst/>
          </a:prstGeom>
          <a:noFill/>
        </p:spPr>
        <p:txBody>
          <a:bodyPr wrap="square" rtlCol="0">
            <a:spAutoFit/>
          </a:bodyPr>
          <a:lstStyle/>
          <a:p>
            <a:r>
              <a:rPr lang="en-US" sz="2000" b="1" i="1" dirty="0"/>
              <a:t>(5)  According to Obedience</a:t>
            </a:r>
          </a:p>
          <a:p>
            <a:endParaRPr lang="en-US" sz="2000" b="1" i="1" dirty="0"/>
          </a:p>
          <a:p>
            <a:r>
              <a:rPr lang="en-US" sz="2000" i="1" dirty="0"/>
              <a:t>“</a:t>
            </a:r>
            <a:r>
              <a:rPr lang="en-US" sz="2000" b="1" i="1" dirty="0"/>
              <a:t>…for not the hearers of the law are just in the sight of God, but the doers of the law will be justified;…</a:t>
            </a:r>
            <a:r>
              <a:rPr lang="en-US" sz="2000" i="1" dirty="0"/>
              <a:t>”  v.13</a:t>
            </a:r>
          </a:p>
          <a:p>
            <a:pPr marL="342900" indent="-342900">
              <a:buFont typeface="Arial" pitchFamily="34" charset="0"/>
              <a:buChar char="•"/>
            </a:pPr>
            <a:r>
              <a:rPr lang="en-US" sz="2000" i="1" dirty="0"/>
              <a:t>Addresses the false comfort or false peace (i.e. false teaching) of justification by merely “knowing God’s Truth”.</a:t>
            </a:r>
          </a:p>
          <a:p>
            <a:pPr marL="342900" indent="-342900">
              <a:buFont typeface="Arial" pitchFamily="34" charset="0"/>
              <a:buChar char="•"/>
            </a:pPr>
            <a:r>
              <a:rPr lang="en-US" sz="2000" i="1" dirty="0"/>
              <a:t>Gospel speaks of the “obedience of faith”. </a:t>
            </a:r>
          </a:p>
          <a:p>
            <a:pPr marL="342900" indent="-342900">
              <a:buFont typeface="Arial" pitchFamily="34" charset="0"/>
              <a:buChar char="•"/>
            </a:pPr>
            <a:r>
              <a:rPr lang="en-US" sz="2000" i="1" dirty="0"/>
              <a:t>Habitual conduct reveals one’s heart.</a:t>
            </a:r>
          </a:p>
        </p:txBody>
      </p:sp>
      <p:sp>
        <p:nvSpPr>
          <p:cNvPr id="8" name="TextBox 7"/>
          <p:cNvSpPr txBox="1"/>
          <p:nvPr/>
        </p:nvSpPr>
        <p:spPr>
          <a:xfrm>
            <a:off x="582635" y="4002345"/>
            <a:ext cx="8001000" cy="1938992"/>
          </a:xfrm>
          <a:prstGeom prst="rect">
            <a:avLst/>
          </a:prstGeom>
          <a:noFill/>
        </p:spPr>
        <p:txBody>
          <a:bodyPr wrap="square" rtlCol="0">
            <a:spAutoFit/>
          </a:bodyPr>
          <a:lstStyle/>
          <a:p>
            <a:r>
              <a:rPr lang="en-US" sz="2000" b="1" i="1" dirty="0"/>
              <a:t>(6)   According to Secrets of the Heart</a:t>
            </a:r>
          </a:p>
          <a:p>
            <a:endParaRPr lang="en-US" sz="2000" b="1" i="1" dirty="0"/>
          </a:p>
          <a:p>
            <a:r>
              <a:rPr lang="en-US" sz="2000" b="1" i="1" dirty="0"/>
              <a:t>“In the day when God will judge the secrets of men by Jesus Christ, according to my gospel.</a:t>
            </a:r>
            <a:r>
              <a:rPr lang="en-US" sz="2000" i="1" dirty="0"/>
              <a:t>” v.16</a:t>
            </a:r>
          </a:p>
          <a:p>
            <a:pPr marL="800100" lvl="1" indent="-342900">
              <a:buFont typeface="Arial" pitchFamily="34" charset="0"/>
              <a:buChar char="•"/>
            </a:pPr>
            <a:r>
              <a:rPr lang="en-US" sz="2000" i="1" dirty="0"/>
              <a:t>In accord with theme of verses  2:5-13</a:t>
            </a:r>
          </a:p>
          <a:p>
            <a:pPr marL="800100" lvl="1" indent="-342900">
              <a:buFont typeface="Arial" pitchFamily="34" charset="0"/>
              <a:buChar char="•"/>
            </a:pPr>
            <a:r>
              <a:rPr lang="en-US" sz="2000" i="1" dirty="0"/>
              <a:t>Judgment will deal with men’s secrets.   1 Cor. 4:5</a:t>
            </a:r>
          </a:p>
        </p:txBody>
      </p:sp>
    </p:spTree>
    <p:extLst>
      <p:ext uri="{BB962C8B-B14F-4D97-AF65-F5344CB8AC3E}">
        <p14:creationId xmlns:p14="http://schemas.microsoft.com/office/powerpoint/2010/main" val="260554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16</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Seven Principles of God’s Judgment</a:t>
            </a:r>
          </a:p>
        </p:txBody>
      </p:sp>
      <p:sp>
        <p:nvSpPr>
          <p:cNvPr id="6" name="TextBox 5"/>
          <p:cNvSpPr txBox="1"/>
          <p:nvPr/>
        </p:nvSpPr>
        <p:spPr>
          <a:xfrm>
            <a:off x="533400" y="1295400"/>
            <a:ext cx="8001000" cy="5324535"/>
          </a:xfrm>
          <a:prstGeom prst="rect">
            <a:avLst/>
          </a:prstGeom>
          <a:noFill/>
        </p:spPr>
        <p:txBody>
          <a:bodyPr wrap="square" rtlCol="0">
            <a:spAutoFit/>
          </a:bodyPr>
          <a:lstStyle/>
          <a:p>
            <a:r>
              <a:rPr lang="en-US" sz="2000" b="1" i="1" dirty="0"/>
              <a:t>(7)  According to Reality</a:t>
            </a:r>
          </a:p>
          <a:p>
            <a:endParaRPr lang="en-US" sz="2000" b="1" i="1" dirty="0"/>
          </a:p>
          <a:p>
            <a:r>
              <a:rPr lang="en-US" sz="2000" b="1" i="1" dirty="0"/>
              <a:t>Romans 2:17-29</a:t>
            </a:r>
          </a:p>
          <a:p>
            <a:pPr marL="342900" indent="-342900">
              <a:buFont typeface="Arial" pitchFamily="34" charset="0"/>
              <a:buChar char="•"/>
            </a:pPr>
            <a:r>
              <a:rPr lang="en-US" sz="2000" i="1" dirty="0"/>
              <a:t>Specifically addressing the Jew; exemplar of the religious person; who is proud of the law, but not keeping it.</a:t>
            </a:r>
          </a:p>
          <a:p>
            <a:pPr marL="342900" indent="-342900">
              <a:buFont typeface="Arial" pitchFamily="34" charset="0"/>
              <a:buChar char="•"/>
            </a:pPr>
            <a:r>
              <a:rPr lang="en-US" sz="2000" i="1" dirty="0"/>
              <a:t>Religion – man’s attempt to cover himself.</a:t>
            </a:r>
          </a:p>
          <a:p>
            <a:pPr marL="342900" indent="-342900">
              <a:buFont typeface="Arial" pitchFamily="34" charset="0"/>
              <a:buChar char="•"/>
            </a:pPr>
            <a:r>
              <a:rPr lang="en-US" sz="2000" i="1" dirty="0"/>
              <a:t>Basis of Jewish Pride</a:t>
            </a:r>
          </a:p>
          <a:p>
            <a:pPr marL="800100" lvl="1" indent="-342900">
              <a:buFont typeface="Arial" pitchFamily="34" charset="0"/>
              <a:buChar char="•"/>
            </a:pPr>
            <a:r>
              <a:rPr lang="en-US" sz="2000" i="1" dirty="0"/>
              <a:t>Being called a Jew</a:t>
            </a:r>
          </a:p>
          <a:p>
            <a:pPr marL="800100" lvl="1" indent="-342900">
              <a:buFont typeface="Arial" pitchFamily="34" charset="0"/>
              <a:buChar char="•"/>
            </a:pPr>
            <a:r>
              <a:rPr lang="en-US" sz="2000" i="1" dirty="0"/>
              <a:t>Relied on the Law</a:t>
            </a:r>
          </a:p>
          <a:p>
            <a:pPr marL="800100" lvl="1" indent="-342900">
              <a:buFont typeface="Arial" pitchFamily="34" charset="0"/>
              <a:buChar char="•"/>
            </a:pPr>
            <a:r>
              <a:rPr lang="en-US" sz="2000" i="1" dirty="0"/>
              <a:t>Boasting of God</a:t>
            </a:r>
          </a:p>
          <a:p>
            <a:pPr marL="800100" lvl="1" indent="-342900">
              <a:buFont typeface="Arial" pitchFamily="34" charset="0"/>
              <a:buChar char="•"/>
            </a:pPr>
            <a:r>
              <a:rPr lang="en-US" sz="2000" i="1" dirty="0"/>
              <a:t>Knowing God’s Will</a:t>
            </a:r>
          </a:p>
          <a:p>
            <a:pPr marL="800100" lvl="1" indent="-342900">
              <a:buFont typeface="Arial" pitchFamily="34" charset="0"/>
              <a:buChar char="•"/>
            </a:pPr>
            <a:r>
              <a:rPr lang="en-US" sz="2000" i="1" dirty="0"/>
              <a:t>Being instructed of the Law</a:t>
            </a:r>
          </a:p>
          <a:p>
            <a:pPr marL="342900" indent="-342900">
              <a:buFont typeface="Arial" pitchFamily="34" charset="0"/>
              <a:buChar char="•"/>
            </a:pPr>
            <a:r>
              <a:rPr lang="en-US" sz="2000" i="1" dirty="0"/>
              <a:t>“</a:t>
            </a:r>
            <a:r>
              <a:rPr lang="en-US" sz="2000" b="1" i="1" dirty="0"/>
              <a:t>For ‘the name of God is blasphemed among the Gentiles because of you’…”  </a:t>
            </a:r>
            <a:r>
              <a:rPr lang="en-US" sz="2000" i="1" dirty="0"/>
              <a:t>Isaiah 52:5;  Ezekiel 36:22</a:t>
            </a:r>
          </a:p>
          <a:p>
            <a:pPr marL="342900" indent="-342900">
              <a:buFont typeface="Arial" pitchFamily="34" charset="0"/>
              <a:buChar char="•"/>
            </a:pPr>
            <a:r>
              <a:rPr lang="en-US" sz="2000" i="1" dirty="0"/>
              <a:t>Reality counts with God…  the true “Jew” exemplar is one who is circumcised in heart; one who seeks to walk in accordance with the revealed will of God.</a:t>
            </a:r>
          </a:p>
        </p:txBody>
      </p:sp>
    </p:spTree>
    <p:extLst>
      <p:ext uri="{BB962C8B-B14F-4D97-AF65-F5344CB8AC3E}">
        <p14:creationId xmlns:p14="http://schemas.microsoft.com/office/powerpoint/2010/main" val="226341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17</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Conscience, v. 14-15</a:t>
            </a:r>
          </a:p>
        </p:txBody>
      </p:sp>
      <p:sp>
        <p:nvSpPr>
          <p:cNvPr id="6" name="TextBox 5"/>
          <p:cNvSpPr txBox="1"/>
          <p:nvPr/>
        </p:nvSpPr>
        <p:spPr>
          <a:xfrm>
            <a:off x="533400" y="1198098"/>
            <a:ext cx="8001000" cy="1015663"/>
          </a:xfrm>
          <a:prstGeom prst="rect">
            <a:avLst/>
          </a:prstGeom>
          <a:noFill/>
        </p:spPr>
        <p:txBody>
          <a:bodyPr wrap="square" rtlCol="0">
            <a:spAutoFit/>
          </a:bodyPr>
          <a:lstStyle/>
          <a:p>
            <a:r>
              <a:rPr lang="en-US" sz="2000" i="1" dirty="0"/>
              <a:t>Conscience is an important part of human nature…</a:t>
            </a:r>
          </a:p>
          <a:p>
            <a:pPr marL="342900" indent="-342900">
              <a:buFont typeface="Arial" pitchFamily="34" charset="0"/>
              <a:buChar char="•"/>
            </a:pPr>
            <a:r>
              <a:rPr lang="en-US" sz="2000" i="1" dirty="0"/>
              <a:t>But, </a:t>
            </a:r>
            <a:r>
              <a:rPr lang="en-US" sz="2000" i="1" u="sng" dirty="0"/>
              <a:t>not an absolutely trustworthy indicator </a:t>
            </a:r>
            <a:r>
              <a:rPr lang="en-US" sz="2000" i="1" dirty="0"/>
              <a:t>of what is right.</a:t>
            </a:r>
          </a:p>
          <a:p>
            <a:pPr marL="342900" indent="-342900">
              <a:buFont typeface="Arial" pitchFamily="34" charset="0"/>
              <a:buChar char="•"/>
            </a:pPr>
            <a:r>
              <a:rPr lang="en-US" sz="2000" i="1" dirty="0"/>
              <a:t>Romans 2:14,15 are an explanation of verses 2:12,13</a:t>
            </a:r>
          </a:p>
        </p:txBody>
      </p:sp>
      <p:sp>
        <p:nvSpPr>
          <p:cNvPr id="7" name="TextBox 6"/>
          <p:cNvSpPr txBox="1"/>
          <p:nvPr/>
        </p:nvSpPr>
        <p:spPr>
          <a:xfrm>
            <a:off x="571500" y="2362200"/>
            <a:ext cx="8191500" cy="1015663"/>
          </a:xfrm>
          <a:prstGeom prst="rect">
            <a:avLst/>
          </a:prstGeom>
          <a:noFill/>
        </p:spPr>
        <p:txBody>
          <a:bodyPr wrap="square" rtlCol="0">
            <a:spAutoFit/>
          </a:bodyPr>
          <a:lstStyle/>
          <a:p>
            <a:r>
              <a:rPr lang="en-US" sz="2000" i="1" dirty="0"/>
              <a:t>One’s conscience can be…</a:t>
            </a:r>
          </a:p>
          <a:p>
            <a:pPr marL="342900" indent="-342900">
              <a:buFont typeface="Arial" pitchFamily="34" charset="0"/>
              <a:buChar char="•"/>
            </a:pPr>
            <a:r>
              <a:rPr lang="en-US" sz="2000" i="1" dirty="0"/>
              <a:t>“good”  -  Acts 23:1;  1 Timothy 1:5,19</a:t>
            </a:r>
          </a:p>
          <a:p>
            <a:pPr marL="342900" indent="-342900">
              <a:buFont typeface="Arial" pitchFamily="34" charset="0"/>
              <a:buChar char="•"/>
            </a:pPr>
            <a:r>
              <a:rPr lang="en-US" sz="2000" i="1" dirty="0"/>
              <a:t>“clear”  -  Acts 24:16;  1 Timothy 3:9; 2 Timothy 1:3; Hebrews 13:18</a:t>
            </a:r>
          </a:p>
        </p:txBody>
      </p:sp>
      <p:sp>
        <p:nvSpPr>
          <p:cNvPr id="9" name="TextBox 8"/>
          <p:cNvSpPr txBox="1"/>
          <p:nvPr/>
        </p:nvSpPr>
        <p:spPr>
          <a:xfrm>
            <a:off x="571500" y="3581400"/>
            <a:ext cx="8001000" cy="1631216"/>
          </a:xfrm>
          <a:prstGeom prst="rect">
            <a:avLst/>
          </a:prstGeom>
          <a:noFill/>
        </p:spPr>
        <p:txBody>
          <a:bodyPr wrap="square" rtlCol="0">
            <a:spAutoFit/>
          </a:bodyPr>
          <a:lstStyle/>
          <a:p>
            <a:r>
              <a:rPr lang="en-US" sz="2000" i="1" dirty="0"/>
              <a:t>But, it can also be…</a:t>
            </a:r>
          </a:p>
          <a:p>
            <a:pPr marL="342900" indent="-342900">
              <a:buFont typeface="Arial" pitchFamily="34" charset="0"/>
              <a:buChar char="•"/>
            </a:pPr>
            <a:r>
              <a:rPr lang="en-US" sz="2000" i="1" dirty="0"/>
              <a:t>“guilty”  -  Hebrews 10:22</a:t>
            </a:r>
          </a:p>
          <a:p>
            <a:pPr marL="342900" indent="-342900">
              <a:buFont typeface="Arial" pitchFamily="34" charset="0"/>
              <a:buChar char="•"/>
            </a:pPr>
            <a:r>
              <a:rPr lang="en-US" sz="2000" i="1" dirty="0"/>
              <a:t>“corrupted”  -  Titus 1:15</a:t>
            </a:r>
          </a:p>
          <a:p>
            <a:pPr marL="342900" indent="-342900">
              <a:buFont typeface="Arial" pitchFamily="34" charset="0"/>
              <a:buChar char="•"/>
            </a:pPr>
            <a:r>
              <a:rPr lang="en-US" sz="2000" i="1" dirty="0"/>
              <a:t>“weak”  -   1 Corinthians 8:7,10,12</a:t>
            </a:r>
          </a:p>
          <a:p>
            <a:pPr marL="342900" indent="-342900">
              <a:buFont typeface="Arial" pitchFamily="34" charset="0"/>
              <a:buChar char="•"/>
            </a:pPr>
            <a:r>
              <a:rPr lang="en-US" sz="2000" i="1" dirty="0"/>
              <a:t>“seared”  -  1 Timothy 4:2 </a:t>
            </a:r>
          </a:p>
        </p:txBody>
      </p:sp>
      <p:sp>
        <p:nvSpPr>
          <p:cNvPr id="8" name="TextBox 7"/>
          <p:cNvSpPr txBox="1"/>
          <p:nvPr/>
        </p:nvSpPr>
        <p:spPr>
          <a:xfrm>
            <a:off x="494422" y="5410200"/>
            <a:ext cx="8191500" cy="707886"/>
          </a:xfrm>
          <a:prstGeom prst="rect">
            <a:avLst/>
          </a:prstGeom>
          <a:noFill/>
        </p:spPr>
        <p:txBody>
          <a:bodyPr wrap="square" rtlCol="0">
            <a:spAutoFit/>
          </a:bodyPr>
          <a:lstStyle/>
          <a:p>
            <a:r>
              <a:rPr lang="en-US" sz="2000" i="1" dirty="0"/>
              <a:t>By way of the blood of Jesus Christ, our conscience may be…</a:t>
            </a:r>
          </a:p>
          <a:p>
            <a:pPr marL="342900" indent="-342900">
              <a:buFont typeface="Arial" pitchFamily="34" charset="0"/>
              <a:buChar char="•"/>
            </a:pPr>
            <a:r>
              <a:rPr lang="en-US" sz="2000" i="1" dirty="0"/>
              <a:t>“cleansed”  -  Hebrews 9:14</a:t>
            </a:r>
          </a:p>
        </p:txBody>
      </p:sp>
    </p:spTree>
    <p:extLst>
      <p:ext uri="{BB962C8B-B14F-4D97-AF65-F5344CB8AC3E}">
        <p14:creationId xmlns:p14="http://schemas.microsoft.com/office/powerpoint/2010/main" val="79054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84EC8-122D-E426-BAB0-3B2D489A55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99A0395-EC45-0B9D-16AB-B0F120C77A60}"/>
              </a:ext>
            </a:extLst>
          </p:cNvPr>
          <p:cNvSpPr txBox="1"/>
          <p:nvPr/>
        </p:nvSpPr>
        <p:spPr>
          <a:xfrm>
            <a:off x="381000" y="1225689"/>
            <a:ext cx="8382000" cy="5632311"/>
          </a:xfrm>
          <a:prstGeom prst="rect">
            <a:avLst/>
          </a:prstGeom>
          <a:noFill/>
        </p:spPr>
        <p:txBody>
          <a:bodyPr wrap="square" rtlCol="0">
            <a:spAutoFit/>
          </a:bodyPr>
          <a:lstStyle/>
          <a:p>
            <a:r>
              <a:rPr lang="en-US" sz="2000" i="1" dirty="0"/>
              <a:t>”The law of the LORD is perfect, converting the soul; the testimony of the LORD is sure, making wise the simple;</a:t>
            </a:r>
          </a:p>
          <a:p>
            <a:endParaRPr lang="en-US" sz="2000" i="1" dirty="0"/>
          </a:p>
          <a:p>
            <a:r>
              <a:rPr lang="en-US" sz="2000" i="1" dirty="0"/>
              <a:t>The statutes of the LORD are right, rejoicing the heart; the commandment of the LORD is pure, enlightening the eyes;</a:t>
            </a:r>
          </a:p>
          <a:p>
            <a:endParaRPr lang="en-US" sz="2000" i="1" dirty="0"/>
          </a:p>
          <a:p>
            <a:r>
              <a:rPr lang="en-US" sz="2000" i="1" dirty="0"/>
              <a:t>The fear of the LORD is clean, enduring forever; the judgements of the LORD are true and righteous altogether.</a:t>
            </a:r>
          </a:p>
          <a:p>
            <a:endParaRPr lang="en-US" sz="2000" i="1" dirty="0"/>
          </a:p>
          <a:p>
            <a:r>
              <a:rPr lang="en-US" sz="2000" i="1" dirty="0"/>
              <a:t>More to be desired are they than gold, Yea, than much fine gold; Sweeter also than honey and the honeycomb.</a:t>
            </a:r>
          </a:p>
          <a:p>
            <a:endParaRPr lang="en-US" sz="2000" i="1" dirty="0"/>
          </a:p>
          <a:p>
            <a:r>
              <a:rPr lang="en-US" sz="2000" i="1" dirty="0"/>
              <a:t>Moreover, by them Your servant is warned, And in keeping them there is great reward.</a:t>
            </a:r>
          </a:p>
          <a:p>
            <a:endParaRPr lang="en-US" sz="2000" i="1" dirty="0"/>
          </a:p>
          <a:p>
            <a:r>
              <a:rPr lang="en-US" sz="2000" i="1" dirty="0"/>
              <a:t>Who can understand his errors? Cleanse me from secret faults.”</a:t>
            </a:r>
          </a:p>
          <a:p>
            <a:endParaRPr lang="en-US" sz="2000" i="1" dirty="0"/>
          </a:p>
          <a:p>
            <a:r>
              <a:rPr lang="en-US" sz="2000" b="1" i="1" dirty="0"/>
              <a:t>Psalm 19:7-12    </a:t>
            </a:r>
          </a:p>
        </p:txBody>
      </p:sp>
      <p:sp>
        <p:nvSpPr>
          <p:cNvPr id="7" name="Title 1">
            <a:extLst>
              <a:ext uri="{FF2B5EF4-FFF2-40B4-BE49-F238E27FC236}">
                <a16:creationId xmlns:a16="http://schemas.microsoft.com/office/drawing/2014/main" id="{08DA214F-97C8-3965-98CC-411C463A3D71}"/>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Moral Man</a:t>
            </a:r>
            <a:br>
              <a:rPr lang="en-US" dirty="0"/>
            </a:br>
            <a:r>
              <a:rPr lang="en-US" sz="2400" dirty="0">
                <a:solidFill>
                  <a:schemeClr val="tx2">
                    <a:lumMod val="60000"/>
                    <a:lumOff val="40000"/>
                  </a:schemeClr>
                </a:solidFill>
              </a:rPr>
              <a:t>Are you a good person?  How do you know?</a:t>
            </a:r>
          </a:p>
        </p:txBody>
      </p:sp>
    </p:spTree>
    <p:extLst>
      <p:ext uri="{BB962C8B-B14F-4D97-AF65-F5344CB8AC3E}">
        <p14:creationId xmlns:p14="http://schemas.microsoft.com/office/powerpoint/2010/main" val="8294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98500-E181-03B5-D5FC-683E311FA62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289A83-E4E0-1517-39AB-05757B65AFB9}"/>
              </a:ext>
            </a:extLst>
          </p:cNvPr>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19</a:t>
            </a:fld>
            <a:endParaRPr lang="en-US" dirty="0"/>
          </a:p>
        </p:txBody>
      </p:sp>
      <p:sp>
        <p:nvSpPr>
          <p:cNvPr id="5" name="Title 1">
            <a:extLst>
              <a:ext uri="{FF2B5EF4-FFF2-40B4-BE49-F238E27FC236}">
                <a16:creationId xmlns:a16="http://schemas.microsoft.com/office/drawing/2014/main" id="{DE20D1C7-4657-1AA8-D569-BF187AF52A9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a:extLst>
              <a:ext uri="{FF2B5EF4-FFF2-40B4-BE49-F238E27FC236}">
                <a16:creationId xmlns:a16="http://schemas.microsoft.com/office/drawing/2014/main" id="{CB0AEAFD-12CB-C47F-3701-C170AC7F7B8B}"/>
              </a:ext>
            </a:extLst>
          </p:cNvPr>
          <p:cNvSpPr txBox="1"/>
          <p:nvPr/>
        </p:nvSpPr>
        <p:spPr>
          <a:xfrm>
            <a:off x="762000" y="2113362"/>
            <a:ext cx="8001000" cy="584775"/>
          </a:xfrm>
          <a:prstGeom prst="rect">
            <a:avLst/>
          </a:prstGeom>
          <a:noFill/>
        </p:spPr>
        <p:txBody>
          <a:bodyPr wrap="square" rtlCol="0">
            <a:spAutoFit/>
          </a:bodyPr>
          <a:lstStyle/>
          <a:p>
            <a:r>
              <a:rPr lang="en-US" sz="3200" i="1" dirty="0"/>
              <a:t>Romans 1 : The “Natural Man” </a:t>
            </a:r>
          </a:p>
        </p:txBody>
      </p:sp>
      <p:sp>
        <p:nvSpPr>
          <p:cNvPr id="7" name="TextBox 6">
            <a:extLst>
              <a:ext uri="{FF2B5EF4-FFF2-40B4-BE49-F238E27FC236}">
                <a16:creationId xmlns:a16="http://schemas.microsoft.com/office/drawing/2014/main" id="{4BB85D96-F64E-7C27-0D59-8887E5E635DF}"/>
              </a:ext>
            </a:extLst>
          </p:cNvPr>
          <p:cNvSpPr txBox="1"/>
          <p:nvPr/>
        </p:nvSpPr>
        <p:spPr>
          <a:xfrm>
            <a:off x="762000" y="3195062"/>
            <a:ext cx="8001000" cy="584775"/>
          </a:xfrm>
          <a:prstGeom prst="rect">
            <a:avLst/>
          </a:prstGeom>
          <a:noFill/>
        </p:spPr>
        <p:txBody>
          <a:bodyPr wrap="square" rtlCol="0">
            <a:spAutoFit/>
          </a:bodyPr>
          <a:lstStyle/>
          <a:p>
            <a:r>
              <a:rPr lang="en-US" sz="3200" i="1" dirty="0"/>
              <a:t>Romans 2 : The “Moral Man”</a:t>
            </a:r>
          </a:p>
        </p:txBody>
      </p:sp>
      <p:sp>
        <p:nvSpPr>
          <p:cNvPr id="9" name="TextBox 8">
            <a:extLst>
              <a:ext uri="{FF2B5EF4-FFF2-40B4-BE49-F238E27FC236}">
                <a16:creationId xmlns:a16="http://schemas.microsoft.com/office/drawing/2014/main" id="{CDFE5805-1E4B-7B86-31F8-B91549D3A8FA}"/>
              </a:ext>
            </a:extLst>
          </p:cNvPr>
          <p:cNvSpPr txBox="1"/>
          <p:nvPr/>
        </p:nvSpPr>
        <p:spPr>
          <a:xfrm>
            <a:off x="762000" y="4276762"/>
            <a:ext cx="8001000" cy="584775"/>
          </a:xfrm>
          <a:prstGeom prst="rect">
            <a:avLst/>
          </a:prstGeom>
          <a:noFill/>
        </p:spPr>
        <p:txBody>
          <a:bodyPr wrap="square" rtlCol="0">
            <a:spAutoFit/>
          </a:bodyPr>
          <a:lstStyle/>
          <a:p>
            <a:r>
              <a:rPr lang="en-US" sz="3200" b="1" i="1" dirty="0"/>
              <a:t>Romans 3 : The “Religious Man”</a:t>
            </a:r>
          </a:p>
        </p:txBody>
      </p:sp>
    </p:spTree>
    <p:extLst>
      <p:ext uri="{BB962C8B-B14F-4D97-AF65-F5344CB8AC3E}">
        <p14:creationId xmlns:p14="http://schemas.microsoft.com/office/powerpoint/2010/main" val="283691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Substance of Truth</a:t>
            </a:r>
            <a:br>
              <a:rPr lang="en-US" dirty="0"/>
            </a:br>
            <a:r>
              <a:rPr lang="en-US" sz="2400" dirty="0">
                <a:solidFill>
                  <a:schemeClr val="tx2">
                    <a:lumMod val="60000"/>
                    <a:lumOff val="40000"/>
                  </a:schemeClr>
                </a:solidFill>
              </a:rPr>
              <a:t>A Spiritual Battleground – Freeing Captives of a Lie</a:t>
            </a:r>
          </a:p>
        </p:txBody>
      </p:sp>
      <p:sp>
        <p:nvSpPr>
          <p:cNvPr id="3" name="TextBox 2"/>
          <p:cNvSpPr txBox="1"/>
          <p:nvPr/>
        </p:nvSpPr>
        <p:spPr>
          <a:xfrm>
            <a:off x="533400" y="1143000"/>
            <a:ext cx="8001000" cy="5632311"/>
          </a:xfrm>
          <a:prstGeom prst="rect">
            <a:avLst/>
          </a:prstGeom>
          <a:noFill/>
        </p:spPr>
        <p:txBody>
          <a:bodyPr wrap="square" rtlCol="0">
            <a:spAutoFit/>
          </a:bodyPr>
          <a:lstStyle/>
          <a:p>
            <a:r>
              <a:rPr lang="en-US" sz="2000" i="1" dirty="0"/>
              <a:t>“Jesus said to him, ‘</a:t>
            </a:r>
            <a:r>
              <a:rPr lang="en-US" sz="2000" b="1" i="1" dirty="0"/>
              <a:t>I am the way, the truth, and the life.   No one comes to the Father except through Me.</a:t>
            </a:r>
            <a:r>
              <a:rPr lang="en-US" sz="2000" i="1" dirty="0"/>
              <a:t>’”   John 14:6</a:t>
            </a:r>
          </a:p>
          <a:p>
            <a:endParaRPr lang="en-US" sz="2000" i="1" dirty="0"/>
          </a:p>
          <a:p>
            <a:r>
              <a:rPr lang="en-US" sz="2000" i="1" dirty="0"/>
              <a:t>“…Attaining to all riches of the full assurance of understanding, to the knowledge of the mystery of God, </a:t>
            </a:r>
            <a:r>
              <a:rPr lang="en-US" sz="2000" b="1" i="1" dirty="0"/>
              <a:t>both of the Father and of Christ, in whom are hidden all the treasures of wisdom and knowledge </a:t>
            </a:r>
            <a:r>
              <a:rPr lang="en-US" sz="2000" i="1" dirty="0"/>
              <a:t>… For in Him dwells all the fullness of the Godhead bodily …”   </a:t>
            </a:r>
          </a:p>
          <a:p>
            <a:r>
              <a:rPr lang="en-US" sz="2000" i="1" dirty="0"/>
              <a:t>Colossians 2:2,3,9</a:t>
            </a:r>
          </a:p>
          <a:p>
            <a:endParaRPr lang="en-US" sz="2000" i="1" dirty="0"/>
          </a:p>
          <a:p>
            <a:r>
              <a:rPr lang="en-US" sz="2000" i="1" dirty="0"/>
              <a:t>“Do not think that I came to bring peace on earth.   I did not come to bring peace but a </a:t>
            </a:r>
            <a:r>
              <a:rPr lang="en-US" sz="2000" b="1" i="1" dirty="0"/>
              <a:t>sword</a:t>
            </a:r>
            <a:r>
              <a:rPr lang="en-US" sz="2000" i="1" dirty="0"/>
              <a:t>.”   Matthew 10:34</a:t>
            </a:r>
          </a:p>
          <a:p>
            <a:endParaRPr lang="en-US" sz="2000" i="1" dirty="0"/>
          </a:p>
          <a:p>
            <a:r>
              <a:rPr lang="en-US" sz="2000" i="1" dirty="0"/>
              <a:t>A servant of the Lord must not quarrel but be gentle to all, able to teach, patient, in humility </a:t>
            </a:r>
            <a:r>
              <a:rPr lang="en-US" sz="2000" b="1" i="1" dirty="0"/>
              <a:t>correcting those who are in opposition</a:t>
            </a:r>
            <a:r>
              <a:rPr lang="en-US" sz="2000" i="1" dirty="0"/>
              <a:t>, if God perhaps will grant them repentance, </a:t>
            </a:r>
            <a:r>
              <a:rPr lang="en-US" sz="2000" b="1" i="1" dirty="0"/>
              <a:t>so that they may know the truth</a:t>
            </a:r>
            <a:r>
              <a:rPr lang="en-US" sz="2000" i="1" dirty="0"/>
              <a:t>, and </a:t>
            </a:r>
            <a:r>
              <a:rPr lang="en-US" sz="2000" b="1" i="1" dirty="0"/>
              <a:t>that they may come to their senses and escape </a:t>
            </a:r>
            <a:r>
              <a:rPr lang="en-US" sz="2000" i="1" dirty="0"/>
              <a:t>the snare of the devil, </a:t>
            </a:r>
            <a:r>
              <a:rPr lang="en-US" sz="2000" b="1" i="1" dirty="0"/>
              <a:t>having been taken captive </a:t>
            </a:r>
            <a:r>
              <a:rPr lang="en-US" sz="2000" i="1" dirty="0"/>
              <a:t>by him to do his will.</a:t>
            </a:r>
          </a:p>
          <a:p>
            <a:r>
              <a:rPr lang="en-US" sz="2000" i="1" dirty="0"/>
              <a:t>2 Timothy 2:24-26</a:t>
            </a:r>
          </a:p>
        </p:txBody>
      </p:sp>
    </p:spTree>
    <p:extLst>
      <p:ext uri="{BB962C8B-B14F-4D97-AF65-F5344CB8AC3E}">
        <p14:creationId xmlns:p14="http://schemas.microsoft.com/office/powerpoint/2010/main" val="27273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20</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Spiritual/Religious Man</a:t>
            </a:r>
            <a:br>
              <a:rPr lang="en-US" dirty="0"/>
            </a:br>
            <a:r>
              <a:rPr lang="en-US" sz="2400" dirty="0">
                <a:solidFill>
                  <a:schemeClr val="tx2">
                    <a:lumMod val="60000"/>
                    <a:lumOff val="40000"/>
                  </a:schemeClr>
                </a:solidFill>
              </a:rPr>
              <a:t>Man’s Attempt to Cover Himself</a:t>
            </a:r>
          </a:p>
        </p:txBody>
      </p:sp>
      <p:sp>
        <p:nvSpPr>
          <p:cNvPr id="6" name="TextBox 5"/>
          <p:cNvSpPr txBox="1"/>
          <p:nvPr/>
        </p:nvSpPr>
        <p:spPr>
          <a:xfrm>
            <a:off x="402768" y="1295400"/>
            <a:ext cx="8001000" cy="1015663"/>
          </a:xfrm>
          <a:prstGeom prst="rect">
            <a:avLst/>
          </a:prstGeom>
          <a:noFill/>
        </p:spPr>
        <p:txBody>
          <a:bodyPr wrap="square" rtlCol="0">
            <a:spAutoFit/>
          </a:bodyPr>
          <a:lstStyle/>
          <a:p>
            <a:r>
              <a:rPr lang="en-US" sz="2000" b="1" i="1" dirty="0"/>
              <a:t>Romans 2:17-29; 3:1-8</a:t>
            </a:r>
          </a:p>
          <a:p>
            <a:pPr marL="342900" indent="-342900">
              <a:buFont typeface="Arial" pitchFamily="34" charset="0"/>
              <a:buChar char="•"/>
            </a:pPr>
            <a:r>
              <a:rPr lang="en-US" sz="2000" i="1" dirty="0"/>
              <a:t>Specifically addressing the </a:t>
            </a:r>
            <a:r>
              <a:rPr lang="en-US" sz="2000" b="1" i="1" dirty="0"/>
              <a:t>Jew</a:t>
            </a:r>
            <a:r>
              <a:rPr lang="en-US" sz="2000" i="1" dirty="0"/>
              <a:t>; </a:t>
            </a:r>
            <a:r>
              <a:rPr lang="en-US" sz="2000" b="1" i="1" dirty="0"/>
              <a:t>exemplar of the religious person</a:t>
            </a:r>
            <a:r>
              <a:rPr lang="en-US" sz="2000" i="1" dirty="0"/>
              <a:t>; who is </a:t>
            </a:r>
            <a:r>
              <a:rPr lang="en-US" sz="2000" b="1" i="1" dirty="0"/>
              <a:t>proud of the law, but not keeping it</a:t>
            </a:r>
            <a:r>
              <a:rPr lang="en-US" sz="2000" i="1" dirty="0"/>
              <a:t>.</a:t>
            </a:r>
          </a:p>
        </p:txBody>
      </p:sp>
      <p:sp>
        <p:nvSpPr>
          <p:cNvPr id="2" name="TextBox 1"/>
          <p:cNvSpPr txBox="1"/>
          <p:nvPr/>
        </p:nvSpPr>
        <p:spPr>
          <a:xfrm>
            <a:off x="408214" y="2347411"/>
            <a:ext cx="8001000" cy="1938992"/>
          </a:xfrm>
          <a:prstGeom prst="rect">
            <a:avLst/>
          </a:prstGeom>
          <a:noFill/>
        </p:spPr>
        <p:txBody>
          <a:bodyPr wrap="square" rtlCol="0">
            <a:spAutoFit/>
          </a:bodyPr>
          <a:lstStyle/>
          <a:p>
            <a:r>
              <a:rPr lang="en-US" sz="2000" i="1" dirty="0"/>
              <a:t>Basis of Jewish Pride </a:t>
            </a:r>
          </a:p>
          <a:p>
            <a:pPr marL="342900" indent="-342900">
              <a:buFont typeface="Arial" pitchFamily="34" charset="0"/>
              <a:buChar char="•"/>
            </a:pPr>
            <a:r>
              <a:rPr lang="en-US" sz="2000" i="1" dirty="0"/>
              <a:t>Being called a Jew (v. 17)</a:t>
            </a:r>
          </a:p>
          <a:p>
            <a:pPr marL="342900" indent="-342900">
              <a:buFont typeface="Arial" pitchFamily="34" charset="0"/>
              <a:buChar char="•"/>
            </a:pPr>
            <a:r>
              <a:rPr lang="en-US" sz="2000" i="1" dirty="0"/>
              <a:t>Relied on the Law, “rest” (v. 17)</a:t>
            </a:r>
          </a:p>
          <a:p>
            <a:pPr marL="342900" indent="-342900">
              <a:buFont typeface="Arial" pitchFamily="34" charset="0"/>
              <a:buChar char="•"/>
            </a:pPr>
            <a:r>
              <a:rPr lang="en-US" sz="2000" i="1" dirty="0"/>
              <a:t>Boasting of God (superior attitude, v.19)</a:t>
            </a:r>
          </a:p>
          <a:p>
            <a:pPr marL="342900" indent="-342900">
              <a:buFont typeface="Arial" pitchFamily="34" charset="0"/>
              <a:buChar char="•"/>
            </a:pPr>
            <a:r>
              <a:rPr lang="en-US" sz="2000" i="1" dirty="0"/>
              <a:t>Knowing God’s Will (v. 20)</a:t>
            </a:r>
          </a:p>
          <a:p>
            <a:pPr marL="342900" indent="-342900">
              <a:buFont typeface="Arial" pitchFamily="34" charset="0"/>
              <a:buChar char="•"/>
            </a:pPr>
            <a:r>
              <a:rPr lang="en-US" sz="2000" i="1" dirty="0"/>
              <a:t>Being instructors of the Law (v. 21)</a:t>
            </a:r>
          </a:p>
        </p:txBody>
      </p:sp>
      <p:sp>
        <p:nvSpPr>
          <p:cNvPr id="3" name="TextBox 2"/>
          <p:cNvSpPr txBox="1"/>
          <p:nvPr/>
        </p:nvSpPr>
        <p:spPr>
          <a:xfrm>
            <a:off x="391886" y="4446813"/>
            <a:ext cx="8126186" cy="1015663"/>
          </a:xfrm>
          <a:prstGeom prst="rect">
            <a:avLst/>
          </a:prstGeom>
          <a:noFill/>
        </p:spPr>
        <p:txBody>
          <a:bodyPr wrap="square" rtlCol="0">
            <a:spAutoFit/>
          </a:bodyPr>
          <a:lstStyle/>
          <a:p>
            <a:r>
              <a:rPr lang="en-US" sz="2000" i="1" dirty="0"/>
              <a:t>But, all men could see their self-righteous hypocrisy</a:t>
            </a:r>
          </a:p>
          <a:p>
            <a:pPr marL="285750" indent="-285750">
              <a:buFont typeface="Arial" pitchFamily="34" charset="0"/>
              <a:buChar char="•"/>
            </a:pPr>
            <a:r>
              <a:rPr lang="en-US" sz="2000" i="1" dirty="0"/>
              <a:t>“</a:t>
            </a:r>
            <a:r>
              <a:rPr lang="en-US" sz="2000" b="1" i="1" dirty="0"/>
              <a:t>For ‘the name of God is blasphemed among the Gentiles because of you’…”  </a:t>
            </a:r>
            <a:r>
              <a:rPr lang="en-US" sz="2000" i="1" dirty="0"/>
              <a:t>Isaiah 52:5;  Ezekiel 36:22</a:t>
            </a:r>
          </a:p>
        </p:txBody>
      </p:sp>
      <p:sp>
        <p:nvSpPr>
          <p:cNvPr id="8" name="TextBox 7"/>
          <p:cNvSpPr txBox="1"/>
          <p:nvPr/>
        </p:nvSpPr>
        <p:spPr>
          <a:xfrm>
            <a:off x="454479" y="5590229"/>
            <a:ext cx="8001000" cy="1015663"/>
          </a:xfrm>
          <a:prstGeom prst="rect">
            <a:avLst/>
          </a:prstGeom>
          <a:noFill/>
        </p:spPr>
        <p:txBody>
          <a:bodyPr wrap="square" rtlCol="0">
            <a:spAutoFit/>
          </a:bodyPr>
          <a:lstStyle/>
          <a:p>
            <a:r>
              <a:rPr lang="en-US" sz="2000" b="1" i="1" dirty="0"/>
              <a:t>Reality</a:t>
            </a:r>
            <a:r>
              <a:rPr lang="en-US" sz="2000" i="1" dirty="0"/>
              <a:t> </a:t>
            </a:r>
            <a:r>
              <a:rPr lang="en-US" sz="2000" b="1" i="1" dirty="0"/>
              <a:t>counts</a:t>
            </a:r>
            <a:r>
              <a:rPr lang="en-US" sz="2000" i="1" dirty="0"/>
              <a:t> </a:t>
            </a:r>
            <a:r>
              <a:rPr lang="en-US" sz="2000" b="1" i="1" dirty="0"/>
              <a:t>with God</a:t>
            </a:r>
            <a:r>
              <a:rPr lang="en-US" sz="2000" i="1" dirty="0"/>
              <a:t>…!  </a:t>
            </a:r>
          </a:p>
          <a:p>
            <a:r>
              <a:rPr lang="en-US" sz="2000" i="1" dirty="0"/>
              <a:t>“…but </a:t>
            </a:r>
            <a:r>
              <a:rPr lang="en-US" sz="2000" b="1" i="1" dirty="0"/>
              <a:t>he is a Jew who is one inwardly</a:t>
            </a:r>
            <a:r>
              <a:rPr lang="en-US" sz="2000" i="1" dirty="0"/>
              <a:t>; and circumcision is that of the </a:t>
            </a:r>
            <a:r>
              <a:rPr lang="en-US" sz="2000" b="1" i="1" u="sng" dirty="0"/>
              <a:t>heart</a:t>
            </a:r>
            <a:r>
              <a:rPr lang="en-US" sz="2000" i="1" dirty="0"/>
              <a:t>, in the Spirit, not in the letter...”    (v. 2:29) (Deut. 10:16-17)</a:t>
            </a:r>
          </a:p>
        </p:txBody>
      </p:sp>
    </p:spTree>
    <p:extLst>
      <p:ext uri="{BB962C8B-B14F-4D97-AF65-F5344CB8AC3E}">
        <p14:creationId xmlns:p14="http://schemas.microsoft.com/office/powerpoint/2010/main" val="21985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Spiritual/Religious Man</a:t>
            </a:r>
            <a:br>
              <a:rPr lang="en-US" dirty="0"/>
            </a:br>
            <a:r>
              <a:rPr lang="en-US" sz="2400" dirty="0">
                <a:solidFill>
                  <a:schemeClr val="tx2">
                    <a:lumMod val="60000"/>
                    <a:lumOff val="40000"/>
                  </a:schemeClr>
                </a:solidFill>
              </a:rPr>
              <a:t>The Law Reveals our Condition</a:t>
            </a:r>
          </a:p>
        </p:txBody>
      </p:sp>
      <p:sp>
        <p:nvSpPr>
          <p:cNvPr id="3" name="TextBox 2"/>
          <p:cNvSpPr txBox="1"/>
          <p:nvPr/>
        </p:nvSpPr>
        <p:spPr>
          <a:xfrm>
            <a:off x="516134" y="4665834"/>
            <a:ext cx="8001000" cy="1938992"/>
          </a:xfrm>
          <a:prstGeom prst="rect">
            <a:avLst/>
          </a:prstGeom>
          <a:noFill/>
        </p:spPr>
        <p:txBody>
          <a:bodyPr wrap="square" rtlCol="0">
            <a:spAutoFit/>
          </a:bodyPr>
          <a:lstStyle/>
          <a:p>
            <a:pPr marL="0" lvl="1"/>
            <a:r>
              <a:rPr lang="en-US" sz="2000" i="1" dirty="0"/>
              <a:t>“Now we know that whatever </a:t>
            </a:r>
            <a:r>
              <a:rPr lang="en-US" sz="2000" b="1" i="1" dirty="0"/>
              <a:t>the law says</a:t>
            </a:r>
            <a:r>
              <a:rPr lang="en-US" sz="2000" i="1" dirty="0"/>
              <a:t>, it says to those who are under the law, </a:t>
            </a:r>
            <a:r>
              <a:rPr lang="en-US" sz="2000" b="1" i="1" dirty="0"/>
              <a:t>that every mouth may be stopped, and all the world may become guilty before God</a:t>
            </a:r>
            <a:r>
              <a:rPr lang="en-US" sz="2000" i="1" dirty="0"/>
              <a:t>.   Therefore, by the deeds of the law </a:t>
            </a:r>
            <a:r>
              <a:rPr lang="en-US" sz="2000" b="1" i="1" dirty="0"/>
              <a:t>no flesh will be justified</a:t>
            </a:r>
            <a:r>
              <a:rPr lang="en-US" sz="2000" i="1" dirty="0"/>
              <a:t> in His sight, </a:t>
            </a:r>
            <a:r>
              <a:rPr lang="en-US" sz="2000" b="1" i="1" dirty="0"/>
              <a:t>for by the law is the knowledge of sin</a:t>
            </a:r>
            <a:r>
              <a:rPr lang="en-US" sz="2000" i="1" dirty="0"/>
              <a:t>.”  </a:t>
            </a:r>
          </a:p>
          <a:p>
            <a:pPr marL="0" lvl="1"/>
            <a:r>
              <a:rPr lang="en-US" sz="2000" i="1" dirty="0"/>
              <a:t>Romans 3:19-20</a:t>
            </a:r>
          </a:p>
        </p:txBody>
      </p:sp>
      <p:sp>
        <p:nvSpPr>
          <p:cNvPr id="4" name="TextBox 3"/>
          <p:cNvSpPr txBox="1"/>
          <p:nvPr/>
        </p:nvSpPr>
        <p:spPr>
          <a:xfrm>
            <a:off x="531900" y="3243743"/>
            <a:ext cx="8001000" cy="1323439"/>
          </a:xfrm>
          <a:prstGeom prst="rect">
            <a:avLst/>
          </a:prstGeom>
          <a:noFill/>
        </p:spPr>
        <p:txBody>
          <a:bodyPr wrap="square" rtlCol="0">
            <a:spAutoFit/>
          </a:bodyPr>
          <a:lstStyle/>
          <a:p>
            <a:r>
              <a:rPr lang="en-US" sz="2000" i="1" dirty="0"/>
              <a:t>“Hear my prayer, O LORD, Give ear to my supplications!   In Your faithfulness answer me.   And </a:t>
            </a:r>
            <a:r>
              <a:rPr lang="en-US" sz="2000" b="1" i="1" dirty="0"/>
              <a:t>in Your righteousness</a:t>
            </a:r>
            <a:r>
              <a:rPr lang="en-US" sz="2000" i="1" dirty="0"/>
              <a:t>.  </a:t>
            </a:r>
            <a:r>
              <a:rPr lang="en-US" sz="2000" b="1" i="1" dirty="0"/>
              <a:t>Do not enter into judgment  with Your servant</a:t>
            </a:r>
            <a:r>
              <a:rPr lang="en-US" sz="2000" i="1" dirty="0"/>
              <a:t>, For </a:t>
            </a:r>
            <a:r>
              <a:rPr lang="en-US" sz="2000" b="1" i="1" dirty="0"/>
              <a:t>in Your sight no one living is righteous</a:t>
            </a:r>
            <a:r>
              <a:rPr lang="en-US" sz="2000" i="1" dirty="0"/>
              <a:t>.”   Psalm 143:1-2</a:t>
            </a:r>
          </a:p>
        </p:txBody>
      </p:sp>
      <p:sp>
        <p:nvSpPr>
          <p:cNvPr id="5" name="TextBox 4"/>
          <p:cNvSpPr txBox="1"/>
          <p:nvPr/>
        </p:nvSpPr>
        <p:spPr>
          <a:xfrm>
            <a:off x="516134" y="1316824"/>
            <a:ext cx="8001000" cy="707886"/>
          </a:xfrm>
          <a:prstGeom prst="rect">
            <a:avLst/>
          </a:prstGeom>
          <a:noFill/>
        </p:spPr>
        <p:txBody>
          <a:bodyPr wrap="square" rtlCol="0">
            <a:spAutoFit/>
          </a:bodyPr>
          <a:lstStyle/>
          <a:p>
            <a:r>
              <a:rPr lang="en-US" sz="2000" b="1" i="1" dirty="0"/>
              <a:t>“Would you indeed annul My judgment?  Would you condemn Me that you may be justified?”   Job 40:8</a:t>
            </a:r>
            <a:endParaRPr lang="en-US" sz="2000" i="1" dirty="0"/>
          </a:p>
        </p:txBody>
      </p:sp>
      <p:sp>
        <p:nvSpPr>
          <p:cNvPr id="6" name="TextBox 5"/>
          <p:cNvSpPr txBox="1"/>
          <p:nvPr/>
        </p:nvSpPr>
        <p:spPr>
          <a:xfrm>
            <a:off x="500368" y="2116887"/>
            <a:ext cx="8001000" cy="1015663"/>
          </a:xfrm>
          <a:prstGeom prst="rect">
            <a:avLst/>
          </a:prstGeom>
          <a:noFill/>
        </p:spPr>
        <p:txBody>
          <a:bodyPr wrap="square" rtlCol="0">
            <a:spAutoFit/>
          </a:bodyPr>
          <a:lstStyle/>
          <a:p>
            <a:r>
              <a:rPr lang="en-US" sz="2000" i="1" dirty="0"/>
              <a:t>“There is </a:t>
            </a:r>
            <a:r>
              <a:rPr lang="en-US" sz="2000" b="1" i="1" dirty="0"/>
              <a:t>none righteous</a:t>
            </a:r>
            <a:r>
              <a:rPr lang="en-US" sz="2000" i="1" dirty="0"/>
              <a:t>, no, not one; </a:t>
            </a:r>
          </a:p>
          <a:p>
            <a:r>
              <a:rPr lang="en-US" sz="2000" i="1" dirty="0"/>
              <a:t>There is </a:t>
            </a:r>
            <a:r>
              <a:rPr lang="en-US" sz="2000" b="1" i="1" dirty="0"/>
              <a:t>none</a:t>
            </a:r>
            <a:r>
              <a:rPr lang="en-US" sz="2000" i="1" dirty="0"/>
              <a:t> who understands; </a:t>
            </a:r>
          </a:p>
          <a:p>
            <a:r>
              <a:rPr lang="en-US" sz="2000" i="1" dirty="0"/>
              <a:t>There is </a:t>
            </a:r>
            <a:r>
              <a:rPr lang="en-US" sz="2000" b="1" i="1" dirty="0"/>
              <a:t>none</a:t>
            </a:r>
            <a:r>
              <a:rPr lang="en-US" sz="2000" i="1" dirty="0"/>
              <a:t> who seeks after God.”  Romans 3:10-11</a:t>
            </a:r>
          </a:p>
        </p:txBody>
      </p:sp>
    </p:spTree>
    <p:extLst>
      <p:ext uri="{BB962C8B-B14F-4D97-AF65-F5344CB8AC3E}">
        <p14:creationId xmlns:p14="http://schemas.microsoft.com/office/powerpoint/2010/main" val="387598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1011F-F5D5-0AEC-9815-28CDDEB1ECF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DF2EB69-613E-19B8-EA21-0088C0248839}"/>
              </a:ext>
            </a:extLst>
          </p:cNvPr>
          <p:cNvSpPr txBox="1"/>
          <p:nvPr/>
        </p:nvSpPr>
        <p:spPr>
          <a:xfrm>
            <a:off x="381000" y="1447800"/>
            <a:ext cx="8382000" cy="4401205"/>
          </a:xfrm>
          <a:prstGeom prst="rect">
            <a:avLst/>
          </a:prstGeom>
          <a:noFill/>
        </p:spPr>
        <p:txBody>
          <a:bodyPr wrap="square" rtlCol="0">
            <a:spAutoFit/>
          </a:bodyPr>
          <a:lstStyle/>
          <a:p>
            <a:r>
              <a:rPr lang="en-US" sz="2800" i="1" dirty="0"/>
              <a:t>”Keep back Your servant also from presumptuous sins; Let them not have dominion over me.  Then I shall be blameless, And I shall be innocent of great transgression.</a:t>
            </a:r>
          </a:p>
          <a:p>
            <a:endParaRPr lang="en-US" sz="2800" i="1" dirty="0"/>
          </a:p>
          <a:p>
            <a:r>
              <a:rPr lang="en-US" sz="2800" i="1" dirty="0"/>
              <a:t>Let the words of my mouth and the meditation of my heart be acceptable in Your sight, O LORD, my strength and my Redeemer.”</a:t>
            </a:r>
          </a:p>
          <a:p>
            <a:endParaRPr lang="en-US" sz="2800" i="1" dirty="0"/>
          </a:p>
          <a:p>
            <a:r>
              <a:rPr lang="en-US" sz="2800" b="1" i="1" dirty="0"/>
              <a:t>Psalm 19:13-14</a:t>
            </a:r>
          </a:p>
        </p:txBody>
      </p:sp>
      <p:sp>
        <p:nvSpPr>
          <p:cNvPr id="7" name="Title 1">
            <a:extLst>
              <a:ext uri="{FF2B5EF4-FFF2-40B4-BE49-F238E27FC236}">
                <a16:creationId xmlns:a16="http://schemas.microsoft.com/office/drawing/2014/main" id="{8540923D-70CC-6DEA-035B-C697985BDA44}"/>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Spiritual/Religious Man</a:t>
            </a:r>
            <a:br>
              <a:rPr lang="en-US" dirty="0"/>
            </a:br>
            <a:r>
              <a:rPr lang="en-US" sz="2400" dirty="0">
                <a:solidFill>
                  <a:schemeClr val="tx2">
                    <a:lumMod val="60000"/>
                    <a:lumOff val="40000"/>
                  </a:schemeClr>
                </a:solidFill>
              </a:rPr>
              <a:t>How can a sinful man find favor with a righteous God?</a:t>
            </a:r>
          </a:p>
        </p:txBody>
      </p:sp>
    </p:spTree>
    <p:extLst>
      <p:ext uri="{BB962C8B-B14F-4D97-AF65-F5344CB8AC3E}">
        <p14:creationId xmlns:p14="http://schemas.microsoft.com/office/powerpoint/2010/main" val="3847936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23</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p:cNvSpPr txBox="1"/>
          <p:nvPr/>
        </p:nvSpPr>
        <p:spPr>
          <a:xfrm>
            <a:off x="529296" y="1158766"/>
            <a:ext cx="8001000" cy="1323439"/>
          </a:xfrm>
          <a:prstGeom prst="rect">
            <a:avLst/>
          </a:prstGeom>
          <a:noFill/>
        </p:spPr>
        <p:txBody>
          <a:bodyPr wrap="square" rtlCol="0">
            <a:spAutoFit/>
          </a:bodyPr>
          <a:lstStyle/>
          <a:p>
            <a:r>
              <a:rPr lang="en-US" sz="2000" b="1" i="1" dirty="0"/>
              <a:t>Romans 1 : The “Natural Man” </a:t>
            </a:r>
          </a:p>
          <a:p>
            <a:pPr marL="342900" lvl="0" indent="-342900">
              <a:buFont typeface="Arial" pitchFamily="34" charset="0"/>
              <a:buChar char="•"/>
            </a:pPr>
            <a:r>
              <a:rPr lang="en-US" sz="2000" i="1" dirty="0"/>
              <a:t>For </a:t>
            </a:r>
            <a:r>
              <a:rPr lang="en-US" sz="2000" b="1" i="1" dirty="0"/>
              <a:t>Suppressing</a:t>
            </a:r>
            <a:r>
              <a:rPr lang="en-US" sz="2000" i="1" dirty="0"/>
              <a:t> God’s Truth (v.18)</a:t>
            </a:r>
          </a:p>
          <a:p>
            <a:pPr marL="342900" lvl="0" indent="-342900">
              <a:buFont typeface="Arial" pitchFamily="34" charset="0"/>
              <a:buChar char="•"/>
            </a:pPr>
            <a:r>
              <a:rPr lang="en-US" sz="2000" i="1" dirty="0"/>
              <a:t>For </a:t>
            </a:r>
            <a:r>
              <a:rPr lang="en-US" sz="2000" b="1" i="1" dirty="0"/>
              <a:t>Ignoring</a:t>
            </a:r>
            <a:r>
              <a:rPr lang="en-US" sz="2000" i="1" dirty="0"/>
              <a:t> God’s Revelation (v.19-20)</a:t>
            </a:r>
          </a:p>
          <a:p>
            <a:pPr marL="342900" lvl="0" indent="-342900">
              <a:buFont typeface="Arial" pitchFamily="34" charset="0"/>
              <a:buChar char="•"/>
            </a:pPr>
            <a:r>
              <a:rPr lang="en-US" sz="2000" i="1" dirty="0"/>
              <a:t>For </a:t>
            </a:r>
            <a:r>
              <a:rPr lang="en-US" sz="2000" b="1" i="1" dirty="0"/>
              <a:t>Perverting</a:t>
            </a:r>
            <a:r>
              <a:rPr lang="en-US" sz="2000" i="1" dirty="0"/>
              <a:t> God’s Glory (v.21-23)</a:t>
            </a:r>
          </a:p>
        </p:txBody>
      </p:sp>
      <p:sp>
        <p:nvSpPr>
          <p:cNvPr id="7" name="TextBox 6"/>
          <p:cNvSpPr txBox="1"/>
          <p:nvPr/>
        </p:nvSpPr>
        <p:spPr>
          <a:xfrm>
            <a:off x="529296" y="2603935"/>
            <a:ext cx="8001000" cy="2554545"/>
          </a:xfrm>
          <a:prstGeom prst="rect">
            <a:avLst/>
          </a:prstGeom>
          <a:noFill/>
        </p:spPr>
        <p:txBody>
          <a:bodyPr wrap="square" rtlCol="0">
            <a:spAutoFit/>
          </a:bodyPr>
          <a:lstStyle/>
          <a:p>
            <a:r>
              <a:rPr lang="en-US" sz="2000" b="1" i="1" dirty="0"/>
              <a:t>Romans 2 : The “Moral Man”</a:t>
            </a:r>
          </a:p>
          <a:p>
            <a:pPr marL="342900" indent="-342900">
              <a:buFont typeface="Arial" pitchFamily="34" charset="0"/>
              <a:buChar char="•"/>
            </a:pPr>
            <a:r>
              <a:rPr lang="en-US" sz="2000" i="1" dirty="0"/>
              <a:t>According to </a:t>
            </a:r>
            <a:r>
              <a:rPr lang="en-US" sz="2000" b="1" i="1" dirty="0"/>
              <a:t>Truth </a:t>
            </a:r>
            <a:r>
              <a:rPr lang="en-US" sz="2000" i="1" dirty="0"/>
              <a:t>(v. 2)</a:t>
            </a:r>
            <a:endParaRPr lang="en-US" sz="2000" b="1" i="1" dirty="0"/>
          </a:p>
          <a:p>
            <a:pPr marL="342900" indent="-342900">
              <a:buFont typeface="Arial" pitchFamily="34" charset="0"/>
              <a:buChar char="•"/>
            </a:pPr>
            <a:r>
              <a:rPr lang="en-US" sz="2000" i="1" dirty="0"/>
              <a:t>According to </a:t>
            </a:r>
            <a:r>
              <a:rPr lang="en-US" sz="2000" b="1" i="1" dirty="0"/>
              <a:t>Accumulated Guilt </a:t>
            </a:r>
            <a:r>
              <a:rPr lang="en-US" sz="2000" i="1" dirty="0"/>
              <a:t>(v. 5)</a:t>
            </a:r>
            <a:endParaRPr lang="en-US" sz="2000" b="1" i="1" dirty="0"/>
          </a:p>
          <a:p>
            <a:pPr marL="342900" indent="-342900">
              <a:buFont typeface="Arial" pitchFamily="34" charset="0"/>
              <a:buChar char="•"/>
            </a:pPr>
            <a:r>
              <a:rPr lang="en-US" sz="2000" i="1" dirty="0"/>
              <a:t>According to </a:t>
            </a:r>
            <a:r>
              <a:rPr lang="en-US" sz="2000" b="1" i="1" dirty="0"/>
              <a:t>Works </a:t>
            </a:r>
            <a:r>
              <a:rPr lang="en-US" sz="2000" i="1" dirty="0"/>
              <a:t>(v. 6)</a:t>
            </a:r>
          </a:p>
          <a:p>
            <a:pPr marL="342900" indent="-342900">
              <a:buFont typeface="Arial" pitchFamily="34" charset="0"/>
              <a:buChar char="•"/>
            </a:pPr>
            <a:r>
              <a:rPr lang="en-US" sz="2000" i="1" dirty="0"/>
              <a:t>Without </a:t>
            </a:r>
            <a:r>
              <a:rPr lang="en-US" sz="2000" b="1" i="1" dirty="0"/>
              <a:t>Respect of Persons </a:t>
            </a:r>
            <a:r>
              <a:rPr lang="en-US" sz="2000" i="1" dirty="0"/>
              <a:t>(v. 11)</a:t>
            </a:r>
          </a:p>
          <a:p>
            <a:pPr marL="342900" indent="-342900">
              <a:buFont typeface="Arial" pitchFamily="34" charset="0"/>
              <a:buChar char="•"/>
            </a:pPr>
            <a:r>
              <a:rPr lang="en-US" sz="2000" i="1" dirty="0"/>
              <a:t>According to </a:t>
            </a:r>
            <a:r>
              <a:rPr lang="en-US" sz="2000" b="1" i="1" dirty="0"/>
              <a:t>Obedience </a:t>
            </a:r>
            <a:r>
              <a:rPr lang="en-US" sz="2000" i="1" dirty="0"/>
              <a:t>(v. 13)</a:t>
            </a:r>
          </a:p>
          <a:p>
            <a:pPr marL="342900" indent="-342900">
              <a:buFont typeface="Arial" pitchFamily="34" charset="0"/>
              <a:buChar char="•"/>
            </a:pPr>
            <a:r>
              <a:rPr lang="en-US" sz="2000" i="1" dirty="0"/>
              <a:t>According to </a:t>
            </a:r>
            <a:r>
              <a:rPr lang="en-US" sz="2000" b="1" i="1" dirty="0"/>
              <a:t>Secrets of the Heart </a:t>
            </a:r>
            <a:r>
              <a:rPr lang="en-US" sz="2000" i="1" dirty="0"/>
              <a:t>(v. 16)</a:t>
            </a:r>
          </a:p>
          <a:p>
            <a:pPr marL="342900" indent="-342900">
              <a:buFont typeface="Arial" pitchFamily="34" charset="0"/>
              <a:buChar char="•"/>
            </a:pPr>
            <a:r>
              <a:rPr lang="en-US" sz="2000" i="1" dirty="0"/>
              <a:t>According to </a:t>
            </a:r>
            <a:r>
              <a:rPr lang="en-US" sz="2000" b="1" i="1" dirty="0"/>
              <a:t>Reality </a:t>
            </a:r>
            <a:r>
              <a:rPr lang="en-US" sz="2000" i="1" dirty="0"/>
              <a:t>(v. 17-29)</a:t>
            </a:r>
          </a:p>
        </p:txBody>
      </p:sp>
      <p:sp>
        <p:nvSpPr>
          <p:cNvPr id="9" name="TextBox 8"/>
          <p:cNvSpPr txBox="1"/>
          <p:nvPr/>
        </p:nvSpPr>
        <p:spPr>
          <a:xfrm>
            <a:off x="571500" y="5268306"/>
            <a:ext cx="8001000" cy="1323439"/>
          </a:xfrm>
          <a:prstGeom prst="rect">
            <a:avLst/>
          </a:prstGeom>
          <a:noFill/>
        </p:spPr>
        <p:txBody>
          <a:bodyPr wrap="square" rtlCol="0">
            <a:spAutoFit/>
          </a:bodyPr>
          <a:lstStyle/>
          <a:p>
            <a:r>
              <a:rPr lang="en-US" sz="2000" b="1" i="1" dirty="0"/>
              <a:t>Romans 3 : The “Religious Man”</a:t>
            </a:r>
          </a:p>
          <a:p>
            <a:pPr marL="342900" indent="-342900">
              <a:buFont typeface="Arial" pitchFamily="34" charset="0"/>
              <a:buChar char="•"/>
            </a:pPr>
            <a:r>
              <a:rPr lang="en-US" sz="2000" i="1" dirty="0"/>
              <a:t>Our</a:t>
            </a:r>
            <a:r>
              <a:rPr lang="en-US" sz="2000" b="1" i="1" dirty="0"/>
              <a:t> Conscience</a:t>
            </a:r>
            <a:r>
              <a:rPr lang="en-US" sz="2000" i="1" dirty="0"/>
              <a:t> is an </a:t>
            </a:r>
            <a:r>
              <a:rPr lang="en-US" sz="2000" b="1" i="1" dirty="0"/>
              <a:t>Indicator</a:t>
            </a:r>
            <a:r>
              <a:rPr lang="en-US" sz="2000" i="1" dirty="0"/>
              <a:t> of a </a:t>
            </a:r>
            <a:r>
              <a:rPr lang="en-US" sz="2000" b="1" i="1" dirty="0"/>
              <a:t>Need for Righteousness </a:t>
            </a:r>
            <a:r>
              <a:rPr lang="en-US" sz="2000" i="1" dirty="0"/>
              <a:t>and a basis for </a:t>
            </a:r>
            <a:r>
              <a:rPr lang="en-US" sz="2000" b="1" i="1" dirty="0"/>
              <a:t>Religion </a:t>
            </a:r>
            <a:r>
              <a:rPr lang="en-US" sz="2000" i="1" dirty="0"/>
              <a:t>(v. 2:14-15)</a:t>
            </a:r>
          </a:p>
          <a:p>
            <a:pPr marL="342900" indent="-342900">
              <a:buFont typeface="Arial" pitchFamily="34" charset="0"/>
              <a:buChar char="•"/>
            </a:pPr>
            <a:r>
              <a:rPr lang="en-US" sz="2000" i="1" dirty="0"/>
              <a:t>God recognizes </a:t>
            </a:r>
            <a:r>
              <a:rPr lang="en-US" sz="2000" b="1" i="1" dirty="0"/>
              <a:t>Obedience</a:t>
            </a:r>
            <a:r>
              <a:rPr lang="en-US" sz="2000" i="1" dirty="0"/>
              <a:t> from the </a:t>
            </a:r>
            <a:r>
              <a:rPr lang="en-US" sz="2000" b="1" i="1" dirty="0"/>
              <a:t>Heart</a:t>
            </a:r>
            <a:r>
              <a:rPr lang="en-US" sz="2000" i="1" dirty="0"/>
              <a:t>  (v. 2:29) </a:t>
            </a:r>
          </a:p>
        </p:txBody>
      </p:sp>
    </p:spTree>
    <p:extLst>
      <p:ext uri="{BB962C8B-B14F-4D97-AF65-F5344CB8AC3E}">
        <p14:creationId xmlns:p14="http://schemas.microsoft.com/office/powerpoint/2010/main" val="294440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24</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Righteousness of God Revealed</a:t>
            </a:r>
            <a:br>
              <a:rPr lang="en-US" dirty="0"/>
            </a:br>
            <a:r>
              <a:rPr lang="en-US" sz="2600" dirty="0">
                <a:solidFill>
                  <a:schemeClr val="tx2">
                    <a:lumMod val="60000"/>
                    <a:lumOff val="40000"/>
                  </a:schemeClr>
                </a:solidFill>
              </a:rPr>
              <a:t>How the LORD delights in keeping his promises…!</a:t>
            </a:r>
          </a:p>
        </p:txBody>
      </p:sp>
      <p:sp>
        <p:nvSpPr>
          <p:cNvPr id="7" name="TextBox 6"/>
          <p:cNvSpPr txBox="1"/>
          <p:nvPr/>
        </p:nvSpPr>
        <p:spPr>
          <a:xfrm>
            <a:off x="402770" y="1205404"/>
            <a:ext cx="8360230" cy="1938992"/>
          </a:xfrm>
          <a:prstGeom prst="rect">
            <a:avLst/>
          </a:prstGeom>
          <a:noFill/>
        </p:spPr>
        <p:txBody>
          <a:bodyPr wrap="square" rtlCol="0">
            <a:spAutoFit/>
          </a:bodyPr>
          <a:lstStyle/>
          <a:p>
            <a:r>
              <a:rPr lang="en-US" sz="2000" i="1" dirty="0"/>
              <a:t>“’Behold, the days are coming,’ says the LORD, ‘That </a:t>
            </a:r>
            <a:r>
              <a:rPr lang="en-US" sz="2000" b="1" i="1" dirty="0"/>
              <a:t>I will raise </a:t>
            </a:r>
            <a:r>
              <a:rPr lang="en-US" sz="2000" i="1" dirty="0"/>
              <a:t>to David </a:t>
            </a:r>
            <a:r>
              <a:rPr lang="en-US" sz="2000" b="1" i="1" dirty="0"/>
              <a:t>a Branch of righteousness</a:t>
            </a:r>
            <a:r>
              <a:rPr lang="en-US" sz="2000" i="1" dirty="0"/>
              <a:t>; A King shall reign and prosper, And </a:t>
            </a:r>
            <a:r>
              <a:rPr lang="en-US" sz="2000" b="1" i="1" dirty="0"/>
              <a:t>execute judgment and righteousness </a:t>
            </a:r>
            <a:r>
              <a:rPr lang="en-US" sz="2000" i="1" dirty="0"/>
              <a:t>in the earth.   In His days Judah will be saved.   And Israel will dwell safely; Now this is </a:t>
            </a:r>
            <a:r>
              <a:rPr lang="en-US" sz="2000" b="1" i="1" dirty="0"/>
              <a:t>His name </a:t>
            </a:r>
            <a:r>
              <a:rPr lang="en-US" sz="2000" i="1" dirty="0"/>
              <a:t>by which He will be called:  </a:t>
            </a:r>
            <a:r>
              <a:rPr lang="en-US" sz="2000" b="1" i="1" dirty="0"/>
              <a:t>THE LORD OUR RIGHTEOUSNESS</a:t>
            </a:r>
            <a:r>
              <a:rPr lang="en-US" sz="2000" i="1" dirty="0"/>
              <a:t>. ‘”  Jeremiah 23:5-6</a:t>
            </a:r>
          </a:p>
        </p:txBody>
      </p:sp>
      <p:sp>
        <p:nvSpPr>
          <p:cNvPr id="9" name="TextBox 8"/>
          <p:cNvSpPr txBox="1"/>
          <p:nvPr/>
        </p:nvSpPr>
        <p:spPr>
          <a:xfrm>
            <a:off x="402770" y="3225968"/>
            <a:ext cx="8243207" cy="1015663"/>
          </a:xfrm>
          <a:prstGeom prst="rect">
            <a:avLst/>
          </a:prstGeom>
          <a:noFill/>
        </p:spPr>
        <p:txBody>
          <a:bodyPr wrap="square" rtlCol="0">
            <a:spAutoFit/>
          </a:bodyPr>
          <a:lstStyle/>
          <a:p>
            <a:r>
              <a:rPr lang="en-US" sz="2000" i="1" dirty="0"/>
              <a:t>“He shall see the labor of His soul, and be satisfied.   By His knowledge </a:t>
            </a:r>
            <a:r>
              <a:rPr lang="en-US" sz="2000" b="1" i="1" dirty="0"/>
              <a:t>My righteous Servant shall justify many, For He shall bear their iniquities</a:t>
            </a:r>
            <a:r>
              <a:rPr lang="en-US" sz="2000" i="1" dirty="0"/>
              <a:t>.”   Isaiah 53:11</a:t>
            </a:r>
          </a:p>
        </p:txBody>
      </p:sp>
      <p:sp>
        <p:nvSpPr>
          <p:cNvPr id="8" name="TextBox 7"/>
          <p:cNvSpPr txBox="1"/>
          <p:nvPr/>
        </p:nvSpPr>
        <p:spPr>
          <a:xfrm>
            <a:off x="417095" y="4419600"/>
            <a:ext cx="8191500" cy="707886"/>
          </a:xfrm>
          <a:prstGeom prst="rect">
            <a:avLst/>
          </a:prstGeom>
          <a:noFill/>
        </p:spPr>
        <p:txBody>
          <a:bodyPr wrap="square" rtlCol="0">
            <a:spAutoFit/>
          </a:bodyPr>
          <a:lstStyle/>
          <a:p>
            <a:r>
              <a:rPr lang="en-US" sz="2000" i="1" dirty="0"/>
              <a:t>“</a:t>
            </a:r>
            <a:r>
              <a:rPr lang="en-US" sz="2000" b="1" i="1" dirty="0"/>
              <a:t>For He made Him who knew no sin to be sin for us, that we might become the righteousness of God in Him</a:t>
            </a:r>
            <a:r>
              <a:rPr lang="en-US" sz="2000" i="1" dirty="0"/>
              <a:t>.”    2 Corinthians 5:21</a:t>
            </a:r>
          </a:p>
        </p:txBody>
      </p:sp>
      <p:sp>
        <p:nvSpPr>
          <p:cNvPr id="2" name="TextBox 1">
            <a:extLst>
              <a:ext uri="{FF2B5EF4-FFF2-40B4-BE49-F238E27FC236}">
                <a16:creationId xmlns:a16="http://schemas.microsoft.com/office/drawing/2014/main" id="{E147E862-4A67-A3C8-C450-5CD9E29C9023}"/>
              </a:ext>
            </a:extLst>
          </p:cNvPr>
          <p:cNvSpPr txBox="1"/>
          <p:nvPr/>
        </p:nvSpPr>
        <p:spPr>
          <a:xfrm>
            <a:off x="421106" y="5295027"/>
            <a:ext cx="8191500" cy="954107"/>
          </a:xfrm>
          <a:prstGeom prst="rect">
            <a:avLst/>
          </a:prstGeom>
          <a:noFill/>
        </p:spPr>
        <p:txBody>
          <a:bodyPr wrap="square" rtlCol="0">
            <a:spAutoFit/>
          </a:bodyPr>
          <a:lstStyle/>
          <a:p>
            <a:r>
              <a:rPr lang="en-US" sz="2800" i="1" dirty="0"/>
              <a:t>“…that </a:t>
            </a:r>
            <a:r>
              <a:rPr lang="en-US" sz="2800" b="1" i="1" dirty="0"/>
              <a:t>He</a:t>
            </a:r>
            <a:r>
              <a:rPr lang="en-US" sz="2800" i="1" dirty="0"/>
              <a:t> might </a:t>
            </a:r>
            <a:r>
              <a:rPr lang="en-US" sz="2800" b="1" i="1" dirty="0"/>
              <a:t>be just and the justifier </a:t>
            </a:r>
            <a:r>
              <a:rPr lang="en-US" sz="2800" i="1" dirty="0"/>
              <a:t>of the one who has faith in Jesus.”    Romans 3:26</a:t>
            </a:r>
          </a:p>
        </p:txBody>
      </p:sp>
    </p:spTree>
    <p:extLst>
      <p:ext uri="{BB962C8B-B14F-4D97-AF65-F5344CB8AC3E}">
        <p14:creationId xmlns:p14="http://schemas.microsoft.com/office/powerpoint/2010/main" val="35567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A595B-BD48-ED10-8414-BCD52DA7B3D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51BD5AE-DD90-08E2-41B8-A2CCF514A3C3}"/>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difference should that make…?</a:t>
            </a:r>
            <a:br>
              <a:rPr lang="en-US" dirty="0"/>
            </a:br>
            <a:r>
              <a:rPr lang="en-US" sz="2800" dirty="0">
                <a:solidFill>
                  <a:schemeClr val="tx2">
                    <a:lumMod val="60000"/>
                    <a:lumOff val="40000"/>
                  </a:schemeClr>
                </a:solidFill>
              </a:rPr>
              <a:t>How now ought we live?</a:t>
            </a:r>
          </a:p>
        </p:txBody>
      </p:sp>
      <p:sp>
        <p:nvSpPr>
          <p:cNvPr id="6" name="TextBox 5">
            <a:extLst>
              <a:ext uri="{FF2B5EF4-FFF2-40B4-BE49-F238E27FC236}">
                <a16:creationId xmlns:a16="http://schemas.microsoft.com/office/drawing/2014/main" id="{6DA5BA44-F97E-F465-6A0B-8D0821A423A9}"/>
              </a:ext>
            </a:extLst>
          </p:cNvPr>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12289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152400" y="0"/>
            <a:ext cx="8839200" cy="1143000"/>
          </a:xfrm>
        </p:spPr>
        <p:txBody>
          <a:bodyPr>
            <a:normAutofit/>
          </a:bodyPr>
          <a:lstStyle/>
          <a:p>
            <a:pPr algn="l"/>
            <a:r>
              <a:rPr lang="en-US" dirty="0"/>
              <a:t>What is meant by ‘Knowing God’?</a:t>
            </a:r>
            <a:br>
              <a:rPr lang="en-US" dirty="0"/>
            </a:br>
            <a:r>
              <a:rPr lang="en-US" sz="2400" dirty="0">
                <a:solidFill>
                  <a:schemeClr val="tx2">
                    <a:lumMod val="60000"/>
                    <a:lumOff val="40000"/>
                  </a:schemeClr>
                </a:solidFill>
              </a:rPr>
              <a:t>Jeremiah 31:31-34    God’s perspective is…</a:t>
            </a:r>
          </a:p>
        </p:txBody>
      </p:sp>
      <p:sp>
        <p:nvSpPr>
          <p:cNvPr id="3" name="TextBox 2">
            <a:extLst>
              <a:ext uri="{FF2B5EF4-FFF2-40B4-BE49-F238E27FC236}">
                <a16:creationId xmlns:a16="http://schemas.microsoft.com/office/drawing/2014/main" id="{1066A093-8C2F-E758-7D37-1B61546BC782}"/>
              </a:ext>
            </a:extLst>
          </p:cNvPr>
          <p:cNvSpPr txBox="1"/>
          <p:nvPr/>
        </p:nvSpPr>
        <p:spPr>
          <a:xfrm>
            <a:off x="304800" y="1225689"/>
            <a:ext cx="8305800" cy="5324535"/>
          </a:xfrm>
          <a:prstGeom prst="rect">
            <a:avLst/>
          </a:prstGeom>
          <a:noFill/>
        </p:spPr>
        <p:txBody>
          <a:bodyPr wrap="square" rtlCol="0">
            <a:spAutoFit/>
          </a:bodyPr>
          <a:lstStyle/>
          <a:p>
            <a:r>
              <a:rPr lang="en-US" sz="2000" i="1" dirty="0"/>
              <a:t>“You search the Scriptures, for in them you think you have eternal life; and these are </a:t>
            </a:r>
            <a:r>
              <a:rPr lang="en-US" sz="2000" b="1" i="1" dirty="0"/>
              <a:t>they which testify of Me</a:t>
            </a:r>
            <a:r>
              <a:rPr lang="en-US" sz="2000" i="1" dirty="0"/>
              <a:t>.” John 5:39  </a:t>
            </a:r>
          </a:p>
          <a:p>
            <a:endParaRPr lang="en-US" sz="2000" i="1" dirty="0"/>
          </a:p>
          <a:p>
            <a:r>
              <a:rPr lang="en-US" sz="2000" i="1" dirty="0"/>
              <a:t>“You say that I am a king. For this reason, I was born, and </a:t>
            </a:r>
            <a:r>
              <a:rPr lang="en-US" sz="2000" b="1" i="1" dirty="0"/>
              <a:t>for this reason I came into the world </a:t>
            </a:r>
            <a:r>
              <a:rPr lang="en-US" sz="2000" i="1" dirty="0"/>
              <a:t>–</a:t>
            </a:r>
            <a:r>
              <a:rPr lang="en-US" sz="2000" b="1" i="1" dirty="0"/>
              <a:t> to testify to the truth</a:t>
            </a:r>
            <a:r>
              <a:rPr lang="en-US" sz="2000" i="1" dirty="0"/>
              <a:t>. Everyone who belongs to the truth listens to my voice.” v. 37, John 18:24-38 </a:t>
            </a:r>
            <a:endParaRPr lang="en-US" sz="2000" dirty="0"/>
          </a:p>
          <a:p>
            <a:endParaRPr lang="en-US" sz="2000" dirty="0"/>
          </a:p>
          <a:p>
            <a:r>
              <a:rPr lang="en-US" sz="2000" i="1" dirty="0"/>
              <a:t>“If you abide in My word, you are My disciples indeed.  </a:t>
            </a:r>
            <a:r>
              <a:rPr lang="en-US" sz="2000" b="1" i="1" dirty="0"/>
              <a:t>And you shall know the truth, and the truth shall make you free.</a:t>
            </a:r>
            <a:r>
              <a:rPr lang="en-US" sz="2000" i="1" dirty="0"/>
              <a:t>” John 8:31 </a:t>
            </a:r>
          </a:p>
          <a:p>
            <a:endParaRPr lang="en-US" sz="2000" i="1" dirty="0"/>
          </a:p>
          <a:p>
            <a:r>
              <a:rPr lang="en-US" sz="2000" i="1" dirty="0"/>
              <a:t>“</a:t>
            </a:r>
            <a:r>
              <a:rPr lang="en-US" sz="2000" b="1" i="1" dirty="0"/>
              <a:t>Let this mind be in you </a:t>
            </a:r>
            <a:r>
              <a:rPr lang="en-US" sz="2000" i="1" dirty="0"/>
              <a:t>which was also in Christ Jesus…”  Phil. 2:5-11 </a:t>
            </a:r>
          </a:p>
          <a:p>
            <a:endParaRPr lang="en-US" sz="2000" i="1" dirty="0"/>
          </a:p>
          <a:p>
            <a:r>
              <a:rPr lang="en-US" i="1" dirty="0"/>
              <a:t>“</a:t>
            </a:r>
            <a:r>
              <a:rPr lang="en-US" sz="2000" i="1" dirty="0"/>
              <a:t>For </a:t>
            </a:r>
            <a:r>
              <a:rPr lang="en-US" sz="2000" b="1" i="1" dirty="0"/>
              <a:t>who has known the mind of the LORD </a:t>
            </a:r>
            <a:r>
              <a:rPr lang="en-US" sz="2000" i="1" dirty="0"/>
              <a:t>that he may instruct Him?  </a:t>
            </a:r>
            <a:r>
              <a:rPr lang="en-US" sz="2000" b="1" i="1" dirty="0"/>
              <a:t>But we have the mind of Christ</a:t>
            </a:r>
            <a:r>
              <a:rPr lang="en-US" sz="2000" i="1" dirty="0"/>
              <a:t>.”   1 Corinthians 2:16</a:t>
            </a:r>
          </a:p>
          <a:p>
            <a:endParaRPr lang="en-US" sz="2000" i="1" dirty="0"/>
          </a:p>
          <a:p>
            <a:r>
              <a:rPr lang="en-US" sz="2000" i="1" dirty="0"/>
              <a:t>“And this is eternal life, </a:t>
            </a:r>
            <a:r>
              <a:rPr lang="en-US" sz="2000" b="1" i="1" dirty="0"/>
              <a:t>that they may know You</a:t>
            </a:r>
            <a:r>
              <a:rPr lang="en-US" sz="2000" i="1" dirty="0"/>
              <a:t>, the only true God, and Jesus Christ whom you have sent.”  John 17:3</a:t>
            </a:r>
          </a:p>
        </p:txBody>
      </p:sp>
    </p:spTree>
    <p:extLst>
      <p:ext uri="{BB962C8B-B14F-4D97-AF65-F5344CB8AC3E}">
        <p14:creationId xmlns:p14="http://schemas.microsoft.com/office/powerpoint/2010/main" val="35980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4</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Predicament of Mankind</a:t>
            </a:r>
            <a:br>
              <a:rPr lang="en-US" dirty="0"/>
            </a:br>
            <a:r>
              <a:rPr lang="en-US" sz="2400" dirty="0">
                <a:solidFill>
                  <a:schemeClr val="tx2">
                    <a:lumMod val="60000"/>
                    <a:lumOff val="40000"/>
                  </a:schemeClr>
                </a:solidFill>
              </a:rPr>
              <a:t>“The wrath of God is revealed…” “…For all have sinned…”</a:t>
            </a:r>
          </a:p>
        </p:txBody>
      </p:sp>
      <p:sp>
        <p:nvSpPr>
          <p:cNvPr id="6" name="TextBox 5"/>
          <p:cNvSpPr txBox="1"/>
          <p:nvPr/>
        </p:nvSpPr>
        <p:spPr>
          <a:xfrm>
            <a:off x="762000" y="2113362"/>
            <a:ext cx="8001000" cy="584775"/>
          </a:xfrm>
          <a:prstGeom prst="rect">
            <a:avLst/>
          </a:prstGeom>
          <a:noFill/>
        </p:spPr>
        <p:txBody>
          <a:bodyPr wrap="square" rtlCol="0">
            <a:spAutoFit/>
          </a:bodyPr>
          <a:lstStyle/>
          <a:p>
            <a:r>
              <a:rPr lang="en-US" sz="3200" b="1" i="1" dirty="0"/>
              <a:t>Romans 1 : The “Natural Man” </a:t>
            </a:r>
          </a:p>
        </p:txBody>
      </p:sp>
      <p:sp>
        <p:nvSpPr>
          <p:cNvPr id="7" name="TextBox 6"/>
          <p:cNvSpPr txBox="1"/>
          <p:nvPr/>
        </p:nvSpPr>
        <p:spPr>
          <a:xfrm>
            <a:off x="762000" y="3195062"/>
            <a:ext cx="8001000" cy="584775"/>
          </a:xfrm>
          <a:prstGeom prst="rect">
            <a:avLst/>
          </a:prstGeom>
          <a:noFill/>
        </p:spPr>
        <p:txBody>
          <a:bodyPr wrap="square" rtlCol="0">
            <a:spAutoFit/>
          </a:bodyPr>
          <a:lstStyle/>
          <a:p>
            <a:r>
              <a:rPr lang="en-US" sz="3200" i="1" dirty="0"/>
              <a:t>Romans 2 : The “Moral Man”</a:t>
            </a:r>
          </a:p>
        </p:txBody>
      </p:sp>
      <p:sp>
        <p:nvSpPr>
          <p:cNvPr id="9" name="TextBox 8"/>
          <p:cNvSpPr txBox="1"/>
          <p:nvPr/>
        </p:nvSpPr>
        <p:spPr>
          <a:xfrm>
            <a:off x="762000" y="4276762"/>
            <a:ext cx="8001000" cy="584775"/>
          </a:xfrm>
          <a:prstGeom prst="rect">
            <a:avLst/>
          </a:prstGeom>
          <a:noFill/>
        </p:spPr>
        <p:txBody>
          <a:bodyPr wrap="square" rtlCol="0">
            <a:spAutoFit/>
          </a:bodyPr>
          <a:lstStyle/>
          <a:p>
            <a:r>
              <a:rPr lang="en-US" sz="3200" i="1" dirty="0"/>
              <a:t>Romans 3 : The “Religious Man”</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Natural Man</a:t>
            </a:r>
            <a:br>
              <a:rPr lang="en-US" dirty="0"/>
            </a:br>
            <a:r>
              <a:rPr lang="en-US" sz="2400" dirty="0">
                <a:solidFill>
                  <a:schemeClr val="tx2">
                    <a:lumMod val="60000"/>
                    <a:lumOff val="40000"/>
                  </a:schemeClr>
                </a:solidFill>
              </a:rPr>
              <a:t>“…who suppress the truth…”</a:t>
            </a:r>
          </a:p>
        </p:txBody>
      </p:sp>
      <p:sp>
        <p:nvSpPr>
          <p:cNvPr id="3" name="TextBox 2"/>
          <p:cNvSpPr txBox="1"/>
          <p:nvPr/>
        </p:nvSpPr>
        <p:spPr>
          <a:xfrm>
            <a:off x="457200" y="1310640"/>
            <a:ext cx="8001000" cy="4801314"/>
          </a:xfrm>
          <a:prstGeom prst="rect">
            <a:avLst/>
          </a:prstGeom>
          <a:noFill/>
        </p:spPr>
        <p:txBody>
          <a:bodyPr wrap="square" rtlCol="0">
            <a:spAutoFit/>
          </a:bodyPr>
          <a:lstStyle/>
          <a:p>
            <a:r>
              <a:rPr lang="en-US" i="1" dirty="0"/>
              <a:t>“For the wrath of God is revealed from heaven against all ungodliness and unrighteousness of men, </a:t>
            </a:r>
            <a:r>
              <a:rPr lang="en-US" b="1" i="1" dirty="0"/>
              <a:t>who suppress the truth in unrighteousness</a:t>
            </a:r>
            <a:r>
              <a:rPr lang="en-US" i="1" dirty="0"/>
              <a:t>, because what may be known of God is manifest in them, for God has shown it to them.   </a:t>
            </a:r>
          </a:p>
          <a:p>
            <a:endParaRPr lang="en-US" i="1" dirty="0"/>
          </a:p>
          <a:p>
            <a:r>
              <a:rPr lang="en-US" i="1" dirty="0"/>
              <a:t>For </a:t>
            </a:r>
            <a:r>
              <a:rPr lang="en-US" b="1" i="1" dirty="0"/>
              <a:t>since the creation of the world His invisible attributes are clearly seen</a:t>
            </a:r>
            <a:r>
              <a:rPr lang="en-US" i="1" dirty="0"/>
              <a:t>, being understood by the things that are made, even His eternal power and Godhead, so that </a:t>
            </a:r>
            <a:r>
              <a:rPr lang="en-US" b="1" i="1" dirty="0"/>
              <a:t>they are without excuse</a:t>
            </a:r>
            <a:r>
              <a:rPr lang="en-US" i="1" dirty="0"/>
              <a:t>, because, although they knew God, they did not glorify Him as God, nor were thankful, but became futile in their thoughts, and their foolish hearts were darkened.   </a:t>
            </a:r>
          </a:p>
          <a:p>
            <a:endParaRPr lang="en-US" i="1" dirty="0"/>
          </a:p>
          <a:p>
            <a:r>
              <a:rPr lang="en-US" b="1" i="1" dirty="0"/>
              <a:t>Professing to be wise, they became fools</a:t>
            </a:r>
            <a:r>
              <a:rPr lang="en-US" i="1" dirty="0"/>
              <a:t>, and changed the glory of the incorruptible God into an image made like corruptible man – and birds and four-footed animals and creeping things.”   </a:t>
            </a:r>
          </a:p>
          <a:p>
            <a:endParaRPr lang="en-US" i="1" dirty="0"/>
          </a:p>
          <a:p>
            <a:r>
              <a:rPr lang="en-US" i="1" dirty="0"/>
              <a:t>Romans 1:18-23</a:t>
            </a:r>
          </a:p>
          <a:p>
            <a:r>
              <a:rPr lang="en-US" i="1" dirty="0"/>
              <a:t>(Isaiah 44:14-20)</a:t>
            </a:r>
            <a:endParaRPr lang="en-US" dirty="0"/>
          </a:p>
        </p:txBody>
      </p:sp>
    </p:spTree>
    <p:extLst>
      <p:ext uri="{BB962C8B-B14F-4D97-AF65-F5344CB8AC3E}">
        <p14:creationId xmlns:p14="http://schemas.microsoft.com/office/powerpoint/2010/main" val="77096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6</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His Invisible Attributes </a:t>
            </a:r>
            <a:br>
              <a:rPr lang="en-US" dirty="0"/>
            </a:br>
            <a:r>
              <a:rPr lang="en-US" sz="2400" dirty="0">
                <a:solidFill>
                  <a:schemeClr val="tx2">
                    <a:lumMod val="60000"/>
                    <a:lumOff val="40000"/>
                  </a:schemeClr>
                </a:solidFill>
              </a:rPr>
              <a:t>Are Clearly Seen</a:t>
            </a:r>
          </a:p>
        </p:txBody>
      </p:sp>
      <p:sp>
        <p:nvSpPr>
          <p:cNvPr id="6" name="TextBox 5"/>
          <p:cNvSpPr txBox="1"/>
          <p:nvPr/>
        </p:nvSpPr>
        <p:spPr>
          <a:xfrm>
            <a:off x="381000" y="1179095"/>
            <a:ext cx="8001000" cy="4278094"/>
          </a:xfrm>
          <a:prstGeom prst="rect">
            <a:avLst/>
          </a:prstGeom>
          <a:noFill/>
        </p:spPr>
        <p:txBody>
          <a:bodyPr wrap="square" rtlCol="0">
            <a:spAutoFit/>
          </a:bodyPr>
          <a:lstStyle/>
          <a:p>
            <a:r>
              <a:rPr lang="en-US" sz="2800" i="1" dirty="0"/>
              <a:t>“The heavens </a:t>
            </a:r>
            <a:r>
              <a:rPr lang="en-US" sz="2800" b="1" i="1" dirty="0"/>
              <a:t>declare</a:t>
            </a:r>
            <a:r>
              <a:rPr lang="en-US" sz="2800" i="1" dirty="0"/>
              <a:t> the glory of God; </a:t>
            </a:r>
          </a:p>
          <a:p>
            <a:r>
              <a:rPr lang="en-US" sz="2800" i="1" dirty="0"/>
              <a:t>	And the firmament </a:t>
            </a:r>
            <a:r>
              <a:rPr lang="en-US" sz="2800" b="1" i="1" dirty="0"/>
              <a:t>shows</a:t>
            </a:r>
            <a:r>
              <a:rPr lang="en-US" sz="2800" i="1" dirty="0"/>
              <a:t> </a:t>
            </a:r>
            <a:r>
              <a:rPr lang="en-US" sz="2800" b="1" i="1" dirty="0"/>
              <a:t>His handiwork</a:t>
            </a:r>
            <a:r>
              <a:rPr lang="en-US" sz="2800" i="1" dirty="0"/>
              <a:t>.</a:t>
            </a:r>
          </a:p>
          <a:p>
            <a:r>
              <a:rPr lang="en-US" sz="2800" i="1" dirty="0"/>
              <a:t>Day unto day </a:t>
            </a:r>
            <a:r>
              <a:rPr lang="en-US" sz="2800" b="1" i="1" dirty="0"/>
              <a:t>utters speech</a:t>
            </a:r>
            <a:r>
              <a:rPr lang="en-US" sz="2800" i="1" dirty="0"/>
              <a:t>,</a:t>
            </a:r>
          </a:p>
          <a:p>
            <a:r>
              <a:rPr lang="en-US" sz="2800" i="1" dirty="0"/>
              <a:t>	And night unto night </a:t>
            </a:r>
            <a:r>
              <a:rPr lang="en-US" sz="2800" b="1" i="1" dirty="0"/>
              <a:t>reveals knowledge</a:t>
            </a:r>
            <a:r>
              <a:rPr lang="en-US" sz="2800" i="1" dirty="0"/>
              <a:t>.</a:t>
            </a:r>
          </a:p>
          <a:p>
            <a:r>
              <a:rPr lang="en-US" sz="2800" i="1" dirty="0"/>
              <a:t>There is no </a:t>
            </a:r>
            <a:r>
              <a:rPr lang="en-US" sz="2800" b="1" i="1" dirty="0"/>
              <a:t>speech</a:t>
            </a:r>
            <a:r>
              <a:rPr lang="en-US" sz="2800" i="1" dirty="0"/>
              <a:t> nor </a:t>
            </a:r>
            <a:r>
              <a:rPr lang="en-US" sz="2800" b="1" i="1" dirty="0"/>
              <a:t>language </a:t>
            </a:r>
          </a:p>
          <a:p>
            <a:r>
              <a:rPr lang="en-US" sz="2800" i="1" dirty="0"/>
              <a:t>	Where their </a:t>
            </a:r>
            <a:r>
              <a:rPr lang="en-US" sz="2800" b="1" i="1" dirty="0"/>
              <a:t>voice</a:t>
            </a:r>
            <a:r>
              <a:rPr lang="en-US" sz="2800" i="1" dirty="0"/>
              <a:t> is not heard.</a:t>
            </a:r>
          </a:p>
          <a:p>
            <a:r>
              <a:rPr lang="en-US" sz="2800" i="1" dirty="0"/>
              <a:t>Their </a:t>
            </a:r>
            <a:r>
              <a:rPr lang="en-US" sz="2800" b="1" i="1" dirty="0"/>
              <a:t>line</a:t>
            </a:r>
            <a:r>
              <a:rPr lang="en-US" sz="2800" i="1" dirty="0"/>
              <a:t> has gone out through all the earth,</a:t>
            </a:r>
          </a:p>
          <a:p>
            <a:r>
              <a:rPr lang="en-US" sz="2800" i="1" dirty="0"/>
              <a:t>	And their </a:t>
            </a:r>
            <a:r>
              <a:rPr lang="en-US" sz="2800" b="1" i="1" dirty="0"/>
              <a:t>words</a:t>
            </a:r>
            <a:r>
              <a:rPr lang="en-US" sz="2800" i="1" dirty="0"/>
              <a:t> to the end of the world.”</a:t>
            </a:r>
          </a:p>
          <a:p>
            <a:endParaRPr lang="en-US" sz="2000" i="1" dirty="0"/>
          </a:p>
          <a:p>
            <a:r>
              <a:rPr lang="en-US" sz="2800" b="1" i="1" dirty="0"/>
              <a:t>Psalm 19:1-4</a:t>
            </a:r>
          </a:p>
        </p:txBody>
      </p:sp>
      <p:sp>
        <p:nvSpPr>
          <p:cNvPr id="2" name="TextBox 1">
            <a:extLst>
              <a:ext uri="{FF2B5EF4-FFF2-40B4-BE49-F238E27FC236}">
                <a16:creationId xmlns:a16="http://schemas.microsoft.com/office/drawing/2014/main" id="{34E0CD6C-C9C5-5A7F-74C1-859301449D97}"/>
              </a:ext>
            </a:extLst>
          </p:cNvPr>
          <p:cNvSpPr txBox="1"/>
          <p:nvPr/>
        </p:nvSpPr>
        <p:spPr>
          <a:xfrm>
            <a:off x="1112015" y="5675322"/>
            <a:ext cx="6538970" cy="523220"/>
          </a:xfrm>
          <a:prstGeom prst="rect">
            <a:avLst/>
          </a:prstGeom>
          <a:noFill/>
        </p:spPr>
        <p:txBody>
          <a:bodyPr wrap="none" rtlCol="0">
            <a:spAutoFit/>
          </a:bodyPr>
          <a:lstStyle/>
          <a:p>
            <a:r>
              <a:rPr lang="en-US" sz="2800" b="1" dirty="0"/>
              <a:t>What would you accept as evidence?</a:t>
            </a:r>
          </a:p>
        </p:txBody>
      </p:sp>
    </p:spTree>
    <p:extLst>
      <p:ext uri="{BB962C8B-B14F-4D97-AF65-F5344CB8AC3E}">
        <p14:creationId xmlns:p14="http://schemas.microsoft.com/office/powerpoint/2010/main" val="405577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7</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Evidence of His Handiwork</a:t>
            </a:r>
            <a:br>
              <a:rPr lang="en-US" dirty="0"/>
            </a:br>
            <a:r>
              <a:rPr lang="en-US" sz="2400" dirty="0">
                <a:solidFill>
                  <a:schemeClr val="tx2">
                    <a:lumMod val="60000"/>
                    <a:lumOff val="40000"/>
                  </a:schemeClr>
                </a:solidFill>
              </a:rPr>
              <a:t>Creative Design –  Complex Information Systems</a:t>
            </a:r>
          </a:p>
        </p:txBody>
      </p:sp>
      <p:sp>
        <p:nvSpPr>
          <p:cNvPr id="10" name="TextBox 9"/>
          <p:cNvSpPr txBox="1"/>
          <p:nvPr/>
        </p:nvSpPr>
        <p:spPr>
          <a:xfrm>
            <a:off x="417576" y="1905000"/>
            <a:ext cx="8001000" cy="2739211"/>
          </a:xfrm>
          <a:prstGeom prst="rect">
            <a:avLst/>
          </a:prstGeom>
          <a:noFill/>
        </p:spPr>
        <p:txBody>
          <a:bodyPr wrap="square" rtlCol="0" anchor="ctr">
            <a:spAutoFit/>
          </a:bodyPr>
          <a:lstStyle/>
          <a:p>
            <a:r>
              <a:rPr lang="en-US" sz="3200" b="1" i="1" dirty="0"/>
              <a:t>Intelligent Systems</a:t>
            </a:r>
          </a:p>
          <a:p>
            <a:pPr marL="457200" indent="-457200">
              <a:buFont typeface="Arial" pitchFamily="34" charset="0"/>
              <a:buChar char="•"/>
            </a:pPr>
            <a:r>
              <a:rPr lang="en-US" sz="2800" b="1" i="1" dirty="0"/>
              <a:t>Self-Modifying</a:t>
            </a:r>
          </a:p>
          <a:p>
            <a:pPr marL="457200" indent="-457200">
              <a:buFont typeface="Arial" pitchFamily="34" charset="0"/>
              <a:buChar char="•"/>
            </a:pPr>
            <a:r>
              <a:rPr lang="en-US" sz="2800" b="1" i="1" dirty="0"/>
              <a:t>Self-Programming</a:t>
            </a:r>
          </a:p>
          <a:p>
            <a:pPr marL="457200" indent="-457200">
              <a:buFont typeface="Arial" pitchFamily="34" charset="0"/>
              <a:buChar char="•"/>
            </a:pPr>
            <a:r>
              <a:rPr lang="en-US" sz="2800" b="1" i="1" dirty="0"/>
              <a:t>Self-Diagnosing</a:t>
            </a:r>
          </a:p>
          <a:p>
            <a:pPr marL="457200" indent="-457200">
              <a:buFont typeface="Arial" pitchFamily="34" charset="0"/>
              <a:buChar char="•"/>
            </a:pPr>
            <a:r>
              <a:rPr lang="en-US" sz="2800" b="1" i="1" dirty="0"/>
              <a:t>Self-Repairing</a:t>
            </a:r>
          </a:p>
          <a:p>
            <a:pPr marL="457200" indent="-457200">
              <a:buFont typeface="Arial" pitchFamily="34" charset="0"/>
              <a:buChar char="•"/>
            </a:pPr>
            <a:r>
              <a:rPr lang="en-US" sz="2800" b="1" i="1" dirty="0"/>
              <a:t>Self-Reproducing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146567"/>
            <a:ext cx="2807208" cy="4335393"/>
          </a:xfrm>
          <a:prstGeom prst="rect">
            <a:avLst/>
          </a:prstGeom>
        </p:spPr>
      </p:pic>
    </p:spTree>
    <p:extLst>
      <p:ext uri="{BB962C8B-B14F-4D97-AF65-F5344CB8AC3E}">
        <p14:creationId xmlns:p14="http://schemas.microsoft.com/office/powerpoint/2010/main" val="63698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1143000"/>
          </a:xfrm>
        </p:spPr>
        <p:txBody>
          <a:bodyPr/>
          <a:lstStyle/>
          <a:p>
            <a:r>
              <a:rPr lang="en-US" dirty="0"/>
              <a:t>Evidence of His Handiwork</a:t>
            </a:r>
            <a:br>
              <a:rPr lang="en-US" dirty="0"/>
            </a:br>
            <a:r>
              <a:rPr lang="en-US" sz="2400" dirty="0">
                <a:solidFill>
                  <a:schemeClr val="tx2">
                    <a:lumMod val="60000"/>
                    <a:lumOff val="40000"/>
                  </a:schemeClr>
                </a:solidFill>
              </a:rPr>
              <a:t>Probability Reveals Knowledge</a:t>
            </a:r>
          </a:p>
        </p:txBody>
      </p:sp>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8</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815" y="1136405"/>
            <a:ext cx="3834384" cy="27259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3889248"/>
            <a:ext cx="4648200" cy="284923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199" y="1112520"/>
            <a:ext cx="4731103" cy="2545080"/>
          </a:xfrm>
          <a:prstGeom prst="rect">
            <a:avLst/>
          </a:prstGeom>
        </p:spPr>
      </p:pic>
    </p:spTree>
    <p:extLst>
      <p:ext uri="{BB962C8B-B14F-4D97-AF65-F5344CB8AC3E}">
        <p14:creationId xmlns:p14="http://schemas.microsoft.com/office/powerpoint/2010/main" val="124294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1143000"/>
          </a:xfrm>
        </p:spPr>
        <p:txBody>
          <a:bodyPr/>
          <a:lstStyle/>
          <a:p>
            <a:r>
              <a:rPr lang="en-US" dirty="0"/>
              <a:t>Evidence of His Handiwork</a:t>
            </a:r>
            <a:br>
              <a:rPr lang="en-US" dirty="0"/>
            </a:br>
            <a:r>
              <a:rPr lang="en-US" sz="2400" dirty="0">
                <a:solidFill>
                  <a:schemeClr val="tx2">
                    <a:lumMod val="60000"/>
                    <a:lumOff val="40000"/>
                  </a:schemeClr>
                </a:solidFill>
              </a:rPr>
              <a:t>Probability Reveals Knowledge</a:t>
            </a:r>
          </a:p>
        </p:txBody>
      </p:sp>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43000"/>
            <a:ext cx="3276600" cy="3276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109472"/>
            <a:ext cx="3200400" cy="3200400"/>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304800" y="4541127"/>
                <a:ext cx="8229600" cy="2246769"/>
              </a:xfrm>
              <a:prstGeom prst="rect">
                <a:avLst/>
              </a:prstGeom>
              <a:noFill/>
            </p:spPr>
            <p:txBody>
              <a:bodyPr wrap="square" rtlCol="0">
                <a:spAutoFit/>
              </a:bodyPr>
              <a:lstStyle/>
              <a:p>
                <a:r>
                  <a:rPr lang="en-US" sz="2000" b="0" i="1" dirty="0">
                    <a:latin typeface="Cambria Math" panose="02040503050406030204" pitchFamily="18" charset="0"/>
                  </a:rPr>
                  <a:t>What is the probability  that a  random sequence of  molecules spells-out the protein </a:t>
                </a:r>
                <a:r>
                  <a:rPr lang="en-US" sz="2000" b="1" i="1" dirty="0">
                    <a:latin typeface="Cambria Math" panose="02040503050406030204" pitchFamily="18" charset="0"/>
                  </a:rPr>
                  <a:t>Hemoglobin</a:t>
                </a:r>
                <a:r>
                  <a:rPr lang="en-US" sz="2000" b="0" i="1" dirty="0">
                    <a:latin typeface="Cambria Math" panose="02040503050406030204" pitchFamily="18" charset="0"/>
                  </a:rPr>
                  <a:t> using the 20 symbols of amino acids code?</a:t>
                </a:r>
              </a:p>
              <a:p>
                <a:endParaRPr lang="en-US" sz="2000" i="1" dirty="0">
                  <a:latin typeface="Cambria Math" panose="02040503050406030204" pitchFamily="18" charset="0"/>
                </a:endParaRPr>
              </a:p>
              <a:p>
                <a:r>
                  <a:rPr lang="en-US" sz="2000" b="0" i="1" dirty="0">
                    <a:latin typeface="Cambria Math" panose="02040503050406030204" pitchFamily="18" charset="0"/>
                  </a:rPr>
                  <a:t>		           547  molecules, 20 Symbols (amino acids)</a:t>
                </a:r>
              </a:p>
              <a:p>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𝟐𝟎</m:t>
                          </m:r>
                        </m:e>
                        <m:sup>
                          <m:r>
                            <a:rPr lang="en-US" sz="2000" b="1" i="1" smtClean="0">
                              <a:latin typeface="Cambria Math" panose="02040503050406030204" pitchFamily="18" charset="0"/>
                            </a:rPr>
                            <m:t>−</m:t>
                          </m:r>
                          <m:r>
                            <a:rPr lang="en-US" sz="2000" b="1" i="1" smtClean="0">
                              <a:latin typeface="Cambria Math" panose="02040503050406030204" pitchFamily="18" charset="0"/>
                            </a:rPr>
                            <m:t>𝟓𝟒𝟕</m:t>
                          </m:r>
                        </m:sup>
                      </m:sSup>
                      <m:r>
                        <a:rPr lang="en-US" sz="2000" b="0" i="1" smtClean="0">
                          <a:latin typeface="Cambria Math" panose="02040503050406030204" pitchFamily="18" charset="0"/>
                        </a:rPr>
                        <m:t>=</m:t>
                      </m:r>
                      <m:r>
                        <a:rPr lang="en-US" sz="2000" b="1" i="1" smtClean="0">
                          <a:latin typeface="Cambria Math" panose="02040503050406030204" pitchFamily="18" charset="0"/>
                        </a:rPr>
                        <m:t>𝒂𝒑𝒑𝒓𝒐𝒙𝒊𝒎𝒂𝒕𝒆𝒍𝒚</m:t>
                      </m:r>
                      <m:r>
                        <a:rPr lang="en-US" sz="2000" b="1" i="1" smtClean="0">
                          <a:latin typeface="Cambria Math" panose="02040503050406030204" pitchFamily="18" charset="0"/>
                        </a:rPr>
                        <m:t> </m:t>
                      </m:r>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𝟏𝟎</m:t>
                          </m:r>
                        </m:e>
                        <m:sup>
                          <m:r>
                            <a:rPr lang="en-US" sz="2000" b="1" i="1" smtClean="0">
                              <a:latin typeface="Cambria Math" panose="02040503050406030204" pitchFamily="18" charset="0"/>
                            </a:rPr>
                            <m:t>−</m:t>
                          </m:r>
                          <m:r>
                            <a:rPr lang="en-US" sz="2000" b="1" i="1" smtClean="0">
                              <a:latin typeface="Cambria Math" panose="02040503050406030204" pitchFamily="18" charset="0"/>
                            </a:rPr>
                            <m:t>𝟔𝟓𝟎</m:t>
                          </m:r>
                        </m:sup>
                      </m:sSup>
                    </m:oMath>
                  </m:oMathPara>
                </a14:m>
                <a:endParaRPr lang="en-US" sz="2000" b="1" dirty="0"/>
              </a:p>
              <a:p>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304800" y="4541127"/>
                <a:ext cx="8229600" cy="2246769"/>
              </a:xfrm>
              <a:prstGeom prst="rect">
                <a:avLst/>
              </a:prstGeom>
              <a:blipFill rotWithShape="0">
                <a:blip r:embed="rId5"/>
                <a:stretch>
                  <a:fillRect l="-741" t="-1626"/>
                </a:stretch>
              </a:blipFill>
            </p:spPr>
            <p:txBody>
              <a:bodyPr/>
              <a:lstStyle/>
              <a:p>
                <a:r>
                  <a:rPr lang="en-US">
                    <a:noFill/>
                  </a:rPr>
                  <a:t> </a:t>
                </a:r>
              </a:p>
            </p:txBody>
          </p:sp>
        </mc:Fallback>
      </mc:AlternateContent>
    </p:spTree>
    <p:extLst>
      <p:ext uri="{BB962C8B-B14F-4D97-AF65-F5344CB8AC3E}">
        <p14:creationId xmlns:p14="http://schemas.microsoft.com/office/powerpoint/2010/main" val="224559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31971</TotalTime>
  <Words>7776</Words>
  <Application>Microsoft Macintosh PowerPoint</Application>
  <PresentationFormat>On-screen Show (4:3)</PresentationFormat>
  <Paragraphs>748</Paragraphs>
  <Slides>25</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Arial Narrow</vt:lpstr>
      <vt:lpstr>Calibri</vt:lpstr>
      <vt:lpstr>Cambria Math</vt:lpstr>
      <vt:lpstr>PPT_Template_2010SummerSchool</vt:lpstr>
      <vt:lpstr>1_UPCRC_Powerpoint_Template_with I-Mark</vt:lpstr>
      <vt:lpstr>PowerPoint Presentation</vt:lpstr>
      <vt:lpstr>The Substance of Truth A Spiritual Battleground – Freeing Captives of a Lie</vt:lpstr>
      <vt:lpstr>What is meant by ‘Knowing God’? Jeremiah 31:31-34    God’s perspective is…</vt:lpstr>
      <vt:lpstr>PowerPoint Presentation</vt:lpstr>
      <vt:lpstr>The Natural Man “…who suppress the truth…”</vt:lpstr>
      <vt:lpstr>PowerPoint Presentation</vt:lpstr>
      <vt:lpstr>PowerPoint Presentation</vt:lpstr>
      <vt:lpstr>Evidence of His Handiwork Probability Reveals Knowledge</vt:lpstr>
      <vt:lpstr>Evidence of His Handiwork Probability Reveals Knowledge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Spiritual/Religious Man The Law Reveals our Condition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1213</cp:revision>
  <cp:lastPrinted>2024-09-06T22:28:51Z</cp:lastPrinted>
  <dcterms:created xsi:type="dcterms:W3CDTF">2010-06-16T02:58:04Z</dcterms:created>
  <dcterms:modified xsi:type="dcterms:W3CDTF">2024-09-06T22:29:38Z</dcterms:modified>
</cp:coreProperties>
</file>