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27"/>
  </p:notesMasterIdLst>
  <p:sldIdLst>
    <p:sldId id="395" r:id="rId3"/>
    <p:sldId id="427" r:id="rId4"/>
    <p:sldId id="452" r:id="rId5"/>
    <p:sldId id="499" r:id="rId6"/>
    <p:sldId id="453" r:id="rId7"/>
    <p:sldId id="454" r:id="rId8"/>
    <p:sldId id="455" r:id="rId9"/>
    <p:sldId id="456" r:id="rId10"/>
    <p:sldId id="457" r:id="rId11"/>
    <p:sldId id="458" r:id="rId12"/>
    <p:sldId id="459" r:id="rId13"/>
    <p:sldId id="460" r:id="rId14"/>
    <p:sldId id="461" r:id="rId15"/>
    <p:sldId id="462" r:id="rId16"/>
    <p:sldId id="463" r:id="rId17"/>
    <p:sldId id="464" r:id="rId18"/>
    <p:sldId id="465" r:id="rId19"/>
    <p:sldId id="466" r:id="rId20"/>
    <p:sldId id="467" r:id="rId21"/>
    <p:sldId id="468" r:id="rId22"/>
    <p:sldId id="469" r:id="rId23"/>
    <p:sldId id="470" r:id="rId24"/>
    <p:sldId id="471" r:id="rId25"/>
    <p:sldId id="472" r:id="rId26"/>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81613" autoAdjust="0"/>
  </p:normalViewPr>
  <p:slideViewPr>
    <p:cSldViewPr>
      <p:cViewPr varScale="1">
        <p:scale>
          <a:sx n="126" d="100"/>
          <a:sy n="126" d="100"/>
        </p:scale>
        <p:origin x="1350" y="15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10/5/2024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Luke 24</a:t>
            </a:r>
          </a:p>
          <a:p>
            <a:r>
              <a:rPr lang="en-US" dirty="0"/>
              <a:t>Jesus himself gives the divine authorization for reading all of the Old Testament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2336085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4063829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3072387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13</a:t>
            </a:fld>
            <a:endParaRPr lang="en-US"/>
          </a:p>
        </p:txBody>
      </p:sp>
    </p:spTree>
    <p:extLst>
      <p:ext uri="{BB962C8B-B14F-4D97-AF65-F5344CB8AC3E}">
        <p14:creationId xmlns:p14="http://schemas.microsoft.com/office/powerpoint/2010/main" val="3412396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14</a:t>
            </a:fld>
            <a:endParaRPr lang="en-US"/>
          </a:p>
        </p:txBody>
      </p:sp>
    </p:spTree>
    <p:extLst>
      <p:ext uri="{BB962C8B-B14F-4D97-AF65-F5344CB8AC3E}">
        <p14:creationId xmlns:p14="http://schemas.microsoft.com/office/powerpoint/2010/main" val="1063546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15</a:t>
            </a:fld>
            <a:endParaRPr lang="en-US"/>
          </a:p>
        </p:txBody>
      </p:sp>
    </p:spTree>
    <p:extLst>
      <p:ext uri="{BB962C8B-B14F-4D97-AF65-F5344CB8AC3E}">
        <p14:creationId xmlns:p14="http://schemas.microsoft.com/office/powerpoint/2010/main" val="1018400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16</a:t>
            </a:fld>
            <a:endParaRPr lang="en-US"/>
          </a:p>
        </p:txBody>
      </p:sp>
    </p:spTree>
    <p:extLst>
      <p:ext uri="{BB962C8B-B14F-4D97-AF65-F5344CB8AC3E}">
        <p14:creationId xmlns:p14="http://schemas.microsoft.com/office/powerpoint/2010/main" val="865316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17</a:t>
            </a:fld>
            <a:endParaRPr lang="en-US"/>
          </a:p>
        </p:txBody>
      </p:sp>
    </p:spTree>
    <p:extLst>
      <p:ext uri="{BB962C8B-B14F-4D97-AF65-F5344CB8AC3E}">
        <p14:creationId xmlns:p14="http://schemas.microsoft.com/office/powerpoint/2010/main" val="1657133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18</a:t>
            </a:fld>
            <a:endParaRPr lang="en-US"/>
          </a:p>
        </p:txBody>
      </p:sp>
    </p:spTree>
    <p:extLst>
      <p:ext uri="{BB962C8B-B14F-4D97-AF65-F5344CB8AC3E}">
        <p14:creationId xmlns:p14="http://schemas.microsoft.com/office/powerpoint/2010/main" val="1239655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19</a:t>
            </a:fld>
            <a:endParaRPr lang="en-US"/>
          </a:p>
        </p:txBody>
      </p:sp>
    </p:spTree>
    <p:extLst>
      <p:ext uri="{BB962C8B-B14F-4D97-AF65-F5344CB8AC3E}">
        <p14:creationId xmlns:p14="http://schemas.microsoft.com/office/powerpoint/2010/main" val="1000860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485578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20</a:t>
            </a:fld>
            <a:endParaRPr lang="en-US"/>
          </a:p>
        </p:txBody>
      </p:sp>
    </p:spTree>
    <p:extLst>
      <p:ext uri="{BB962C8B-B14F-4D97-AF65-F5344CB8AC3E}">
        <p14:creationId xmlns:p14="http://schemas.microsoft.com/office/powerpoint/2010/main" val="3601715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21</a:t>
            </a:fld>
            <a:endParaRPr lang="en-US"/>
          </a:p>
        </p:txBody>
      </p:sp>
    </p:spTree>
    <p:extLst>
      <p:ext uri="{BB962C8B-B14F-4D97-AF65-F5344CB8AC3E}">
        <p14:creationId xmlns:p14="http://schemas.microsoft.com/office/powerpoint/2010/main" val="746719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22</a:t>
            </a:fld>
            <a:endParaRPr lang="en-US"/>
          </a:p>
        </p:txBody>
      </p:sp>
    </p:spTree>
    <p:extLst>
      <p:ext uri="{BB962C8B-B14F-4D97-AF65-F5344CB8AC3E}">
        <p14:creationId xmlns:p14="http://schemas.microsoft.com/office/powerpoint/2010/main" val="3754514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23</a:t>
            </a:fld>
            <a:endParaRPr lang="en-US"/>
          </a:p>
        </p:txBody>
      </p:sp>
    </p:spTree>
    <p:extLst>
      <p:ext uri="{BB962C8B-B14F-4D97-AF65-F5344CB8AC3E}">
        <p14:creationId xmlns:p14="http://schemas.microsoft.com/office/powerpoint/2010/main" val="28382738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Acts 4</a:t>
            </a:r>
          </a:p>
          <a:p>
            <a:endParaRPr lang="en-US" dirty="0"/>
          </a:p>
          <a:p>
            <a:r>
              <a:rPr lang="en-US" dirty="0"/>
              <a:t>What questions did Peter and John ask of the Pharisees implicitly?   What if the high priest had asked these questions?</a:t>
            </a:r>
          </a:p>
          <a:p>
            <a:endParaRPr lang="en-US" dirty="0"/>
          </a:p>
          <a:p>
            <a:pPr marL="228600" indent="-228600">
              <a:buAutoNum type="arabicPeriod"/>
            </a:pPr>
            <a:r>
              <a:rPr lang="en-US" dirty="0"/>
              <a:t>What do you mean by…?</a:t>
            </a:r>
          </a:p>
          <a:p>
            <a:pPr marL="228600" indent="-228600">
              <a:buAutoNum type="arabicPeriod"/>
            </a:pPr>
            <a:r>
              <a:rPr lang="en-US" dirty="0"/>
              <a:t>How do you know…?</a:t>
            </a:r>
          </a:p>
          <a:p>
            <a:pPr marL="228600" indent="-228600">
              <a:buAutoNum type="arabicPeriod"/>
            </a:pPr>
            <a:r>
              <a:rPr lang="en-US" dirty="0"/>
              <a:t>What difference does that make…?</a:t>
            </a:r>
          </a:p>
          <a:p>
            <a:pPr marL="228600" indent="-228600">
              <a:buAutoNum type="arabicPeriod"/>
            </a:pPr>
            <a:r>
              <a:rPr lang="en-US" dirty="0"/>
              <a:t>What if you are wrong…?</a:t>
            </a:r>
          </a:p>
          <a:p>
            <a:pPr marL="228600" indent="-228600">
              <a:buAutoNum type="arabicPeriod"/>
            </a:pPr>
            <a:r>
              <a:rPr lang="en-US" dirty="0"/>
              <a:t>What would you accept as evidence…?</a:t>
            </a:r>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24</a:t>
            </a:fld>
            <a:endParaRPr lang="en-US"/>
          </a:p>
        </p:txBody>
      </p:sp>
    </p:spTree>
    <p:extLst>
      <p:ext uri="{BB962C8B-B14F-4D97-AF65-F5344CB8AC3E}">
        <p14:creationId xmlns:p14="http://schemas.microsoft.com/office/powerpoint/2010/main" val="1846334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3030798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endParaRPr lang="en-US" dirty="0"/>
          </a:p>
          <a:p>
            <a:pPr marR="0" algn="l" rtl="0"/>
            <a:r>
              <a:rPr lang="en-US" sz="1800" b="0" i="0" u="none" strike="noStrike" baseline="0" dirty="0">
                <a:latin typeface="Verdana" panose="020B0604030504040204" pitchFamily="34" charset="0"/>
              </a:rPr>
              <a:t>Very early in the morning, on the first day of the week, they came to the tomb when the sun had risen. And they said among themselves, "Who will roll away the stone from the door of the tomb for us?" But when they looked up, they saw that the stone had been rolled away—for it was very large. And entering the tomb, they saw a young man clothed in a long white robe sitting on the right side; and they were alarmed. But he said to them, "Do not be alarmed. You seek Jesus of Nazareth, who was crucified. He is risen! He is not here. See the place where they laid Him. But go, tell His disciples—and Peter—that He is going before you into Galilee; there you will see Him, as He said to you." So they went out quickly and fled from the tomb, for they trembled and were amazed. And they said nothing to anyone, for they were afraid. </a:t>
            </a:r>
          </a:p>
          <a:p>
            <a:pPr marR="0" algn="l" rtl="0"/>
            <a:r>
              <a:rPr lang="en-US" sz="1800" b="0" i="0" u="none" strike="noStrike" baseline="0" dirty="0">
                <a:latin typeface="Verdana" panose="020B0604030504040204" pitchFamily="34" charset="0"/>
              </a:rPr>
              <a:t>(Mar 16:2-8)</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2967150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pPr marR="0" algn="l" rtl="0"/>
            <a:r>
              <a:rPr lang="en-US" sz="1800" b="0" i="0" u="none" strike="noStrike" baseline="0" dirty="0">
                <a:latin typeface="Verdana" panose="020B0604030504040204" pitchFamily="34" charset="0"/>
              </a:rPr>
              <a:t>Now when the sixth hour had come, there was darkness over the whole land until the ninth hour. And at the ninth hour Jesus cried out with a loud voice, saying, "Eloi, Eloi, lama sabachthani?" which is translated, "MY GOD, MY GOD, WHY HAVE YOU FORSAKEN ME?" </a:t>
            </a:r>
          </a:p>
          <a:p>
            <a:pPr marR="0" algn="l" rtl="0"/>
            <a:r>
              <a:rPr lang="en-US" sz="1800" b="0" i="0" u="none" strike="noStrike" baseline="0" dirty="0">
                <a:latin typeface="Verdana" panose="020B0604030504040204" pitchFamily="34" charset="0"/>
              </a:rPr>
              <a:t>(Mar 15:33-34)</a:t>
            </a: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4257172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89513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071304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1870443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1787631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981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r>
              <a:rPr lang="en-US" sz="2800" dirty="0">
                <a:solidFill>
                  <a:schemeClr val="tx2">
                    <a:lumMod val="60000"/>
                    <a:lumOff val="40000"/>
                  </a:schemeClr>
                </a:solidFill>
              </a:rPr>
              <a:t>Messianic Prophecies Fulfilled</a:t>
            </a:r>
          </a:p>
          <a:p>
            <a:endParaRPr lang="en-US" sz="2800" dirty="0">
              <a:solidFill>
                <a:schemeClr val="tx2">
                  <a:lumMod val="60000"/>
                  <a:lumOff val="40000"/>
                </a:schemeClr>
              </a:solidFill>
            </a:endParaRPr>
          </a:p>
          <a:p>
            <a:r>
              <a:rPr lang="en-US" sz="2800" dirty="0">
                <a:solidFill>
                  <a:schemeClr val="tx2">
                    <a:lumMod val="60000"/>
                    <a:lumOff val="40000"/>
                  </a:schemeClr>
                </a:solidFill>
              </a:rPr>
              <a:t>On the Road to Emmaus </a:t>
            </a:r>
            <a:r>
              <a:rPr lang="en-US" sz="2800" dirty="0">
                <a:solidFill>
                  <a:schemeClr val="tx2">
                    <a:lumMod val="60000"/>
                    <a:lumOff val="40000"/>
                  </a:schemeClr>
                </a:solidFill>
                <a:sym typeface="Wingdings" panose="05000000000000000000" pitchFamily="2" charset="2"/>
              </a:rPr>
              <a:t> </a:t>
            </a:r>
            <a:r>
              <a:rPr lang="en-US" sz="2800" dirty="0">
                <a:solidFill>
                  <a:schemeClr val="tx2">
                    <a:lumMod val="60000"/>
                    <a:lumOff val="40000"/>
                  </a:schemeClr>
                </a:solidFill>
              </a:rPr>
              <a:t>Luke 24</a:t>
            </a:r>
          </a:p>
          <a:p>
            <a:r>
              <a:rPr lang="en-US" sz="2800" dirty="0">
                <a:solidFill>
                  <a:schemeClr val="tx2">
                    <a:lumMod val="60000"/>
                    <a:lumOff val="40000"/>
                  </a:schemeClr>
                </a:solidFill>
              </a:rPr>
              <a:t>Peter and John Arrested </a:t>
            </a:r>
            <a:r>
              <a:rPr lang="en-US" sz="2800" dirty="0">
                <a:solidFill>
                  <a:schemeClr val="tx2">
                    <a:lumMod val="60000"/>
                    <a:lumOff val="40000"/>
                  </a:schemeClr>
                </a:solidFill>
                <a:sym typeface="Wingdings" panose="05000000000000000000" pitchFamily="2" charset="2"/>
              </a:rPr>
              <a:t> Acts 4</a:t>
            </a:r>
          </a:p>
          <a:p>
            <a:endParaRPr lang="en-US" sz="28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https://tinyurl.com/2phfbnhn</a:t>
            </a:r>
          </a:p>
          <a:p>
            <a:endParaRPr lang="en-US" sz="24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falsely accused</a:t>
            </a:r>
            <a:br>
              <a:rPr lang="en-US" dirty="0"/>
            </a:br>
            <a:r>
              <a:rPr lang="en-US" sz="2400" dirty="0">
                <a:solidFill>
                  <a:schemeClr val="tx2">
                    <a:lumMod val="60000"/>
                    <a:lumOff val="40000"/>
                  </a:schemeClr>
                </a:solidFill>
              </a:rPr>
              <a:t>Psalms 35:11  </a:t>
            </a:r>
            <a:r>
              <a:rPr lang="en-US" sz="2400" dirty="0">
                <a:solidFill>
                  <a:schemeClr val="tx2">
                    <a:lumMod val="60000"/>
                    <a:lumOff val="40000"/>
                  </a:schemeClr>
                </a:solidFill>
                <a:sym typeface="Wingdings" panose="05000000000000000000" pitchFamily="2" charset="2"/>
              </a:rPr>
              <a:t>  Mark 14:55-59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Fierce witnesses rise up; They ask me things that I do not know. </a:t>
            </a:r>
          </a:p>
          <a:p>
            <a:r>
              <a:rPr lang="en-US"/>
              <a:t>(Psa 35:11)</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Now the chief priests and all the council sought testimony against Jesus to put Him to death, but found none. For many bore false witness against Him, but their testimonies did not agree. Then some rose up and bore false witness against Him, saying, "We heard Him say, 'I will destroy this temple made with hands, and within three days I will build another made without hands.' " But not even then did their testimony agree. (Mar 14:55-59)</a:t>
            </a:r>
          </a:p>
        </p:txBody>
      </p:sp>
      <p:sp>
        <p:nvSpPr>
          <p:cNvPr id="3" name="TextBox 2">
            <a:extLst>
              <a:ext uri="{FF2B5EF4-FFF2-40B4-BE49-F238E27FC236}">
                <a16:creationId xmlns:a16="http://schemas.microsoft.com/office/drawing/2014/main" id="{186109AD-2D92-2CC2-D56C-643A8AA85E82}"/>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96244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hated without cause</a:t>
            </a:r>
            <a:br>
              <a:rPr lang="en-US" dirty="0"/>
            </a:br>
            <a:r>
              <a:rPr lang="en-US" sz="2400" dirty="0">
                <a:solidFill>
                  <a:schemeClr val="tx2">
                    <a:lumMod val="60000"/>
                    <a:lumOff val="40000"/>
                  </a:schemeClr>
                </a:solidFill>
              </a:rPr>
              <a:t>Psalms 35:19  </a:t>
            </a:r>
            <a:r>
              <a:rPr lang="en-US" sz="2400" dirty="0">
                <a:solidFill>
                  <a:schemeClr val="tx2">
                    <a:lumMod val="60000"/>
                    <a:lumOff val="40000"/>
                  </a:schemeClr>
                </a:solidFill>
                <a:sym typeface="Wingdings" panose="05000000000000000000" pitchFamily="2" charset="2"/>
              </a:rPr>
              <a:t>  John 15:23-27</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Let them not rejoice over me who are wrongfully my enemies; Nor let them wink with the eye who hate me without a cause. </a:t>
            </a:r>
          </a:p>
          <a:p>
            <a:r>
              <a:rPr lang="en-US"/>
              <a:t>(Psa 35:19)</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2667000"/>
            <a:ext cx="8307977" cy="41429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He who hates Me hates My Father also. If I had not done among them the works which no one else did, they would have no sin; but now they have seen and also hated both Me and My Father. But this happened that the word might be fulfilled which is written in their law, 'THEY HATED ME WITHOUT A CAUSE.' "But when the Helper comes, whom I shall send to you from the Father, the Spirit of truth who proceeds from the Father, He will testify of Me. And you also will bear witness, because you have been with Me from the beginning. (Joh 15:23-27)</a:t>
            </a:r>
            <a:endParaRPr lang="en-US" b="1" i="1" dirty="0">
              <a:solidFill>
                <a:schemeClr val="bg1">
                  <a:lumMod val="95000"/>
                </a:schemeClr>
              </a:solidFill>
            </a:endParaRPr>
          </a:p>
        </p:txBody>
      </p:sp>
      <p:sp>
        <p:nvSpPr>
          <p:cNvPr id="3" name="TextBox 2">
            <a:extLst>
              <a:ext uri="{FF2B5EF4-FFF2-40B4-BE49-F238E27FC236}">
                <a16:creationId xmlns:a16="http://schemas.microsoft.com/office/drawing/2014/main" id="{760A1305-A492-44F2-4D6C-D2255ADD48C2}"/>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9205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come to do God’s will</a:t>
            </a:r>
            <a:br>
              <a:rPr lang="en-US" dirty="0"/>
            </a:br>
            <a:r>
              <a:rPr lang="en-US" sz="2400" dirty="0">
                <a:solidFill>
                  <a:schemeClr val="tx2">
                    <a:lumMod val="60000"/>
                    <a:lumOff val="40000"/>
                  </a:schemeClr>
                </a:solidFill>
              </a:rPr>
              <a:t>Psalms 40:6-8  </a:t>
            </a:r>
            <a:r>
              <a:rPr lang="en-US" sz="2400" dirty="0">
                <a:solidFill>
                  <a:schemeClr val="tx2">
                    <a:lumMod val="60000"/>
                    <a:lumOff val="40000"/>
                  </a:schemeClr>
                </a:solidFill>
                <a:sym typeface="Wingdings" panose="05000000000000000000" pitchFamily="2" charset="2"/>
              </a:rPr>
              <a:t>  Hebrews 10:5-9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Sacrifice and offering You did not desire; My ears You have opened. Burnt offering and sin offering You did not require. Then I said, "Behold, I come; In the scroll of the book it is written of me. I delight to do Your will, O my God, And Your law is within my heart." </a:t>
            </a:r>
          </a:p>
          <a:p>
            <a:r>
              <a:rPr lang="en-US"/>
              <a:t>(Psa 40:6-8)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2362200"/>
            <a:ext cx="8307977" cy="44477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Therefore, when He came into the world, He said: "SACRIFICE AND OFFERING YOU DID NOT DESIRE, BUT A BODY YOU HAVE PREPARED FOR ME. IN BURNT OFFERINGS AND SACRIFICES FOR SIN YOU HAD NO PLEASURE. THEN I SAID, 'BEHOLD, I HAVE COME—IN THE VOLUME OF THE BOOK IT IS WRITTEN OF ME—TO DO YOUR WILL, O GOD.' " Previously saying, "SACRIFICE AND OFFERING, BURNT OFFERINGS, AND OFFERINGS FOR SIN YOU DID NOT DESIRE, NOR HAD PLEASURE IN THEM" (which are offered according to the law), then He said, "BEHOLD, I HAVE COME TO DO YOUR WILL, O GOD." He takes away the first that He may establish the second.  (Heb 10:5-9)</a:t>
            </a:r>
          </a:p>
        </p:txBody>
      </p:sp>
      <p:sp>
        <p:nvSpPr>
          <p:cNvPr id="3" name="TextBox 2">
            <a:extLst>
              <a:ext uri="{FF2B5EF4-FFF2-40B4-BE49-F238E27FC236}">
                <a16:creationId xmlns:a16="http://schemas.microsoft.com/office/drawing/2014/main" id="{7501ADF2-B7B0-9B71-D09E-4DE68CD76A87}"/>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77741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betrayed by a friend</a:t>
            </a:r>
            <a:br>
              <a:rPr lang="en-US" dirty="0"/>
            </a:br>
            <a:r>
              <a:rPr lang="en-US" sz="2400" dirty="0">
                <a:solidFill>
                  <a:schemeClr val="tx2">
                    <a:lumMod val="60000"/>
                    <a:lumOff val="40000"/>
                  </a:schemeClr>
                </a:solidFill>
              </a:rPr>
              <a:t>Psalms 41:9  </a:t>
            </a:r>
            <a:r>
              <a:rPr lang="en-US" sz="2400" dirty="0">
                <a:solidFill>
                  <a:schemeClr val="tx2">
                    <a:lumMod val="60000"/>
                    <a:lumOff val="40000"/>
                  </a:schemeClr>
                </a:solidFill>
                <a:sym typeface="Wingdings" panose="05000000000000000000" pitchFamily="2" charset="2"/>
              </a:rPr>
              <a:t>  Luke 22:47</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Even my own familiar friend in whom I trusted, Who ate my bread, Has lifted up his heel against me. </a:t>
            </a:r>
          </a:p>
          <a:p>
            <a:r>
              <a:rPr lang="en-US"/>
              <a:t>(Psa 41:9)</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And while He was still speaking, behold, a multitude; and he who was called Judas, one of the twelve, went before them and drew near to Jesus to kiss Him. But Jesus said to him, "Judas, are you betraying the Son of Man with a kiss?" (Luk 22:47-48)</a:t>
            </a:r>
            <a:endParaRPr lang="en-US" b="1" i="1" dirty="0">
              <a:solidFill>
                <a:schemeClr val="bg1">
                  <a:lumMod val="95000"/>
                </a:schemeClr>
              </a:solidFill>
            </a:endParaRPr>
          </a:p>
        </p:txBody>
      </p:sp>
      <p:sp>
        <p:nvSpPr>
          <p:cNvPr id="3" name="TextBox 2">
            <a:extLst>
              <a:ext uri="{FF2B5EF4-FFF2-40B4-BE49-F238E27FC236}">
                <a16:creationId xmlns:a16="http://schemas.microsoft.com/office/drawing/2014/main" id="{B521AB6D-E9FA-311E-CC52-CB16950FDDC5}"/>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95098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His throne would be forever</a:t>
            </a:r>
            <a:br>
              <a:rPr lang="en-US" dirty="0"/>
            </a:br>
            <a:r>
              <a:rPr lang="en-US" sz="2400" dirty="0">
                <a:solidFill>
                  <a:schemeClr val="tx2">
                    <a:lumMod val="60000"/>
                    <a:lumOff val="40000"/>
                  </a:schemeClr>
                </a:solidFill>
              </a:rPr>
              <a:t>Psalms 45:6  </a:t>
            </a:r>
            <a:r>
              <a:rPr lang="en-US" sz="2400" dirty="0">
                <a:solidFill>
                  <a:schemeClr val="tx2">
                    <a:lumMod val="60000"/>
                    <a:lumOff val="40000"/>
                  </a:schemeClr>
                </a:solidFill>
                <a:sym typeface="Wingdings" panose="05000000000000000000" pitchFamily="2" charset="2"/>
              </a:rPr>
              <a:t>  Hebrews 1:8</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Your throne, O God, is forever and ever; A scepter of righteousness is the scepter of Your kingdom. </a:t>
            </a:r>
          </a:p>
          <a:p>
            <a:r>
              <a:rPr lang="en-US"/>
              <a:t>(Psa 45:6)</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But to the Son He says: "YOUR THRONE, O GOD, IS FOREVER AND EVER; A SCEPTER OF RIGHTEOUSNESS IS THE SCEPTER OF YOUR KINGDOM. </a:t>
            </a:r>
          </a:p>
          <a:p>
            <a:r>
              <a:rPr lang="en-US"/>
              <a:t>(Heb 1:8)</a:t>
            </a:r>
          </a:p>
        </p:txBody>
      </p:sp>
      <p:sp>
        <p:nvSpPr>
          <p:cNvPr id="3" name="TextBox 2">
            <a:extLst>
              <a:ext uri="{FF2B5EF4-FFF2-40B4-BE49-F238E27FC236}">
                <a16:creationId xmlns:a16="http://schemas.microsoft.com/office/drawing/2014/main" id="{CBC9B62D-3C68-3287-B01A-D5C2FC0D61C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404351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914400"/>
          </a:xfrm>
        </p:spPr>
        <p:txBody>
          <a:bodyPr>
            <a:normAutofit fontScale="90000"/>
          </a:bodyPr>
          <a:lstStyle/>
          <a:p>
            <a:pPr algn="l"/>
            <a:r>
              <a:rPr lang="en-US" dirty="0"/>
              <a:t>He would ascend to God’s right hand</a:t>
            </a:r>
            <a:br>
              <a:rPr lang="en-US" dirty="0"/>
            </a:br>
            <a:r>
              <a:rPr lang="en-US" sz="2400" dirty="0">
                <a:solidFill>
                  <a:schemeClr val="tx2">
                    <a:lumMod val="60000"/>
                    <a:lumOff val="40000"/>
                  </a:schemeClr>
                </a:solidFill>
              </a:rPr>
              <a:t>Psalms 68:18  </a:t>
            </a:r>
            <a:r>
              <a:rPr lang="en-US" sz="2400" dirty="0">
                <a:solidFill>
                  <a:schemeClr val="tx2">
                    <a:lumMod val="60000"/>
                    <a:lumOff val="40000"/>
                  </a:schemeClr>
                </a:solidFill>
                <a:sym typeface="Wingdings" panose="05000000000000000000" pitchFamily="2" charset="2"/>
              </a:rPr>
              <a:t>  Mark 16:19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 have ascended on high, You have led captivity captive; You have received gifts among men, Even from the rebellious, That the LORD God might dwell there. </a:t>
            </a:r>
          </a:p>
          <a:p>
            <a:r>
              <a:rPr lang="en-US" dirty="0"/>
              <a:t>(</a:t>
            </a:r>
            <a:r>
              <a:rPr lang="en-US" dirty="0" err="1"/>
              <a:t>Psa</a:t>
            </a:r>
            <a:r>
              <a:rPr lang="en-US" dirty="0"/>
              <a:t> 68:18)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So then, after the Lord had spoken to them, He was received up into heaven, and sat down at the right hand of God. </a:t>
            </a:r>
          </a:p>
          <a:p>
            <a:r>
              <a:rPr lang="en-US"/>
              <a:t>(Mar 16:19)</a:t>
            </a:r>
          </a:p>
        </p:txBody>
      </p:sp>
      <p:sp>
        <p:nvSpPr>
          <p:cNvPr id="3" name="TextBox 2">
            <a:extLst>
              <a:ext uri="{FF2B5EF4-FFF2-40B4-BE49-F238E27FC236}">
                <a16:creationId xmlns:a16="http://schemas.microsoft.com/office/drawing/2014/main" id="{3540C5DB-78DC-8F38-97CE-5D32382EE856}"/>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70659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854" y="0"/>
            <a:ext cx="8612946" cy="914400"/>
          </a:xfrm>
        </p:spPr>
        <p:txBody>
          <a:bodyPr>
            <a:normAutofit fontScale="90000"/>
          </a:bodyPr>
          <a:lstStyle/>
          <a:p>
            <a:pPr algn="l"/>
            <a:r>
              <a:rPr lang="en-US" sz="3100" dirty="0"/>
              <a:t>He would be consumed by zeal for God’s house</a:t>
            </a:r>
            <a:br>
              <a:rPr lang="en-US" dirty="0"/>
            </a:br>
            <a:r>
              <a:rPr lang="en-US" sz="2400" dirty="0">
                <a:solidFill>
                  <a:schemeClr val="tx2">
                    <a:lumMod val="60000"/>
                    <a:lumOff val="40000"/>
                  </a:schemeClr>
                </a:solidFill>
              </a:rPr>
              <a:t>Psalms 69:9  </a:t>
            </a:r>
            <a:r>
              <a:rPr lang="en-US" sz="2400" dirty="0">
                <a:solidFill>
                  <a:schemeClr val="tx2">
                    <a:lumMod val="60000"/>
                    <a:lumOff val="40000"/>
                  </a:schemeClr>
                </a:solidFill>
                <a:sym typeface="Wingdings" panose="05000000000000000000" pitchFamily="2" charset="2"/>
              </a:rPr>
              <a:t>  John 2:17</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Because zeal for Your house has eaten me up, And the reproaches of those who reproach You have fallen on me. </a:t>
            </a:r>
          </a:p>
          <a:p>
            <a:r>
              <a:rPr lang="en-US"/>
              <a:t>(Psa 69:9)</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When He had made a whip of cords, He drove them all out of the temple, with the sheep and the oxen, and poured out the changers' money and overturned the tables. And He said to those who sold doves, "Take these things away! Do not make My Father's house a house of merchandise!" Then His disciples remembered that it was written, "ZEAL FOR YOUR HOUSE HAS EATEN ME UP." </a:t>
            </a:r>
          </a:p>
          <a:p>
            <a:r>
              <a:rPr lang="en-US" dirty="0"/>
              <a:t>(Joh 2:15-17)</a:t>
            </a:r>
          </a:p>
        </p:txBody>
      </p:sp>
      <p:sp>
        <p:nvSpPr>
          <p:cNvPr id="3" name="TextBox 2">
            <a:extLst>
              <a:ext uri="{FF2B5EF4-FFF2-40B4-BE49-F238E27FC236}">
                <a16:creationId xmlns:a16="http://schemas.microsoft.com/office/drawing/2014/main" id="{F352CB8A-DB43-A98C-4677-6FAB60E50578}"/>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09576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34400" cy="914400"/>
          </a:xfrm>
        </p:spPr>
        <p:txBody>
          <a:bodyPr>
            <a:normAutofit fontScale="90000"/>
          </a:bodyPr>
          <a:lstStyle/>
          <a:p>
            <a:pPr algn="l"/>
            <a:r>
              <a:rPr lang="en-US" dirty="0"/>
              <a:t>He would be given sour wine to drink</a:t>
            </a:r>
            <a:br>
              <a:rPr lang="en-US" dirty="0"/>
            </a:br>
            <a:r>
              <a:rPr lang="en-US" sz="2400" dirty="0">
                <a:solidFill>
                  <a:schemeClr val="tx2">
                    <a:lumMod val="60000"/>
                    <a:lumOff val="40000"/>
                  </a:schemeClr>
                </a:solidFill>
              </a:rPr>
              <a:t>Psalms 69:21  </a:t>
            </a:r>
            <a:r>
              <a:rPr lang="en-US" sz="2400" dirty="0">
                <a:solidFill>
                  <a:schemeClr val="tx2">
                    <a:lumMod val="60000"/>
                    <a:lumOff val="40000"/>
                  </a:schemeClr>
                </a:solidFill>
                <a:sym typeface="Wingdings" panose="05000000000000000000" pitchFamily="2" charset="2"/>
              </a:rPr>
              <a:t>  Matthew 27:34</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Draw near to my soul, and redeem it; Deliver me because of my enemies. You know my reproach, my shame, and my dishonor; My adversaries are all before You. Reproach has broken my heart, And I am full of heaviness; I looked for someone to take pity, but there was none; And for comforters, but I found none. They also gave me gall for my food, And for my thirst they gave me vinegar to drink. </a:t>
            </a:r>
          </a:p>
          <a:p>
            <a:r>
              <a:rPr lang="en-US"/>
              <a:t>(Psa 69:18-21)</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And when they had come to a place called Golgotha, that is to say, Place of a Skull, they gave Him sour wine mingled with gall to drink. But when He had tasted it, He would not drink. (Mat 27:33-34)</a:t>
            </a:r>
            <a:endParaRPr lang="en-US" b="1" i="1" dirty="0">
              <a:solidFill>
                <a:schemeClr val="bg1">
                  <a:lumMod val="95000"/>
                </a:schemeClr>
              </a:solidFill>
            </a:endParaRPr>
          </a:p>
        </p:txBody>
      </p:sp>
      <p:sp>
        <p:nvSpPr>
          <p:cNvPr id="3" name="TextBox 2">
            <a:extLst>
              <a:ext uri="{FF2B5EF4-FFF2-40B4-BE49-F238E27FC236}">
                <a16:creationId xmlns:a16="http://schemas.microsoft.com/office/drawing/2014/main" id="{9E7E775E-64BF-AE7E-07DF-8A2455AE1774}"/>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94985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pray for His enemies</a:t>
            </a:r>
            <a:br>
              <a:rPr lang="en-US" dirty="0"/>
            </a:br>
            <a:r>
              <a:rPr lang="en-US" sz="2400" dirty="0">
                <a:solidFill>
                  <a:schemeClr val="tx2">
                    <a:lumMod val="60000"/>
                    <a:lumOff val="40000"/>
                  </a:schemeClr>
                </a:solidFill>
              </a:rPr>
              <a:t>Psalms 109:4  </a:t>
            </a:r>
            <a:r>
              <a:rPr lang="en-US" sz="2400" dirty="0">
                <a:solidFill>
                  <a:schemeClr val="tx2">
                    <a:lumMod val="60000"/>
                    <a:lumOff val="40000"/>
                  </a:schemeClr>
                </a:solidFill>
                <a:sym typeface="Wingdings" panose="05000000000000000000" pitchFamily="2" charset="2"/>
              </a:rPr>
              <a:t>  Luke 23:34</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For the mouth of the wicked and the mouth of the deceitful Have opened against me; They have spoken against me with a lying tongue. They have also surrounded me with words of hatred, And fought against me without a cause. In return for my love they are my accusers, But I give myself to prayer. Thus they have rewarded me evil for good, And hatred for my love. </a:t>
            </a:r>
          </a:p>
          <a:p>
            <a:r>
              <a:rPr lang="en-US"/>
              <a:t>(Psa 109:2-5)</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And when they had come to the place called Calvary, there they crucified Him, and the criminals, one on the right hand and the other on the left. Then Jesus said, "Father, forgive them, for they do not know what they do." And they divided His garments and cast lots. And the people stood looking on. But even the rulers with them sneered, saying, "He saved others; let Him save Himself if He is the Christ, the chosen of God." (Luk 23:33-35)</a:t>
            </a:r>
          </a:p>
        </p:txBody>
      </p:sp>
      <p:sp>
        <p:nvSpPr>
          <p:cNvPr id="3" name="TextBox 2">
            <a:extLst>
              <a:ext uri="{FF2B5EF4-FFF2-40B4-BE49-F238E27FC236}">
                <a16:creationId xmlns:a16="http://schemas.microsoft.com/office/drawing/2014/main" id="{32986986-9C08-F79E-E0C0-54B1C9D2AB83}"/>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85012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His betrayer would be replaced</a:t>
            </a:r>
            <a:br>
              <a:rPr lang="en-US" dirty="0"/>
            </a:br>
            <a:r>
              <a:rPr lang="en-US" sz="2400" dirty="0">
                <a:solidFill>
                  <a:schemeClr val="tx2">
                    <a:lumMod val="60000"/>
                    <a:lumOff val="40000"/>
                  </a:schemeClr>
                </a:solidFill>
              </a:rPr>
              <a:t>Psalms 109:8  </a:t>
            </a:r>
            <a:r>
              <a:rPr lang="en-US" sz="2400" dirty="0">
                <a:solidFill>
                  <a:schemeClr val="tx2">
                    <a:lumMod val="60000"/>
                    <a:lumOff val="40000"/>
                  </a:schemeClr>
                </a:solidFill>
                <a:sym typeface="Wingdings" panose="05000000000000000000" pitchFamily="2" charset="2"/>
              </a:rPr>
              <a:t>  Acts 1:15-26</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Set a wicked man over him, And let an accuser stand at his right hand. When he is judged, let him be found guilty, And let his prayer become sin. Let his days be few, And let another take his office. </a:t>
            </a:r>
          </a:p>
          <a:p>
            <a:r>
              <a:rPr lang="en-US"/>
              <a:t>(Psa 109:6-8)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429000"/>
            <a:ext cx="8307977" cy="33809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Men and brethren, this Scripture had to be fulfilled, which the Holy Spirit spoke before by the mouth of David concerning Judas, who became a guide to those who arrested Jesus; for he was numbered with us and obtained a part in this ministry." … "For it is written in the Book of Psalms: </a:t>
            </a:r>
            <a:r>
              <a:rPr lang="en-US" b="1" i="1" dirty="0">
                <a:solidFill>
                  <a:schemeClr val="bg1">
                    <a:lumMod val="95000"/>
                  </a:schemeClr>
                </a:solidFill>
              </a:rPr>
              <a:t>'LET HIS DWELLING PLACE BE DESOLATE, AND LET NO ONE LIVE IN IT'; and, 'LET ANOTHER TAKE HIS OFFICE.’  … </a:t>
            </a:r>
            <a:r>
              <a:rPr lang="en-US" dirty="0"/>
              <a:t>And they proposed two: Joseph called </a:t>
            </a:r>
            <a:r>
              <a:rPr lang="en-US" dirty="0" err="1"/>
              <a:t>Barsabas</a:t>
            </a:r>
            <a:r>
              <a:rPr lang="en-US" dirty="0"/>
              <a:t>, who was surnamed Justus, and Matthias. And they prayed and said, "You, O Lord, who know the hearts of all, show which of these two You have chosen (Act 1:16-24)</a:t>
            </a:r>
          </a:p>
        </p:txBody>
      </p:sp>
      <p:sp>
        <p:nvSpPr>
          <p:cNvPr id="3" name="TextBox 2">
            <a:extLst>
              <a:ext uri="{FF2B5EF4-FFF2-40B4-BE49-F238E27FC236}">
                <a16:creationId xmlns:a16="http://schemas.microsoft.com/office/drawing/2014/main" id="{8CBF6897-3A89-6E32-42D9-3F996E18907A}"/>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48577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the Son of God</a:t>
            </a:r>
            <a:br>
              <a:rPr lang="en-US" dirty="0"/>
            </a:br>
            <a:r>
              <a:rPr lang="en-US" sz="2400" dirty="0">
                <a:solidFill>
                  <a:schemeClr val="tx2">
                    <a:lumMod val="60000"/>
                    <a:lumOff val="40000"/>
                  </a:schemeClr>
                </a:solidFill>
              </a:rPr>
              <a:t>Psalms 2:7  </a:t>
            </a:r>
            <a:r>
              <a:rPr lang="en-US" sz="2400" dirty="0">
                <a:solidFill>
                  <a:schemeClr val="tx2">
                    <a:lumMod val="60000"/>
                    <a:lumOff val="40000"/>
                  </a:schemeClr>
                </a:solidFill>
                <a:sym typeface="Wingdings" panose="05000000000000000000" pitchFamily="2" charset="2"/>
              </a:rPr>
              <a:t>   Matthew 3:17  </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The king says, “I will announce the LORD’s decree.  He said to me: ‘</a:t>
            </a:r>
            <a:r>
              <a:rPr lang="en-US" b="1" i="1" u="sng" dirty="0">
                <a:solidFill>
                  <a:schemeClr val="bg1">
                    <a:lumMod val="95000"/>
                  </a:schemeClr>
                </a:solidFill>
              </a:rPr>
              <a:t>You are my son.  This very day I have become your father.</a:t>
            </a:r>
            <a:r>
              <a:rPr lang="en-US" b="1" i="1" dirty="0">
                <a:solidFill>
                  <a:schemeClr val="bg1">
                    <a:lumMod val="95000"/>
                  </a:schemeClr>
                </a:solidFill>
              </a:rPr>
              <a:t>  Ask me, and I will give you the nations as your inheritance, and the ends of the earth as your personal property.  You will break them with an iron scepter; you will smash them like a potter’s jar.”   (Psalm 2:7-9)</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At His baptism…</a:t>
            </a:r>
          </a:p>
          <a:p>
            <a:r>
              <a:rPr lang="en-US" b="1" i="1" dirty="0">
                <a:solidFill>
                  <a:schemeClr val="bg1">
                    <a:lumMod val="95000"/>
                  </a:schemeClr>
                </a:solidFill>
              </a:rPr>
              <a:t>And a voice from heaven said, “This is my one dear Son; in him I take great delight.”  (Matthew 3:17)</a:t>
            </a:r>
          </a:p>
          <a:p>
            <a:endParaRPr lang="en-US" b="1" i="1" dirty="0">
              <a:solidFill>
                <a:schemeClr val="bg1">
                  <a:lumMod val="95000"/>
                </a:schemeClr>
              </a:solidFill>
            </a:endParaRPr>
          </a:p>
          <a:p>
            <a:r>
              <a:rPr lang="en-US" b="1" i="1" dirty="0">
                <a:solidFill>
                  <a:schemeClr val="bg1">
                    <a:lumMod val="95000"/>
                  </a:schemeClr>
                </a:solidFill>
              </a:rPr>
              <a:t>At the transfiguration…</a:t>
            </a:r>
          </a:p>
          <a:p>
            <a:r>
              <a:rPr lang="en-US" b="1" i="1" dirty="0">
                <a:solidFill>
                  <a:schemeClr val="bg1">
                    <a:lumMod val="95000"/>
                  </a:schemeClr>
                </a:solidFill>
              </a:rPr>
              <a:t>Then a cloud overshadowed them, and voice came from the cloud, “This is my one dear Son.  Listen to him!”  (Mark 9:7)</a:t>
            </a:r>
          </a:p>
        </p:txBody>
      </p:sp>
      <p:sp>
        <p:nvSpPr>
          <p:cNvPr id="6" name="TextBox 5">
            <a:extLst>
              <a:ext uri="{FF2B5EF4-FFF2-40B4-BE49-F238E27FC236}">
                <a16:creationId xmlns:a16="http://schemas.microsoft.com/office/drawing/2014/main" id="{80FC26C3-3D41-1DCB-EEB3-D507DC03594C}"/>
              </a:ext>
            </a:extLst>
          </p:cNvPr>
          <p:cNvSpPr txBox="1"/>
          <p:nvPr/>
        </p:nvSpPr>
        <p:spPr>
          <a:xfrm>
            <a:off x="8321685" y="6505176"/>
            <a:ext cx="441146" cy="246221"/>
          </a:xfrm>
          <a:prstGeom prst="rect">
            <a:avLst/>
          </a:prstGeom>
          <a:noFill/>
        </p:spPr>
        <p:txBody>
          <a:bodyPr wrap="none" rtlCol="0">
            <a:spAutoFit/>
          </a:bodyPr>
          <a:lstStyle/>
          <a:p>
            <a:r>
              <a:rPr lang="en-US" sz="1000" dirty="0"/>
              <a:t>NET</a:t>
            </a:r>
          </a:p>
        </p:txBody>
      </p:sp>
    </p:spTree>
    <p:extLst>
      <p:ext uri="{BB962C8B-B14F-4D97-AF65-F5344CB8AC3E}">
        <p14:creationId xmlns:p14="http://schemas.microsoft.com/office/powerpoint/2010/main" val="423048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10600" cy="914400"/>
          </a:xfrm>
        </p:spPr>
        <p:txBody>
          <a:bodyPr>
            <a:normAutofit fontScale="90000"/>
          </a:bodyPr>
          <a:lstStyle/>
          <a:p>
            <a:pPr algn="l"/>
            <a:r>
              <a:rPr lang="en-US" sz="3100" dirty="0"/>
              <a:t>His enemies would be placed under His feet</a:t>
            </a:r>
            <a:br>
              <a:rPr lang="en-US" dirty="0"/>
            </a:br>
            <a:r>
              <a:rPr lang="en-US" sz="2400" dirty="0">
                <a:solidFill>
                  <a:schemeClr val="tx2">
                    <a:lumMod val="60000"/>
                    <a:lumOff val="40000"/>
                  </a:schemeClr>
                </a:solidFill>
              </a:rPr>
              <a:t>Psalms 110:1  </a:t>
            </a:r>
            <a:r>
              <a:rPr lang="en-US" sz="2400" dirty="0">
                <a:solidFill>
                  <a:schemeClr val="tx2">
                    <a:lumMod val="60000"/>
                    <a:lumOff val="40000"/>
                  </a:schemeClr>
                </a:solidFill>
                <a:sym typeface="Wingdings" panose="05000000000000000000" pitchFamily="2" charset="2"/>
              </a:rPr>
              <a:t>  Matthew 22:44</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A Psalm of David. The LORD said to my Lord,"Sit at My right hand, Till I make Your enemies Your footstool." The LORD shall send the rod of Your strength out of Zion. Rule in the midst of Your enemies! </a:t>
            </a:r>
          </a:p>
          <a:p>
            <a:r>
              <a:rPr lang="en-US"/>
              <a:t>(Psa 110:1-2)</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While the Pharisees were gathered together, Jesus asked them, saying, "What do you think about the Christ? Whose Son is He?" They said to Him, "The Son of David." He said to them, "How then does David in the Spirit call Him 'LORD,' saying: 'THE LORD SAID TO MY LORD, "SIT AT MY RIGHT HAND, TILL I MAKE YOUR ENEMIES YOUR FOOTSTOOL" '? If David then calls Him 'LORD,' how is He his Son?" And no one was able to answer Him a word, nor from that day on did anyone dare question Him anymore. (Mat 22:41-46)</a:t>
            </a:r>
          </a:p>
        </p:txBody>
      </p:sp>
      <p:sp>
        <p:nvSpPr>
          <p:cNvPr id="3" name="TextBox 2">
            <a:extLst>
              <a:ext uri="{FF2B5EF4-FFF2-40B4-BE49-F238E27FC236}">
                <a16:creationId xmlns:a16="http://schemas.microsoft.com/office/drawing/2014/main" id="{19D90A7A-EB42-4332-CD49-50D6226F623E}"/>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25991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34400" cy="914400"/>
          </a:xfrm>
        </p:spPr>
        <p:txBody>
          <a:bodyPr>
            <a:normAutofit fontScale="90000"/>
          </a:bodyPr>
          <a:lstStyle/>
          <a:p>
            <a:pPr algn="l"/>
            <a:r>
              <a:rPr lang="en-US" dirty="0"/>
              <a:t>He would be a priest like Melchizedek</a:t>
            </a:r>
            <a:br>
              <a:rPr lang="en-US" dirty="0"/>
            </a:br>
            <a:r>
              <a:rPr lang="en-US" sz="2400" dirty="0">
                <a:solidFill>
                  <a:schemeClr val="tx2">
                    <a:lumMod val="60000"/>
                    <a:lumOff val="40000"/>
                  </a:schemeClr>
                </a:solidFill>
              </a:rPr>
              <a:t>Psalms 110:4  </a:t>
            </a:r>
            <a:r>
              <a:rPr lang="en-US" sz="2400" dirty="0">
                <a:solidFill>
                  <a:schemeClr val="tx2">
                    <a:lumMod val="60000"/>
                    <a:lumOff val="40000"/>
                  </a:schemeClr>
                </a:solidFill>
                <a:sym typeface="Wingdings" panose="05000000000000000000" pitchFamily="2" charset="2"/>
              </a:rPr>
              <a:t>  Hebrews 5:1-10</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The LORD has sworn And will not relent, "You are a priest forever According to the order of Melchizedek." </a:t>
            </a:r>
          </a:p>
          <a:p>
            <a:r>
              <a:rPr lang="en-US"/>
              <a:t>(Psa 110:4)</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2057400"/>
            <a:ext cx="8307977" cy="4752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For every high priest taken from among men is appointed for men in things pertaining to God, that he may offer both gifts and sacrifices for sins. He can have compassion on those who are ignorant and going astray, since he himself is also subject to weakness. Because of this he is required as for the people, so also for himself, to offer sacrifices for sins. And no man takes this honor to himself, but he who is called by God, just as Aaron was. So also Christ did not glorify Himself to become High Priest, but it was He who said to Him: "YOU ARE MY SON, TODAY I HAVE BEGOTTEN YOU." As He also says in another place: "YOU ARE A PRIEST FOREVER ACCORDING TO THE ORDER OF MELCHIZEDEK"; (Heb 5:1-6)</a:t>
            </a:r>
            <a:endParaRPr lang="en-US" b="1" i="1" dirty="0">
              <a:solidFill>
                <a:schemeClr val="bg1">
                  <a:lumMod val="95000"/>
                </a:schemeClr>
              </a:solidFill>
            </a:endParaRPr>
          </a:p>
        </p:txBody>
      </p:sp>
      <p:sp>
        <p:nvSpPr>
          <p:cNvPr id="3" name="TextBox 2">
            <a:extLst>
              <a:ext uri="{FF2B5EF4-FFF2-40B4-BE49-F238E27FC236}">
                <a16:creationId xmlns:a16="http://schemas.microsoft.com/office/drawing/2014/main" id="{82528395-D007-0755-5416-7668453797E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210128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10600" cy="914400"/>
          </a:xfrm>
        </p:spPr>
        <p:txBody>
          <a:bodyPr>
            <a:normAutofit fontScale="90000"/>
          </a:bodyPr>
          <a:lstStyle/>
          <a:p>
            <a:pPr algn="l"/>
            <a:r>
              <a:rPr lang="en-US" sz="2700" dirty="0"/>
              <a:t>He would become the stone that the builders rejected</a:t>
            </a:r>
            <a:br>
              <a:rPr lang="en-US" dirty="0"/>
            </a:br>
            <a:r>
              <a:rPr lang="en-US" sz="2400" dirty="0">
                <a:solidFill>
                  <a:schemeClr val="tx2">
                    <a:lumMod val="60000"/>
                    <a:lumOff val="40000"/>
                  </a:schemeClr>
                </a:solidFill>
              </a:rPr>
              <a:t>Psalms 118:22  </a:t>
            </a:r>
            <a:r>
              <a:rPr lang="en-US" sz="2400" dirty="0">
                <a:solidFill>
                  <a:schemeClr val="tx2">
                    <a:lumMod val="60000"/>
                    <a:lumOff val="40000"/>
                  </a:schemeClr>
                </a:solidFill>
                <a:sym typeface="Wingdings" panose="05000000000000000000" pitchFamily="2" charset="2"/>
              </a:rPr>
              <a:t>  Matthew 21:42</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This is the gate of the LORD, Through which the righteous shall enter. I will praise You, For You have answered me, And have become my salvation. The stone which the builders rejected Has become the chief cornerstone. This was the LORD's doing; It is marvelous in our eyes. </a:t>
            </a:r>
          </a:p>
          <a:p>
            <a:r>
              <a:rPr lang="en-US"/>
              <a:t>(Psa 118:20-23)</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2438400"/>
            <a:ext cx="8307977" cy="4371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Jesus said to them, "Have you never read in the Scriptures: 'THE STONE WHICH THE BUILDERS REJECTED HAS BECOME THE CHIEF CORNERSTONE. THIS WAS THE LORD'S DOING, AND IT IS MARVELOUS IN OUR EYES' ? "Therefore I say to you, the kingdom of God will be taken from you and given to a nation bearing the fruits of it. And whoever falls on this stone will be broken; but on whomever it falls, it will grind him to powder." Now when the chief priests and Pharisees heard His parables, they perceived that He was speaking of them. But when they sought to lay hands on Him, they feared the multitudes, because they took Him for a prophet. (Mat 21:42-46)</a:t>
            </a:r>
            <a:endParaRPr lang="en-US" b="1" i="1" dirty="0">
              <a:solidFill>
                <a:schemeClr val="bg1">
                  <a:lumMod val="95000"/>
                </a:schemeClr>
              </a:solidFill>
            </a:endParaRPr>
          </a:p>
        </p:txBody>
      </p:sp>
      <p:sp>
        <p:nvSpPr>
          <p:cNvPr id="3" name="TextBox 2">
            <a:extLst>
              <a:ext uri="{FF2B5EF4-FFF2-40B4-BE49-F238E27FC236}">
                <a16:creationId xmlns:a16="http://schemas.microsoft.com/office/drawing/2014/main" id="{1A178DF0-A84F-F928-41E8-AEB5AF97F3B1}"/>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47923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10600" cy="914400"/>
          </a:xfrm>
        </p:spPr>
        <p:txBody>
          <a:bodyPr>
            <a:normAutofit fontScale="90000"/>
          </a:bodyPr>
          <a:lstStyle/>
          <a:p>
            <a:pPr algn="l"/>
            <a:r>
              <a:rPr lang="en-US" sz="3600" dirty="0"/>
              <a:t>He would come in the name of the Lord</a:t>
            </a:r>
            <a:br>
              <a:rPr lang="en-US" dirty="0"/>
            </a:br>
            <a:r>
              <a:rPr lang="en-US" sz="2400" dirty="0">
                <a:solidFill>
                  <a:schemeClr val="tx2">
                    <a:lumMod val="60000"/>
                    <a:lumOff val="40000"/>
                  </a:schemeClr>
                </a:solidFill>
              </a:rPr>
              <a:t>Psalms 118:26  </a:t>
            </a:r>
            <a:r>
              <a:rPr lang="en-US" sz="2400" dirty="0">
                <a:solidFill>
                  <a:schemeClr val="tx2">
                    <a:lumMod val="60000"/>
                    <a:lumOff val="40000"/>
                  </a:schemeClr>
                </a:solidFill>
                <a:sym typeface="Wingdings" panose="05000000000000000000" pitchFamily="2" charset="2"/>
              </a:rPr>
              <a:t>  Matthew 21:9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This is the day the LORD has made; We will rejoice and be glad in it. Save now, I pray, O LORD; O LORD, I pray, send now prosperity. Blessed is he who comes in the name of the LORD! We have blessed you from the house of the LORD. God is the LORD, And He has given us light; Bind the sacrifice with cords to the horns of the altar. </a:t>
            </a:r>
          </a:p>
          <a:p>
            <a:r>
              <a:rPr lang="en-US"/>
              <a:t>(Psa 118:24-27)</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2514600"/>
            <a:ext cx="8307977" cy="42953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So the disciples went and did as Jesus commanded them. They brought the donkey and the colt, laid their clothes on them, and set Him on them. And a very great multitude spread their clothes on the road; others cut down branches from the trees and spread them on the road. Then the multitudes who went before and those who followed cried out, saying: "Hosanna to the Son of David! 'BLESSED IS HE WHO COMES IN THE NAME OF THE LORD!' Hosanna in the highest!" And when He had come into Jerusalem, all the city was moved, saying, "Who is this?" So the multitudes said, "This is Jesus, the prophet from Nazareth of Galilee." (Mat 21:6-11)</a:t>
            </a:r>
          </a:p>
        </p:txBody>
      </p:sp>
      <p:sp>
        <p:nvSpPr>
          <p:cNvPr id="3" name="TextBox 2">
            <a:extLst>
              <a:ext uri="{FF2B5EF4-FFF2-40B4-BE49-F238E27FC236}">
                <a16:creationId xmlns:a16="http://schemas.microsoft.com/office/drawing/2014/main" id="{DC54FCD8-E38F-E8EF-D2CA-31A9D764CE64}"/>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51741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sz="3600" dirty="0"/>
              <a:t>What difference should that make…?</a:t>
            </a:r>
            <a:br>
              <a:rPr lang="en-US" dirty="0"/>
            </a:br>
            <a:r>
              <a:rPr lang="en-US" sz="2400" dirty="0">
                <a:solidFill>
                  <a:schemeClr val="tx2">
                    <a:lumMod val="60000"/>
                    <a:lumOff val="40000"/>
                  </a:schemeClr>
                </a:solidFill>
              </a:rPr>
              <a:t>Psalms 40:7-8  </a:t>
            </a:r>
            <a:r>
              <a:rPr lang="en-US" sz="2400" dirty="0">
                <a:solidFill>
                  <a:schemeClr val="tx2">
                    <a:lumMod val="60000"/>
                    <a:lumOff val="40000"/>
                  </a:schemeClr>
                </a:solidFill>
                <a:sym typeface="Wingdings" panose="05000000000000000000" pitchFamily="2" charset="2"/>
              </a:rPr>
              <a:t>  John 5:39-40</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Then I said, "Behold, I come; </a:t>
            </a:r>
            <a:r>
              <a:rPr lang="en-US" u="sng" dirty="0"/>
              <a:t>In the scroll of the book it is written of me</a:t>
            </a:r>
            <a:r>
              <a:rPr lang="en-US" dirty="0"/>
              <a:t>. I delight to do Your will, O my God, And Your law is within my heart." </a:t>
            </a:r>
          </a:p>
          <a:p>
            <a:r>
              <a:rPr lang="en-US" dirty="0"/>
              <a:t>(</a:t>
            </a:r>
            <a:r>
              <a:rPr lang="en-US" dirty="0" err="1"/>
              <a:t>Psa</a:t>
            </a:r>
            <a:r>
              <a:rPr lang="en-US" dirty="0"/>
              <a:t> 40:7-8)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 search the Scriptures, for in them you think you have eternal life; and </a:t>
            </a:r>
            <a:r>
              <a:rPr lang="en-US" u="sng" dirty="0"/>
              <a:t>these are they which testify of Me</a:t>
            </a:r>
            <a:r>
              <a:rPr lang="en-US" dirty="0"/>
              <a:t>. But you are not willing to come to Me that you may have life. </a:t>
            </a:r>
          </a:p>
          <a:p>
            <a:r>
              <a:rPr lang="en-US" dirty="0"/>
              <a:t>(Joh 5:39-40)</a:t>
            </a:r>
          </a:p>
        </p:txBody>
      </p:sp>
      <p:sp>
        <p:nvSpPr>
          <p:cNvPr id="3" name="TextBox 2">
            <a:extLst>
              <a:ext uri="{FF2B5EF4-FFF2-40B4-BE49-F238E27FC236}">
                <a16:creationId xmlns:a16="http://schemas.microsoft.com/office/drawing/2014/main" id="{AEBAEC4B-2931-58AD-2491-E44E28762F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208259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34400" cy="914400"/>
          </a:xfrm>
        </p:spPr>
        <p:txBody>
          <a:bodyPr>
            <a:normAutofit fontScale="90000"/>
          </a:bodyPr>
          <a:lstStyle/>
          <a:p>
            <a:pPr algn="l"/>
            <a:r>
              <a:rPr lang="en-US" dirty="0"/>
              <a:t>All things would be put under His feet</a:t>
            </a:r>
            <a:br>
              <a:rPr lang="en-US" dirty="0"/>
            </a:br>
            <a:r>
              <a:rPr lang="en-US" sz="2400" dirty="0">
                <a:solidFill>
                  <a:schemeClr val="tx2">
                    <a:lumMod val="60000"/>
                    <a:lumOff val="40000"/>
                  </a:schemeClr>
                </a:solidFill>
              </a:rPr>
              <a:t>Psalms 8:6  </a:t>
            </a:r>
            <a:r>
              <a:rPr lang="en-US" sz="2400" dirty="0">
                <a:solidFill>
                  <a:schemeClr val="tx2">
                    <a:lumMod val="60000"/>
                    <a:lumOff val="40000"/>
                  </a:schemeClr>
                </a:solidFill>
                <a:sym typeface="Wingdings" panose="05000000000000000000" pitchFamily="2" charset="2"/>
              </a:rPr>
              <a:t>  Hebrews 2:5-9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You have made him to have dominion over the works of Your hands; You have put all things under his feet.  (Psalms 8:6)</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For He has not put the world to come, of which we speak, in subject to angels. But one testified in a certain place, saying “…You have put all things in subjection under his feet.”  </a:t>
            </a:r>
          </a:p>
          <a:p>
            <a:endParaRPr lang="en-US" b="1" i="1" dirty="0">
              <a:solidFill>
                <a:schemeClr val="bg1">
                  <a:lumMod val="95000"/>
                </a:schemeClr>
              </a:solidFill>
            </a:endParaRPr>
          </a:p>
          <a:p>
            <a:r>
              <a:rPr lang="en-US" b="1" i="1" dirty="0">
                <a:solidFill>
                  <a:schemeClr val="bg1">
                    <a:lumMod val="95000"/>
                  </a:schemeClr>
                </a:solidFill>
              </a:rPr>
              <a:t>For in that </a:t>
            </a:r>
            <a:r>
              <a:rPr lang="en-US" b="1" i="1" u="sng" dirty="0">
                <a:solidFill>
                  <a:schemeClr val="bg1">
                    <a:lumMod val="95000"/>
                  </a:schemeClr>
                </a:solidFill>
              </a:rPr>
              <a:t>He put all in subjection under him, He left nothing that is not put under him.</a:t>
            </a:r>
            <a:r>
              <a:rPr lang="en-US" b="1" i="1" dirty="0">
                <a:solidFill>
                  <a:schemeClr val="bg1">
                    <a:lumMod val="95000"/>
                  </a:schemeClr>
                </a:solidFill>
              </a:rPr>
              <a:t> … But we see Jesus, …crowned with glory and honor, that He, by the grace of God, might taste death for everyone. (Hebrews 2:5-9)</a:t>
            </a:r>
          </a:p>
        </p:txBody>
      </p:sp>
      <p:sp>
        <p:nvSpPr>
          <p:cNvPr id="3" name="TextBox 2">
            <a:extLst>
              <a:ext uri="{FF2B5EF4-FFF2-40B4-BE49-F238E27FC236}">
                <a16:creationId xmlns:a16="http://schemas.microsoft.com/office/drawing/2014/main" id="{0F134A2E-198A-D1DC-1B24-08721BF3D389}"/>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36269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resurrected</a:t>
            </a:r>
            <a:br>
              <a:rPr lang="en-US" dirty="0"/>
            </a:br>
            <a:r>
              <a:rPr lang="en-US" sz="2400" dirty="0">
                <a:solidFill>
                  <a:schemeClr val="tx2">
                    <a:lumMod val="60000"/>
                    <a:lumOff val="40000"/>
                  </a:schemeClr>
                </a:solidFill>
              </a:rPr>
              <a:t>Psalms 16:8-10  </a:t>
            </a:r>
            <a:r>
              <a:rPr lang="en-US" sz="2400" dirty="0">
                <a:solidFill>
                  <a:schemeClr val="tx2">
                    <a:lumMod val="60000"/>
                    <a:lumOff val="40000"/>
                  </a:schemeClr>
                </a:solidFill>
                <a:sym typeface="Wingdings" panose="05000000000000000000" pitchFamily="2" charset="2"/>
              </a:rPr>
              <a:t>  Acts 2:27; Mark 16:6-7</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I have set the LORD always before me; Because He is at my right hand I shall not be moved. Therefore my heart is glad, and my glory rejoices; My flesh also will rest in hope. </a:t>
            </a:r>
            <a:r>
              <a:rPr lang="en-US" b="1" i="1" u="sng" dirty="0">
                <a:solidFill>
                  <a:schemeClr val="bg1">
                    <a:lumMod val="95000"/>
                  </a:schemeClr>
                </a:solidFill>
              </a:rPr>
              <a:t>For You will not leave my soul in </a:t>
            </a:r>
            <a:r>
              <a:rPr lang="en-US" b="1" i="1" u="sng" dirty="0" err="1">
                <a:solidFill>
                  <a:schemeClr val="bg1">
                    <a:lumMod val="95000"/>
                  </a:schemeClr>
                </a:solidFill>
              </a:rPr>
              <a:t>Sheol</a:t>
            </a:r>
            <a:r>
              <a:rPr lang="en-US" b="1" i="1" u="sng" dirty="0">
                <a:solidFill>
                  <a:schemeClr val="bg1">
                    <a:lumMod val="95000"/>
                  </a:schemeClr>
                </a:solidFill>
              </a:rPr>
              <a:t>, Nor will You allow Your Holy One to see corruption.</a:t>
            </a:r>
            <a:r>
              <a:rPr lang="en-US" b="1" i="1" dirty="0">
                <a:solidFill>
                  <a:schemeClr val="bg1">
                    <a:lumMod val="95000"/>
                  </a:schemeClr>
                </a:solidFill>
              </a:rPr>
              <a:t>  (Psalms 16:8-10) </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Men and brethren, let me speak freely to you of the patriarch David, that he is both dead and buried, and his tomb is with us to this day. Therefore, being a prophet, and knowing that God had sworn with an oath to him that of the fruit of his body, according to the flesh, He would raise up the Christ to sit on his throne, he, </a:t>
            </a:r>
            <a:r>
              <a:rPr lang="en-US" u="sng" dirty="0"/>
              <a:t>foreseeing this, spoke concerning the resurrection of the Christ, that His soul was not left in Hades, nor did His flesh see corruption.</a:t>
            </a:r>
            <a:r>
              <a:rPr lang="en-US" dirty="0"/>
              <a:t> This Jesus God has raised up, of which we are all witnesses. </a:t>
            </a:r>
          </a:p>
          <a:p>
            <a:r>
              <a:rPr lang="en-US" dirty="0"/>
              <a:t>(Act 2:29-32)</a:t>
            </a:r>
          </a:p>
        </p:txBody>
      </p:sp>
      <p:sp>
        <p:nvSpPr>
          <p:cNvPr id="3" name="TextBox 2">
            <a:extLst>
              <a:ext uri="{FF2B5EF4-FFF2-40B4-BE49-F238E27FC236}">
                <a16:creationId xmlns:a16="http://schemas.microsoft.com/office/drawing/2014/main" id="{00CBB7DF-2498-CB0F-36B8-23B2E8A3A331}"/>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71417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God would forsake Him</a:t>
            </a:r>
            <a:br>
              <a:rPr lang="en-US" dirty="0"/>
            </a:br>
            <a:r>
              <a:rPr lang="en-US" sz="2400" dirty="0">
                <a:solidFill>
                  <a:schemeClr val="tx2">
                    <a:lumMod val="60000"/>
                    <a:lumOff val="40000"/>
                  </a:schemeClr>
                </a:solidFill>
              </a:rPr>
              <a:t>Psalms 22:1  </a:t>
            </a:r>
            <a:r>
              <a:rPr lang="en-US" sz="2400" dirty="0">
                <a:solidFill>
                  <a:schemeClr val="tx2">
                    <a:lumMod val="60000"/>
                    <a:lumOff val="40000"/>
                  </a:schemeClr>
                </a:solidFill>
                <a:sym typeface="Wingdings" panose="05000000000000000000" pitchFamily="2" charset="2"/>
              </a:rPr>
              <a:t>  Matthew 27:46; Mark 15:34</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My God, My God, why have You forsaken Me? Why are You so far from helping Me, And from the words of My groaning? </a:t>
            </a:r>
          </a:p>
          <a:p>
            <a:r>
              <a:rPr lang="en-US" dirty="0"/>
              <a:t>(</a:t>
            </a:r>
            <a:r>
              <a:rPr lang="en-US" dirty="0" err="1"/>
              <a:t>Psa</a:t>
            </a:r>
            <a:r>
              <a:rPr lang="en-US" dirty="0"/>
              <a:t> 22:1)</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Now from the sixth hour until the ninth hour there was darkness over all the land. And about the ninth hour Jesus cried out with a loud voice, saying, "Eli, Eli, lama sabachthani?" that is, "MY GOD, MY GOD, WHY HAVE YOU FORSAKEN ME?"  (Mat 27:45-46)</a:t>
            </a:r>
          </a:p>
        </p:txBody>
      </p:sp>
      <p:sp>
        <p:nvSpPr>
          <p:cNvPr id="3" name="TextBox 2">
            <a:extLst>
              <a:ext uri="{FF2B5EF4-FFF2-40B4-BE49-F238E27FC236}">
                <a16:creationId xmlns:a16="http://schemas.microsoft.com/office/drawing/2014/main" id="{64AB1F21-BDD5-17F0-890B-8E2186926EDD}"/>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88174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mocked</a:t>
            </a:r>
            <a:br>
              <a:rPr lang="en-US" dirty="0"/>
            </a:br>
            <a:r>
              <a:rPr lang="en-US" sz="2400" dirty="0">
                <a:solidFill>
                  <a:schemeClr val="tx2">
                    <a:lumMod val="60000"/>
                    <a:lumOff val="40000"/>
                  </a:schemeClr>
                </a:solidFill>
              </a:rPr>
              <a:t>Psalms 22:7-8  </a:t>
            </a:r>
            <a:r>
              <a:rPr lang="en-US" sz="2400" dirty="0">
                <a:solidFill>
                  <a:schemeClr val="tx2">
                    <a:lumMod val="60000"/>
                    <a:lumOff val="40000"/>
                  </a:schemeClr>
                </a:solidFill>
                <a:sym typeface="Wingdings" panose="05000000000000000000" pitchFamily="2" charset="2"/>
              </a:rPr>
              <a:t>  Luke 23:35-39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All those who see Me ridicule Me; They shoot out the lip, they shake the head, saying, "He trusted in the LORD, let Him rescue Him; Let Him deliver Him, since He delights in Him!" </a:t>
            </a:r>
          </a:p>
          <a:p>
            <a:r>
              <a:rPr lang="en-US" dirty="0"/>
              <a:t>(</a:t>
            </a:r>
            <a:r>
              <a:rPr lang="en-US" dirty="0" err="1"/>
              <a:t>Psa</a:t>
            </a:r>
            <a:r>
              <a:rPr lang="en-US" dirty="0"/>
              <a:t> 22:7-8)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And the people stood looking on. But even the rulers with them sneered, saying, "He saved others; let Him save Himself if He is the Christ, the chosen of God." The soldiers also mocked Him, coming and offering Him sour wine, and saying, "If You are the King of the Jews, save Yourself." And an inscription also was written over Him in letters of Greek, Latin, and Hebrew: THIS IS THE KING OF THE JEWS. Then one of the criminals who were hanged blasphemed Him, saying, "If You are the Christ, save Yourself and us."  (Luk 23:35-39)</a:t>
            </a:r>
          </a:p>
        </p:txBody>
      </p:sp>
      <p:sp>
        <p:nvSpPr>
          <p:cNvPr id="3" name="TextBox 2">
            <a:extLst>
              <a:ext uri="{FF2B5EF4-FFF2-40B4-BE49-F238E27FC236}">
                <a16:creationId xmlns:a16="http://schemas.microsoft.com/office/drawing/2014/main" id="{4D73B433-1650-107E-4772-8B8EA98D137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41145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His hands and feet would be pierced</a:t>
            </a:r>
            <a:br>
              <a:rPr lang="en-US" dirty="0"/>
            </a:br>
            <a:r>
              <a:rPr lang="en-US" sz="2400" dirty="0">
                <a:solidFill>
                  <a:schemeClr val="tx2">
                    <a:lumMod val="60000"/>
                    <a:lumOff val="40000"/>
                  </a:schemeClr>
                </a:solidFill>
              </a:rPr>
              <a:t>Psalms 22:16  </a:t>
            </a:r>
            <a:r>
              <a:rPr lang="en-US" sz="2400" dirty="0">
                <a:solidFill>
                  <a:schemeClr val="tx2">
                    <a:lumMod val="60000"/>
                    <a:lumOff val="40000"/>
                  </a:schemeClr>
                </a:solidFill>
                <a:sym typeface="Wingdings" panose="05000000000000000000" pitchFamily="2" charset="2"/>
              </a:rPr>
              <a:t>  John 20:25-27; Matthew 27:31-36</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For dogs have surrounded Me; The congregation of the wicked has enclosed Me. They pierced My hands and My feet; </a:t>
            </a:r>
          </a:p>
          <a:p>
            <a:r>
              <a:rPr lang="en-US" dirty="0"/>
              <a:t>(</a:t>
            </a:r>
            <a:r>
              <a:rPr lang="en-US" dirty="0" err="1"/>
              <a:t>Psa</a:t>
            </a:r>
            <a:r>
              <a:rPr lang="en-US" dirty="0"/>
              <a:t> 22:16)</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2743200"/>
            <a:ext cx="8307977" cy="40667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The other disciples therefore said to him, "We have seen the Lord." So he [Thomas] said to them, "Unless I see in His hands the print of the nails, and put my finger into the print of the nails, and put my hand into His side, I will not believe." And after eight days His disciples were again inside, and Thomas with them. Jesus came, the doors being shut, and stood in the midst, and said, "Peace to you!" Then He said to Thomas, "Reach your finger here, and look at My hands; and reach your hand here, and put it into My side. Do not be unbelieving, but believing." And Thomas answered and said to Him, "My Lord and my God!" (Joh 20:25-28)</a:t>
            </a:r>
          </a:p>
        </p:txBody>
      </p:sp>
      <p:sp>
        <p:nvSpPr>
          <p:cNvPr id="3" name="TextBox 2">
            <a:extLst>
              <a:ext uri="{FF2B5EF4-FFF2-40B4-BE49-F238E27FC236}">
                <a16:creationId xmlns:a16="http://schemas.microsoft.com/office/drawing/2014/main" id="{3BED8021-149F-5690-65D5-57E632E886C4}"/>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75693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They would cast lots for His clothes</a:t>
            </a:r>
            <a:br>
              <a:rPr lang="en-US" dirty="0"/>
            </a:br>
            <a:r>
              <a:rPr lang="en-US" sz="2400" dirty="0">
                <a:solidFill>
                  <a:schemeClr val="tx2">
                    <a:lumMod val="60000"/>
                    <a:lumOff val="40000"/>
                  </a:schemeClr>
                </a:solidFill>
              </a:rPr>
              <a:t>Psalms 22:18  </a:t>
            </a:r>
            <a:r>
              <a:rPr lang="en-US" sz="2400" dirty="0">
                <a:solidFill>
                  <a:schemeClr val="tx2">
                    <a:lumMod val="60000"/>
                    <a:lumOff val="40000"/>
                  </a:schemeClr>
                </a:solidFill>
                <a:sym typeface="Wingdings" panose="05000000000000000000" pitchFamily="2" charset="2"/>
              </a:rPr>
              <a:t>  Matthew 27:35-36</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They divide My garments among them, And for My clothing they cast lots. </a:t>
            </a:r>
          </a:p>
          <a:p>
            <a:r>
              <a:rPr lang="en-US" dirty="0"/>
              <a:t>(</a:t>
            </a:r>
            <a:r>
              <a:rPr lang="en-US" dirty="0" err="1"/>
              <a:t>Psa</a:t>
            </a:r>
            <a:r>
              <a:rPr lang="en-US" dirty="0"/>
              <a:t> 22:18)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Then they crucified Him, and divided His garments, casting lots, that it might be fulfilled which was spoken by the prophet: "THEY DIVIDED MY GARMENTS AMONG THEM, AND FOR MY CLOTHING THEY CAST LOTS." Sitting down, they kept watch over Him there. </a:t>
            </a:r>
          </a:p>
          <a:p>
            <a:r>
              <a:rPr lang="en-US"/>
              <a:t>(Mat 27:35-36)</a:t>
            </a:r>
          </a:p>
        </p:txBody>
      </p:sp>
      <p:sp>
        <p:nvSpPr>
          <p:cNvPr id="3" name="TextBox 2">
            <a:extLst>
              <a:ext uri="{FF2B5EF4-FFF2-40B4-BE49-F238E27FC236}">
                <a16:creationId xmlns:a16="http://schemas.microsoft.com/office/drawing/2014/main" id="{781611CB-CC91-3089-ECFD-BC85D133A380}"/>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08889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None of His bones would be broken</a:t>
            </a:r>
            <a:br>
              <a:rPr lang="en-US" dirty="0"/>
            </a:br>
            <a:r>
              <a:rPr lang="en-US" sz="2400" dirty="0">
                <a:solidFill>
                  <a:schemeClr val="tx2">
                    <a:lumMod val="60000"/>
                    <a:lumOff val="40000"/>
                  </a:schemeClr>
                </a:solidFill>
              </a:rPr>
              <a:t>Psalms 34:20  </a:t>
            </a:r>
            <a:r>
              <a:rPr lang="en-US" sz="2400" dirty="0">
                <a:solidFill>
                  <a:schemeClr val="tx2">
                    <a:lumMod val="60000"/>
                    <a:lumOff val="40000"/>
                  </a:schemeClr>
                </a:solidFill>
                <a:sym typeface="Wingdings" panose="05000000000000000000" pitchFamily="2" charset="2"/>
              </a:rPr>
              <a:t>  John 19:32-33</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He guards all his bones; Not one of them is broken. (Psa 34:20)</a:t>
            </a:r>
            <a:endParaRPr lang="en-US" b="1" i="1" dirty="0">
              <a:solidFill>
                <a:schemeClr val="bg1">
                  <a:lumMod val="95000"/>
                </a:schemeClr>
              </a:solidFill>
            </a:endParaRP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Then the soldiers came and broke the legs of the first and of the other who was crucified with Him. But when they came to Jesus and saw that He was already dead, they did not break His legs. </a:t>
            </a:r>
          </a:p>
          <a:p>
            <a:r>
              <a:rPr lang="en-US"/>
              <a:t>(Joh 19:32-33)</a:t>
            </a:r>
          </a:p>
        </p:txBody>
      </p:sp>
      <p:sp>
        <p:nvSpPr>
          <p:cNvPr id="3" name="TextBox 2">
            <a:extLst>
              <a:ext uri="{FF2B5EF4-FFF2-40B4-BE49-F238E27FC236}">
                <a16:creationId xmlns:a16="http://schemas.microsoft.com/office/drawing/2014/main" id="{E6610516-B117-ED45-6FB0-6ED6B907E4E5}"/>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47768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32732</TotalTime>
  <Words>3920</Words>
  <Application>Microsoft Office PowerPoint</Application>
  <PresentationFormat>On-screen Show (4:3)</PresentationFormat>
  <Paragraphs>175</Paragraphs>
  <Slides>24</Slides>
  <Notes>24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Arial Narrow</vt:lpstr>
      <vt:lpstr>Calibri</vt:lpstr>
      <vt:lpstr>Verdana</vt:lpstr>
      <vt:lpstr>Wingdings</vt:lpstr>
      <vt:lpstr>PPT_Template_2010SummerSchool</vt:lpstr>
      <vt:lpstr>1_UPCRC_Powerpoint_Template_with I-Mark</vt:lpstr>
      <vt:lpstr>PowerPoint Presentation</vt:lpstr>
      <vt:lpstr>He would be the Son of God Psalms 2:7     Matthew 3:17  </vt:lpstr>
      <vt:lpstr>All things would be put under His feet Psalms 8:6    Hebrews 2:5-9</vt:lpstr>
      <vt:lpstr>He would be resurrected Psalms 16:8-10    Acts 2:27; Mark 16:6-7</vt:lpstr>
      <vt:lpstr>God would forsake Him Psalms 22:1    Matthew 27:46; Mark 15:34</vt:lpstr>
      <vt:lpstr>He would be mocked Psalms 22:7-8    Luke 23:35-39</vt:lpstr>
      <vt:lpstr>His hands and feet would be pierced Psalms 22:16    John 20:25-27; Matthew 27:31-36</vt:lpstr>
      <vt:lpstr>They would cast lots for His clothes Psalms 22:18    Matthew 27:35-36</vt:lpstr>
      <vt:lpstr>None of His bones would be broken Psalms 34:20    John 19:32-33</vt:lpstr>
      <vt:lpstr>He would be falsely accused Psalms 35:11    Mark 14:55-59</vt:lpstr>
      <vt:lpstr>He would be hated without cause Psalms 35:19    John 15:23-27</vt:lpstr>
      <vt:lpstr>He would come to do God’s will Psalms 40:6-8    Hebrews 10:5-9</vt:lpstr>
      <vt:lpstr>He would be betrayed by a friend Psalms 41:9    Luke 22:47</vt:lpstr>
      <vt:lpstr>His throne would be forever Psalms 45:6    Hebrews 1:8</vt:lpstr>
      <vt:lpstr>He would ascend to God’s right hand Psalms 68:18    Mark 16:19</vt:lpstr>
      <vt:lpstr>He would be consumed by zeal for God’s house Psalms 69:9    John 2:17</vt:lpstr>
      <vt:lpstr>He would be given sour wine to drink Psalms 69:21    Matthew 27:34</vt:lpstr>
      <vt:lpstr>He would pray for His enemies Psalms 109:4    Luke 23:34</vt:lpstr>
      <vt:lpstr>His betrayer would be replaced Psalms 109:8    Acts 1:15-26</vt:lpstr>
      <vt:lpstr>His enemies would be placed under His feet Psalms 110:1    Matthew 22:44</vt:lpstr>
      <vt:lpstr>He would be a priest like Melchizedek Psalms 110:4    Hebrews 5:1-10</vt:lpstr>
      <vt:lpstr>He would become the stone that the builders rejected Psalms 118:22    Matthew 21:42</vt:lpstr>
      <vt:lpstr>He would come in the name of the Lord Psalms 118:26    Matthew 21:9</vt:lpstr>
      <vt:lpstr>What difference should that make…? Psalms 40:7-8    John 5:39-40</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1246</cp:revision>
  <cp:lastPrinted>2024-10-06T13:19:31Z</cp:lastPrinted>
  <dcterms:created xsi:type="dcterms:W3CDTF">2010-06-16T02:58:04Z</dcterms:created>
  <dcterms:modified xsi:type="dcterms:W3CDTF">2024-10-06T13:22:35Z</dcterms:modified>
</cp:coreProperties>
</file>