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336" r:id="rId4"/>
    <p:sldId id="501" r:id="rId5"/>
    <p:sldId id="428" r:id="rId6"/>
    <p:sldId id="429" r:id="rId7"/>
    <p:sldId id="393" r:id="rId8"/>
    <p:sldId id="554" r:id="rId9"/>
    <p:sldId id="409" r:id="rId10"/>
    <p:sldId id="398"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2665" autoAdjust="0"/>
  </p:normalViewPr>
  <p:slideViewPr>
    <p:cSldViewPr>
      <p:cViewPr varScale="1">
        <p:scale>
          <a:sx n="103" d="100"/>
          <a:sy n="103" d="100"/>
        </p:scale>
        <p:origin x="918"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6364" cy="469265"/>
          </a:xfrm>
          <a:prstGeom prst="rect">
            <a:avLst/>
          </a:prstGeom>
        </p:spPr>
        <p:txBody>
          <a:bodyPr vert="horz" wrap="square" lIns="94170" tIns="47085" rIns="94170" bIns="47085"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6" y="0"/>
            <a:ext cx="3076364" cy="469265"/>
          </a:xfrm>
          <a:prstGeom prst="rect">
            <a:avLst/>
          </a:prstGeom>
        </p:spPr>
        <p:txBody>
          <a:bodyPr vert="horz" wrap="square" lIns="94170" tIns="47085" rIns="94170" bIns="47085"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9/27/2025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70" tIns="47085" rIns="94170" bIns="47085"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70" tIns="47085" rIns="94170" bIns="4708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914406"/>
            <a:ext cx="3076364" cy="469265"/>
          </a:xfrm>
          <a:prstGeom prst="rect">
            <a:avLst/>
          </a:prstGeom>
        </p:spPr>
        <p:txBody>
          <a:bodyPr vert="horz" wrap="square" lIns="94170" tIns="47085" rIns="94170" bIns="47085"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6" y="8914406"/>
            <a:ext cx="3076364" cy="469265"/>
          </a:xfrm>
          <a:prstGeom prst="rect">
            <a:avLst/>
          </a:prstGeom>
        </p:spPr>
        <p:txBody>
          <a:bodyPr vert="horz" wrap="square" lIns="94170" tIns="47085" rIns="94170" bIns="47085"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Psalm 1 – The righteous Man</a:t>
            </a:r>
          </a:p>
          <a:p>
            <a:pPr defTabSz="890991"/>
            <a:r>
              <a:rPr lang="en-US" dirty="0" err="1"/>
              <a:t>Psa</a:t>
            </a:r>
            <a:r>
              <a:rPr lang="en-US" dirty="0"/>
              <a:t> 1:1-6  How blessed is the one who does not follow the advice of the wicked, or stand in the pathway with sinners, or sit in the assembly of scoffers!  (2)  Instead he finds pleasure in obeying the LORD’s commands; he meditates on his commands day and night.  (3)  He is like a tree planted by flowing streams; it yields its fruit at the proper time, and its leaves never fall off. He succeeds in everything he attempts.  (4)  Not so with the wicked! Instead they are like wind-driven chaff.  (5)  For this reason the wicked cannot withstand judgment, nor can sinners join the assembly of the godly.  (6)  Certainly the LORD guards the way of the godly, but the way of the wicked ends in destruction.</a:t>
            </a:r>
          </a:p>
          <a:p>
            <a:endParaRPr lang="en-US" dirty="0"/>
          </a:p>
          <a:p>
            <a:endParaRPr lang="en-US" dirty="0"/>
          </a:p>
          <a:p>
            <a:pPr defTabSz="890991"/>
            <a:r>
              <a:rPr lang="en-US" dirty="0" err="1"/>
              <a:t>Psa</a:t>
            </a:r>
            <a:r>
              <a:rPr lang="en-US" dirty="0"/>
              <a:t> 32:1-2  How blessed is the one whose rebellious acts are forgiven, whose sin is pardoned!  (2)  How blessed is the one whose wrongdoing the LORD does not punish, in whose spirit there is no deceit.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a:p>
            <a:r>
              <a:rPr lang="en-US" sz="1600" b="1" dirty="0"/>
              <a:t>The Righteousness of God is revealed from Faith to Faith…</a:t>
            </a:r>
          </a:p>
          <a:p>
            <a:pPr lvl="1"/>
            <a:r>
              <a:rPr lang="en-US" sz="1600" b="1" dirty="0"/>
              <a:t>2 Cor. 5:21  </a:t>
            </a:r>
            <a:r>
              <a:rPr lang="en-US" sz="1600" dirty="0"/>
              <a:t>…”For He made Him who know no sin to be sin for us, that we might become the righteousness of God in Him.”</a:t>
            </a:r>
          </a:p>
          <a:p>
            <a:pPr lvl="0"/>
            <a:endParaRPr lang="en-US" sz="1600" dirty="0"/>
          </a:p>
          <a:p>
            <a:pPr lvl="0"/>
            <a:r>
              <a:rPr lang="en-US" sz="1600" dirty="0"/>
              <a:t>What is the meaning of the phrase (Hab 2:4) relative to the </a:t>
            </a:r>
            <a:r>
              <a:rPr lang="en-US" sz="1600" b="1" dirty="0"/>
              <a:t>Patriarchal, the Mosaic, and the Christian eras</a:t>
            </a:r>
            <a:r>
              <a:rPr lang="en-US" sz="1600" dirty="0"/>
              <a:t>?   </a:t>
            </a:r>
          </a:p>
          <a:p>
            <a:pPr marL="743477" lvl="1" indent="-285952">
              <a:buFont typeface="Arial" panose="020B0604020202020204" pitchFamily="34" charset="0"/>
              <a:buChar char="•"/>
            </a:pPr>
            <a:r>
              <a:rPr lang="en-US" sz="1600" b="1" dirty="0"/>
              <a:t>Within each era</a:t>
            </a:r>
            <a:r>
              <a:rPr lang="en-US" sz="1600" dirty="0"/>
              <a:t>, the believer’s relationship to God is based upon God’s promises.</a:t>
            </a:r>
          </a:p>
          <a:p>
            <a:pPr marL="743477" lvl="1" indent="-285952">
              <a:buFont typeface="Arial" panose="020B0604020202020204" pitchFamily="34" charset="0"/>
              <a:buChar char="•"/>
            </a:pPr>
            <a:r>
              <a:rPr lang="en-US" sz="1600" b="1" dirty="0"/>
              <a:t>Within each era</a:t>
            </a:r>
            <a:r>
              <a:rPr lang="en-US" sz="1600" dirty="0"/>
              <a:t>, sin is dealt with in accordance with God’s instruction, the believer simply obeys and accepts by faith.</a:t>
            </a:r>
          </a:p>
          <a:p>
            <a:pPr lvl="1"/>
            <a:endParaRPr lang="en-US" sz="1400" dirty="0"/>
          </a:p>
          <a:p>
            <a:pPr lvl="1"/>
            <a:endParaRPr lang="en-US" sz="1400" dirty="0"/>
          </a:p>
          <a:p>
            <a:pPr lvl="0"/>
            <a:endParaRPr lang="en-US" sz="1400" dirty="0"/>
          </a:p>
          <a:p>
            <a:pPr marL="457524" lvl="1"/>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fontScale="32500" lnSpcReduction="20000"/>
          </a:bodyPr>
          <a:lstStyle/>
          <a:p>
            <a:r>
              <a:rPr lang="en-US" sz="1600" b="1" dirty="0"/>
              <a:t>World-View – Common to all men everywhere always.</a:t>
            </a:r>
          </a:p>
          <a:p>
            <a:pPr marL="234692" indent="-234692">
              <a:buAutoNum type="arabicPeriod"/>
            </a:pPr>
            <a:r>
              <a:rPr lang="en-US" sz="1600" dirty="0"/>
              <a:t>Origins (Where do we come from?)</a:t>
            </a:r>
          </a:p>
          <a:p>
            <a:pPr marL="234692" indent="-234692">
              <a:buAutoNum type="arabicPeriod"/>
            </a:pPr>
            <a:r>
              <a:rPr lang="en-US" sz="1600" dirty="0"/>
              <a:t>Meaning (Why are we here?)</a:t>
            </a:r>
          </a:p>
          <a:p>
            <a:pPr marL="234692" indent="-234692">
              <a:buAutoNum type="arabicPeriod"/>
            </a:pPr>
            <a:r>
              <a:rPr lang="en-US" sz="1600" dirty="0"/>
              <a:t>Morality (How should we live?)</a:t>
            </a:r>
          </a:p>
          <a:p>
            <a:pPr marL="234692" indent="-234692">
              <a:buAutoNum type="arabicPeriod"/>
            </a:pPr>
            <a:r>
              <a:rPr lang="en-US" sz="1600" dirty="0"/>
              <a:t>Destiny (Where are we going?)</a:t>
            </a:r>
          </a:p>
          <a:p>
            <a:endParaRPr lang="en-US" sz="1600" dirty="0"/>
          </a:p>
          <a:p>
            <a:r>
              <a:rPr lang="en-US" sz="1600" dirty="0"/>
              <a:t>God’s Problem and Man’s Need (The Law of Sin and Death </a:t>
            </a:r>
            <a:r>
              <a:rPr lang="en-US" sz="1600" dirty="0">
                <a:sym typeface="Wingdings" panose="05000000000000000000" pitchFamily="2" charset="2"/>
              </a:rPr>
              <a:t> Faith in God’s Grace and Mercy)</a:t>
            </a:r>
            <a:endParaRPr lang="en-US" sz="1600" dirty="0"/>
          </a:p>
          <a:p>
            <a:endParaRPr lang="en-US" sz="1400" dirty="0"/>
          </a:p>
          <a:p>
            <a:r>
              <a:rPr lang="en-US" sz="1600" b="1" dirty="0"/>
              <a:t>1. Theology (Ultimate Reality)</a:t>
            </a:r>
            <a:endParaRPr lang="en-US" sz="1600" dirty="0"/>
          </a:p>
          <a:p>
            <a:pPr rtl="0" fontAlgn="ctr"/>
            <a:r>
              <a:rPr lang="en-US" sz="1600" dirty="0"/>
              <a:t>Who or what is the ultimate source of existence?</a:t>
            </a:r>
          </a:p>
          <a:p>
            <a:pPr rtl="0" fontAlgn="ctr"/>
            <a:r>
              <a:rPr lang="en-US" sz="1600" dirty="0"/>
              <a:t>Does God exist? If so, what is His nature (personal, impersonal, transcendent, immanent)?</a:t>
            </a:r>
          </a:p>
          <a:p>
            <a:pPr rtl="0" fontAlgn="ctr"/>
            <a:r>
              <a:rPr lang="en-US" sz="1600" dirty="0"/>
              <a:t>How do divine revelation and human reason relate?</a:t>
            </a:r>
          </a:p>
          <a:p>
            <a:r>
              <a:rPr lang="en-US" sz="1600" dirty="0"/>
              <a:t> </a:t>
            </a:r>
          </a:p>
          <a:p>
            <a:r>
              <a:rPr lang="en-US" sz="1600" b="1" dirty="0"/>
              <a:t>2. Metaphysics (Nature of Reality)</a:t>
            </a:r>
            <a:endParaRPr lang="en-US" sz="1600" dirty="0"/>
          </a:p>
          <a:p>
            <a:pPr rtl="0" fontAlgn="ctr"/>
            <a:r>
              <a:rPr lang="en-US" sz="1600" dirty="0"/>
              <a:t>What is real? Is reality material, spiritual, or both?</a:t>
            </a:r>
          </a:p>
          <a:p>
            <a:pPr rtl="0" fontAlgn="ctr"/>
            <a:r>
              <a:rPr lang="en-US" sz="1600" dirty="0"/>
              <a:t>What is the relationship between the physical and the metaphysical (seen/unseen)?</a:t>
            </a:r>
          </a:p>
          <a:p>
            <a:pPr rtl="0" fontAlgn="ctr"/>
            <a:r>
              <a:rPr lang="en-US" sz="1600" dirty="0"/>
              <a:t>How does causality, order, and purpose operate in the world?</a:t>
            </a:r>
          </a:p>
          <a:p>
            <a:r>
              <a:rPr lang="en-US" sz="1600" dirty="0"/>
              <a:t> </a:t>
            </a:r>
          </a:p>
          <a:p>
            <a:r>
              <a:rPr lang="en-US" sz="1600" b="1" dirty="0"/>
              <a:t>3. Anthropology (Nature of Man)</a:t>
            </a:r>
            <a:endParaRPr lang="en-US" sz="1600" dirty="0"/>
          </a:p>
          <a:p>
            <a:pPr rtl="0" fontAlgn="ctr"/>
            <a:r>
              <a:rPr lang="en-US" sz="1600" dirty="0"/>
              <a:t>What does it mean to be human?</a:t>
            </a:r>
          </a:p>
          <a:p>
            <a:pPr rtl="0" fontAlgn="ctr"/>
            <a:r>
              <a:rPr lang="en-US" sz="1600" dirty="0"/>
              <a:t>Are we primarily rational, spiritual, moral, or biological beings?</a:t>
            </a:r>
          </a:p>
          <a:p>
            <a:pPr rtl="0" fontAlgn="ctr"/>
            <a:r>
              <a:rPr lang="en-US" sz="1600" dirty="0"/>
              <a:t>What is the human condition: fallen, progressing, neutral, perfectible?</a:t>
            </a:r>
          </a:p>
          <a:p>
            <a:r>
              <a:rPr lang="en-US" sz="1600" dirty="0"/>
              <a:t> </a:t>
            </a:r>
          </a:p>
          <a:p>
            <a:r>
              <a:rPr lang="en-US" sz="1600" b="1" dirty="0"/>
              <a:t>4. Epistemology (Nature of Knowledge)</a:t>
            </a:r>
            <a:endParaRPr lang="en-US" sz="1600" dirty="0"/>
          </a:p>
          <a:p>
            <a:pPr rtl="0" fontAlgn="ctr"/>
            <a:r>
              <a:rPr lang="en-US" sz="1600" dirty="0"/>
              <a:t>How do we know what we know?</a:t>
            </a:r>
          </a:p>
          <a:p>
            <a:pPr rtl="0" fontAlgn="ctr"/>
            <a:r>
              <a:rPr lang="en-US" sz="1600" dirty="0"/>
              <a:t>Is truth absolute or relative?</a:t>
            </a:r>
          </a:p>
          <a:p>
            <a:pPr rtl="0" fontAlgn="ctr"/>
            <a:r>
              <a:rPr lang="en-US" sz="1600" dirty="0"/>
              <a:t>What are the sources of knowledge — revelation, reason, experience, tradition?</a:t>
            </a:r>
          </a:p>
          <a:p>
            <a:r>
              <a:rPr lang="en-US" sz="1600" dirty="0"/>
              <a:t> </a:t>
            </a:r>
          </a:p>
          <a:p>
            <a:r>
              <a:rPr lang="en-US" sz="1600" b="1" dirty="0"/>
              <a:t>5. Ethics (Nature of Good and Evil)</a:t>
            </a:r>
            <a:endParaRPr lang="en-US" sz="1600" dirty="0"/>
          </a:p>
          <a:p>
            <a:pPr rtl="0" fontAlgn="ctr"/>
            <a:r>
              <a:rPr lang="en-US" sz="1600" dirty="0"/>
              <a:t>What is right and wrong, and on what grounds?</a:t>
            </a:r>
          </a:p>
          <a:p>
            <a:pPr rtl="0" fontAlgn="ctr"/>
            <a:r>
              <a:rPr lang="en-US" sz="1600" dirty="0"/>
              <a:t>Are moral values absolute, situational, or constructed?</a:t>
            </a:r>
          </a:p>
          <a:p>
            <a:pPr rtl="0" fontAlgn="ctr"/>
            <a:r>
              <a:rPr lang="en-US" sz="1600" dirty="0"/>
              <a:t>How do virtue, duty, and law shape human behavior?</a:t>
            </a:r>
          </a:p>
          <a:p>
            <a:r>
              <a:rPr lang="en-US" sz="1600" dirty="0"/>
              <a:t> </a:t>
            </a:r>
          </a:p>
          <a:p>
            <a:r>
              <a:rPr lang="en-US" sz="1600" b="1" dirty="0"/>
              <a:t>6. Purpose / Teleology (Meaning of Life &amp; History)</a:t>
            </a:r>
            <a:endParaRPr lang="en-US" sz="1600" dirty="0"/>
          </a:p>
          <a:p>
            <a:pPr rtl="0" fontAlgn="ctr"/>
            <a:r>
              <a:rPr lang="en-US" sz="1600" dirty="0"/>
              <a:t>Why are we here?</a:t>
            </a:r>
          </a:p>
          <a:p>
            <a:pPr rtl="0" fontAlgn="ctr"/>
            <a:r>
              <a:rPr lang="en-US" sz="1600" dirty="0"/>
              <a:t>Does life have a divinely given purpose, or do humans create their own meaning?</a:t>
            </a:r>
          </a:p>
          <a:p>
            <a:pPr rtl="0" fontAlgn="ctr"/>
            <a:r>
              <a:rPr lang="en-US" sz="1600" dirty="0"/>
              <a:t>Is history linear (with a goal), cyclical, or chaotic?</a:t>
            </a:r>
          </a:p>
          <a:p>
            <a:r>
              <a:rPr lang="en-US" sz="1600" dirty="0"/>
              <a:t> </a:t>
            </a:r>
          </a:p>
          <a:p>
            <a:r>
              <a:rPr lang="en-US" sz="1600" b="1" dirty="0"/>
              <a:t>7. Society &amp; Culture (Relationships and Institutions)</a:t>
            </a:r>
            <a:endParaRPr lang="en-US" sz="1600" dirty="0"/>
          </a:p>
          <a:p>
            <a:pPr rtl="0" fontAlgn="ctr"/>
            <a:r>
              <a:rPr lang="en-US" sz="1600" dirty="0"/>
              <a:t>What is the role of family, community, church, and state?</a:t>
            </a:r>
          </a:p>
          <a:p>
            <a:pPr rtl="0" fontAlgn="ctr"/>
            <a:r>
              <a:rPr lang="en-US" sz="1600" dirty="0"/>
              <a:t>How should justice, freedom, and authority be understood?</a:t>
            </a:r>
          </a:p>
          <a:p>
            <a:pPr rtl="0" fontAlgn="ctr"/>
            <a:r>
              <a:rPr lang="en-US" sz="1600" dirty="0"/>
              <a:t>How do worldview commitments shape culture, art, and politics?</a:t>
            </a:r>
          </a:p>
          <a:p>
            <a:r>
              <a:rPr lang="en-US" sz="1600" dirty="0"/>
              <a:t> </a:t>
            </a:r>
          </a:p>
          <a:p>
            <a:r>
              <a:rPr lang="en-US" sz="1600" b="1" dirty="0"/>
              <a:t>8. Destiny (Eschatology / Future)</a:t>
            </a:r>
            <a:endParaRPr lang="en-US" sz="1600" dirty="0"/>
          </a:p>
          <a:p>
            <a:pPr rtl="0" fontAlgn="ctr"/>
            <a:r>
              <a:rPr lang="en-US" sz="1600" dirty="0"/>
              <a:t>What happens after death?</a:t>
            </a:r>
          </a:p>
          <a:p>
            <a:pPr rtl="0" fontAlgn="ctr"/>
            <a:r>
              <a:rPr lang="en-US" sz="1600" dirty="0"/>
              <a:t>Is there an afterlife, resurrection, reincarnation, or nothingness?</a:t>
            </a:r>
          </a:p>
          <a:p>
            <a:pPr rtl="0" fontAlgn="ctr"/>
            <a:r>
              <a:rPr lang="en-US" sz="1600" dirty="0"/>
              <a:t>What is the ultimate end of the world — restoration, progress, extinction?</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dirty="0"/>
          </a:p>
          <a:p>
            <a:r>
              <a:rPr lang="en-US" sz="1600" b="1" dirty="0"/>
              <a:t>“Follow Me”   not “study Me”</a:t>
            </a:r>
          </a:p>
          <a:p>
            <a:endParaRPr lang="en-US" sz="1600" dirty="0"/>
          </a:p>
          <a:p>
            <a:r>
              <a:rPr lang="en-US" sz="1600" b="1" dirty="0"/>
              <a:t>Reflecting on the way that God operates…</a:t>
            </a:r>
          </a:p>
          <a:p>
            <a:endParaRPr lang="en-US" sz="1600" dirty="0"/>
          </a:p>
          <a:p>
            <a:pPr marL="228762" indent="-228762">
              <a:buAutoNum type="arabicPeriod"/>
            </a:pPr>
            <a:r>
              <a:rPr lang="en-US" sz="1600" dirty="0"/>
              <a:t>Thru 1 man, Adam, sin entered the World.</a:t>
            </a:r>
          </a:p>
          <a:p>
            <a:pPr marL="228762" indent="-228762">
              <a:buAutoNum type="arabicPeriod"/>
            </a:pPr>
            <a:r>
              <a:rPr lang="en-US" sz="1600" dirty="0"/>
              <a:t>Thru 1 man, Noah, God resolved to renew this World and promised to overcome the effects of sin in it.</a:t>
            </a:r>
          </a:p>
          <a:p>
            <a:pPr marL="228762" indent="-228762">
              <a:buAutoNum type="arabicPeriod"/>
            </a:pPr>
            <a:r>
              <a:rPr lang="en-US" sz="1600" dirty="0"/>
              <a:t>Thru 1 man, Abraham, God reached a family and promised to bless all families.</a:t>
            </a:r>
          </a:p>
          <a:p>
            <a:pPr marL="228762" indent="-228762">
              <a:buAutoNum type="arabicPeriod"/>
            </a:pPr>
            <a:r>
              <a:rPr lang="en-US" sz="1600" dirty="0"/>
              <a:t>Thru 1 man, Moses, God reached a nation and promised to bless all nations.</a:t>
            </a:r>
          </a:p>
          <a:p>
            <a:pPr marL="228762" indent="-228762">
              <a:buAutoNum type="arabicPeriod"/>
            </a:pPr>
            <a:r>
              <a:rPr lang="en-US" sz="1600" dirty="0"/>
              <a:t>Thru 1 man, Jesus, God reached the world and promises to be with each of us to the end of the World</a:t>
            </a:r>
          </a:p>
          <a:p>
            <a:pPr marL="228762" indent="-228762">
              <a:buAutoNum type="arabicPeriod"/>
            </a:pPr>
            <a:endParaRPr lang="en-US" sz="1600" dirty="0"/>
          </a:p>
          <a:p>
            <a:r>
              <a:rPr lang="en-US" sz="1600" b="1" dirty="0"/>
              <a:t>Does God want a specific outcome from humanity…?</a:t>
            </a:r>
            <a:endParaRPr lang="en-US" sz="1600" dirty="0"/>
          </a:p>
          <a:p>
            <a:endParaRPr lang="en-US" sz="1600" dirty="0"/>
          </a:p>
          <a:p>
            <a:r>
              <a:rPr lang="en-US" sz="1600" b="1" dirty="0"/>
              <a:t>Perspective on why God operates the way that He has in human history…</a:t>
            </a:r>
          </a:p>
          <a:p>
            <a:endParaRPr lang="en-US" sz="1600" b="1" dirty="0"/>
          </a:p>
          <a:p>
            <a:pPr defTabSz="915048"/>
            <a:r>
              <a:rPr lang="en-US" sz="1600" dirty="0"/>
              <a:t>Rom 3:21-24  But now apart from the law the </a:t>
            </a:r>
            <a:r>
              <a:rPr lang="en-US" sz="1600" b="1" dirty="0"/>
              <a:t>righteousness of God </a:t>
            </a:r>
            <a:r>
              <a:rPr lang="en-US" sz="1600" dirty="0"/>
              <a:t>(although it is attested by the law and the prophets) </a:t>
            </a:r>
            <a:r>
              <a:rPr lang="en-US" sz="1600" b="1" dirty="0"/>
              <a:t>has been disclosed </a:t>
            </a:r>
            <a:r>
              <a:rPr lang="en-US" sz="1600" dirty="0"/>
              <a:t>–  (22)  </a:t>
            </a:r>
            <a:r>
              <a:rPr lang="en-US" sz="1600" b="1" dirty="0"/>
              <a:t>namely, the righteousness of God through the faithfulness of Jesus Christ for all who believe</a:t>
            </a:r>
            <a:r>
              <a:rPr lang="en-US" sz="1600" dirty="0"/>
              <a:t>. For there is no distinction,  (23)  </a:t>
            </a:r>
            <a:r>
              <a:rPr lang="en-US" sz="1600" b="1" dirty="0"/>
              <a:t>for all have sinned and fall short of the glory of God.</a:t>
            </a:r>
            <a:r>
              <a:rPr lang="en-US" sz="1600" dirty="0"/>
              <a:t>  (24)  But they are justified freely by his grace through the redemption that is in Christ Jesus.</a:t>
            </a:r>
          </a:p>
          <a:p>
            <a:endParaRPr lang="en-US" sz="1600" b="1" dirty="0"/>
          </a:p>
          <a:p>
            <a:r>
              <a:rPr lang="en-US" sz="1600" dirty="0"/>
              <a:t>A famous line from </a:t>
            </a:r>
            <a:r>
              <a:rPr lang="en-US" sz="1600" i="1" dirty="0"/>
              <a:t>The Gulag Archipelago</a:t>
            </a:r>
            <a:r>
              <a:rPr lang="en-US" sz="1600" dirty="0"/>
              <a:t> is:</a:t>
            </a:r>
          </a:p>
          <a:p>
            <a:r>
              <a:rPr lang="en-US" sz="1600" b="1" dirty="0"/>
              <a:t>“The line dividing good and evil cuts through the heart of every human being.”</a:t>
            </a:r>
            <a:endParaRPr lang="en-US" sz="1600" dirty="0"/>
          </a:p>
          <a:p>
            <a:r>
              <a:rPr lang="en-US" sz="1600" dirty="0"/>
              <a:t>Sometimes it’s paraphrased as </a:t>
            </a:r>
            <a:r>
              <a:rPr lang="en-US" sz="1600" i="1" dirty="0"/>
              <a:t>“the line between good and evil runs through every human heart.”</a:t>
            </a:r>
            <a:endParaRPr lang="en-US" sz="1600" b="1" dirty="0"/>
          </a:p>
          <a:p>
            <a:endParaRPr lang="en-US" sz="1600" b="1" dirty="0"/>
          </a:p>
          <a:p>
            <a:pPr rtl="0" fontAlgn="ctr"/>
            <a:r>
              <a:rPr lang="en-US" sz="1600" dirty="0"/>
              <a:t>The first task of confronting evil is </a:t>
            </a:r>
            <a:r>
              <a:rPr lang="en-US" sz="1600" b="1" dirty="0"/>
              <a:t>self-examination</a:t>
            </a:r>
            <a:r>
              <a:rPr lang="en-US" sz="1600" dirty="0"/>
              <a:t>.</a:t>
            </a:r>
          </a:p>
          <a:p>
            <a:pPr rtl="0" fontAlgn="ctr"/>
            <a:r>
              <a:rPr lang="en-US" sz="1600" b="1" dirty="0"/>
              <a:t>No ideology or revolution can “fix humanity,” </a:t>
            </a:r>
            <a:r>
              <a:rPr lang="en-US" sz="1600" dirty="0"/>
              <a:t>because even if you topple oppressors, evil remains in the hearts of ordinary people.</a:t>
            </a:r>
          </a:p>
          <a:p>
            <a:pPr rtl="0" fontAlgn="ctr"/>
            <a:r>
              <a:rPr lang="en-US" sz="1600" dirty="0"/>
              <a:t>True freedom and justice require </a:t>
            </a:r>
            <a:r>
              <a:rPr lang="en-US" sz="1600" b="1" dirty="0"/>
              <a:t>moral transformation from within</a:t>
            </a:r>
            <a:r>
              <a:rPr lang="en-US" sz="1600" dirty="0"/>
              <a:t>, not just political change.</a:t>
            </a:r>
          </a:p>
          <a:p>
            <a:endParaRPr lang="en-US" sz="1600" b="1" dirty="0"/>
          </a:p>
          <a:p>
            <a:r>
              <a:rPr lang="en-US" sz="1600" b="1" dirty="0"/>
              <a:t>Why It Resonates</a:t>
            </a:r>
            <a:endParaRPr lang="en-US" sz="1600" dirty="0"/>
          </a:p>
          <a:p>
            <a:r>
              <a:rPr lang="en-US" sz="1600" dirty="0"/>
              <a:t>This quote has endured because it challenges simplistic thinking:</a:t>
            </a:r>
          </a:p>
          <a:p>
            <a:pPr rtl="0" fontAlgn="ctr"/>
            <a:r>
              <a:rPr lang="en-US" sz="1600" dirty="0"/>
              <a:t>It rejects </a:t>
            </a:r>
            <a:r>
              <a:rPr lang="en-US" sz="1600" b="1" dirty="0"/>
              <a:t>the idea that evil is only in “them” </a:t>
            </a:r>
            <a:r>
              <a:rPr lang="en-US" sz="1600" dirty="0"/>
              <a:t>(the enemy, the other side, the government).</a:t>
            </a:r>
          </a:p>
          <a:p>
            <a:pPr rtl="0" fontAlgn="ctr"/>
            <a:r>
              <a:rPr lang="en-US" sz="1600" dirty="0"/>
              <a:t>It reminds us that the battle between good and evil is </a:t>
            </a:r>
            <a:r>
              <a:rPr lang="en-US" sz="1600" b="1" dirty="0"/>
              <a:t>internal and personal</a:t>
            </a:r>
            <a:r>
              <a:rPr lang="en-US" sz="1600" dirty="0"/>
              <a:t>.</a:t>
            </a:r>
          </a:p>
          <a:p>
            <a:endParaRPr lang="en-US" sz="1600" b="1" dirty="0"/>
          </a:p>
          <a:p>
            <a:endParaRPr lang="en-US" sz="16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sz="1400" dirty="0"/>
          </a:p>
          <a:p>
            <a:r>
              <a:rPr lang="en-US" sz="1400" b="1" dirty="0"/>
              <a:t>Christianity - Not a “Works Religion”, rather a “Total Commitment Religion”</a:t>
            </a:r>
          </a:p>
          <a:p>
            <a:endParaRPr lang="en-US" sz="1400" dirty="0"/>
          </a:p>
          <a:p>
            <a:r>
              <a:rPr lang="en-US" sz="1400" b="1" dirty="0"/>
              <a:t>What did Jesus say?   “Follow Me”  not “Study Me”</a:t>
            </a:r>
          </a:p>
          <a:p>
            <a:pPr algn="ctr"/>
            <a:endParaRPr lang="en-US" sz="1400" dirty="0"/>
          </a:p>
          <a:p>
            <a:pPr algn="l"/>
            <a:r>
              <a:rPr lang="en-US" sz="1400" b="1" i="1" dirty="0"/>
              <a:t>EXHIBIT A BELIEVING FAITH</a:t>
            </a:r>
          </a:p>
          <a:p>
            <a:endParaRPr lang="en-US" sz="1400" b="1" i="1" dirty="0"/>
          </a:p>
          <a:p>
            <a:r>
              <a:rPr lang="en-US" sz="1400" b="1" i="1" dirty="0"/>
              <a:t>For this is the way God loved the world: He gave his one and only Son, so that everyone who believes in Him will not perish but have eternal life.   John 3:16 (NET)</a:t>
            </a:r>
          </a:p>
          <a:p>
            <a:endParaRPr lang="en-US" sz="1400" b="1" i="1" dirty="0"/>
          </a:p>
          <a:p>
            <a:r>
              <a:rPr lang="en-US" sz="1400" b="1" i="1" dirty="0"/>
              <a:t>And truly Jesus did many other signs in the presence of His disciples, which are not written in this book; but these are written that you may believe that Jesus is the Christ, the Son of God, and that believing you may have life in His name.  John 20:30-31 (NKJV)</a:t>
            </a:r>
          </a:p>
          <a:p>
            <a:endParaRPr lang="en-US" sz="1400" dirty="0"/>
          </a:p>
          <a:p>
            <a:endParaRPr lang="en-US" sz="1400" dirty="0"/>
          </a:p>
          <a:p>
            <a:pPr algn="l"/>
            <a:r>
              <a:rPr lang="en-US" sz="1400" b="1" i="1" dirty="0"/>
              <a:t>REPENT OF YOUR SINS</a:t>
            </a:r>
          </a:p>
          <a:p>
            <a:endParaRPr lang="en-US" sz="1400" b="1" i="1" dirty="0"/>
          </a:p>
          <a:p>
            <a:r>
              <a:rPr lang="en-US" sz="1400" b="1" i="1" dirty="0"/>
              <a:t>But unless you repent, you will all perish as well!  Luke 13:3 (NET)</a:t>
            </a:r>
          </a:p>
          <a:p>
            <a:endParaRPr lang="en-US" sz="1400" b="1" i="1" dirty="0"/>
          </a:p>
          <a:p>
            <a:r>
              <a:rPr lang="en-US" sz="1400"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a:p>
            <a:endParaRPr lang="en-US" sz="1400" b="1" i="1" dirty="0"/>
          </a:p>
          <a:p>
            <a:endParaRPr lang="en-US" sz="1400" b="1" i="1" dirty="0"/>
          </a:p>
          <a:p>
            <a:pPr algn="l"/>
            <a:r>
              <a:rPr lang="en-US" sz="1400" b="1" i="1" dirty="0"/>
              <a:t>BE BAPTIZED</a:t>
            </a:r>
          </a:p>
          <a:p>
            <a:endParaRPr lang="en-US" sz="1400" b="1" i="1" dirty="0"/>
          </a:p>
          <a:p>
            <a:r>
              <a:rPr lang="en-US" sz="1400" b="1" i="1" dirty="0"/>
              <a:t>He said to them, “Go into all the world and preach the gospel to every creature.  The one who believes and is baptized will be saved, but the one who does not believe will be condemned.”   Mark 16:16 (NET)</a:t>
            </a:r>
          </a:p>
          <a:p>
            <a:endParaRPr lang="en-US" sz="1400" b="1" i="1" dirty="0"/>
          </a:p>
          <a:p>
            <a:r>
              <a:rPr lang="en-US" sz="1400"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a:p>
            <a:endParaRPr lang="en-US" sz="1400" b="1" i="1" dirty="0"/>
          </a:p>
          <a:p>
            <a:endParaRPr lang="en-US" sz="1400" b="1" i="1" dirty="0"/>
          </a:p>
          <a:p>
            <a:pPr algn="l"/>
            <a:r>
              <a:rPr lang="en-US" sz="1400" b="1" i="1" dirty="0"/>
              <a:t>ENDURE TO THE END</a:t>
            </a:r>
          </a:p>
          <a:p>
            <a:endParaRPr lang="en-US" sz="1400" b="1" i="1" dirty="0"/>
          </a:p>
          <a:p>
            <a:r>
              <a:rPr lang="en-US" sz="1400" b="1" i="1" dirty="0"/>
              <a:t>But the person who endures to the end will be saved.  And this gospel of the kingdom will be preached throughout the whole inhabited earth as a testimony to all nations, and then the end will come.  Matthew 24:13 (NET)</a:t>
            </a:r>
          </a:p>
          <a:p>
            <a:endParaRPr lang="en-US" sz="1400" b="1" i="1" dirty="0"/>
          </a:p>
          <a:p>
            <a:r>
              <a:rPr lang="en-US" sz="1400" b="1" i="1" dirty="0"/>
              <a:t>And to the one who conquers and continues in my deeds until the end, I will give him authority over the nations…  Revelation 2:26 (NET)</a:t>
            </a:r>
          </a:p>
          <a:p>
            <a:endParaRPr lang="en-US" sz="1400" b="1" i="1" dirty="0"/>
          </a:p>
          <a:p>
            <a:endParaRPr lang="en-US" sz="1400" b="1" i="1" dirty="0"/>
          </a:p>
          <a:p>
            <a:pPr algn="l"/>
            <a:r>
              <a:rPr lang="en-US" sz="1400" b="1" i="1" dirty="0"/>
              <a:t>UNLESS YOU…</a:t>
            </a:r>
          </a:p>
          <a:p>
            <a:pPr algn="ctr"/>
            <a:endParaRPr lang="en-US" sz="1400" b="1" i="1" dirty="0"/>
          </a:p>
          <a:p>
            <a:r>
              <a:rPr lang="en-US" sz="1400" b="1" i="1" dirty="0"/>
              <a:t>“</a:t>
            </a:r>
            <a:r>
              <a:rPr lang="en-US" sz="1400" b="1" i="1" u="sng" dirty="0"/>
              <a:t>Unless</a:t>
            </a:r>
            <a:r>
              <a:rPr lang="en-US" sz="1400" b="1" i="1" dirty="0"/>
              <a:t> you repent you will perish…”   Luke 13:3,5</a:t>
            </a:r>
          </a:p>
          <a:p>
            <a:endParaRPr lang="en-US" sz="1400" b="1" i="1" dirty="0"/>
          </a:p>
          <a:p>
            <a:r>
              <a:rPr lang="en-US" sz="1400" b="1" i="1" dirty="0"/>
              <a:t>“</a:t>
            </a:r>
            <a:r>
              <a:rPr lang="en-US" sz="1400" b="1" i="1" u="sng" dirty="0"/>
              <a:t>Unless</a:t>
            </a:r>
            <a:r>
              <a:rPr lang="en-US" sz="1400" b="1" i="1" dirty="0"/>
              <a:t> you love Me more than your father, mother, son or daughter you are not worthy of Me…”  Mathew 10:37</a:t>
            </a:r>
          </a:p>
          <a:p>
            <a:endParaRPr lang="en-US" sz="1400" b="1" i="1" dirty="0"/>
          </a:p>
          <a:p>
            <a:r>
              <a:rPr lang="en-US" sz="1400" b="1" i="1" dirty="0"/>
              <a:t>“</a:t>
            </a:r>
            <a:r>
              <a:rPr lang="en-US" sz="1400" b="1" i="1" u="sng" dirty="0"/>
              <a:t>Unless</a:t>
            </a:r>
            <a:r>
              <a:rPr lang="en-US" sz="1400" b="1" i="1" dirty="0"/>
              <a:t> you lose your life for My sake you will never see life…”  Matthew 16:25</a:t>
            </a:r>
          </a:p>
          <a:p>
            <a:endParaRPr lang="en-US" sz="1400" b="1" i="1" dirty="0"/>
          </a:p>
          <a:p>
            <a:r>
              <a:rPr lang="en-US" sz="1400" b="1" i="1" dirty="0"/>
              <a:t>“</a:t>
            </a:r>
            <a:r>
              <a:rPr lang="en-US" sz="1400" b="1" i="1" u="sng" dirty="0"/>
              <a:t>Unless</a:t>
            </a:r>
            <a:r>
              <a:rPr lang="en-US" sz="1400" b="1" i="1" dirty="0"/>
              <a:t> you take up your cross and follow after Me you are not worthy of Me…”  Matthew 10:38</a:t>
            </a:r>
          </a:p>
          <a:p>
            <a:endParaRPr lang="en-US" b="1" i="1"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defTabSz="915048">
              <a:defRPr/>
            </a:pPr>
            <a:r>
              <a:rPr lang="en-US" b="1" dirty="0"/>
              <a:t>Eph 2:8-9  </a:t>
            </a:r>
            <a:r>
              <a:rPr lang="en-US" dirty="0"/>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defTabSz="915048">
              <a:defRPr/>
            </a:pPr>
            <a:r>
              <a:rPr lang="en-US" b="1" dirty="0"/>
              <a:t>Mar 16:16  </a:t>
            </a:r>
            <a:r>
              <a:rPr lang="en-US" dirty="0"/>
              <a:t>The one who believes and is baptized will be saved, but the one who does not believe will be condemned.</a:t>
            </a:r>
          </a:p>
          <a:p>
            <a:endParaRPr lang="en-US" dirty="0"/>
          </a:p>
          <a:p>
            <a:pPr defTabSz="915048">
              <a:defRPr/>
            </a:pPr>
            <a:r>
              <a:rPr lang="en-US" b="1" dirty="0"/>
              <a:t>Act 2:38  </a:t>
            </a:r>
            <a:r>
              <a:rPr lang="en-US" dirty="0"/>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r>
              <a:rPr lang="en-US" dirty="0"/>
              <a:t>-----------------------------</a:t>
            </a:r>
          </a:p>
          <a:p>
            <a:endParaRPr lang="en-US" dirty="0"/>
          </a:p>
          <a:p>
            <a:r>
              <a:rPr lang="en-US" b="1" dirty="0"/>
              <a:t>The Gospel centers on the restoration of relationship with God, accomplished through Christ’s life, death, and resurrection.</a:t>
            </a:r>
          </a:p>
          <a:p>
            <a:endParaRPr lang="en-US" dirty="0"/>
          </a:p>
          <a:p>
            <a:r>
              <a:rPr lang="en-US" dirty="0"/>
              <a:t>-  </a:t>
            </a:r>
            <a:r>
              <a:rPr lang="en-US" b="1" dirty="0"/>
              <a:t>John 17:3 </a:t>
            </a:r>
            <a:r>
              <a:rPr lang="en-US" dirty="0"/>
              <a:t>: "Now this is eternal life: that they know you, the only true God, and Jesus Christ, whom you have sent."</a:t>
            </a:r>
          </a:p>
          <a:p>
            <a:r>
              <a:rPr lang="en-US" dirty="0"/>
              <a:t>   - </a:t>
            </a:r>
            <a:r>
              <a:rPr lang="en-US" b="1" dirty="0"/>
              <a:t>Defines eternal life as knowing God personally and relationally.</a:t>
            </a:r>
          </a:p>
          <a:p>
            <a:endParaRPr lang="en-US" dirty="0"/>
          </a:p>
          <a:p>
            <a:r>
              <a:rPr lang="en-US" dirty="0"/>
              <a:t>-  </a:t>
            </a:r>
            <a:r>
              <a:rPr lang="en-US" b="1" dirty="0"/>
              <a:t>John 14:16-17 </a:t>
            </a:r>
            <a:r>
              <a:rPr lang="en-US"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dirty="0"/>
              <a:t>   - </a:t>
            </a:r>
            <a:r>
              <a:rPr lang="en-US" b="1" dirty="0"/>
              <a:t>Speaks of the Holy Spirit’s indwelling presence, a vital part of the believer’s union with God.</a:t>
            </a:r>
          </a:p>
          <a:p>
            <a:endParaRPr lang="en-US" dirty="0"/>
          </a:p>
          <a:p>
            <a:r>
              <a:rPr lang="en-US" dirty="0"/>
              <a:t>-  </a:t>
            </a:r>
            <a:r>
              <a:rPr lang="en-US" b="1" dirty="0"/>
              <a:t>2 Corinthians 5:17-18 </a:t>
            </a:r>
            <a:r>
              <a:rPr lang="en-US" dirty="0"/>
              <a:t>: "Therefore, if anyone is in Christ, the new creation has come: The old has gone, the new is here! All this is from God, who reconciled us to himself through Christ."</a:t>
            </a:r>
          </a:p>
          <a:p>
            <a:r>
              <a:rPr lang="en-US" dirty="0"/>
              <a:t>   - </a:t>
            </a:r>
            <a:r>
              <a:rPr lang="en-US" b="1" dirty="0"/>
              <a:t>Highlights the transformative power of the Gospel, reconciling believers to God.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7500" lnSpcReduction="20000"/>
          </a:bodyPr>
          <a:lstStyle/>
          <a:p>
            <a:r>
              <a:rPr lang="en-US" sz="1600" dirty="0"/>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600" dirty="0"/>
          </a:p>
          <a:p>
            <a:r>
              <a:rPr lang="en-US" sz="1600" dirty="0"/>
              <a:t>--------------</a:t>
            </a:r>
          </a:p>
          <a:p>
            <a:r>
              <a:rPr lang="en-US" sz="1600" dirty="0"/>
              <a:t>In </a:t>
            </a:r>
            <a:r>
              <a:rPr lang="en-US" sz="1600" b="1" dirty="0"/>
              <a:t>Jeremiah 31:31–34</a:t>
            </a:r>
            <a:r>
              <a:rPr lang="en-US" sz="1600" dirty="0"/>
              <a:t>, God promises a “new covenant” in which </a:t>
            </a:r>
            <a:r>
              <a:rPr lang="en-US" sz="1600" b="1" dirty="0"/>
              <a:t>His law will be written on people’s hearts</a:t>
            </a:r>
            <a:r>
              <a:rPr lang="en-US" sz="1600" dirty="0"/>
              <a:t>, and as a result, </a:t>
            </a:r>
            <a:r>
              <a:rPr lang="en-US" sz="1600" b="1" dirty="0"/>
              <a:t>“they shall all know me.”</a:t>
            </a:r>
            <a:r>
              <a:rPr lang="en-US" sz="1600" dirty="0"/>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600" dirty="0"/>
          </a:p>
          <a:p>
            <a:r>
              <a:rPr lang="en-US" sz="1600" b="1" dirty="0"/>
              <a:t> 1. An Internal, Heart-Level Knowledge</a:t>
            </a:r>
            <a:r>
              <a:rPr lang="en-US" sz="1600" dirty="0"/>
              <a:t>:   </a:t>
            </a:r>
          </a:p>
          <a:p>
            <a:r>
              <a:rPr lang="en-US" sz="1600" dirty="0"/>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600" b="1" dirty="0"/>
              <a:t>Jeremiah 31:33</a:t>
            </a:r>
            <a:r>
              <a:rPr lang="en-US" sz="1600" dirty="0"/>
              <a:t>). Thus, </a:t>
            </a:r>
            <a:r>
              <a:rPr lang="en-US" sz="1600" u="sng" dirty="0"/>
              <a:t>one sign of knowing the Lord is the deep, inner desire to love, honor, and please Him, not because of external pressure, but because one’s heart has been made new</a:t>
            </a:r>
            <a:r>
              <a:rPr lang="en-US" sz="1600" dirty="0"/>
              <a:t>.</a:t>
            </a:r>
          </a:p>
          <a:p>
            <a:endParaRPr lang="en-US" sz="1600" dirty="0"/>
          </a:p>
          <a:p>
            <a:r>
              <a:rPr lang="en-US" sz="1600" b="1" dirty="0"/>
              <a:t> 2. A Personal Relationship Through Christ:   </a:t>
            </a:r>
          </a:p>
          <a:p>
            <a:r>
              <a:rPr lang="en-US" sz="1600" dirty="0"/>
              <a:t>   The New Testament reveals that </a:t>
            </a:r>
            <a:r>
              <a:rPr lang="en-US" sz="1600" u="sng" dirty="0"/>
              <a:t>Jesus Christ mediates this new covenant</a:t>
            </a:r>
            <a:r>
              <a:rPr lang="en-US" sz="1600" dirty="0"/>
              <a:t>. Through faith in Christ’s death and resurrection, believers enter into a restored relationship with God (Hebrews 8:6–12, John 14:6). </a:t>
            </a:r>
            <a:r>
              <a:rPr lang="en-US" sz="1600" u="sng" dirty="0"/>
              <a:t>Knowing the Lord, then, is inseparable from knowing Christ</a:t>
            </a:r>
            <a:r>
              <a:rPr lang="en-US" sz="1600" dirty="0"/>
              <a:t>. If you have placed your trust in Jesus, believing His sacrifice for your sins, and have become His disciple, </a:t>
            </a:r>
            <a:r>
              <a:rPr lang="en-US" sz="1600" u="sng" dirty="0"/>
              <a:t>this faith relationship is a foundational indicator that you know God</a:t>
            </a:r>
            <a:r>
              <a:rPr lang="en-US" sz="1600" dirty="0"/>
              <a:t>.</a:t>
            </a:r>
          </a:p>
          <a:p>
            <a:endParaRPr lang="en-US" sz="1600" dirty="0"/>
          </a:p>
          <a:p>
            <a:r>
              <a:rPr lang="en-US" sz="1600" b="1" dirty="0"/>
              <a:t> 3. Obedience as a Sign of Knowledge:   </a:t>
            </a:r>
          </a:p>
          <a:p>
            <a:r>
              <a:rPr lang="en-US" sz="1600" dirty="0"/>
              <a:t>   First John gives practical tests for knowing God:  </a:t>
            </a:r>
          </a:p>
          <a:p>
            <a:pPr marL="469386" lvl="1"/>
            <a:r>
              <a:rPr lang="en-US" sz="1600" b="1" dirty="0"/>
              <a:t>1 John 2:3–6</a:t>
            </a:r>
            <a:r>
              <a:rPr lang="en-US" sz="1600" dirty="0"/>
              <a:t>: </a:t>
            </a:r>
            <a:r>
              <a:rPr lang="en-US" sz="1600" b="1" i="1" u="sng" dirty="0"/>
              <a:t>Now by this we know that we know Him, if we keep His commandments</a:t>
            </a:r>
            <a:r>
              <a:rPr lang="en-US" sz="1600" i="1" dirty="0"/>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600" dirty="0"/>
          </a:p>
          <a:p>
            <a:r>
              <a:rPr lang="en-US" sz="1600" b="1" dirty="0"/>
              <a:t> 4. Love as the Outflow of Knowing God:   </a:t>
            </a:r>
          </a:p>
          <a:p>
            <a:r>
              <a:rPr lang="en-US" sz="1600" dirty="0"/>
              <a:t>   Another test of knowing the Lord is found in love.  </a:t>
            </a:r>
          </a:p>
          <a:p>
            <a:pPr lvl="1"/>
            <a:r>
              <a:rPr lang="en-US" sz="1600" b="1" dirty="0"/>
              <a:t>1 John 4:7–12 </a:t>
            </a:r>
            <a:r>
              <a:rPr lang="en-US" sz="1600" dirty="0"/>
              <a:t>: </a:t>
            </a:r>
            <a:r>
              <a:rPr lang="en-US" sz="1600" i="1" dirty="0"/>
              <a:t>Beloved, let us love one another, for love is of God; and </a:t>
            </a:r>
            <a:r>
              <a:rPr lang="en-US" sz="1600" b="1" i="1" u="sng" dirty="0"/>
              <a:t>everyone who loves is born of God and knows God</a:t>
            </a:r>
            <a:r>
              <a:rPr lang="en-US" sz="1600" i="1" dirty="0"/>
              <a:t>. </a:t>
            </a:r>
            <a:r>
              <a:rPr lang="en-US" sz="1600" b="1" i="1" u="sng" dirty="0"/>
              <a:t>He who does not love does not know God</a:t>
            </a:r>
            <a:r>
              <a:rPr lang="en-US" sz="1600" i="1" dirty="0"/>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p>
          <a:p>
            <a:endParaRPr lang="en-US" sz="1600" dirty="0"/>
          </a:p>
          <a:p>
            <a:r>
              <a:rPr lang="en-US" sz="1600" b="1" dirty="0"/>
              <a:t> 5. The Witness of the Holy Spirit:   </a:t>
            </a:r>
          </a:p>
          <a:p>
            <a:r>
              <a:rPr lang="en-US" sz="1600" dirty="0"/>
              <a:t> Under the new covenant, God’s Spirit dwells within believers:  </a:t>
            </a:r>
          </a:p>
          <a:p>
            <a:pPr lvl="1"/>
            <a:r>
              <a:rPr lang="en-US" sz="1600" b="1" dirty="0"/>
              <a:t>Romans 8:12-17 : </a:t>
            </a:r>
            <a:r>
              <a:rPr lang="en-US" sz="1600" i="1" dirty="0"/>
              <a:t>Therefore, brethren, we are debtors—not to the flesh, to live according to the flesh. For if you live according to the flesh you will die; but if by the Spirit you put to death the deeds of the body, you will live. </a:t>
            </a:r>
            <a:r>
              <a:rPr lang="en-US" sz="1600" b="1" i="1" u="sng" dirty="0"/>
              <a:t>For as many as are led by the Spirit of God, these are sons of God</a:t>
            </a:r>
            <a:r>
              <a:rPr lang="en-US" sz="1600" i="1" dirty="0"/>
              <a:t>. For you did not receive the spirit of bondage again to fear, but you received the Spirit of adoption by whom we cry out, "Abba, Father." </a:t>
            </a:r>
            <a:r>
              <a:rPr lang="en-US" sz="1600" b="1" i="1" u="sng" dirty="0"/>
              <a:t>The Spirit Himself bears witness with our spirit that we are children of God</a:t>
            </a:r>
            <a:r>
              <a:rPr lang="en-US" sz="1600" i="1" dirty="0"/>
              <a:t>, and if children, then heirs—heirs of God and joint heirs with Christ, if indeed we suffer with Him, that we may also be glorified together. </a:t>
            </a:r>
          </a:p>
          <a:p>
            <a:endParaRPr lang="en-US" sz="1400"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915048"/>
            <a:r>
              <a:rPr lang="en-US" sz="1400" b="1" dirty="0"/>
              <a:t>Col 3:1-17  </a:t>
            </a:r>
            <a:r>
              <a:rPr lang="en-US" sz="1400" dirty="0"/>
              <a:t>Therefore, if you have been raised with Christ, keep seeking the things above, where Christ is, seated at the right hand of God.  (2)  Keep thinking about things above, not things on the earth,  (3)  for you have died and your life is hidden with Christ in God.  (4)  When Christ (who is your life) appears, then you too will be revealed in glory with him.  (5)  So put to </a:t>
            </a:r>
            <a:r>
              <a:rPr lang="en-US" sz="1400" dirty="0" err="1"/>
              <a:t>deat</a:t>
            </a:r>
            <a:r>
              <a:rPr lang="en-US" sz="1400" dirty="0"/>
              <a:t> h whatever in your nature belongs to the earth: sexual immorality, impurity, shameful passion, evil desire, and greed which is idolatry.  (6)  Because of these things the wrath of God is coming on the sons of disobedience.  (7)  You also lived your lives in this way at one time, when you used to live among them.  (8)  But now, put off all such things as anger, rage, malice, slander, abusive language from your mouth.  (9)  Do not lie to one another since you have put off the old man with its practices  (10)  and have been clothed with the new man that is being renewed in knowledge according to the image of the one who created it.  (11)  Here there is neither Greek nor Jew, circumcised or uncircumcised, barbarian, Scythian, slave or free, but Christ is all and in all.  (12)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p>
          <a:p>
            <a:endParaRPr lang="en-US" sz="1400" dirty="0"/>
          </a:p>
          <a:p>
            <a:r>
              <a:rPr lang="en-US" sz="1400" b="1" dirty="0"/>
              <a:t>1 Timothy 4:12 </a:t>
            </a:r>
            <a:r>
              <a:rPr lang="en-US" sz="1400" dirty="0"/>
              <a:t>(One’s maturity is not measured by one’s learning or age, but rather by one’s lifestyle.)</a:t>
            </a:r>
          </a:p>
          <a:p>
            <a:endParaRPr lang="en-US" sz="1400" dirty="0"/>
          </a:p>
          <a:p>
            <a:r>
              <a:rPr lang="en-US" sz="1400" dirty="0"/>
              <a:t>Worship helps people focus on God;</a:t>
            </a:r>
          </a:p>
          <a:p>
            <a:r>
              <a:rPr lang="en-US" sz="1400" dirty="0"/>
              <a:t>Fellowship helps people face life’s problems;</a:t>
            </a:r>
          </a:p>
          <a:p>
            <a:r>
              <a:rPr lang="en-US" sz="1400" dirty="0"/>
              <a:t>Discipleship helps fortify people’s faith;</a:t>
            </a:r>
          </a:p>
          <a:p>
            <a:r>
              <a:rPr lang="en-US" sz="1400" dirty="0"/>
              <a:t>Service helps people find their talents;</a:t>
            </a:r>
          </a:p>
          <a:p>
            <a:r>
              <a:rPr lang="en-US" sz="1400" dirty="0"/>
              <a:t>Evangelism helps people fulfill their mission</a:t>
            </a:r>
          </a:p>
          <a:p>
            <a:endParaRPr lang="en-US" sz="1400" dirty="0"/>
          </a:p>
          <a:p>
            <a:r>
              <a:rPr lang="en-US" sz="1400" dirty="0"/>
              <a:t>Rom 12:1-2  Therefore I exhort you, brothers and sisters, by the mercies of God, to present your bodies as a sacrifice – alive, holy, and pleasing to God – which is your reasonable service.  (2)  Do not be conformed to this present world, but be transformed by the renewing of your mind, so that you may test and approve what is the will of God – what is good and well-pleasing and perfect.</a:t>
            </a:r>
          </a:p>
          <a:p>
            <a:endParaRPr lang="en-US" sz="1400" dirty="0"/>
          </a:p>
          <a:p>
            <a:pPr defTabSz="915048">
              <a:defRPr/>
            </a:pPr>
            <a:r>
              <a:rPr lang="en-US" sz="1400" dirty="0"/>
              <a:t>Gal 5:1-15  For freedom Christ has set us free. Stand firm, then, and do not be subject again to the yoke of slavery.  (2)  Listen! I, Paul, tell you that if you let yourselves be circumcised, Christ will be of no benefit to you at all!  (3)  And I testify again to every man who lets himself be circumcised that he is obligated to obey the whole law.  (4)  You who are trying to be declared righteous by the law have been alienated from Christ; you have fallen away from grace!  (5)  For through the Spirit, by faith, we wait expectantly for the hope of righteousness.  (6)  For in Christ Jesus neither circumcision nor uncircumcision carries any weight – the only thing that matters is faith working through love.  (7)  You were running well; who prevented you from obeying the truth?  (8)  This persuasion does not come from the one who calls you!  (9)  A little yeast makes the whole batch of dough rise!  (10)  I am confident in the Lord that you will accept no other view. But the one who is confusing you will pay the penalty, whoever he may be.  (11)  Now, brothers and sisters, if I am still preaching circumcision, why am I still being persecuted? In that case the offense of the cross has been removed.  (12)  I wish those agitators would go so far as to castrate themselves!  (13)  For you were called to freedom, brothers and sisters; only do not use your freedom as an opportunity to indulge your flesh, but through love serve one another.  (14)  For the whole law can be summed up in a single commandment, namely, “</a:t>
            </a:r>
            <a:r>
              <a:rPr lang="en-US" sz="1400" b="1" i="1" dirty="0"/>
              <a:t>You must love your neighbor as yourself</a:t>
            </a:r>
            <a:r>
              <a:rPr lang="en-US" sz="1400" dirty="0"/>
              <a:t>.”  (15)  However, if you continually bite and devour one another, beware that you are not consumed by one another.</a:t>
            </a:r>
          </a:p>
          <a:p>
            <a:endParaRPr lang="en-US" sz="1400" dirty="0"/>
          </a:p>
          <a:p>
            <a:r>
              <a:rPr lang="en-US" sz="1400" dirty="0"/>
              <a:t>Read Gal 6</a:t>
            </a:r>
          </a:p>
          <a:p>
            <a:endParaRPr lang="en-US" sz="1400" dirty="0"/>
          </a:p>
          <a:p>
            <a:r>
              <a:rPr lang="en-US" sz="1400" dirty="0"/>
              <a:t>Read Eph 3 – 6</a:t>
            </a:r>
          </a:p>
          <a:p>
            <a:endParaRPr lang="en-US" sz="1400" dirty="0"/>
          </a:p>
          <a:p>
            <a:endParaRPr lang="en-US" sz="1400" dirty="0"/>
          </a:p>
          <a:p>
            <a:endParaRPr lang="en-US" sz="1400"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Reflecting on the way that God operates…</a:t>
            </a:r>
          </a:p>
          <a:p>
            <a:endParaRPr lang="en-US" dirty="0"/>
          </a:p>
          <a:p>
            <a:pPr marL="228762" indent="-228762">
              <a:buAutoNum type="arabicPeriod"/>
            </a:pPr>
            <a:r>
              <a:rPr lang="en-US" dirty="0"/>
              <a:t>Thru 1 man, Adam, sin entered the World.</a:t>
            </a:r>
          </a:p>
          <a:p>
            <a:pPr marL="228762" indent="-228762">
              <a:buAutoNum type="arabicPeriod"/>
            </a:pPr>
            <a:r>
              <a:rPr lang="en-US" dirty="0"/>
              <a:t>Thru 1 man, Noah, God resolved to renew this World and promised to overcome the effects of sin in it.</a:t>
            </a:r>
          </a:p>
          <a:p>
            <a:pPr marL="228762" indent="-228762">
              <a:buAutoNum type="arabicPeriod"/>
            </a:pPr>
            <a:r>
              <a:rPr lang="en-US" dirty="0"/>
              <a:t>Thru 1 man, Abraham, God reached a family and promised to bless all families.</a:t>
            </a:r>
          </a:p>
          <a:p>
            <a:pPr marL="228762" indent="-228762">
              <a:buAutoNum type="arabicPeriod"/>
            </a:pPr>
            <a:r>
              <a:rPr lang="en-US" dirty="0"/>
              <a:t>Thru 1 man, Moses, God reached a nation and promised to bless all nations.</a:t>
            </a:r>
          </a:p>
          <a:p>
            <a:pPr marL="228762" indent="-228762">
              <a:buAutoNum type="arabicPeriod"/>
            </a:pPr>
            <a:r>
              <a:rPr lang="en-US" dirty="0"/>
              <a:t>Thru 1 man, Jesus, God reached the world and promises to be with each of us to the end of the World</a:t>
            </a:r>
          </a:p>
          <a:p>
            <a:pPr marL="228762" indent="-228762">
              <a:buAutoNum type="arabicPeriod"/>
            </a:pPr>
            <a:endParaRPr lang="en-US" dirty="0"/>
          </a:p>
          <a:p>
            <a:r>
              <a:rPr lang="en-US" b="1" dirty="0"/>
              <a:t>Does God want a specific outcome from humanity…?</a:t>
            </a:r>
          </a:p>
          <a:p>
            <a:endParaRPr lang="en-US" dirty="0"/>
          </a:p>
          <a:p>
            <a:pPr defTabSz="890991"/>
            <a:r>
              <a:rPr lang="en-US" dirty="0"/>
              <a:t>God’s Problem and Man’s Need (The Law of Sin and Death </a:t>
            </a:r>
            <a:r>
              <a:rPr lang="en-US" dirty="0">
                <a:sym typeface="Wingdings" panose="05000000000000000000" pitchFamily="2" charset="2"/>
              </a:rPr>
              <a:t> Faith in God’s Grace and Mercy)</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7269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How Then Shall We Live?</a:t>
            </a:r>
            <a:br>
              <a:rPr lang="en-US" dirty="0"/>
            </a:br>
            <a:endParaRPr lang="en-US" dirty="0"/>
          </a:p>
          <a:p>
            <a:r>
              <a:rPr lang="en-US" sz="3600" dirty="0">
                <a:solidFill>
                  <a:schemeClr val="accent1">
                    <a:lumMod val="50000"/>
                  </a:schemeClr>
                </a:solidFill>
              </a:rPr>
              <a:t>The Just Shall Live by Faith</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b="0" dirty="0"/>
              <a:t>Now it is clear no one is justified before God by the law, because </a:t>
            </a:r>
            <a:r>
              <a:rPr lang="en-US" i="1" dirty="0"/>
              <a:t>the righteous one will live by faith</a:t>
            </a:r>
            <a:r>
              <a:rPr lang="en-US" b="0" dirty="0"/>
              <a:t>. But the law is not based on faith, but </a:t>
            </a:r>
            <a:r>
              <a:rPr lang="en-US" i="1" dirty="0"/>
              <a:t>the one who does</a:t>
            </a:r>
            <a:r>
              <a:rPr lang="en-US" b="0" dirty="0"/>
              <a:t> the works of the law </a:t>
            </a:r>
            <a:r>
              <a:rPr lang="en-US" i="1" dirty="0"/>
              <a:t>will live by them</a:t>
            </a:r>
            <a:r>
              <a:rPr lang="en-US" b="0" dirty="0"/>
              <a:t>. Christ redeemed us from the curse of the law by becoming a curse for us (because it is written, “</a:t>
            </a:r>
            <a:r>
              <a:rPr lang="en-US" i="1" dirty="0"/>
              <a:t>Cursed is everyone who hangs on a tree</a:t>
            </a:r>
            <a:r>
              <a:rPr lang="en-US" b="0" dirty="0"/>
              <a:t>”) in order that in Christ Jesus the blessing of Abraham would come to the Gentiles, so that we could receive the promise of the Spirit by faith.</a:t>
            </a:r>
          </a:p>
          <a:p>
            <a:r>
              <a:rPr lang="en-US" b="0" dirty="0"/>
              <a:t>(Galatians 3:11-14)</a:t>
            </a:r>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381000" y="1198319"/>
            <a:ext cx="8442960" cy="1508105"/>
          </a:xfrm>
          <a:prstGeom prst="rect">
            <a:avLst/>
          </a:prstGeom>
          <a:noFill/>
        </p:spPr>
        <p:txBody>
          <a:bodyPr wrap="square" rtlCol="0">
            <a:spAutoFit/>
          </a:bodyPr>
          <a:lstStyle/>
          <a:p>
            <a:r>
              <a:rPr lang="en-US" sz="2000" i="1" u="sng" dirty="0">
                <a:solidFill>
                  <a:schemeClr val="accent1"/>
                </a:solidFill>
              </a:rPr>
              <a:t>The </a:t>
            </a:r>
            <a:r>
              <a:rPr lang="en-US" sz="2000" b="1" i="1" u="sng" dirty="0">
                <a:solidFill>
                  <a:schemeClr val="accent1"/>
                </a:solidFill>
              </a:rPr>
              <a:t>Just</a:t>
            </a:r>
            <a:r>
              <a:rPr lang="en-US" sz="2000" i="1" u="sng" dirty="0">
                <a:solidFill>
                  <a:schemeClr val="accent1"/>
                </a:solidFill>
              </a:rPr>
              <a:t>…  Who?</a:t>
            </a:r>
          </a:p>
          <a:p>
            <a:pPr marL="342900" indent="-342900">
              <a:buFont typeface="Arial" pitchFamily="34" charset="0"/>
              <a:buChar char="•"/>
            </a:pPr>
            <a:r>
              <a:rPr lang="en-US" b="1" dirty="0"/>
              <a:t>Rom 1:17  </a:t>
            </a:r>
            <a:r>
              <a:rPr lang="en-US" i="1" dirty="0"/>
              <a:t>For the </a:t>
            </a:r>
            <a:r>
              <a:rPr lang="en-US" b="1" i="1" dirty="0"/>
              <a:t>righteousness of God is revealed </a:t>
            </a:r>
            <a:r>
              <a:rPr lang="en-US" i="1" dirty="0"/>
              <a:t>in the gospel from </a:t>
            </a:r>
            <a:r>
              <a:rPr lang="en-US" b="1" i="1" dirty="0"/>
              <a:t>faith to faith</a:t>
            </a:r>
            <a:r>
              <a:rPr lang="en-US" i="1" dirty="0"/>
              <a:t>, just as it is written, “</a:t>
            </a:r>
            <a:r>
              <a:rPr lang="en-US" b="1" i="1" u="sng" dirty="0"/>
              <a:t>The righteous by faith will live</a:t>
            </a:r>
            <a:r>
              <a:rPr lang="en-US" i="1" dirty="0"/>
              <a:t>.”</a:t>
            </a:r>
          </a:p>
          <a:p>
            <a:pPr marL="342900" indent="-342900">
              <a:buFont typeface="Arial" pitchFamily="34" charset="0"/>
              <a:buChar char="•"/>
            </a:pPr>
            <a:r>
              <a:rPr lang="en-US" b="1" dirty="0"/>
              <a:t>2 Cor 5:21  </a:t>
            </a:r>
            <a:r>
              <a:rPr lang="en-US" i="1" dirty="0"/>
              <a:t>God made the one who did not know sin to be sin for us, so that in Him we would </a:t>
            </a:r>
            <a:r>
              <a:rPr lang="en-US" b="1" i="1" dirty="0"/>
              <a:t>become the righteousness of God</a:t>
            </a:r>
            <a:r>
              <a:rPr lang="en-US" i="1" dirty="0"/>
              <a:t>.</a:t>
            </a:r>
          </a:p>
        </p:txBody>
      </p:sp>
      <p:sp>
        <p:nvSpPr>
          <p:cNvPr id="7" name="TextBox 6"/>
          <p:cNvSpPr txBox="1"/>
          <p:nvPr/>
        </p:nvSpPr>
        <p:spPr>
          <a:xfrm>
            <a:off x="381000" y="2708560"/>
            <a:ext cx="8458200" cy="1785104"/>
          </a:xfrm>
          <a:prstGeom prst="rect">
            <a:avLst/>
          </a:prstGeom>
          <a:noFill/>
        </p:spPr>
        <p:txBody>
          <a:bodyPr wrap="square" rtlCol="0">
            <a:spAutoFit/>
          </a:bodyPr>
          <a:lstStyle/>
          <a:p>
            <a:r>
              <a:rPr lang="en-US" sz="2000" i="1" u="sng" dirty="0">
                <a:solidFill>
                  <a:schemeClr val="accent1"/>
                </a:solidFill>
              </a:rPr>
              <a:t>…Shall </a:t>
            </a:r>
            <a:r>
              <a:rPr lang="en-US" sz="2000" b="1" i="1" u="sng" dirty="0">
                <a:solidFill>
                  <a:schemeClr val="accent1"/>
                </a:solidFill>
              </a:rPr>
              <a:t>Live</a:t>
            </a:r>
            <a:r>
              <a:rPr lang="en-US" sz="2000" i="1" u="sng" dirty="0">
                <a:solidFill>
                  <a:schemeClr val="accent1"/>
                </a:solidFill>
              </a:rPr>
              <a:t>…  How?</a:t>
            </a:r>
          </a:p>
          <a:p>
            <a:pPr marL="342900" indent="-342900">
              <a:buFont typeface="Arial" pitchFamily="34" charset="0"/>
              <a:buChar char="•"/>
            </a:pPr>
            <a:r>
              <a:rPr lang="en-US" b="1" dirty="0"/>
              <a:t>Gal 3:11-14  </a:t>
            </a:r>
            <a:r>
              <a:rPr lang="en-US" i="1" dirty="0"/>
              <a:t>Now it is clear no one is justified before God by the law, because </a:t>
            </a:r>
            <a:r>
              <a:rPr lang="en-US" b="1" i="1" u="sng" dirty="0"/>
              <a:t>the righteous one will live by faith</a:t>
            </a:r>
            <a:r>
              <a:rPr lang="en-US" i="1" dirty="0"/>
              <a:t>.  […] (13)  Christ redeemed us from the curse of the law by becoming a curse for us  […]  (14)  in order that in Christ Jesus the blessing of Abraham would come to the Gentiles, </a:t>
            </a:r>
            <a:r>
              <a:rPr lang="en-US" b="1" i="1" dirty="0"/>
              <a:t>so that we could receive the promise of the Spirit by faith</a:t>
            </a:r>
            <a:r>
              <a:rPr lang="en-US" i="1" dirty="0"/>
              <a:t>.</a:t>
            </a:r>
          </a:p>
        </p:txBody>
      </p:sp>
      <p:sp>
        <p:nvSpPr>
          <p:cNvPr id="8" name="TextBox 7"/>
          <p:cNvSpPr txBox="1"/>
          <p:nvPr/>
        </p:nvSpPr>
        <p:spPr>
          <a:xfrm>
            <a:off x="381000" y="4495800"/>
            <a:ext cx="8001000" cy="2062103"/>
          </a:xfrm>
          <a:prstGeom prst="rect">
            <a:avLst/>
          </a:prstGeom>
          <a:noFill/>
        </p:spPr>
        <p:txBody>
          <a:bodyPr wrap="square" rtlCol="0">
            <a:spAutoFit/>
          </a:bodyPr>
          <a:lstStyle/>
          <a:p>
            <a:r>
              <a:rPr lang="en-US" sz="2000" i="1" u="sng" dirty="0">
                <a:solidFill>
                  <a:schemeClr val="accent1"/>
                </a:solidFill>
              </a:rPr>
              <a:t>…By </a:t>
            </a:r>
            <a:r>
              <a:rPr lang="en-US" sz="2000" b="1" i="1" u="sng" dirty="0">
                <a:solidFill>
                  <a:schemeClr val="accent1"/>
                </a:solidFill>
              </a:rPr>
              <a:t>Faith</a:t>
            </a:r>
            <a:r>
              <a:rPr lang="en-US" sz="2000" i="1" u="sng" dirty="0">
                <a:solidFill>
                  <a:schemeClr val="accent1"/>
                </a:solidFill>
              </a:rPr>
              <a:t>.   What?</a:t>
            </a:r>
          </a:p>
          <a:p>
            <a:pPr marL="342900" indent="-342900">
              <a:buFont typeface="Arial" pitchFamily="34" charset="0"/>
              <a:buChar char="•"/>
            </a:pPr>
            <a:r>
              <a:rPr lang="en-US" b="1" i="1" dirty="0"/>
              <a:t>Heb 10:36-39  </a:t>
            </a:r>
            <a:r>
              <a:rPr lang="en-US" i="1" dirty="0"/>
              <a:t>For you need endurance in order to do God’s will and so receive what is promised.  (37)  For just a little longer and he who is coming will arrive and not delay.  (38)  </a:t>
            </a:r>
            <a:r>
              <a:rPr lang="en-US" b="1" i="1" dirty="0"/>
              <a:t>But my </a:t>
            </a:r>
            <a:r>
              <a:rPr lang="en-US" b="1" i="1" u="sng" dirty="0"/>
              <a:t>righteous one will live by faith</a:t>
            </a:r>
            <a:r>
              <a:rPr lang="en-US" i="1" dirty="0"/>
              <a:t>, and if he shrinks back, I take no pleasure in him.  (39)  </a:t>
            </a:r>
            <a:r>
              <a:rPr lang="en-US" b="1" i="1" dirty="0"/>
              <a:t>But we </a:t>
            </a:r>
            <a:r>
              <a:rPr lang="en-US" i="1" dirty="0"/>
              <a:t>are not among those who shrink back and thus perish but </a:t>
            </a:r>
            <a:r>
              <a:rPr lang="en-US" b="1" i="1" dirty="0"/>
              <a:t>are among those who have faith and preserve their souls.</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For all fall short of the Glory of God</a:t>
            </a:r>
            <a:br>
              <a:rPr lang="en-US" dirty="0"/>
            </a:br>
            <a:r>
              <a:rPr lang="en-US" sz="2400" dirty="0">
                <a:solidFill>
                  <a:schemeClr val="tx2">
                    <a:lumMod val="60000"/>
                    <a:lumOff val="40000"/>
                  </a:schemeClr>
                </a:solidFill>
              </a:rPr>
              <a:t>Truth, Sin, The Nature of Mankind,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114809"/>
            <a:ext cx="8307977" cy="674319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Gospel Message</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“Follow Me…” </a:t>
            </a:r>
            <a:br>
              <a:rPr lang="en-US" dirty="0"/>
            </a:br>
            <a:r>
              <a:rPr lang="en-US" sz="2400" dirty="0">
                <a:solidFill>
                  <a:schemeClr val="tx2">
                    <a:lumMod val="60000"/>
                    <a:lumOff val="40000"/>
                  </a:schemeClr>
                </a:solidFill>
              </a:rPr>
              <a:t>Christianity is a </a:t>
            </a:r>
            <a:r>
              <a:rPr lang="en-US" sz="2400" u="sng" dirty="0">
                <a:solidFill>
                  <a:schemeClr val="tx2">
                    <a:lumMod val="60000"/>
                    <a:lumOff val="40000"/>
                  </a:schemeClr>
                </a:solidFill>
              </a:rPr>
              <a:t>Total Commitment</a:t>
            </a:r>
            <a:r>
              <a:rPr lang="en-US" sz="2400" dirty="0">
                <a:solidFill>
                  <a:schemeClr val="tx2">
                    <a:lumMod val="60000"/>
                    <a:lumOff val="40000"/>
                  </a:schemeClr>
                </a:solidFill>
              </a:rPr>
              <a:t> religion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6628" y="97467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456627" y="97467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465093" y="97467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448161" y="974669"/>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464520" y="97466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It is the Gift of God</a:t>
            </a:r>
            <a:br>
              <a:rPr lang="en-US" dirty="0"/>
            </a:br>
            <a:r>
              <a:rPr lang="en-US" sz="2400" dirty="0">
                <a:solidFill>
                  <a:schemeClr val="tx2">
                    <a:lumMod val="60000"/>
                    <a:lumOff val="40000"/>
                  </a:schemeClr>
                </a:solidFill>
              </a:rPr>
              <a:t>For by grace are you saved through faith (not of yourselves)</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a:t>
            </a:r>
            <a:r>
              <a:rPr lang="en-US" sz="2000" i="1" dirty="0"/>
              <a:t>It’s only by the shed </a:t>
            </a:r>
            <a:r>
              <a:rPr lang="en-US" sz="2000" b="1" i="1" u="sng" dirty="0"/>
              <a:t>blood</a:t>
            </a:r>
            <a:r>
              <a:rPr lang="en-US" sz="2000" i="1"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631216"/>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the Messiah, who has defeated sin and death.  </a:t>
            </a:r>
            <a:r>
              <a:rPr lang="en-US" sz="2000" b="1" dirty="0"/>
              <a:t>And yet, without </a:t>
            </a:r>
            <a:r>
              <a:rPr lang="en-US" sz="2000" b="1" u="sng" dirty="0"/>
              <a:t>baptism</a:t>
            </a:r>
            <a:r>
              <a:rPr lang="en-US" sz="2000" b="1" dirty="0"/>
              <a:t> no one will enter a Covenant Relationship with Jesus.  </a:t>
            </a:r>
            <a:r>
              <a:rPr lang="en-US" sz="2000" dirty="0"/>
              <a:t>(Mark 16:16; Acts 2:38; 1 Peter 3:21; Romans 6:1-14)</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2944062"/>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6700" y="1689588"/>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Tree>
    <p:extLst>
      <p:ext uri="{BB962C8B-B14F-4D97-AF65-F5344CB8AC3E}">
        <p14:creationId xmlns:p14="http://schemas.microsoft.com/office/powerpoint/2010/main" val="14624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98721" y="3089018"/>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28072</TotalTime>
  <Words>5790</Words>
  <Application>Microsoft Office PowerPoint</Application>
  <PresentationFormat>On-screen Show (4:3)</PresentationFormat>
  <Paragraphs>314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For all fall short of the Glory of God Truth, Sin, The Nature of Mankind, Worldviews</vt:lpstr>
      <vt:lpstr>The Gospel Message “Men and brethren, what shall we do?”</vt:lpstr>
      <vt:lpstr>“Follow Me…”  Christianity is a Total Commitment religion</vt:lpstr>
      <vt:lpstr>It is the Gift of God For by grace are you saved through faith (not of yourselves)</vt:lpstr>
      <vt:lpstr>The Spiritual Man – A New Creation 1 Cor. 2:6-16; 2 Cor. 5:16-21; Galatians 5; Romans 8</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1194</cp:revision>
  <cp:lastPrinted>2025-09-28T01:31:55Z</cp:lastPrinted>
  <dcterms:created xsi:type="dcterms:W3CDTF">2010-06-16T02:58:04Z</dcterms:created>
  <dcterms:modified xsi:type="dcterms:W3CDTF">2025-09-28T01:31:59Z</dcterms:modified>
</cp:coreProperties>
</file>