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395" r:id="rId3"/>
    <p:sldId id="256" r:id="rId4"/>
    <p:sldId id="428" r:id="rId5"/>
    <p:sldId id="393" r:id="rId6"/>
    <p:sldId id="442" r:id="rId7"/>
    <p:sldId id="429" r:id="rId8"/>
    <p:sldId id="444" r:id="rId9"/>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65731" autoAdjust="0"/>
  </p:normalViewPr>
  <p:slideViewPr>
    <p:cSldViewPr>
      <p:cViewPr varScale="1">
        <p:scale>
          <a:sx n="103" d="100"/>
          <a:sy n="103" d="100"/>
        </p:scale>
        <p:origin x="2106" y="114"/>
      </p:cViewPr>
      <p:guideLst>
        <p:guide orient="horz" pos="2160"/>
        <p:guide pos="2880"/>
      </p:guideLst>
    </p:cSldViewPr>
  </p:slideViewPr>
  <p:notesTextViewPr>
    <p:cViewPr>
      <p:scale>
        <a:sx n="1" d="1"/>
        <a:sy n="1" d="1"/>
      </p:scale>
      <p:origin x="0" y="-123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11/30/2024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Are you “of the truth”….?</a:t>
            </a:r>
          </a:p>
          <a:p>
            <a:endParaRPr lang="en-US" baseline="0" dirty="0"/>
          </a:p>
          <a:p>
            <a:r>
              <a:rPr lang="en-US" baseline="0" dirty="0"/>
              <a:t>Jeremiah 9:23-24    “understands and knows me”</a:t>
            </a:r>
          </a:p>
          <a:p>
            <a:endParaRPr lang="en-US" baseline="0" dirty="0"/>
          </a:p>
          <a:p>
            <a:r>
              <a:rPr lang="en-US" baseline="0" dirty="0"/>
              <a:t>Boasts:   “We are the only ones going to heaven!”  Really?</a:t>
            </a:r>
          </a:p>
          <a:p>
            <a:endParaRPr lang="en-US"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baseline="0" dirty="0"/>
          </a:p>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aseline="0" dirty="0"/>
          </a:p>
          <a:p>
            <a:endParaRPr lang="en-US" baseline="0" dirty="0"/>
          </a:p>
          <a:p>
            <a:endParaRPr lang="en-US" baseline="0" dirty="0"/>
          </a:p>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aseline="0" dirty="0"/>
          </a:p>
          <a:p>
            <a:endParaRPr lang="en-US" baseline="0" dirty="0"/>
          </a:p>
          <a:p>
            <a:endParaRPr lang="en-US" baseline="0" dirty="0"/>
          </a:p>
          <a:p>
            <a:endParaRPr lang="en-US" dirty="0"/>
          </a:p>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dirty="0"/>
          </a:p>
          <a:p>
            <a:endParaRPr lang="en-US" dirty="0"/>
          </a:p>
          <a:p>
            <a:endParaRPr lang="en-US" dirty="0"/>
          </a:p>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259002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1524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Desired State</a:t>
            </a:r>
            <a:br>
              <a:rPr lang="en-US" dirty="0"/>
            </a:br>
            <a:endParaRPr lang="en-US" dirty="0"/>
          </a:p>
          <a:p>
            <a:r>
              <a:rPr lang="en-US" sz="3300" dirty="0">
                <a:solidFill>
                  <a:schemeClr val="accent1">
                    <a:lumMod val="50000"/>
                  </a:schemeClr>
                </a:solidFill>
              </a:rPr>
              <a:t>How to be right with God…</a:t>
            </a: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2">
                    <a:lumMod val="60000"/>
                    <a:lumOff val="40000"/>
                  </a:schemeClr>
                </a:solidFill>
              </a:rPr>
              <a:t>“For the Word of God is living and powerful, and sharper than any two-edged sword, piercing even to the division of </a:t>
            </a:r>
            <a:r>
              <a:rPr lang="en-US" u="sng" dirty="0">
                <a:solidFill>
                  <a:schemeClr val="tx2">
                    <a:lumMod val="60000"/>
                    <a:lumOff val="40000"/>
                  </a:schemeClr>
                </a:solidFill>
              </a:rPr>
              <a:t>soul</a:t>
            </a:r>
            <a:r>
              <a:rPr lang="en-US" dirty="0">
                <a:solidFill>
                  <a:schemeClr val="tx2">
                    <a:lumMod val="60000"/>
                    <a:lumOff val="40000"/>
                  </a:schemeClr>
                </a:solidFill>
              </a:rPr>
              <a:t> and </a:t>
            </a:r>
            <a:r>
              <a:rPr lang="en-US" u="sng" dirty="0">
                <a:solidFill>
                  <a:schemeClr val="tx2">
                    <a:lumMod val="60000"/>
                    <a:lumOff val="40000"/>
                  </a:schemeClr>
                </a:solidFill>
              </a:rPr>
              <a:t>spirit</a:t>
            </a:r>
            <a:r>
              <a:rPr lang="en-US" dirty="0">
                <a:solidFill>
                  <a:schemeClr val="tx2">
                    <a:lumMod val="60000"/>
                    <a:lumOff val="40000"/>
                  </a:schemeClr>
                </a:solidFill>
              </a:rPr>
              <a:t>, and of </a:t>
            </a:r>
            <a:r>
              <a:rPr lang="en-US" u="sng" dirty="0">
                <a:solidFill>
                  <a:schemeClr val="tx2">
                    <a:lumMod val="60000"/>
                    <a:lumOff val="40000"/>
                  </a:schemeClr>
                </a:solidFill>
              </a:rPr>
              <a:t>joints and marrow</a:t>
            </a:r>
            <a:r>
              <a:rPr lang="en-US" dirty="0">
                <a:solidFill>
                  <a:schemeClr val="tx2">
                    <a:lumMod val="60000"/>
                    <a:lumOff val="40000"/>
                  </a:schemeClr>
                </a:solidFill>
              </a:rPr>
              <a:t>, and is a discerner of the thoughts and intents of the heart.”   Hebrews 4:12</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the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  </a:t>
            </a:r>
            <a:r>
              <a:rPr lang="en-US" b="1" i="1" dirty="0"/>
              <a:t>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a:t>
            </a:r>
          </a:p>
          <a:p>
            <a:r>
              <a:rPr lang="en-US" b="1" i="1" dirty="0"/>
              <a:t>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a:t>
            </a:r>
          </a:p>
          <a:p>
            <a:r>
              <a:rPr lang="en-US" b="1" i="1" dirty="0"/>
              <a:t>For who has known the mind of the Lord, so as to advise Him? </a:t>
            </a:r>
            <a:r>
              <a:rPr lang="en-US" b="1" i="1" u="sng" dirty="0"/>
              <a:t>But we have the mind of Christ.</a:t>
            </a:r>
            <a:r>
              <a:rPr lang="en-US" b="1" i="1" dirty="0"/>
              <a:t>”   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u="sng" dirty="0"/>
              <a:t>Perspective</a:t>
            </a:r>
            <a:r>
              <a:rPr lang="en-US" b="1" i="1" dirty="0"/>
              <a:t> is understanding something because you are seeing it from a larger frame of reference.  It is the ability to perceive how things are interrelated and then judge their comparative importance.  </a:t>
            </a:r>
            <a:r>
              <a:rPr lang="en-US" b="1" i="1" u="sng" dirty="0"/>
              <a:t>In a spiritual sense, it means seeing life from God’s point of view.</a:t>
            </a:r>
            <a:r>
              <a:rPr lang="en-US" b="1" i="1" dirty="0"/>
              <a:t> In the Bible, the words </a:t>
            </a:r>
            <a:r>
              <a:rPr lang="en-US" b="1" i="1" u="sng" dirty="0"/>
              <a:t>understanding</a:t>
            </a:r>
            <a:r>
              <a:rPr lang="en-US" b="1" i="1" dirty="0"/>
              <a:t>, </a:t>
            </a:r>
            <a:r>
              <a:rPr lang="en-US" b="1" i="1" u="sng" dirty="0"/>
              <a:t>wisdom</a:t>
            </a:r>
            <a:r>
              <a:rPr lang="en-US" b="1" i="1" dirty="0"/>
              <a:t>, and </a:t>
            </a:r>
            <a:r>
              <a:rPr lang="en-US" b="1" i="1" u="sng" dirty="0"/>
              <a:t>discernment</a:t>
            </a:r>
            <a:r>
              <a:rPr lang="en-US" b="1" i="1" dirty="0"/>
              <a:t> all have to do with </a:t>
            </a:r>
            <a:r>
              <a:rPr lang="en-US" b="1" i="1" u="sng" dirty="0"/>
              <a:t>perspective</a:t>
            </a:r>
            <a:r>
              <a:rPr lang="en-US" b="1" i="1" dirty="0"/>
              <a:t>. The opposite of perspective is hardness of heart, blindness, and dullness.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A “Desired State” of Relationships</a:t>
            </a:r>
          </a:p>
        </p:txBody>
      </p:sp>
      <p:sp>
        <p:nvSpPr>
          <p:cNvPr id="6" name="TextBox 5"/>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God’s design is to deny His character</a:t>
            </a:r>
            <a:r>
              <a:rPr lang="en-US" sz="2000" i="1" dirty="0"/>
              <a:t>.</a:t>
            </a:r>
          </a:p>
        </p:txBody>
      </p:sp>
      <p:sp>
        <p:nvSpPr>
          <p:cNvPr id="8" name="TextBox 7"/>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4F31E76-F347-473B-BD51-60682D18CDE8}"/>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2378D6F7-D20E-49F4-B889-9CA3610A089C}"/>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3A1BDAF3-0248-4244-B913-8723370AB4A4}"/>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40863" y="4648200"/>
            <a:ext cx="8001000" cy="1323439"/>
          </a:xfrm>
          <a:prstGeom prst="rect">
            <a:avLst/>
          </a:prstGeom>
          <a:noFill/>
        </p:spPr>
        <p:txBody>
          <a:bodyPr wrap="square" rtlCol="0">
            <a:spAutoFit/>
          </a:bodyPr>
          <a:lstStyle/>
          <a:p>
            <a:r>
              <a:rPr lang="en-US" sz="2000" b="1" i="1" dirty="0"/>
              <a:t>Social Disorder is a Human Pathology…</a:t>
            </a:r>
          </a:p>
          <a:p>
            <a:endParaRPr lang="en-US" sz="2000" i="1"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40863" y="2755143"/>
            <a:ext cx="8001000" cy="707886"/>
          </a:xfrm>
          <a:prstGeom prst="rect">
            <a:avLst/>
          </a:prstGeom>
          <a:noFill/>
        </p:spPr>
        <p:txBody>
          <a:bodyPr wrap="square" rtlCol="0">
            <a:spAutoFit/>
          </a:bodyPr>
          <a:lstStyle/>
          <a:p>
            <a:r>
              <a:rPr lang="en-US" sz="2000" i="1" dirty="0"/>
              <a:t>“For I delight in faithfulness, not simply in sacrifice; I delight in acknowledging God, not simply in whole burnt offerings.”  Hosea 6:6</a:t>
            </a:r>
          </a:p>
        </p:txBody>
      </p:sp>
      <p:sp>
        <p:nvSpPr>
          <p:cNvPr id="9" name="TextBox 8">
            <a:extLst>
              <a:ext uri="{FF2B5EF4-FFF2-40B4-BE49-F238E27FC236}">
                <a16:creationId xmlns:a16="http://schemas.microsoft.com/office/drawing/2014/main" id="{344C5C80-4B9B-4AC5-AFE3-3F5CEA5BAE7B}"/>
              </a:ext>
            </a:extLst>
          </p:cNvPr>
          <p:cNvSpPr txBox="1"/>
          <p:nvPr/>
        </p:nvSpPr>
        <p:spPr>
          <a:xfrm>
            <a:off x="475060" y="3626122"/>
            <a:ext cx="8001000" cy="707886"/>
          </a:xfrm>
          <a:prstGeom prst="rect">
            <a:avLst/>
          </a:prstGeom>
          <a:noFill/>
        </p:spPr>
        <p:txBody>
          <a:bodyPr wrap="square" rtlCol="0">
            <a:spAutoFit/>
          </a:bodyPr>
          <a:lstStyle/>
          <a:p>
            <a:r>
              <a:rPr lang="en-US" sz="2000" i="1" dirty="0"/>
              <a:t>“For whoever does the will of God is my brother and sister and mother.”  Mark 3:35</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God’s Social Order</a:t>
            </a:r>
            <a:br>
              <a:rPr lang="en-US" dirty="0"/>
            </a:br>
            <a:r>
              <a:rPr lang="en-US" sz="2400" dirty="0">
                <a:solidFill>
                  <a:schemeClr val="tx2">
                    <a:lumMod val="60000"/>
                    <a:lumOff val="40000"/>
                  </a:schemeClr>
                </a:solidFill>
              </a:rPr>
              <a:t>It’s all about Relationships, Modeled on God’s Nature</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Man</a:t>
            </a:r>
          </a:p>
          <a:p>
            <a:endParaRPr lang="en-US" b="1" i="1" dirty="0"/>
          </a:p>
          <a:p>
            <a:r>
              <a:rPr lang="en-US" b="1" i="1" u="sng" dirty="0"/>
              <a:t>Father</a:t>
            </a:r>
            <a:r>
              <a:rPr lang="en-US" b="1" i="1" dirty="0"/>
              <a:t>: “Before long, the world will not see me anymore, but you will see me. Because I live, you also will live. On that day you will realize that I am in my Father, and you are in Me, and I am in you.”  John 14:19-20</a:t>
            </a:r>
          </a:p>
          <a:p>
            <a:endParaRPr lang="en-US" b="1" i="1" dirty="0"/>
          </a:p>
          <a:p>
            <a:r>
              <a:rPr lang="en-US" b="1" i="1" u="sng" dirty="0"/>
              <a:t>Son</a:t>
            </a:r>
            <a:r>
              <a:rPr lang="en-US" b="1" i="1" dirty="0"/>
              <a:t>: “I am the vine; you are the branches. If a man remains in me and I in him, he will bear much fruit; apart from me you can do nothing.”   John 15:5</a:t>
            </a:r>
          </a:p>
          <a:p>
            <a:endParaRPr lang="en-US" b="1" i="1" dirty="0"/>
          </a:p>
          <a:p>
            <a:r>
              <a:rPr lang="en-US" b="1" i="1" u="sng" dirty="0"/>
              <a:t>Man</a:t>
            </a:r>
            <a:r>
              <a:rPr lang="en-US" b="1" i="1" dirty="0"/>
              <a:t>: “Therefore, if anyone is in Christ, he is a new creation; the old has gone, the new has come!”   2 Corinthians 5:17</a:t>
            </a:r>
          </a:p>
          <a:p>
            <a:endParaRPr lang="en-US" b="1" i="1" dirty="0"/>
          </a:p>
        </p:txBody>
      </p:sp>
      <p:sp>
        <p:nvSpPr>
          <p:cNvPr id="14" name="Scroll: Horizontal 13">
            <a:extLst>
              <a:ext uri="{FF2B5EF4-FFF2-40B4-BE49-F238E27FC236}">
                <a16:creationId xmlns:a16="http://schemas.microsoft.com/office/drawing/2014/main" id="{75BCF150-66A3-4BDD-B7F0-7D0C1D7817A1}"/>
              </a:ext>
            </a:extLst>
          </p:cNvPr>
          <p:cNvSpPr/>
          <p:nvPr/>
        </p:nvSpPr>
        <p:spPr>
          <a:xfrm>
            <a:off x="420178" y="1066799"/>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Family</a:t>
            </a:r>
          </a:p>
          <a:p>
            <a:endParaRPr lang="en-US" b="1" i="1" dirty="0"/>
          </a:p>
          <a:p>
            <a:r>
              <a:rPr lang="en-US" b="1" i="1" u="sng" dirty="0"/>
              <a:t>Husband</a:t>
            </a:r>
            <a:r>
              <a:rPr lang="en-US" b="1" i="1" dirty="0"/>
              <a:t>: “Husbands, love your wives, just as Christ loved the church and gave himself up for her…”.   Ephesians 5:25</a:t>
            </a:r>
          </a:p>
          <a:p>
            <a:endParaRPr lang="en-US" b="1" i="1" dirty="0"/>
          </a:p>
          <a:p>
            <a:r>
              <a:rPr lang="en-US" b="1" i="1" u="sng" dirty="0"/>
              <a:t>Wife</a:t>
            </a:r>
            <a:r>
              <a:rPr lang="en-US" b="1" i="1" dirty="0"/>
              <a:t>: “Wives, submit to your husbands as to the Lord. For the husband is the head of the wife as Christ is the head of the church…”   Ephesians 5:22</a:t>
            </a:r>
          </a:p>
          <a:p>
            <a:endParaRPr lang="en-US" b="1" i="1" dirty="0"/>
          </a:p>
          <a:p>
            <a:r>
              <a:rPr lang="en-US" b="1" i="1" u="sng" dirty="0"/>
              <a:t>Child</a:t>
            </a:r>
            <a:r>
              <a:rPr lang="en-US" b="1" i="1" dirty="0"/>
              <a:t>: “Honor your father and your mother just as the LORD your God has commanded you to do…”   Deuteronomy 5:16</a:t>
            </a:r>
          </a:p>
          <a:p>
            <a:endParaRPr lang="en-US" b="1" i="1" dirty="0"/>
          </a:p>
        </p:txBody>
      </p:sp>
      <p:sp>
        <p:nvSpPr>
          <p:cNvPr id="15" name="Scroll: Horizontal 14">
            <a:extLst>
              <a:ext uri="{FF2B5EF4-FFF2-40B4-BE49-F238E27FC236}">
                <a16:creationId xmlns:a16="http://schemas.microsoft.com/office/drawing/2014/main" id="{631F49C9-F4A4-441C-AB5A-5C5BF46A3DED}"/>
              </a:ext>
            </a:extLst>
          </p:cNvPr>
          <p:cNvSpPr/>
          <p:nvPr/>
        </p:nvSpPr>
        <p:spPr>
          <a:xfrm>
            <a:off x="422345" y="1066798"/>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Church</a:t>
            </a:r>
          </a:p>
          <a:p>
            <a:endParaRPr lang="en-US" b="1" i="1" dirty="0"/>
          </a:p>
          <a:p>
            <a:r>
              <a:rPr lang="en-US" sz="1600" b="1" i="1" u="sng" dirty="0"/>
              <a:t>Christ</a:t>
            </a:r>
            <a:r>
              <a:rPr lang="en-US" sz="1600" b="1" i="1" dirty="0"/>
              <a:t>: “He is the head of the body, the church, as well as the beginning, the firstborn from the dead, so that He Himself may become first in all things.”   Colossians 1:8  </a:t>
            </a:r>
          </a:p>
          <a:p>
            <a:endParaRPr lang="en-US" sz="1600" b="1" i="1" dirty="0"/>
          </a:p>
          <a:p>
            <a:r>
              <a:rPr lang="en-US" sz="1600" b="1" i="1" u="sng" dirty="0"/>
              <a:t>Elders</a:t>
            </a:r>
            <a:r>
              <a:rPr lang="en-US" sz="1600" b="1" i="1" dirty="0"/>
              <a:t>: “Watch out for yourselves and for all the flock of which the Holy Spirit has made you overseers, to shepherd the church of God that He obtained with the blood of His own Son.”   Acts 20:28</a:t>
            </a:r>
          </a:p>
          <a:p>
            <a:endParaRPr lang="en-US" sz="1600" b="1" i="1" dirty="0"/>
          </a:p>
          <a:p>
            <a:r>
              <a:rPr lang="en-US" sz="1600" b="1" i="1" u="sng" dirty="0"/>
              <a:t>Congregation</a:t>
            </a:r>
            <a:r>
              <a:rPr lang="en-US" sz="1600" b="1" i="1" dirty="0"/>
              <a:t>: “Obey your leaders and submit to them, for they keep watch over your souls and will give an account for their work. Let them do this with joy and not with complaints, for this would be no advantage for you.”  Hebrews 13:17   </a:t>
            </a:r>
          </a:p>
          <a:p>
            <a:endParaRPr lang="en-US" b="1" i="1" dirty="0"/>
          </a:p>
        </p:txBody>
      </p:sp>
      <p:sp>
        <p:nvSpPr>
          <p:cNvPr id="16" name="Scroll: Horizontal 15">
            <a:extLst>
              <a:ext uri="{FF2B5EF4-FFF2-40B4-BE49-F238E27FC236}">
                <a16:creationId xmlns:a16="http://schemas.microsoft.com/office/drawing/2014/main" id="{73C3A7A0-9063-4E62-A31C-467D85922C01}"/>
              </a:ext>
            </a:extLst>
          </p:cNvPr>
          <p:cNvSpPr/>
          <p:nvPr/>
        </p:nvSpPr>
        <p:spPr>
          <a:xfrm>
            <a:off x="413678" y="106607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Nation</a:t>
            </a:r>
          </a:p>
          <a:p>
            <a:pPr algn="ctr"/>
            <a:endParaRPr lang="en-US" b="1" i="1" dirty="0"/>
          </a:p>
          <a:p>
            <a:r>
              <a:rPr lang="en-US" b="1" i="1" u="sng" dirty="0"/>
              <a:t>God </a:t>
            </a:r>
            <a:r>
              <a:rPr lang="en-US" b="1" i="1" dirty="0"/>
              <a:t>: “For the scripture says to Pharaoh: ‘For this very purpose I have raised you up, that I may demonstrate my power in you, and that my name may be proclaimed in all the earth’.”   Romans 9:17</a:t>
            </a:r>
          </a:p>
          <a:p>
            <a:endParaRPr lang="en-US" b="1" i="1" u="sng" dirty="0"/>
          </a:p>
          <a:p>
            <a:r>
              <a:rPr lang="en-US" b="1" i="1" u="sng" dirty="0"/>
              <a:t>Nation</a:t>
            </a:r>
            <a:r>
              <a:rPr lang="en-US" b="1" i="1" dirty="0"/>
              <a:t>: “Let every person be subject to the governing authorities. For there is no authority except by God’s appointment.”  Romans 13:1</a:t>
            </a:r>
          </a:p>
          <a:p>
            <a:endParaRPr lang="en-US" b="1" i="1" dirty="0"/>
          </a:p>
          <a:p>
            <a:r>
              <a:rPr lang="en-US" b="1" i="1" u="sng" dirty="0"/>
              <a:t>Citizen</a:t>
            </a:r>
            <a:r>
              <a:rPr lang="en-US" b="1" i="1" dirty="0"/>
              <a:t>: “So he said to them, ‘Then give to Caesar the things that are Caesar’s, and to God the things that are God’s.”   Luke 20:25</a:t>
            </a:r>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God’s Desired State for His Church</a:t>
            </a:r>
            <a:br>
              <a:rPr lang="en-US" dirty="0"/>
            </a:br>
            <a:r>
              <a:rPr lang="en-US" sz="2400" dirty="0">
                <a:solidFill>
                  <a:schemeClr val="tx2">
                    <a:lumMod val="60000"/>
                    <a:lumOff val="40000"/>
                  </a:schemeClr>
                </a:solidFill>
              </a:rPr>
              <a:t>Are we to be Overcomers?</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God’s Expectations, Our Accountability</a:t>
            </a:r>
          </a:p>
          <a:p>
            <a:endParaRPr lang="en-US" sz="1600" b="1" i="1" dirty="0"/>
          </a:p>
          <a:p>
            <a:r>
              <a:rPr lang="en-US" sz="1600" b="1" i="1" dirty="0"/>
              <a:t>“I am the Alpha and the Omega, says the LORD God – the one who is, and who was, and who is the come – the All-Powerful!”  Revelation 1:8</a:t>
            </a:r>
          </a:p>
          <a:p>
            <a:endParaRPr lang="en-US" sz="1600" b="1" i="1" dirty="0"/>
          </a:p>
          <a:p>
            <a:r>
              <a:rPr lang="en-US" sz="1600" b="1" i="1" dirty="0"/>
              <a:t>“The one who has an ear had better hear what the Spirit says to the churches. To the one who </a:t>
            </a:r>
            <a:r>
              <a:rPr lang="en-US" sz="1600" b="1" i="1" u="sng" dirty="0"/>
              <a:t>overcomes</a:t>
            </a:r>
            <a:r>
              <a:rPr lang="en-US" sz="1600" b="1" i="1" dirty="0"/>
              <a:t>, I will permit him to eat from the tree of life that is in the paradise of God.”   Revelation 2:7</a:t>
            </a:r>
          </a:p>
          <a:p>
            <a:endParaRPr lang="en-US" sz="1600" b="1" i="1" dirty="0"/>
          </a:p>
          <a:p>
            <a:r>
              <a:rPr lang="en-US" sz="1600" b="1" i="1" dirty="0"/>
              <a:t>“The one who has an ear had better hear what the Spirit says to the churches. The one who </a:t>
            </a:r>
            <a:r>
              <a:rPr lang="en-US" sz="1600" b="1" i="1" u="sng" dirty="0"/>
              <a:t>overcomes</a:t>
            </a:r>
            <a:r>
              <a:rPr lang="en-US" sz="1600" b="1" i="1" dirty="0"/>
              <a:t> will in no way be harmed by the second death.”   Revelation 2:11</a:t>
            </a:r>
          </a:p>
          <a:p>
            <a:endParaRPr lang="en-US" b="1" i="1" dirty="0"/>
          </a:p>
        </p:txBody>
      </p:sp>
      <p:sp>
        <p:nvSpPr>
          <p:cNvPr id="5" name="Scroll: Horizontal 4">
            <a:extLst>
              <a:ext uri="{FF2B5EF4-FFF2-40B4-BE49-F238E27FC236}">
                <a16:creationId xmlns:a16="http://schemas.microsoft.com/office/drawing/2014/main" id="{540DD406-CA7F-4CBB-8DFE-4B82DA4C18A0}"/>
              </a:ext>
            </a:extLst>
          </p:cNvPr>
          <p:cNvSpPr/>
          <p:nvPr/>
        </p:nvSpPr>
        <p:spPr>
          <a:xfrm>
            <a:off x="418011" y="106391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a:t>
            </a:r>
            <a:r>
              <a:rPr lang="en-US" sz="1600" b="1" i="1" u="sng" dirty="0"/>
              <a:t>Overcome</a:t>
            </a:r>
            <a:r>
              <a:rPr lang="en-US" sz="1600" b="1" i="1" dirty="0"/>
              <a:t> and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600" b="1" i="1" u="sng" dirty="0"/>
              <a:t>overcomes</a:t>
            </a:r>
            <a:r>
              <a:rPr lang="en-US" sz="1600" b="1" i="1" dirty="0"/>
              <a:t> the world.”   1 John 4:20 – 5:4</a:t>
            </a:r>
          </a:p>
          <a:p>
            <a:endParaRPr lang="en-US" b="1" i="1" dirty="0"/>
          </a:p>
        </p:txBody>
      </p:sp>
    </p:spTree>
    <p:extLst>
      <p:ext uri="{BB962C8B-B14F-4D97-AF65-F5344CB8AC3E}">
        <p14:creationId xmlns:p14="http://schemas.microsoft.com/office/powerpoint/2010/main" val="26622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28785</TotalTime>
  <Words>1990</Words>
  <Application>Microsoft Office PowerPoint</Application>
  <PresentationFormat>On-screen Show (4:3)</PresentationFormat>
  <Paragraphs>149</Paragraphs>
  <Slides>7</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Arial Narrow</vt:lpstr>
      <vt:lpstr>Calibri</vt:lpstr>
      <vt:lpstr>PPT_Template_2010SummerSchool</vt:lpstr>
      <vt:lpstr>1_UPCRC_Powerpoint_Template_with I-Mark</vt:lpstr>
      <vt:lpstr>PowerPoint Presentation</vt:lpstr>
      <vt:lpstr>How to Know the Truth? </vt:lpstr>
      <vt:lpstr>Knowing God via the Social Order A “Desired State” of Relationships</vt:lpstr>
      <vt:lpstr>Who is God? What does He want? The God of Order</vt:lpstr>
      <vt:lpstr>The Triune Nature of God Unity, Relationships, Roles, Equality, Authority, Submission</vt:lpstr>
      <vt:lpstr>God’s Social Order It’s all about Relationships, Modeled on God’s Nature</vt:lpstr>
      <vt:lpstr>God’s Desired State for His Church Are we to be Overcomers?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1201</cp:revision>
  <cp:lastPrinted>2015-10-11T15:37:17Z</cp:lastPrinted>
  <dcterms:created xsi:type="dcterms:W3CDTF">2010-06-16T02:58:04Z</dcterms:created>
  <dcterms:modified xsi:type="dcterms:W3CDTF">2024-11-30T22:47:48Z</dcterms:modified>
</cp:coreProperties>
</file>