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7"/>
  </p:notesMasterIdLst>
  <p:sldIdLst>
    <p:sldId id="395" r:id="rId3"/>
    <p:sldId id="428" r:id="rId4"/>
    <p:sldId id="442" r:id="rId5"/>
    <p:sldId id="547" r:id="rId6"/>
    <p:sldId id="548" r:id="rId7"/>
    <p:sldId id="549" r:id="rId8"/>
    <p:sldId id="542" r:id="rId9"/>
    <p:sldId id="550" r:id="rId10"/>
    <p:sldId id="551" r:id="rId11"/>
    <p:sldId id="552" r:id="rId12"/>
    <p:sldId id="553" r:id="rId13"/>
    <p:sldId id="393" r:id="rId14"/>
    <p:sldId id="444" r:id="rId15"/>
    <p:sldId id="526" r:id="rId16"/>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2449" autoAdjust="0"/>
  </p:normalViewPr>
  <p:slideViewPr>
    <p:cSldViewPr>
      <p:cViewPr varScale="1">
        <p:scale>
          <a:sx n="114" d="100"/>
          <a:sy n="114" d="100"/>
        </p:scale>
        <p:origin x="21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11/30/2024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4D15B-F90E-40C3-BF0C-138826053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CF601-0BA9-1CFD-9873-27A3B676A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979A4-48A9-F782-ABD1-BD3BEAF4461C}"/>
              </a:ext>
            </a:extLst>
          </p:cNvPr>
          <p:cNvSpPr>
            <a:spLocks noGrp="1"/>
          </p:cNvSpPr>
          <p:nvPr>
            <p:ph type="body" idx="1"/>
          </p:nvPr>
        </p:nvSpPr>
        <p:spPr/>
        <p:txBody>
          <a:bodyPr>
            <a:normAutofit fontScale="62500" lnSpcReduction="20000"/>
          </a:bodyPr>
          <a:lstStyle/>
          <a:p>
            <a:endParaRPr lang="en-US" dirty="0"/>
          </a:p>
          <a:p>
            <a:r>
              <a:rPr lang="en-US" sz="1400" dirty="0"/>
              <a:t>Seeking significance outside of God’s design, such as through idolatry or selfish desires, disrupts intimacy with God and others</a:t>
            </a:r>
          </a:p>
          <a:p>
            <a:endParaRPr lang="en-US" sz="1400" dirty="0"/>
          </a:p>
          <a:p>
            <a:r>
              <a:rPr lang="en-US" sz="1400" dirty="0"/>
              <a:t>-  </a:t>
            </a:r>
            <a:r>
              <a:rPr lang="en-US" sz="1400" b="1" dirty="0"/>
              <a:t>Numbers 15:38-39 </a:t>
            </a:r>
            <a:r>
              <a:rPr lang="en-US" sz="1400" dirty="0"/>
              <a:t>: "You will have these tassels to look at and so you will remember all the commands of the LORD, that you may obey them and not prostitute yourselves by chasing after the lusts of your own hearts and eyes."</a:t>
            </a:r>
          </a:p>
          <a:p>
            <a:r>
              <a:rPr lang="en-US" sz="1400" dirty="0"/>
              <a:t>   - </a:t>
            </a:r>
            <a:r>
              <a:rPr lang="en-US" sz="1400" b="1" dirty="0"/>
              <a:t>Warns against spiritual adultery and idolatry.</a:t>
            </a:r>
          </a:p>
          <a:p>
            <a:endParaRPr lang="en-US" sz="1400" dirty="0"/>
          </a:p>
          <a:p>
            <a:r>
              <a:rPr lang="en-US" sz="1400" dirty="0"/>
              <a:t>-  </a:t>
            </a:r>
            <a:r>
              <a:rPr lang="en-US" sz="1400" b="1" dirty="0"/>
              <a:t>Jeremiah 2:13 </a:t>
            </a:r>
            <a:r>
              <a:rPr lang="en-US" sz="1400" dirty="0"/>
              <a:t>: "My people have committed two sins: They have forsaken me, the spring of living water, and have dug their own cisterns, broken cisterns that cannot hold water."</a:t>
            </a:r>
          </a:p>
          <a:p>
            <a:r>
              <a:rPr lang="en-US" sz="1400" dirty="0"/>
              <a:t>   - </a:t>
            </a:r>
            <a:r>
              <a:rPr lang="en-US" sz="1400" b="1" dirty="0"/>
              <a:t>Describes how turning away from God leads to seeking fulfillment in inadequate substitutes.</a:t>
            </a:r>
          </a:p>
          <a:p>
            <a:endParaRPr lang="en-US" sz="1400" dirty="0"/>
          </a:p>
          <a:p>
            <a:r>
              <a:rPr lang="en-US" sz="1400" dirty="0"/>
              <a:t>-  </a:t>
            </a:r>
            <a:r>
              <a:rPr lang="en-US" sz="1400" b="1" dirty="0"/>
              <a:t>1 John 2:15-16 </a:t>
            </a:r>
            <a:r>
              <a:rPr lang="en-US" sz="1400" dirty="0"/>
              <a:t>: "Do not love the world or anything in the world. If anyone loves the world, love for the Father is not in them."</a:t>
            </a:r>
          </a:p>
          <a:p>
            <a:r>
              <a:rPr lang="en-US" sz="1400" dirty="0"/>
              <a:t>   - </a:t>
            </a:r>
            <a:r>
              <a:rPr lang="en-US" sz="1400" b="1" dirty="0"/>
              <a:t>Highlights the dangers of misplaced affections that hinder union with God.</a:t>
            </a:r>
          </a:p>
          <a:p>
            <a:endParaRPr lang="en-US" sz="1400" dirty="0"/>
          </a:p>
          <a:p>
            <a:r>
              <a:rPr lang="en-US" sz="1400" dirty="0"/>
              <a:t>-------------- Relevant Psalms</a:t>
            </a:r>
          </a:p>
          <a:p>
            <a:r>
              <a:rPr lang="en-US" sz="1400" dirty="0"/>
              <a:t>- </a:t>
            </a:r>
            <a:r>
              <a:rPr lang="en-US" sz="1400" b="1" dirty="0"/>
              <a:t>Psalm 106:35-37  </a:t>
            </a:r>
            <a:r>
              <a:rPr lang="en-US" sz="1400" dirty="0"/>
              <a:t>"They mingled with the nations and adopted their customs. They worshiped their idols, which became a snare to them."</a:t>
            </a:r>
          </a:p>
          <a:p>
            <a:r>
              <a:rPr lang="en-US" sz="1400" dirty="0"/>
              <a:t>   - </a:t>
            </a:r>
            <a:r>
              <a:rPr lang="en-US" sz="1400" b="1" dirty="0"/>
              <a:t>Warns against idolatry and the spiritual adultery that breaks intimacy with God.</a:t>
            </a:r>
          </a:p>
          <a:p>
            <a:endParaRPr lang="en-US" sz="1400" dirty="0"/>
          </a:p>
          <a:p>
            <a:r>
              <a:rPr lang="en-US" sz="1400" dirty="0"/>
              <a:t>- </a:t>
            </a:r>
            <a:r>
              <a:rPr lang="en-US" sz="1400" b="1" dirty="0"/>
              <a:t>Psalm 51:10-12  </a:t>
            </a:r>
            <a:r>
              <a:rPr lang="en-US" sz="1400" dirty="0"/>
              <a:t>"Create in me a pure heart, O God, and renew a steadfast spirit within me. Do not cast me from your presence or take your Holy Spirit from me. Restore to me the joy of your salvation and grant me a willing spirit, to sustain me."</a:t>
            </a:r>
          </a:p>
          <a:p>
            <a:r>
              <a:rPr lang="en-US" sz="1400" dirty="0"/>
              <a:t>   - </a:t>
            </a:r>
            <a:r>
              <a:rPr lang="en-US" sz="1400" b="1" dirty="0"/>
              <a:t>Reflects the need for repentance and restoration when sin disrupts intimacy with God.</a:t>
            </a:r>
          </a:p>
          <a:p>
            <a:endParaRPr lang="en-US" sz="1400" dirty="0"/>
          </a:p>
          <a:p>
            <a:r>
              <a:rPr lang="en-US" sz="1400" b="1" dirty="0"/>
              <a:t>- Psalm 115:4-8  </a:t>
            </a:r>
            <a:r>
              <a:rPr lang="en-US" sz="1400" dirty="0"/>
              <a:t>"But their idols are silver and gold, made by human hands. They have mouths, but cannot speak, eyes, but cannot see... Those who make them will be like them, and so will all who trust in them."</a:t>
            </a:r>
          </a:p>
          <a:p>
            <a:r>
              <a:rPr lang="en-US" sz="1400" dirty="0"/>
              <a:t>   - </a:t>
            </a:r>
            <a:r>
              <a:rPr lang="en-US" sz="1400" b="1" dirty="0"/>
              <a:t>Highlights the futility of seeking fulfillment outside of God.</a:t>
            </a:r>
          </a:p>
        </p:txBody>
      </p:sp>
      <p:sp>
        <p:nvSpPr>
          <p:cNvPr id="4" name="Slide Number Placeholder 3">
            <a:extLst>
              <a:ext uri="{FF2B5EF4-FFF2-40B4-BE49-F238E27FC236}">
                <a16:creationId xmlns:a16="http://schemas.microsoft.com/office/drawing/2014/main" id="{AECD2D19-7938-C0B4-4215-9A78086B4461}"/>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845412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62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pPr marL="0" indent="0">
              <a:buFontTx/>
              <a:buNone/>
            </a:pPr>
            <a:r>
              <a:rPr lang="en-US" sz="1400" dirty="0"/>
              <a:t>---------- Relevant Psalms</a:t>
            </a:r>
          </a:p>
          <a:p>
            <a:pPr marL="0" indent="0">
              <a:buFontTx/>
              <a:buNone/>
            </a:pPr>
            <a:endParaRPr lang="en-US" sz="1400" dirty="0"/>
          </a:p>
          <a:p>
            <a:pPr marL="0" indent="0">
              <a:buFontTx/>
              <a:buNone/>
            </a:pPr>
            <a:r>
              <a:rPr lang="en-US" sz="1400" dirty="0"/>
              <a:t>- </a:t>
            </a:r>
            <a:r>
              <a:rPr lang="en-US" sz="1400" b="1" dirty="0"/>
              <a:t>Psalm 16:11 </a:t>
            </a:r>
            <a:r>
              <a:rPr lang="en-US" sz="1400" dirty="0"/>
              <a:t>"You make known to me the path of life; you will fill me with joy in your presence, with eternal pleasures at your right hand."</a:t>
            </a:r>
          </a:p>
          <a:p>
            <a:pPr marL="0" indent="0">
              <a:buFontTx/>
              <a:buNone/>
            </a:pPr>
            <a:r>
              <a:rPr lang="en-US" sz="1400" dirty="0"/>
              <a:t>   - </a:t>
            </a:r>
            <a:r>
              <a:rPr lang="en-US" sz="1400" b="1" dirty="0"/>
              <a:t>Captures the essence of eternal life: intimacy and joy in God’s presence.</a:t>
            </a:r>
          </a:p>
          <a:p>
            <a:pPr marL="0" indent="0">
              <a:buFontTx/>
              <a:buNone/>
            </a:pPr>
            <a:endParaRPr lang="en-US" sz="1400" dirty="0"/>
          </a:p>
          <a:p>
            <a:pPr marL="0" indent="0">
              <a:buFontTx/>
              <a:buNone/>
            </a:pPr>
            <a:r>
              <a:rPr lang="en-US" sz="1400" dirty="0"/>
              <a:t>- </a:t>
            </a:r>
            <a:r>
              <a:rPr lang="en-US" sz="1400" b="1" dirty="0"/>
              <a:t>Psalm 23:1-4 </a:t>
            </a:r>
            <a:r>
              <a:rPr lang="en-US" sz="1400" dirty="0"/>
              <a:t>"The LORD is my shepherd, I lack nothing. He makes me lie down in green pastures, he leads me beside quiet waters, he refreshes my soul."</a:t>
            </a:r>
          </a:p>
          <a:p>
            <a:pPr marL="0" indent="0">
              <a:buFontTx/>
              <a:buNone/>
            </a:pPr>
            <a:r>
              <a:rPr lang="en-US" sz="1400" dirty="0"/>
              <a:t>   - </a:t>
            </a:r>
            <a:r>
              <a:rPr lang="en-US" sz="1400" b="1" dirty="0"/>
              <a:t>Demonstrates God’s personal care and relationship with His people.</a:t>
            </a:r>
          </a:p>
          <a:p>
            <a:pPr marL="0" indent="0">
              <a:buFontTx/>
              <a:buNone/>
            </a:pPr>
            <a:endParaRPr lang="en-US" sz="1400" dirty="0"/>
          </a:p>
          <a:p>
            <a:pPr marL="0" indent="0">
              <a:buFontTx/>
              <a:buNone/>
            </a:pPr>
            <a:r>
              <a:rPr lang="en-US" sz="1400" dirty="0"/>
              <a:t>- </a:t>
            </a:r>
            <a:r>
              <a:rPr lang="en-US" sz="1400" b="1" dirty="0"/>
              <a:t>Psalm 34:8 </a:t>
            </a:r>
            <a:r>
              <a:rPr lang="en-US" sz="1400" dirty="0"/>
              <a:t>"Taste and see that the LORD is good; blessed is the one who takes refuge in him."</a:t>
            </a:r>
          </a:p>
          <a:p>
            <a:pPr marL="0" indent="0">
              <a:buFontTx/>
              <a:buNone/>
            </a:pPr>
            <a:r>
              <a:rPr lang="en-US" sz="1400" dirty="0"/>
              <a:t>   - </a:t>
            </a:r>
            <a:r>
              <a:rPr lang="en-US" sz="1400" b="1" dirty="0"/>
              <a:t>Invites believers into a personal and experiential relationship with God.</a:t>
            </a:r>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Not a “Works Religion”, rather a “Total Commitment Religion”</a:t>
            </a:r>
          </a:p>
          <a:p>
            <a:endParaRPr lang="en-US" sz="1400" dirty="0"/>
          </a:p>
          <a:p>
            <a:r>
              <a:rPr lang="en-US" sz="1400" dirty="0"/>
              <a:t>“Follow</a:t>
            </a:r>
            <a:r>
              <a:rPr lang="en-US" sz="1400" baseline="0" dirty="0"/>
              <a:t> Me”  not “Study Me”</a:t>
            </a:r>
          </a:p>
          <a:p>
            <a:endParaRPr lang="en-US" sz="1400" baseline="0" dirty="0"/>
          </a:p>
          <a:p>
            <a:r>
              <a:rPr lang="en-US" sz="1400" baseline="0" dirty="0"/>
              <a:t>------------------------</a:t>
            </a:r>
          </a:p>
          <a:p>
            <a:endParaRPr lang="en-US" sz="1400" baseline="0" dirty="0"/>
          </a:p>
          <a:p>
            <a:endParaRPr lang="en-US" sz="1400" baseline="0" dirty="0"/>
          </a:p>
          <a:p>
            <a:pPr algn="ctr"/>
            <a:r>
              <a:rPr lang="en-US" sz="1400" b="1" i="1" dirty="0"/>
              <a:t>God’s Expectations, Our Accountability</a:t>
            </a:r>
          </a:p>
          <a:p>
            <a:endParaRPr lang="en-US" sz="1400" b="1" i="1" dirty="0"/>
          </a:p>
          <a:p>
            <a:r>
              <a:rPr lang="en-US" sz="1400" b="1" i="1" dirty="0"/>
              <a:t>“I am the Alpha and the Omega, says the LORD God – the one who is, and who was, and who is the come – the All-Powerful!”  Revelation 1:8</a:t>
            </a:r>
          </a:p>
          <a:p>
            <a:endParaRPr lang="en-US" sz="1400" b="1" i="1" dirty="0"/>
          </a:p>
          <a:p>
            <a:r>
              <a:rPr lang="en-US" sz="1400" b="1" i="1" dirty="0"/>
              <a:t>“The one who has an ear had better hear what the Spirit says to the churches. To the one who </a:t>
            </a:r>
            <a:r>
              <a:rPr lang="en-US" sz="1400" b="1" i="1" u="sng" dirty="0"/>
              <a:t>overcomes</a:t>
            </a:r>
            <a:r>
              <a:rPr lang="en-US" sz="1400" b="1" i="1" dirty="0"/>
              <a:t>, I will permit him to eat from the tree of life that is in the paradise of God.”   Revelation 2:7</a:t>
            </a:r>
          </a:p>
          <a:p>
            <a:endParaRPr lang="en-US" sz="1400" b="1" i="1" dirty="0"/>
          </a:p>
          <a:p>
            <a:r>
              <a:rPr lang="en-US" sz="1400" b="1" i="1" dirty="0"/>
              <a:t>“The one who has an ear had better hear what the Spirit says to the churches. The one who </a:t>
            </a:r>
            <a:r>
              <a:rPr lang="en-US" sz="1400" b="1" i="1" u="sng" dirty="0"/>
              <a:t>overcomes</a:t>
            </a:r>
            <a:r>
              <a:rPr lang="en-US" sz="1400" b="1" i="1" dirty="0"/>
              <a:t> will in no way be harmed by the second death.”   Revelation 2:11</a:t>
            </a:r>
          </a:p>
          <a:p>
            <a:endParaRPr lang="en-US" sz="1400" baseline="0" dirty="0"/>
          </a:p>
          <a:p>
            <a:endParaRPr lang="en-US" sz="1400" baseline="0" dirty="0"/>
          </a:p>
          <a:p>
            <a:endParaRPr lang="en-US" sz="1400" baseline="0" dirty="0"/>
          </a:p>
          <a:p>
            <a:pPr algn="ctr"/>
            <a:r>
              <a:rPr lang="en-US" sz="1400" b="1" i="1" dirty="0"/>
              <a:t>How to </a:t>
            </a:r>
            <a:r>
              <a:rPr lang="en-US" sz="1400" b="1" i="1" u="sng" dirty="0"/>
              <a:t>Overcome</a:t>
            </a:r>
            <a:r>
              <a:rPr lang="en-US" sz="1400" b="1" i="1" dirty="0"/>
              <a:t> and be Right with God…</a:t>
            </a:r>
          </a:p>
          <a:p>
            <a:endParaRPr lang="en-US" sz="1400" b="1" i="1"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dirty="0"/>
          </a:p>
        </p:txBody>
      </p:sp>
    </p:spTree>
    <p:extLst>
      <p:ext uri="{BB962C8B-B14F-4D97-AF65-F5344CB8AC3E}">
        <p14:creationId xmlns:p14="http://schemas.microsoft.com/office/powerpoint/2010/main" val="2590028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endParaRPr lang="en-US" sz="1400" baseline="0" dirty="0"/>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baseline="0" dirty="0"/>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r>
              <a:rPr lang="en-US" b="1" dirty="0"/>
              <a:t>Psalm 72 – A Vision of Righteous Governance</a:t>
            </a:r>
          </a:p>
          <a:p>
            <a:endParaRPr lang="en-US" dirty="0"/>
          </a:p>
          <a:p>
            <a:r>
              <a:rPr lang="en-US" dirty="0"/>
              <a:t>This psalm underscores God’s expectation for leaders and governments to operate under His justice and to serve the people with compassion.</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14591-1C50-BAB1-54F9-F0EAE79CC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64D08-DCF9-148C-A1F9-370F43E5DA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7E16B-8C74-E487-9FE7-BFBC703F6FBB}"/>
              </a:ext>
            </a:extLst>
          </p:cNvPr>
          <p:cNvSpPr>
            <a:spLocks noGrp="1"/>
          </p:cNvSpPr>
          <p:nvPr>
            <p:ph type="body" idx="1"/>
          </p:nvPr>
        </p:nvSpPr>
        <p:spPr/>
        <p:txBody>
          <a:bodyPr>
            <a:normAutofit/>
          </a:bodyPr>
          <a:lstStyle/>
          <a:p>
            <a:endParaRPr lang="en-US" b="1" dirty="0"/>
          </a:p>
          <a:p>
            <a:r>
              <a:rPr lang="en-US" b="1" dirty="0"/>
              <a:t>Psalm 133 – The Beauty of Unity Among God’s People</a:t>
            </a:r>
          </a:p>
          <a:p>
            <a:endParaRPr lang="en-US" b="1" dirty="0"/>
          </a:p>
          <a:p>
            <a:endParaRPr lang="en-US" dirty="0"/>
          </a:p>
        </p:txBody>
      </p:sp>
      <p:sp>
        <p:nvSpPr>
          <p:cNvPr id="4" name="Slide Number Placeholder 3">
            <a:extLst>
              <a:ext uri="{FF2B5EF4-FFF2-40B4-BE49-F238E27FC236}">
                <a16:creationId xmlns:a16="http://schemas.microsoft.com/office/drawing/2014/main" id="{160EE7E7-DB6B-55C9-261E-7CF2BE99D2A0}"/>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05893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480E-65CB-61FE-0058-5557F167A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65044-B9E9-A070-A96D-E0E31EA10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D69D8-26F4-D71B-39C8-94E8405D0E7C}"/>
              </a:ext>
            </a:extLst>
          </p:cNvPr>
          <p:cNvSpPr>
            <a:spLocks noGrp="1"/>
          </p:cNvSpPr>
          <p:nvPr>
            <p:ph type="body" idx="1"/>
          </p:nvPr>
        </p:nvSpPr>
        <p:spPr/>
        <p:txBody>
          <a:bodyPr>
            <a:normAutofit/>
          </a:bodyPr>
          <a:lstStyle/>
          <a:p>
            <a:endParaRPr lang="en-US" dirty="0"/>
          </a:p>
          <a:p>
            <a:r>
              <a:rPr lang="en-US" b="1" dirty="0"/>
              <a:t>Psalm 16 – The Joy of God’s Presence</a:t>
            </a:r>
          </a:p>
          <a:p>
            <a:endParaRPr lang="en-US" dirty="0"/>
          </a:p>
          <a:p>
            <a:endParaRPr lang="en-US" dirty="0"/>
          </a:p>
        </p:txBody>
      </p:sp>
      <p:sp>
        <p:nvSpPr>
          <p:cNvPr id="4" name="Slide Number Placeholder 3">
            <a:extLst>
              <a:ext uri="{FF2B5EF4-FFF2-40B4-BE49-F238E27FC236}">
                <a16:creationId xmlns:a16="http://schemas.microsoft.com/office/drawing/2014/main" id="{3EAE36DB-B009-75C8-C216-41935466BDD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18603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62500" lnSpcReduction="20000"/>
          </a:bodyPr>
          <a:lstStyle/>
          <a:p>
            <a:endParaRPr lang="en-US" dirty="0"/>
          </a:p>
          <a:p>
            <a:r>
              <a:rPr lang="en-US" sz="1400" dirty="0"/>
              <a:t>This union is both spiritual and relational, marking Christianity as a faith rooted in a living relationship with God.</a:t>
            </a:r>
          </a:p>
          <a:p>
            <a:endParaRPr lang="en-US" sz="1400" dirty="0"/>
          </a:p>
          <a:p>
            <a:r>
              <a:rPr lang="en-US" sz="1400" dirty="0"/>
              <a:t>- </a:t>
            </a:r>
            <a:r>
              <a:rPr lang="en-US" sz="1400" b="1" dirty="0"/>
              <a:t>John 15:5</a:t>
            </a:r>
            <a:r>
              <a:rPr lang="en-US" sz="1400" dirty="0"/>
              <a:t>: "I am the vine; you are the branches. If you remain in me and I in you, you will bear much fruit; apart from me you can do nothing."</a:t>
            </a:r>
          </a:p>
          <a:p>
            <a:r>
              <a:rPr lang="en-US" sz="1400" dirty="0"/>
              <a:t>   - </a:t>
            </a:r>
            <a:r>
              <a:rPr lang="en-US" sz="1400" b="1" dirty="0"/>
              <a:t>Illustrates the intimate connection between believers and Christ, emphasizing dependence on Him for spiritual life.</a:t>
            </a:r>
          </a:p>
          <a:p>
            <a:endParaRPr lang="en-US" sz="1400" dirty="0"/>
          </a:p>
          <a:p>
            <a:r>
              <a:rPr lang="en-US" sz="1400" dirty="0"/>
              <a:t>- </a:t>
            </a:r>
            <a:r>
              <a:rPr lang="en-US" sz="1400" b="1" dirty="0"/>
              <a:t>Galatians 2:20</a:t>
            </a:r>
            <a:r>
              <a:rPr lang="en-US" sz="1400" dirty="0"/>
              <a:t>: "I have been crucified with Christ and I no longer live, but Christ lives in me."</a:t>
            </a:r>
          </a:p>
          <a:p>
            <a:r>
              <a:rPr lang="en-US" sz="1400" dirty="0"/>
              <a:t>   - </a:t>
            </a:r>
            <a:r>
              <a:rPr lang="en-US" sz="1400" b="1" dirty="0"/>
              <a:t>Highlights the transformative reality of being united with Christ.</a:t>
            </a:r>
          </a:p>
          <a:p>
            <a:endParaRPr lang="en-US" sz="1400" dirty="0"/>
          </a:p>
          <a:p>
            <a:r>
              <a:rPr lang="en-US" sz="1400" dirty="0"/>
              <a:t>- </a:t>
            </a:r>
            <a:r>
              <a:rPr lang="en-US" sz="1400" b="1" dirty="0"/>
              <a:t>Colossians 1:27</a:t>
            </a:r>
            <a:r>
              <a:rPr lang="en-US" sz="1400" dirty="0"/>
              <a:t>: "Christ in you, the hope of glory."</a:t>
            </a:r>
          </a:p>
          <a:p>
            <a:r>
              <a:rPr lang="en-US" sz="1400" dirty="0"/>
              <a:t>   - </a:t>
            </a:r>
            <a:r>
              <a:rPr lang="en-US" sz="1400" b="1" dirty="0"/>
              <a:t>Speaks of the indwelling presence of Christ as the basis for eternal hope.</a:t>
            </a:r>
          </a:p>
          <a:p>
            <a:endParaRPr lang="en-US" sz="1400" dirty="0"/>
          </a:p>
          <a:p>
            <a:r>
              <a:rPr lang="en-US" sz="1400" dirty="0"/>
              <a:t>--------- Relevant Psalms</a:t>
            </a:r>
          </a:p>
          <a:p>
            <a:endParaRPr lang="en-US" sz="1400" dirty="0"/>
          </a:p>
          <a:p>
            <a:r>
              <a:rPr lang="en-US" sz="1400" dirty="0"/>
              <a:t>- </a:t>
            </a:r>
            <a:r>
              <a:rPr lang="en-US" sz="1400" b="1" dirty="0"/>
              <a:t>Psalm 139:7-10 </a:t>
            </a:r>
            <a:r>
              <a:rPr lang="en-US" sz="1400" dirty="0"/>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r>
              <a:rPr lang="en-US" sz="1400" dirty="0"/>
              <a:t>   - </a:t>
            </a:r>
            <a:r>
              <a:rPr lang="en-US" sz="1400" b="1" dirty="0"/>
              <a:t>Affirms God’s intimate and omnipresent relationship with His people, a cornerstone of the mystical union.</a:t>
            </a:r>
          </a:p>
          <a:p>
            <a:endParaRPr lang="en-US" sz="1400" dirty="0"/>
          </a:p>
          <a:p>
            <a:r>
              <a:rPr lang="en-US" sz="1400" dirty="0"/>
              <a:t>- </a:t>
            </a:r>
            <a:r>
              <a:rPr lang="en-US" sz="1400" b="1" dirty="0"/>
              <a:t>Psalm 73:23-26 </a:t>
            </a:r>
            <a:r>
              <a:rPr lang="en-US" sz="1400" dirty="0"/>
              <a:t>"Yet I am always with you; you hold me by my right hand. You guide me with your counsel, and afterward you will take me into glory. Whom have I in heaven but you? And earth has nothing I desire besides you."</a:t>
            </a:r>
          </a:p>
          <a:p>
            <a:r>
              <a:rPr lang="en-US" sz="1400" dirty="0"/>
              <a:t>   - </a:t>
            </a:r>
            <a:r>
              <a:rPr lang="en-US" sz="1400" b="1" dirty="0"/>
              <a:t>Expresses the believer's deep, personal connection with God as their ultimate source of strength and guidance</a:t>
            </a:r>
            <a:r>
              <a:rPr lang="en-US" sz="1400" dirty="0"/>
              <a:t>.</a:t>
            </a:r>
          </a:p>
          <a:p>
            <a:endParaRPr lang="en-US" sz="1400" dirty="0"/>
          </a:p>
          <a:p>
            <a:r>
              <a:rPr lang="en-US" sz="1400" dirty="0"/>
              <a:t>- </a:t>
            </a:r>
            <a:r>
              <a:rPr lang="en-US" sz="1400" b="1" dirty="0"/>
              <a:t>Psalm 16:8 </a:t>
            </a:r>
            <a:r>
              <a:rPr lang="en-US" sz="1400" dirty="0"/>
              <a:t>"I keep my eyes always on the LORD. With him at my right hand, I will not be shaken."</a:t>
            </a:r>
          </a:p>
          <a:p>
            <a:r>
              <a:rPr lang="en-US" sz="1400" dirty="0"/>
              <a:t>   - </a:t>
            </a:r>
            <a:r>
              <a:rPr lang="en-US" sz="1400" b="1" dirty="0"/>
              <a:t>Emphasizes the stability and confidence that come from remaining close to God.</a:t>
            </a:r>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52CE-1F35-95A5-D1D4-1AB13BD2B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D7E01-775E-1B0F-A224-E050583B8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DE94C-84FB-ED80-21C8-5E02C201E9A2}"/>
              </a:ext>
            </a:extLst>
          </p:cNvPr>
          <p:cNvSpPr>
            <a:spLocks noGrp="1"/>
          </p:cNvSpPr>
          <p:nvPr>
            <p:ph type="body" idx="1"/>
          </p:nvPr>
        </p:nvSpPr>
        <p:spPr/>
        <p:txBody>
          <a:bodyPr>
            <a:normAutofit fontScale="62500" lnSpcReduction="20000"/>
          </a:bodyPr>
          <a:lstStyle/>
          <a:p>
            <a:r>
              <a:rPr lang="en-US" sz="1400" dirty="0">
                <a:latin typeface="+mn-lt"/>
              </a:rPr>
              <a:t>The Church is described as the Bride of Christ (</a:t>
            </a:r>
            <a:r>
              <a:rPr lang="en-US" sz="1400" b="1" dirty="0">
                <a:latin typeface="+mn-lt"/>
              </a:rPr>
              <a:t>Revelation 19:7-8</a:t>
            </a:r>
            <a:r>
              <a:rPr lang="en-US" sz="1400" dirty="0">
                <a:latin typeface="+mn-lt"/>
              </a:rPr>
              <a:t>) and the Body of Christ (</a:t>
            </a:r>
            <a:r>
              <a:rPr lang="en-US" sz="1400" b="1" dirty="0">
                <a:latin typeface="+mn-lt"/>
              </a:rPr>
              <a:t>1 Corinthians 12:27</a:t>
            </a:r>
            <a:r>
              <a:rPr lang="en-US" sz="1400" dirty="0">
                <a:latin typeface="+mn-lt"/>
              </a:rPr>
              <a:t>), illustrating the profound collective relationship with Christ.</a:t>
            </a:r>
          </a:p>
          <a:p>
            <a:endParaRPr lang="en-US" sz="1400" dirty="0">
              <a:latin typeface="+mn-lt"/>
            </a:endParaRPr>
          </a:p>
          <a:p>
            <a:r>
              <a:rPr lang="en-US" sz="1400" dirty="0">
                <a:latin typeface="+mn-lt"/>
              </a:rPr>
              <a:t>- </a:t>
            </a:r>
            <a:r>
              <a:rPr lang="en-US" sz="1400" b="1" dirty="0">
                <a:latin typeface="+mn-lt"/>
              </a:rPr>
              <a:t>1 Corinthians 12:12-13 </a:t>
            </a:r>
            <a:r>
              <a:rPr lang="en-US" sz="1400" dirty="0">
                <a:latin typeface="+mn-lt"/>
              </a:rPr>
              <a:t>: "Just as a body, though one, has many parts, but all its many parts form one body, so it is with Christ. For we were all baptized by one Spirit so as to form one body."</a:t>
            </a:r>
          </a:p>
          <a:p>
            <a:r>
              <a:rPr lang="en-US" sz="1400" dirty="0">
                <a:latin typeface="+mn-lt"/>
              </a:rPr>
              <a:t>   - </a:t>
            </a:r>
            <a:r>
              <a:rPr lang="en-US" sz="1400" b="1" dirty="0">
                <a:latin typeface="+mn-lt"/>
              </a:rPr>
              <a:t>Emphasizes the collective unity of believers as the Body of Christ.</a:t>
            </a:r>
          </a:p>
          <a:p>
            <a:endParaRPr lang="en-US" sz="1400" dirty="0">
              <a:latin typeface="+mn-lt"/>
            </a:endParaRPr>
          </a:p>
          <a:p>
            <a:r>
              <a:rPr lang="en-US" sz="1400" dirty="0">
                <a:latin typeface="+mn-lt"/>
              </a:rPr>
              <a:t>- </a:t>
            </a:r>
            <a:r>
              <a:rPr lang="en-US" sz="1400" b="1" dirty="0">
                <a:latin typeface="+mn-lt"/>
              </a:rPr>
              <a:t>Ephesians 5:25-27 </a:t>
            </a:r>
            <a:r>
              <a:rPr lang="en-US" sz="1400" dirty="0">
                <a:latin typeface="+mn-lt"/>
              </a:rPr>
              <a:t>: "Husbands, love your wives, just as Christ loved the church and gave himself up for her to make her holy."</a:t>
            </a:r>
          </a:p>
          <a:p>
            <a:r>
              <a:rPr lang="en-US" sz="1400" dirty="0">
                <a:latin typeface="+mn-lt"/>
              </a:rPr>
              <a:t>   - </a:t>
            </a:r>
            <a:r>
              <a:rPr lang="en-US" sz="1400" b="1" dirty="0">
                <a:latin typeface="+mn-lt"/>
              </a:rPr>
              <a:t>Portrays Christ’s sacrificial love for the Church, reinforcing the idea of corporate oneness.</a:t>
            </a:r>
          </a:p>
          <a:p>
            <a:endParaRPr lang="en-US" sz="1400" dirty="0">
              <a:latin typeface="+mn-lt"/>
            </a:endParaRPr>
          </a:p>
          <a:p>
            <a:r>
              <a:rPr lang="en-US" sz="1400" dirty="0">
                <a:latin typeface="+mn-lt"/>
              </a:rPr>
              <a:t>- </a:t>
            </a:r>
            <a:r>
              <a:rPr lang="en-US" sz="1400" b="1" dirty="0">
                <a:latin typeface="+mn-lt"/>
              </a:rPr>
              <a:t>John 17:20-21 </a:t>
            </a:r>
            <a:r>
              <a:rPr lang="en-US" sz="1400" dirty="0">
                <a:latin typeface="+mn-lt"/>
              </a:rPr>
              <a:t>: "My prayer is not for them alone. I pray also for those who will believe in me through their message, that all of them may be one, Father, just as you are in me and I am in you."</a:t>
            </a:r>
          </a:p>
          <a:p>
            <a:r>
              <a:rPr lang="en-US" sz="1400" dirty="0">
                <a:latin typeface="+mn-lt"/>
              </a:rPr>
              <a:t>   - </a:t>
            </a:r>
            <a:r>
              <a:rPr lang="en-US" sz="1400" b="1" dirty="0">
                <a:latin typeface="+mn-lt"/>
              </a:rPr>
              <a:t>Reflects Jesus’ desire for unity among believers, mirroring the unity within the Trinity.</a:t>
            </a:r>
          </a:p>
          <a:p>
            <a:endParaRPr lang="en-US" sz="1400" dirty="0">
              <a:latin typeface="+mn-lt"/>
            </a:endParaRPr>
          </a:p>
          <a:p>
            <a:r>
              <a:rPr lang="en-US" sz="1400" dirty="0">
                <a:latin typeface="+mn-lt"/>
              </a:rPr>
              <a:t>------------ Relevant Psalms</a:t>
            </a:r>
          </a:p>
          <a:p>
            <a:endParaRPr lang="en-US" sz="1400" dirty="0">
              <a:latin typeface="+mn-lt"/>
            </a:endParaRPr>
          </a:p>
          <a:p>
            <a:r>
              <a:rPr lang="en-US" sz="1400" dirty="0">
                <a:latin typeface="+mn-lt"/>
              </a:rPr>
              <a:t>- </a:t>
            </a:r>
            <a:r>
              <a:rPr lang="en-US" sz="1400" b="1" dirty="0">
                <a:latin typeface="+mn-lt"/>
              </a:rPr>
              <a:t>Psalm 133:1 </a:t>
            </a:r>
            <a:r>
              <a:rPr lang="en-US" sz="1400" dirty="0">
                <a:latin typeface="+mn-lt"/>
              </a:rPr>
              <a:t>"How good and pleasant it is when God’s people live together in unity!"</a:t>
            </a:r>
          </a:p>
          <a:p>
            <a:r>
              <a:rPr lang="en-US" sz="1400" dirty="0">
                <a:latin typeface="+mn-lt"/>
              </a:rPr>
              <a:t>   - </a:t>
            </a:r>
            <a:r>
              <a:rPr lang="en-US" sz="1400" b="1" dirty="0">
                <a:latin typeface="+mn-lt"/>
              </a:rPr>
              <a:t>Reflects the unity of believers, paralleling the oneness of Christ and the Church.</a:t>
            </a:r>
          </a:p>
          <a:p>
            <a:endParaRPr lang="en-US" sz="1400" dirty="0">
              <a:latin typeface="+mn-lt"/>
            </a:endParaRPr>
          </a:p>
          <a:p>
            <a:r>
              <a:rPr lang="en-US" sz="1400" dirty="0">
                <a:latin typeface="+mn-lt"/>
              </a:rPr>
              <a:t>- </a:t>
            </a:r>
            <a:r>
              <a:rPr lang="en-US" sz="1400" b="1" dirty="0">
                <a:latin typeface="+mn-lt"/>
              </a:rPr>
              <a:t>Psalm 22:22-25 </a:t>
            </a:r>
            <a:r>
              <a:rPr lang="en-US" sz="1400" dirty="0">
                <a:latin typeface="+mn-lt"/>
              </a:rPr>
              <a:t>"I will declare your name to my people; in the assembly I will praise you. You who fear the LORD, praise him!"</a:t>
            </a:r>
          </a:p>
          <a:p>
            <a:r>
              <a:rPr lang="en-US" sz="1400" dirty="0">
                <a:latin typeface="+mn-lt"/>
              </a:rPr>
              <a:t>   - </a:t>
            </a:r>
            <a:r>
              <a:rPr lang="en-US" sz="1400" b="1" dirty="0">
                <a:latin typeface="+mn-lt"/>
              </a:rPr>
              <a:t>Highlights the collective worship and unity of God’s people as the Body of Christ.</a:t>
            </a:r>
          </a:p>
          <a:p>
            <a:endParaRPr lang="en-US" sz="1400" dirty="0">
              <a:latin typeface="+mn-lt"/>
            </a:endParaRPr>
          </a:p>
          <a:p>
            <a:r>
              <a:rPr lang="en-US" sz="1400" dirty="0">
                <a:latin typeface="+mn-lt"/>
              </a:rPr>
              <a:t>- </a:t>
            </a:r>
            <a:r>
              <a:rPr lang="en-US" sz="1400" b="1" dirty="0">
                <a:latin typeface="+mn-lt"/>
              </a:rPr>
              <a:t>Psalm 87:3-5 </a:t>
            </a:r>
            <a:r>
              <a:rPr lang="en-US" sz="1400" dirty="0">
                <a:latin typeface="+mn-lt"/>
              </a:rPr>
              <a:t>"Glorious things are said of you, city of God: 'I will record Rahab and Babylon among those who acknowledge me—Philistia too, and </a:t>
            </a:r>
            <a:r>
              <a:rPr lang="en-US" sz="1400" dirty="0" err="1">
                <a:latin typeface="+mn-lt"/>
              </a:rPr>
              <a:t>Tyre</a:t>
            </a:r>
            <a:r>
              <a:rPr lang="en-US" sz="1400" dirty="0">
                <a:latin typeface="+mn-lt"/>
              </a:rPr>
              <a:t>, along with Cush—and will say, ‘This one was born in Zion.’ Indeed, of Zion it will be said, 'This one and that one were born in her, and the Most High himself will establish her.'"</a:t>
            </a:r>
          </a:p>
          <a:p>
            <a:r>
              <a:rPr lang="en-US" sz="1400" dirty="0">
                <a:latin typeface="+mn-lt"/>
              </a:rPr>
              <a:t>   - </a:t>
            </a:r>
            <a:r>
              <a:rPr lang="en-US" sz="1400" b="1" dirty="0">
                <a:latin typeface="+mn-lt"/>
              </a:rPr>
              <a:t>Celebrates the communal relationship of God’s people, connected as citizens of His kingdom.</a:t>
            </a:r>
          </a:p>
          <a:p>
            <a:endParaRPr lang="en-US" dirty="0"/>
          </a:p>
        </p:txBody>
      </p:sp>
      <p:sp>
        <p:nvSpPr>
          <p:cNvPr id="4" name="Slide Number Placeholder 3">
            <a:extLst>
              <a:ext uri="{FF2B5EF4-FFF2-40B4-BE49-F238E27FC236}">
                <a16:creationId xmlns:a16="http://schemas.microsoft.com/office/drawing/2014/main" id="{B418FAB2-DE84-C955-E043-78C23835B3F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73786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E9B1F-2944-AD69-1A43-310F69FBB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0008B-58A5-E6A7-EF41-14D2B3246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0C7E4-55D3-16CA-62B0-A15101CB52E7}"/>
              </a:ext>
            </a:extLst>
          </p:cNvPr>
          <p:cNvSpPr>
            <a:spLocks noGrp="1"/>
          </p:cNvSpPr>
          <p:nvPr>
            <p:ph type="body" idx="1"/>
          </p:nvPr>
        </p:nvSpPr>
        <p:spPr/>
        <p:txBody>
          <a:bodyPr>
            <a:normAutofit fontScale="62500" lnSpcReduction="20000"/>
          </a:bodyPr>
          <a:lstStyle/>
          <a:p>
            <a:endParaRPr lang="en-US" dirty="0"/>
          </a:p>
          <a:p>
            <a:r>
              <a:rPr lang="en-US" sz="1400" dirty="0"/>
              <a:t>Marriage serves as an earthly symbol of the divine relationship between Christ and His Church.</a:t>
            </a:r>
          </a:p>
          <a:p>
            <a:endParaRPr lang="en-US" sz="1400" dirty="0"/>
          </a:p>
          <a:p>
            <a:r>
              <a:rPr lang="en-US" sz="1400" dirty="0"/>
              <a:t>-  </a:t>
            </a:r>
            <a:r>
              <a:rPr lang="en-US" sz="1400" b="1" dirty="0"/>
              <a:t>Ephesians 5:31-32 </a:t>
            </a:r>
            <a:r>
              <a:rPr lang="en-US" sz="1400" dirty="0"/>
              <a:t>: "For this reason a man will leave his father and mother and be united to his wife, and the two will become one flesh. This is a profound mystery—but I am talking about Christ and the church."</a:t>
            </a:r>
          </a:p>
          <a:p>
            <a:r>
              <a:rPr lang="en-US" sz="1400" dirty="0"/>
              <a:t>   - </a:t>
            </a:r>
            <a:r>
              <a:rPr lang="en-US" sz="1400" b="1" dirty="0"/>
              <a:t>Links the marital relationship to the union between Christ and the Church.</a:t>
            </a:r>
          </a:p>
          <a:p>
            <a:endParaRPr lang="en-US" sz="1400" dirty="0"/>
          </a:p>
          <a:p>
            <a:r>
              <a:rPr lang="en-US" sz="1400" dirty="0"/>
              <a:t>-  </a:t>
            </a:r>
            <a:r>
              <a:rPr lang="en-US" sz="1400" b="1" dirty="0"/>
              <a:t>Genesis 2:24 </a:t>
            </a:r>
            <a:r>
              <a:rPr lang="en-US" sz="1400" dirty="0"/>
              <a:t>: "That is why a man leaves his father and mother and is united to his wife, and they become one flesh."</a:t>
            </a:r>
          </a:p>
          <a:p>
            <a:r>
              <a:rPr lang="en-US" sz="1400" dirty="0"/>
              <a:t>   - </a:t>
            </a:r>
            <a:r>
              <a:rPr lang="en-US" sz="1400" b="1" dirty="0"/>
              <a:t>Establishes the foundational principle of marital oneness.</a:t>
            </a:r>
          </a:p>
          <a:p>
            <a:endParaRPr lang="en-US" sz="1400" dirty="0"/>
          </a:p>
          <a:p>
            <a:r>
              <a:rPr lang="en-US" sz="1400" dirty="0"/>
              <a:t>-  </a:t>
            </a:r>
            <a:r>
              <a:rPr lang="en-US" sz="1400" b="1" dirty="0"/>
              <a:t>Matthew 19:5-6 </a:t>
            </a:r>
            <a:r>
              <a:rPr lang="en-US" sz="1400" dirty="0"/>
              <a:t>: "So they are no longer two, but one flesh. Therefore what God has joined together, let no one separate."</a:t>
            </a:r>
          </a:p>
          <a:p>
            <a:r>
              <a:rPr lang="en-US" sz="1400" dirty="0"/>
              <a:t>   - </a:t>
            </a:r>
            <a:r>
              <a:rPr lang="en-US" sz="1400" b="1" dirty="0"/>
              <a:t>Reinforces the sanctity of the marital bond, reflecting God’s intended unity.</a:t>
            </a:r>
          </a:p>
          <a:p>
            <a:endParaRPr lang="en-US" sz="1400" dirty="0"/>
          </a:p>
          <a:p>
            <a:r>
              <a:rPr lang="en-US" sz="1400" dirty="0"/>
              <a:t>----------------- Relevant Psalms</a:t>
            </a:r>
          </a:p>
          <a:p>
            <a:endParaRPr lang="en-US" sz="1400" dirty="0"/>
          </a:p>
          <a:p>
            <a:r>
              <a:rPr lang="en-US" sz="1400" dirty="0"/>
              <a:t>- </a:t>
            </a:r>
            <a:r>
              <a:rPr lang="en-US" sz="1400" b="1" dirty="0"/>
              <a:t>Psalm 45:6-7  </a:t>
            </a:r>
            <a:r>
              <a:rPr lang="en-US" sz="1400" dirty="0"/>
              <a:t>"Your throne, O God, will last forever and ever; a scepter of justice will be the scepter of your kingdom. You love righteousness and hate wickedness; therefore God, your God, has set you above your companions by anointing you with the oil of joy."</a:t>
            </a:r>
          </a:p>
          <a:p>
            <a:r>
              <a:rPr lang="en-US" sz="1400" dirty="0"/>
              <a:t>   - </a:t>
            </a:r>
            <a:r>
              <a:rPr lang="en-US" sz="1400" b="1" dirty="0"/>
              <a:t>While a royal psalm, it is often seen as reflecting the relationship between Christ (the Bridegroom) and His Church (the Bride).</a:t>
            </a:r>
          </a:p>
          <a:p>
            <a:endParaRPr lang="en-US" sz="1400" dirty="0"/>
          </a:p>
          <a:p>
            <a:r>
              <a:rPr lang="en-US" sz="1400" dirty="0"/>
              <a:t>- </a:t>
            </a:r>
            <a:r>
              <a:rPr lang="en-US" sz="1400" b="1" dirty="0"/>
              <a:t>Psalm 128:3-4 </a:t>
            </a:r>
            <a:r>
              <a:rPr lang="en-US" sz="1400" dirty="0"/>
              <a:t>"Your wife will be like a fruitful vine within your house; your children will be like olive shoots around your table. Yes, this will be the blessing for the man who fears the LORD."</a:t>
            </a:r>
          </a:p>
          <a:p>
            <a:r>
              <a:rPr lang="en-US" sz="1400" dirty="0"/>
              <a:t>   - </a:t>
            </a:r>
            <a:r>
              <a:rPr lang="en-US" sz="1400" b="1" dirty="0"/>
              <a:t>Celebrates the harmony and unity of a God-centered marriage, symbolizing the deeper union of Christ and His Church.</a:t>
            </a:r>
          </a:p>
        </p:txBody>
      </p:sp>
      <p:sp>
        <p:nvSpPr>
          <p:cNvPr id="4" name="Slide Number Placeholder 3">
            <a:extLst>
              <a:ext uri="{FF2B5EF4-FFF2-40B4-BE49-F238E27FC236}">
                <a16:creationId xmlns:a16="http://schemas.microsoft.com/office/drawing/2014/main" id="{8A7F3DDD-8B14-1D79-B938-CFD3AFA0BF22}"/>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715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inyurl.com/57ua3m5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co/d/bFLzC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Am I Alone?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A holistic vision of God’s desired state for believers to live in union with Him and one another.</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5FDA3-2141-CF89-5CF7-C83D685354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E70B37F-5023-32A9-205A-BB07E75BD79E}"/>
              </a:ext>
            </a:extLst>
          </p:cNvPr>
          <p:cNvSpPr>
            <a:spLocks noGrp="1"/>
          </p:cNvSpPr>
          <p:nvPr>
            <p:ph type="title"/>
          </p:nvPr>
        </p:nvSpPr>
        <p:spPr>
          <a:xfrm>
            <a:off x="228600" y="7088"/>
            <a:ext cx="8839200" cy="914400"/>
          </a:xfrm>
        </p:spPr>
        <p:txBody>
          <a:bodyPr>
            <a:normAutofit fontScale="90000"/>
          </a:bodyPr>
          <a:lstStyle/>
          <a:p>
            <a:pPr algn="l"/>
            <a:r>
              <a:rPr lang="en-US" sz="3600" dirty="0"/>
              <a:t>Potential Dysfunctions and Barriers</a:t>
            </a:r>
            <a:br>
              <a:rPr lang="en-US" sz="3600" dirty="0"/>
            </a:br>
            <a:r>
              <a:rPr lang="en-US" sz="2400" dirty="0">
                <a:solidFill>
                  <a:schemeClr val="tx2">
                    <a:lumMod val="60000"/>
                    <a:lumOff val="40000"/>
                  </a:schemeClr>
                </a:solidFill>
              </a:rPr>
              <a:t>That which disrupts your relationship with God and others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9BD915-0E68-CE39-4F4F-2CC608AFE7F3}"/>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Numbers 15:38-39</a:t>
            </a:r>
            <a:r>
              <a:rPr lang="en-US" i="1" dirty="0">
                <a:latin typeface="+mn-lt"/>
              </a:rPr>
              <a:t> "You will have these tassels to look at and so you will remember all the commands of the LORD, that you may obey them and not prostitute yourselves by chasing after the lusts of your own hearts and eyes."</a:t>
            </a:r>
          </a:p>
          <a:p>
            <a:endParaRPr lang="en-US" b="1" i="1" dirty="0">
              <a:latin typeface="+mn-lt"/>
            </a:endParaRPr>
          </a:p>
          <a:p>
            <a:r>
              <a:rPr lang="en-US" b="1" i="1" dirty="0">
                <a:latin typeface="+mn-lt"/>
              </a:rPr>
              <a:t>Jeremiah 2:13</a:t>
            </a:r>
            <a:r>
              <a:rPr lang="en-US" i="1" dirty="0">
                <a:latin typeface="+mn-lt"/>
              </a:rPr>
              <a:t> "My people have committed two sins: They have forsaken me, the spring of living water, and have dug their own cisterns, broken cisterns that cannot hold water."</a:t>
            </a:r>
          </a:p>
          <a:p>
            <a:endParaRPr lang="en-US" b="1" i="1" dirty="0">
              <a:latin typeface="+mn-lt"/>
            </a:endParaRPr>
          </a:p>
          <a:p>
            <a:r>
              <a:rPr lang="en-US" b="1" i="1" dirty="0">
                <a:latin typeface="+mn-lt"/>
              </a:rPr>
              <a:t>1 John 2:15-16</a:t>
            </a:r>
            <a:r>
              <a:rPr lang="en-US" i="1" dirty="0">
                <a:latin typeface="+mn-lt"/>
              </a:rPr>
              <a:t> "Do not love the world or anything in the world. If anyone loves the world, love for the Father is not in them."</a:t>
            </a:r>
          </a:p>
          <a:p>
            <a:endParaRPr lang="en-US" b="1" i="1" dirty="0">
              <a:latin typeface="+mn-lt"/>
            </a:endParaRPr>
          </a:p>
          <a:p>
            <a:r>
              <a:rPr lang="en-US" b="1" i="1" dirty="0">
                <a:latin typeface="+mn-lt"/>
              </a:rPr>
              <a:t>Psalm 106:35-37  </a:t>
            </a:r>
            <a:r>
              <a:rPr lang="en-US" i="1" dirty="0">
                <a:latin typeface="+mn-lt"/>
              </a:rPr>
              <a:t>"They mingled with the nations and adopted their customs. They worshiped their idols, which became a snare to them."</a:t>
            </a:r>
          </a:p>
          <a:p>
            <a:endParaRPr lang="en-US" b="1" i="1" dirty="0">
              <a:latin typeface="+mn-lt"/>
            </a:endParaRPr>
          </a:p>
          <a:p>
            <a:r>
              <a:rPr lang="en-US" b="1" i="1" dirty="0">
                <a:latin typeface="+mn-lt"/>
              </a:rPr>
              <a:t>Psalm 51:10-12  </a:t>
            </a:r>
            <a:r>
              <a:rPr lang="en-US" i="1" dirty="0">
                <a:latin typeface="+mn-lt"/>
              </a:rPr>
              <a:t>"Create in me a pure heart, O God, and renew a steadfast spirit within me. Do not cast me from your presence or take your Holy Spirit from me. Restore to me the joy of your salvation and grant me a willing spirit, to sustain me."</a:t>
            </a:r>
          </a:p>
        </p:txBody>
      </p:sp>
    </p:spTree>
    <p:extLst>
      <p:ext uri="{BB962C8B-B14F-4D97-AF65-F5344CB8AC3E}">
        <p14:creationId xmlns:p14="http://schemas.microsoft.com/office/powerpoint/2010/main" val="147600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5632311"/>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a:p>
            <a:r>
              <a:rPr lang="en-US" b="1" i="1" dirty="0">
                <a:latin typeface="+mn-lt"/>
              </a:rPr>
              <a:t>Psalm 16:11 </a:t>
            </a:r>
            <a:r>
              <a:rPr lang="en-US" i="1" dirty="0">
                <a:latin typeface="+mn-lt"/>
              </a:rPr>
              <a:t>"You make known to me the path of life; you will fill me with joy in your presence, with eternal pleasures at your right hand.“</a:t>
            </a:r>
          </a:p>
          <a:p>
            <a:endParaRPr lang="en-US" i="1" dirty="0">
              <a:latin typeface="+mn-lt"/>
            </a:endParaRPr>
          </a:p>
          <a:p>
            <a:r>
              <a:rPr lang="en-US" b="1" i="1" dirty="0">
                <a:latin typeface="+mn-lt"/>
              </a:rPr>
              <a:t>Psalm 23:1-4 </a:t>
            </a:r>
            <a:r>
              <a:rPr lang="en-US" i="1" dirty="0">
                <a:latin typeface="+mn-lt"/>
              </a:rPr>
              <a:t>"The LORD is my shepherd, I lack nothing. He makes me lie down in green pastures, he leads me beside quiet waters, he refreshes my soul.”</a:t>
            </a:r>
          </a:p>
          <a:p>
            <a:endParaRPr lang="en-US" i="1" dirty="0">
              <a:latin typeface="+mn-lt"/>
            </a:endParaRPr>
          </a:p>
          <a:p>
            <a:r>
              <a:rPr lang="en-US" b="1" i="1" dirty="0">
                <a:latin typeface="+mn-lt"/>
              </a:rPr>
              <a:t>Psalm 34:8 </a:t>
            </a:r>
            <a:r>
              <a:rPr lang="en-US" i="1" dirty="0">
                <a:latin typeface="+mn-lt"/>
              </a:rPr>
              <a:t>"Taste and see that the LORD is good; blessed is the one who takes refuge in him."</a:t>
            </a:r>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40863" y="4648200"/>
            <a:ext cx="8001000" cy="1323439"/>
          </a:xfrm>
          <a:prstGeom prst="rect">
            <a:avLst/>
          </a:prstGeom>
          <a:noFill/>
        </p:spPr>
        <p:txBody>
          <a:bodyPr wrap="square" rtlCol="0">
            <a:spAutoFit/>
          </a:bodyPr>
          <a:lstStyle/>
          <a:p>
            <a:r>
              <a:rPr lang="en-US" sz="2000" b="1" i="1" dirty="0"/>
              <a:t>Social Disorder is a Human Pathology…</a:t>
            </a:r>
          </a:p>
          <a:p>
            <a:endParaRPr lang="en-US" sz="2000" i="1"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“He who has My commandments and keeps them,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whoever does the will of God is my brother and sister and mother.”  Mark 3:35</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God’s Desired State for His Church</a:t>
            </a:r>
            <a:br>
              <a:rPr lang="en-US" dirty="0"/>
            </a:br>
            <a:r>
              <a:rPr lang="en-US" sz="2400" dirty="0">
                <a:solidFill>
                  <a:schemeClr val="tx2">
                    <a:lumMod val="60000"/>
                    <a:lumOff val="40000"/>
                  </a:schemeClr>
                </a:solidFill>
              </a:rPr>
              <a:t>Are we to be Overcomers?</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God’s Expectations, Our Accountability</a:t>
            </a:r>
          </a:p>
          <a:p>
            <a:endParaRPr lang="en-US" sz="1600" b="1" i="1" dirty="0"/>
          </a:p>
          <a:p>
            <a:r>
              <a:rPr lang="en-US" sz="1600" b="1" i="1" dirty="0"/>
              <a:t>“I am the Alpha and the Omega, says the LORD God – the one who is, and who was, and who is the come – the All-Powerful!”  Revelation 1:8</a:t>
            </a:r>
          </a:p>
          <a:p>
            <a:endParaRPr lang="en-US" sz="1600" b="1" i="1" dirty="0"/>
          </a:p>
          <a:p>
            <a:r>
              <a:rPr lang="en-US" sz="1600" b="1" i="1" dirty="0"/>
              <a:t>“The one who has an ear had better hear what the Spirit says to the churches. To the one who </a:t>
            </a:r>
            <a:r>
              <a:rPr lang="en-US" sz="1600" b="1" i="1" u="sng" dirty="0"/>
              <a:t>overcomes</a:t>
            </a:r>
            <a:r>
              <a:rPr lang="en-US" sz="1600" b="1" i="1" dirty="0"/>
              <a:t>, I will permit him to eat from the tree of life that is in the paradise of God.”   Revelation 2:7</a:t>
            </a:r>
          </a:p>
          <a:p>
            <a:endParaRPr lang="en-US" sz="1600" b="1" i="1" dirty="0"/>
          </a:p>
          <a:p>
            <a:r>
              <a:rPr lang="en-US" sz="1600" b="1" i="1" dirty="0"/>
              <a:t>“The one who has an ear had better hear what the Spirit says to the churches. The one who </a:t>
            </a:r>
            <a:r>
              <a:rPr lang="en-US" sz="1600" b="1" i="1" u="sng" dirty="0"/>
              <a:t>overcomes</a:t>
            </a:r>
            <a:r>
              <a:rPr lang="en-US" sz="1600" b="1" i="1" dirty="0"/>
              <a:t> will in no way be harmed by the second death.”   Revelation 2:11</a:t>
            </a:r>
          </a:p>
          <a:p>
            <a:endParaRPr lang="en-US" b="1" i="1" dirty="0"/>
          </a:p>
        </p:txBody>
      </p:sp>
      <p:sp>
        <p:nvSpPr>
          <p:cNvPr id="5" name="Scroll: Horizontal 4">
            <a:extLst>
              <a:ext uri="{FF2B5EF4-FFF2-40B4-BE49-F238E27FC236}">
                <a16:creationId xmlns:a16="http://schemas.microsoft.com/office/drawing/2014/main" id="{540DD406-CA7F-4CBB-8DFE-4B82DA4C18A0}"/>
              </a:ext>
            </a:extLst>
          </p:cNvPr>
          <p:cNvSpPr/>
          <p:nvPr/>
        </p:nvSpPr>
        <p:spPr>
          <a:xfrm>
            <a:off x="418011" y="106391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a:t>
            </a:r>
            <a:r>
              <a:rPr lang="en-US" sz="1600" b="1" i="1" u="sng" dirty="0"/>
              <a:t>Overcome</a:t>
            </a:r>
            <a:r>
              <a:rPr lang="en-US" sz="1600" b="1" i="1" dirty="0"/>
              <a:t> and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600" b="1" i="1" u="sng" dirty="0"/>
              <a:t>overcomes</a:t>
            </a:r>
            <a:r>
              <a:rPr lang="en-US" sz="1600" b="1" i="1" dirty="0"/>
              <a:t> the world.”   1 John 4:20 – 5:4</a:t>
            </a:r>
          </a:p>
          <a:p>
            <a:endParaRPr lang="en-US" b="1" i="1" dirty="0"/>
          </a:p>
        </p:txBody>
      </p:sp>
    </p:spTree>
    <p:extLst>
      <p:ext uri="{BB962C8B-B14F-4D97-AF65-F5344CB8AC3E}">
        <p14:creationId xmlns:p14="http://schemas.microsoft.com/office/powerpoint/2010/main" val="26622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i="1" dirty="0">
                <a:latin typeface="+mn-lt"/>
              </a:rPr>
              <a:t>The Truth Project </a:t>
            </a:r>
            <a:r>
              <a:rPr lang="en-US" dirty="0">
                <a:latin typeface="+mn-lt"/>
              </a:rPr>
              <a:t>– Focus on the Family (</a:t>
            </a:r>
            <a:r>
              <a:rPr lang="en-US" dirty="0">
                <a:latin typeface="+mn-lt"/>
                <a:hlinkClick r:id="rId3"/>
              </a:rPr>
              <a:t>https://tinyurl.com/57ua3m5f</a:t>
            </a:r>
            <a:r>
              <a:rPr lang="en-US" dirty="0">
                <a:latin typeface="+mn-lt"/>
              </a:rPr>
              <a:t>)</a:t>
            </a:r>
          </a:p>
          <a:p>
            <a:r>
              <a:rPr lang="en-US" i="1" dirty="0">
                <a:latin typeface="+mn-lt"/>
              </a:rPr>
              <a:t>Why you Think the Way You Do : The Story of Western Worldviews from Rome to Home</a:t>
            </a:r>
            <a:r>
              <a:rPr lang="en-US" dirty="0">
                <a:latin typeface="+mn-lt"/>
              </a:rPr>
              <a:t>; Glenn S. Sunshine (</a:t>
            </a:r>
            <a:r>
              <a:rPr lang="en-US" dirty="0">
                <a:latin typeface="+mn-lt"/>
                <a:hlinkClick r:id="rId4"/>
              </a:rPr>
              <a:t>https://a.co/d/bFLzCAR</a:t>
            </a:r>
            <a:r>
              <a:rPr lang="en-US" dirty="0">
                <a:latin typeface="+mn-lt"/>
              </a:rPr>
              <a:t>)</a:t>
            </a:r>
          </a:p>
          <a:p>
            <a:pPr marL="0" indent="0">
              <a:buNone/>
            </a:pPr>
            <a:endParaRPr lang="en-US" dirty="0">
              <a:latin typeface="+mn-lt"/>
            </a:endParaRPr>
          </a:p>
        </p:txBody>
      </p:sp>
    </p:spTree>
    <p:extLst>
      <p:ext uri="{BB962C8B-B14F-4D97-AF65-F5344CB8AC3E}">
        <p14:creationId xmlns:p14="http://schemas.microsoft.com/office/powerpoint/2010/main" val="120092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A “Desired State” of Relationships</a:t>
            </a:r>
          </a:p>
        </p:txBody>
      </p:sp>
      <p:sp>
        <p:nvSpPr>
          <p:cNvPr id="6" name="TextBox 5"/>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God’s design is to deny His character</a:t>
            </a:r>
            <a:r>
              <a:rPr lang="en-US" sz="2000" i="1" dirty="0"/>
              <a:t>.</a:t>
            </a:r>
          </a:p>
        </p:txBody>
      </p:sp>
      <p:sp>
        <p:nvSpPr>
          <p:cNvPr id="8" name="TextBox 7"/>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4F31E76-F347-473B-BD51-60682D18CDE8}"/>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2378D6F7-D20E-49F4-B889-9CA3610A089C}"/>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3A1BDAF3-0248-4244-B913-8723370AB4A4}"/>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2700" dirty="0"/>
              <a:t>Psalm 139 – God’s Intimate Knowledge and Presence</a:t>
            </a:r>
            <a:br>
              <a:rPr lang="en-US" sz="3600" dirty="0"/>
            </a:br>
            <a:r>
              <a:rPr lang="en-US" sz="2200" dirty="0">
                <a:solidFill>
                  <a:schemeClr val="tx2">
                    <a:lumMod val="60000"/>
                    <a:lumOff val="40000"/>
                  </a:schemeClr>
                </a:solidFill>
              </a:rPr>
              <a:t>Emphasizes God’s personal and intimate relationship with individuals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4801314"/>
          </a:xfrm>
          <a:prstGeom prst="rect">
            <a:avLst/>
          </a:prstGeom>
          <a:noFill/>
        </p:spPr>
        <p:txBody>
          <a:bodyPr wrap="square">
            <a:spAutoFit/>
          </a:bodyPr>
          <a:lstStyle/>
          <a:p>
            <a:r>
              <a:rPr lang="en-US" b="1" dirty="0"/>
              <a:t>Psalm 139 </a:t>
            </a:r>
            <a:r>
              <a:rPr lang="en-US" dirty="0"/>
              <a:t>profoundly reflects the personal and intimate relationship between God and His creation. </a:t>
            </a:r>
            <a:r>
              <a:rPr lang="en-US" u="sng" dirty="0"/>
              <a:t>It portrays God as deeply involved in every aspect of our lives</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139:1-2</a:t>
            </a:r>
            <a:r>
              <a:rPr lang="en-US" i="1" dirty="0">
                <a:latin typeface="+mn-lt"/>
              </a:rPr>
              <a:t> "You have searched me, LORD, and you know me. You know when I sit and when I rise; you perceive my thoughts from afar." </a:t>
            </a:r>
            <a:endParaRPr lang="en-US" dirty="0">
              <a:latin typeface="+mn-lt"/>
            </a:endParaRPr>
          </a:p>
          <a:p>
            <a:endParaRPr lang="en-US" dirty="0">
              <a:latin typeface="+mn-lt"/>
            </a:endParaRPr>
          </a:p>
          <a:p>
            <a:r>
              <a:rPr lang="en-US" b="1" i="1" dirty="0">
                <a:latin typeface="+mn-lt"/>
              </a:rPr>
              <a:t>Psalm 139:7</a:t>
            </a:r>
            <a:r>
              <a:rPr lang="en-US" i="1" dirty="0">
                <a:latin typeface="+mn-lt"/>
              </a:rPr>
              <a:t> </a:t>
            </a:r>
            <a:r>
              <a:rPr lang="en-US" i="1" dirty="0"/>
              <a:t>"Where can I go from your Spirit? Where can I flee from your presence?" </a:t>
            </a:r>
            <a:endParaRPr lang="en-US" i="1"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Emphasizes God’s omnipresence and omniscience, affirming that we are never alone.</a:t>
            </a:r>
          </a:p>
          <a:p>
            <a:pPr marL="742950" lvl="1" indent="-285750">
              <a:buFont typeface="Arial" panose="020B0604020202020204" pitchFamily="34" charset="0"/>
              <a:buChar char="•"/>
            </a:pPr>
            <a:r>
              <a:rPr lang="en-US" dirty="0"/>
              <a:t>Highlights the intimate connection between God and individuals.</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fade">
                                      <p:cBhvr>
                                        <p:cTn id="34" dur="1000"/>
                                        <p:tgtEl>
                                          <p:spTgt spid="7">
                                            <p:txEl>
                                              <p:pRg st="13" end="13"/>
                                            </p:txEl>
                                          </p:spTgt>
                                        </p:tgtEl>
                                      </p:cBhvr>
                                    </p:animEffect>
                                    <p:anim calcmode="lin" valueType="num">
                                      <p:cBhvr>
                                        <p:cTn id="3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1415-82BF-C330-312E-41C95B057E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464771-4ADA-942E-7EE3-0E8C5CE1B8C0}"/>
              </a:ext>
            </a:extLst>
          </p:cNvPr>
          <p:cNvSpPr>
            <a:spLocks noGrp="1"/>
          </p:cNvSpPr>
          <p:nvPr>
            <p:ph type="title"/>
          </p:nvPr>
        </p:nvSpPr>
        <p:spPr>
          <a:xfrm>
            <a:off x="78154" y="7088"/>
            <a:ext cx="8989646" cy="914400"/>
          </a:xfrm>
        </p:spPr>
        <p:txBody>
          <a:bodyPr>
            <a:normAutofit fontScale="90000"/>
          </a:bodyPr>
          <a:lstStyle/>
          <a:p>
            <a:pPr algn="l"/>
            <a:r>
              <a:rPr lang="en-US" sz="2700" dirty="0"/>
              <a:t>Psalm 133 – The Beauty of Unity Among God’s People</a:t>
            </a:r>
            <a:br>
              <a:rPr lang="en-US" sz="3600" dirty="0"/>
            </a:br>
            <a:r>
              <a:rPr lang="en-US" sz="2200" dirty="0">
                <a:solidFill>
                  <a:schemeClr val="tx2">
                    <a:lumMod val="60000"/>
                    <a:lumOff val="40000"/>
                  </a:schemeClr>
                </a:solidFill>
              </a:rPr>
              <a:t>The unity and harmony of God’s people reflect His relational nature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40B384F-F7EA-3050-C5FB-5D1E8D138DCB}"/>
              </a:ext>
            </a:extLst>
          </p:cNvPr>
          <p:cNvSpPr txBox="1"/>
          <p:nvPr/>
        </p:nvSpPr>
        <p:spPr>
          <a:xfrm>
            <a:off x="77177" y="1066800"/>
            <a:ext cx="8989646" cy="5078313"/>
          </a:xfrm>
          <a:prstGeom prst="rect">
            <a:avLst/>
          </a:prstGeom>
          <a:noFill/>
        </p:spPr>
        <p:txBody>
          <a:bodyPr wrap="square">
            <a:spAutoFit/>
          </a:bodyPr>
          <a:lstStyle/>
          <a:p>
            <a:r>
              <a:rPr lang="en-US" b="1" dirty="0"/>
              <a:t>Psalm 133 </a:t>
            </a:r>
            <a:r>
              <a:rPr lang="en-US" dirty="0"/>
              <a:t>celebrates the unity of believers, which mirrors the unity within the Trinity and </a:t>
            </a:r>
            <a:r>
              <a:rPr lang="en-US" u="sng" dirty="0"/>
              <a:t>reflects the relationship between Christ and the Church</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133:1</a:t>
            </a:r>
            <a:r>
              <a:rPr lang="en-US" i="1" dirty="0">
                <a:latin typeface="+mn-lt"/>
              </a:rPr>
              <a:t> "How good and pleasant it is when God’s people live together in unity!" </a:t>
            </a:r>
          </a:p>
          <a:p>
            <a:endParaRPr lang="en-US" i="1" dirty="0">
              <a:latin typeface="+mn-lt"/>
            </a:endParaRPr>
          </a:p>
          <a:p>
            <a:r>
              <a:rPr lang="en-US" b="1" i="1" dirty="0"/>
              <a:t>Psalm 133:3</a:t>
            </a:r>
            <a:r>
              <a:rPr lang="en-US" i="1" dirty="0"/>
              <a:t> </a:t>
            </a:r>
            <a:r>
              <a:rPr lang="en-US" i="1" dirty="0">
                <a:latin typeface="+mn-lt"/>
              </a:rPr>
              <a:t>"It is as if the dew of Hermon were falling on Mount Zion. For there the LORD bestows his blessing, even life forevermore." </a:t>
            </a:r>
          </a:p>
          <a:p>
            <a:endParaRPr lang="en-US"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Highlights the corporate aspect of the union between believers and God.</a:t>
            </a:r>
          </a:p>
          <a:p>
            <a:pPr marL="742950" lvl="1" indent="-285750">
              <a:buFont typeface="Arial" panose="020B0604020202020204" pitchFamily="34" charset="0"/>
              <a:buChar char="•"/>
            </a:pPr>
            <a:r>
              <a:rPr lang="en-US" dirty="0"/>
              <a:t>Depicts unity as a source of blessing and a reflection of God’s desired state for His people.</a:t>
            </a:r>
            <a:endParaRPr lang="en-US" dirty="0">
              <a:latin typeface="+mn-lt"/>
            </a:endParaRPr>
          </a:p>
        </p:txBody>
      </p:sp>
    </p:spTree>
    <p:extLst>
      <p:ext uri="{BB962C8B-B14F-4D97-AF65-F5344CB8AC3E}">
        <p14:creationId xmlns:p14="http://schemas.microsoft.com/office/powerpoint/2010/main" val="12002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1" end="11"/>
                                            </p:txEl>
                                          </p:spTgt>
                                        </p:tgtEl>
                                        <p:attrNameLst>
                                          <p:attrName>style.visibility</p:attrName>
                                        </p:attrNameLst>
                                      </p:cBhvr>
                                      <p:to>
                                        <p:strVal val="visible"/>
                                      </p:to>
                                    </p:set>
                                    <p:animEffect transition="in" filter="fade">
                                      <p:cBhvr>
                                        <p:cTn id="24" dur="1000"/>
                                        <p:tgtEl>
                                          <p:spTgt spid="7">
                                            <p:txEl>
                                              <p:pRg st="11" end="11"/>
                                            </p:txEl>
                                          </p:spTgt>
                                        </p:tgtEl>
                                      </p:cBhvr>
                                    </p:animEffect>
                                    <p:anim calcmode="lin" valueType="num">
                                      <p:cBhvr>
                                        <p:cTn id="2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fade">
                                      <p:cBhvr>
                                        <p:cTn id="29" dur="1000"/>
                                        <p:tgtEl>
                                          <p:spTgt spid="7">
                                            <p:txEl>
                                              <p:pRg st="13" end="13"/>
                                            </p:txEl>
                                          </p:spTgt>
                                        </p:tgtEl>
                                      </p:cBhvr>
                                    </p:animEffect>
                                    <p:anim calcmode="lin" valueType="num">
                                      <p:cBhvr>
                                        <p:cTn id="3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4" end="14"/>
                                            </p:txEl>
                                          </p:spTgt>
                                        </p:tgtEl>
                                        <p:attrNameLst>
                                          <p:attrName>style.visibility</p:attrName>
                                        </p:attrNameLst>
                                      </p:cBhvr>
                                      <p:to>
                                        <p:strVal val="visible"/>
                                      </p:to>
                                    </p:set>
                                    <p:animEffect transition="in" filter="fade">
                                      <p:cBhvr>
                                        <p:cTn id="34" dur="1000"/>
                                        <p:tgtEl>
                                          <p:spTgt spid="7">
                                            <p:txEl>
                                              <p:pRg st="14" end="14"/>
                                            </p:txEl>
                                          </p:spTgt>
                                        </p:tgtEl>
                                      </p:cBhvr>
                                    </p:animEffect>
                                    <p:anim calcmode="lin" valueType="num">
                                      <p:cBhvr>
                                        <p:cTn id="35"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05690-BF1A-ACA7-D039-3B44B270016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74FA9BD-1ADF-58C6-8B79-AFA510E36095}"/>
              </a:ext>
            </a:extLst>
          </p:cNvPr>
          <p:cNvSpPr>
            <a:spLocks noGrp="1"/>
          </p:cNvSpPr>
          <p:nvPr>
            <p:ph type="title"/>
          </p:nvPr>
        </p:nvSpPr>
        <p:spPr>
          <a:xfrm>
            <a:off x="78154" y="7088"/>
            <a:ext cx="8989646" cy="914400"/>
          </a:xfrm>
        </p:spPr>
        <p:txBody>
          <a:bodyPr>
            <a:normAutofit/>
          </a:bodyPr>
          <a:lstStyle/>
          <a:p>
            <a:pPr algn="l"/>
            <a:r>
              <a:rPr lang="en-US" sz="2700" dirty="0"/>
              <a:t>Psalm 16 – The Joy of God’s Presence</a:t>
            </a:r>
            <a:br>
              <a:rPr lang="en-US" sz="3600" dirty="0"/>
            </a:br>
            <a:r>
              <a:rPr lang="en-US" sz="2200" dirty="0">
                <a:solidFill>
                  <a:schemeClr val="tx2">
                    <a:lumMod val="60000"/>
                    <a:lumOff val="40000"/>
                  </a:schemeClr>
                </a:solidFill>
              </a:rPr>
              <a:t>Showcases the fulfillment of abiding in God’s presence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C1F8E94-4A88-14B8-6F4B-9F10695570B9}"/>
              </a:ext>
            </a:extLst>
          </p:cNvPr>
          <p:cNvSpPr txBox="1"/>
          <p:nvPr/>
        </p:nvSpPr>
        <p:spPr>
          <a:xfrm>
            <a:off x="77177" y="1371600"/>
            <a:ext cx="8989646" cy="4616648"/>
          </a:xfrm>
          <a:prstGeom prst="rect">
            <a:avLst/>
          </a:prstGeom>
          <a:noFill/>
        </p:spPr>
        <p:txBody>
          <a:bodyPr wrap="square">
            <a:spAutoFit/>
          </a:bodyPr>
          <a:lstStyle/>
          <a:p>
            <a:r>
              <a:rPr lang="en-US" b="1" dirty="0"/>
              <a:t>Psalm 16 </a:t>
            </a:r>
            <a:r>
              <a:rPr lang="en-US" dirty="0"/>
              <a:t>captures the essence of eternal life and the joy that comes from </a:t>
            </a:r>
            <a:r>
              <a:rPr lang="en-US" u="sng" dirty="0"/>
              <a:t>living in God’s presence</a:t>
            </a:r>
            <a:r>
              <a:rPr lang="en-US" dirty="0"/>
              <a:t>.</a:t>
            </a:r>
            <a:endParaRPr lang="en-US" dirty="0">
              <a:latin typeface="+mn-lt"/>
            </a:endParaRPr>
          </a:p>
          <a:p>
            <a:endParaRPr lang="en-US" sz="1600" dirty="0">
              <a:latin typeface="+mn-lt"/>
            </a:endParaRPr>
          </a:p>
          <a:p>
            <a:endParaRPr lang="en-US" sz="1600" dirty="0">
              <a:latin typeface="+mn-lt"/>
            </a:endParaRPr>
          </a:p>
          <a:p>
            <a:r>
              <a:rPr lang="en-US" dirty="0">
                <a:latin typeface="+mn-lt"/>
              </a:rPr>
              <a:t>Key Verses:</a:t>
            </a:r>
          </a:p>
          <a:p>
            <a:endParaRPr lang="en-US" dirty="0">
              <a:latin typeface="+mn-lt"/>
            </a:endParaRPr>
          </a:p>
          <a:p>
            <a:r>
              <a:rPr lang="en-US" b="1" i="1" dirty="0">
                <a:latin typeface="+mn-lt"/>
              </a:rPr>
              <a:t>Psalm 16:8</a:t>
            </a:r>
            <a:r>
              <a:rPr lang="en-US" i="1" dirty="0">
                <a:latin typeface="+mn-lt"/>
              </a:rPr>
              <a:t> "I keep my eyes always on the LORD. With him at my right hand, I will not be shaken." </a:t>
            </a:r>
          </a:p>
          <a:p>
            <a:endParaRPr lang="en-US" i="1" dirty="0">
              <a:latin typeface="+mn-lt"/>
            </a:endParaRPr>
          </a:p>
          <a:p>
            <a:r>
              <a:rPr lang="en-US" b="1" i="1" dirty="0"/>
              <a:t>Psalm 16:11</a:t>
            </a:r>
            <a:r>
              <a:rPr lang="en-US" i="1" dirty="0"/>
              <a:t> </a:t>
            </a:r>
            <a:r>
              <a:rPr lang="en-US" i="1" dirty="0">
                <a:latin typeface="+mn-lt"/>
              </a:rPr>
              <a:t>"You make known to me the path of life; you will fill me with joy in your presence, with eternal pleasures at your right hand."</a:t>
            </a:r>
            <a:endParaRPr lang="en-US" dirty="0">
              <a:latin typeface="+mn-lt"/>
            </a:endParaRPr>
          </a:p>
          <a:p>
            <a:endParaRPr lang="en-US" sz="1600" dirty="0">
              <a:latin typeface="+mn-lt"/>
            </a:endParaRPr>
          </a:p>
          <a:p>
            <a:endParaRPr lang="en-US" sz="1600" dirty="0">
              <a:latin typeface="+mn-lt"/>
            </a:endParaRPr>
          </a:p>
          <a:p>
            <a:r>
              <a:rPr lang="en-US" sz="1600" dirty="0">
                <a:latin typeface="+mn-lt"/>
              </a:rPr>
              <a:t>Key Themes:</a:t>
            </a:r>
          </a:p>
          <a:p>
            <a:endParaRPr lang="en-US" sz="1600" dirty="0">
              <a:latin typeface="+mn-lt"/>
            </a:endParaRPr>
          </a:p>
          <a:p>
            <a:pPr marL="742950" lvl="1" indent="-285750">
              <a:buFont typeface="Arial" panose="020B0604020202020204" pitchFamily="34" charset="0"/>
              <a:buChar char="•"/>
            </a:pPr>
            <a:r>
              <a:rPr lang="en-US" dirty="0">
                <a:latin typeface="+mn-lt"/>
              </a:rPr>
              <a:t>Speaks of the joy and security found in a close relationship with God.</a:t>
            </a:r>
          </a:p>
          <a:p>
            <a:pPr marL="742950" lvl="1" indent="-285750">
              <a:buFont typeface="Arial" panose="020B0604020202020204" pitchFamily="34" charset="0"/>
              <a:buChar char="•"/>
            </a:pPr>
            <a:r>
              <a:rPr lang="en-US" dirty="0">
                <a:latin typeface="+mn-lt"/>
              </a:rPr>
              <a:t>Emphasizes the eternal and fulfilling nature of being in God’s presence.</a:t>
            </a:r>
          </a:p>
        </p:txBody>
      </p:sp>
    </p:spTree>
    <p:extLst>
      <p:ext uri="{BB962C8B-B14F-4D97-AF65-F5344CB8AC3E}">
        <p14:creationId xmlns:p14="http://schemas.microsoft.com/office/powerpoint/2010/main" val="27603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fade">
                                      <p:cBhvr>
                                        <p:cTn id="34" dur="1000"/>
                                        <p:tgtEl>
                                          <p:spTgt spid="7">
                                            <p:txEl>
                                              <p:pRg st="13" end="13"/>
                                            </p:txEl>
                                          </p:spTgt>
                                        </p:tgtEl>
                                      </p:cBhvr>
                                    </p:animEffect>
                                    <p:anim calcmode="lin" valueType="num">
                                      <p:cBhvr>
                                        <p:cTn id="3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God and You</a:t>
            </a:r>
            <a:br>
              <a:rPr lang="en-US" sz="3600" dirty="0"/>
            </a:br>
            <a:r>
              <a:rPr lang="en-US" sz="2400" dirty="0">
                <a:solidFill>
                  <a:schemeClr val="tx2">
                    <a:lumMod val="60000"/>
                    <a:lumOff val="40000"/>
                  </a:schemeClr>
                </a:solidFill>
              </a:rPr>
              <a:t>Christianity is rooted in a living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5355312"/>
          </a:xfrm>
          <a:prstGeom prst="rect">
            <a:avLst/>
          </a:prstGeom>
          <a:noFill/>
        </p:spPr>
        <p:txBody>
          <a:bodyPr wrap="square">
            <a:spAutoFit/>
          </a:bodyPr>
          <a:lstStyle/>
          <a:p>
            <a:r>
              <a:rPr lang="en-US" b="1" i="1" dirty="0">
                <a:latin typeface="+mn-lt"/>
              </a:rPr>
              <a:t>John 15:5</a:t>
            </a:r>
            <a:r>
              <a:rPr lang="en-US" i="1" dirty="0">
                <a:latin typeface="+mn-lt"/>
              </a:rPr>
              <a:t> "I am the vine; you are the branches. If you remain in me and I in you, you will bear much fruit; apart from me you can do nothing."</a:t>
            </a:r>
            <a:endParaRPr lang="en-US" b="1" i="1" dirty="0">
              <a:latin typeface="+mn-lt"/>
            </a:endParaRPr>
          </a:p>
          <a:p>
            <a:endParaRPr lang="en-US" b="1" i="1" dirty="0">
              <a:latin typeface="+mn-lt"/>
            </a:endParaRPr>
          </a:p>
          <a:p>
            <a:r>
              <a:rPr lang="en-US" b="1" i="1" dirty="0">
                <a:latin typeface="+mn-lt"/>
              </a:rPr>
              <a:t>Galatians 2:20</a:t>
            </a:r>
            <a:r>
              <a:rPr lang="en-US" i="1" dirty="0">
                <a:latin typeface="+mn-lt"/>
              </a:rPr>
              <a:t> "I have been crucified with Christ and I no longer live, but Christ lives in me."</a:t>
            </a:r>
            <a:endParaRPr lang="en-US" b="1" i="1" dirty="0">
              <a:latin typeface="+mn-lt"/>
            </a:endParaRPr>
          </a:p>
          <a:p>
            <a:endParaRPr lang="en-US" i="1" dirty="0">
              <a:latin typeface="+mn-lt"/>
            </a:endParaRPr>
          </a:p>
          <a:p>
            <a:r>
              <a:rPr lang="en-US" b="1" i="1" dirty="0">
                <a:latin typeface="+mn-lt"/>
              </a:rPr>
              <a:t>Colossians 1:27</a:t>
            </a:r>
            <a:r>
              <a:rPr lang="en-US" i="1" dirty="0">
                <a:latin typeface="+mn-lt"/>
              </a:rPr>
              <a:t> "Christ in you, the hope of glory."</a:t>
            </a:r>
            <a:endParaRPr lang="en-US" dirty="0">
              <a:latin typeface="+mn-lt"/>
            </a:endParaRPr>
          </a:p>
          <a:p>
            <a:endParaRPr lang="en-US" dirty="0">
              <a:latin typeface="+mn-lt"/>
            </a:endParaRPr>
          </a:p>
          <a:p>
            <a:r>
              <a:rPr lang="en-US" b="1" i="1" dirty="0">
                <a:latin typeface="+mn-lt"/>
              </a:rPr>
              <a:t>Psalm 139:7-10 </a:t>
            </a:r>
            <a:r>
              <a:rPr lang="en-US" i="1" dirty="0">
                <a:latin typeface="+mn-lt"/>
              </a:rPr>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endParaRPr lang="en-US" i="1" dirty="0">
              <a:latin typeface="+mn-lt"/>
            </a:endParaRPr>
          </a:p>
          <a:p>
            <a:r>
              <a:rPr lang="en-US" b="1" i="1" dirty="0">
                <a:latin typeface="+mn-lt"/>
              </a:rPr>
              <a:t>Psalm 73:23-26 </a:t>
            </a:r>
            <a:r>
              <a:rPr lang="en-US" i="1" dirty="0">
                <a:latin typeface="+mn-lt"/>
              </a:rPr>
              <a:t>"Yet I am always with you; you hold me by my right hand. You guide me with your counsel, and afterward you will take me into glory. Whom have I in heaven but you? And earth has nothing I desire besides you."</a:t>
            </a:r>
          </a:p>
          <a:p>
            <a:endParaRPr lang="en-US" i="1" dirty="0">
              <a:latin typeface="+mn-lt"/>
            </a:endParaRPr>
          </a:p>
          <a:p>
            <a:r>
              <a:rPr lang="en-US" b="1" i="1" dirty="0">
                <a:latin typeface="+mn-lt"/>
              </a:rPr>
              <a:t>Psalm 16:8 </a:t>
            </a:r>
            <a:r>
              <a:rPr lang="en-US" i="1" dirty="0">
                <a:latin typeface="+mn-lt"/>
              </a:rPr>
              <a:t>"I keep my eyes always on the LORD. With him at my right hand, I will not be shaken."</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8572-9F91-06D1-E0C0-571A33D255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BB0A31C-E979-D060-8024-DCA439267AF4}"/>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Christ and the Church</a:t>
            </a:r>
            <a:br>
              <a:rPr lang="en-US" sz="3600" dirty="0"/>
            </a:br>
            <a:r>
              <a:rPr lang="en-US" sz="2400" dirty="0">
                <a:solidFill>
                  <a:schemeClr val="tx2">
                    <a:lumMod val="60000"/>
                    <a:lumOff val="40000"/>
                  </a:schemeClr>
                </a:solidFill>
              </a:rPr>
              <a:t>The "Bride of Christ” and the "Body of Christ”</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62B9E8-2A49-1257-E14D-790E7FBDFF14}"/>
              </a:ext>
            </a:extLst>
          </p:cNvPr>
          <p:cNvSpPr txBox="1"/>
          <p:nvPr/>
        </p:nvSpPr>
        <p:spPr>
          <a:xfrm>
            <a:off x="228600" y="957141"/>
            <a:ext cx="8686800" cy="5909310"/>
          </a:xfrm>
          <a:prstGeom prst="rect">
            <a:avLst/>
          </a:prstGeom>
          <a:noFill/>
        </p:spPr>
        <p:txBody>
          <a:bodyPr wrap="square">
            <a:spAutoFit/>
          </a:bodyPr>
          <a:lstStyle/>
          <a:p>
            <a:r>
              <a:rPr lang="en-US" b="1" i="1" dirty="0">
                <a:latin typeface="+mn-lt"/>
              </a:rPr>
              <a:t>1 Corinthians 12:12-13 </a:t>
            </a:r>
            <a:r>
              <a:rPr lang="en-US" i="1" dirty="0">
                <a:latin typeface="+mn-lt"/>
              </a:rPr>
              <a:t>"Just as a body, though one, has many parts, but all its many parts form one body, so it is with Christ. For we were all baptized by one Spirit so as to form one body."</a:t>
            </a:r>
          </a:p>
          <a:p>
            <a:endParaRPr lang="en-US" b="1" i="1" dirty="0">
              <a:latin typeface="+mn-lt"/>
            </a:endParaRPr>
          </a:p>
          <a:p>
            <a:r>
              <a:rPr lang="en-US" b="1" i="1" dirty="0">
                <a:latin typeface="+mn-lt"/>
              </a:rPr>
              <a:t>Ephesians 5:25-27 </a:t>
            </a:r>
            <a:r>
              <a:rPr lang="en-US" i="1" dirty="0">
                <a:latin typeface="+mn-lt"/>
              </a:rPr>
              <a:t>"Husbands, love your wives, just as Christ loved the church and gave himself up for her to make her holy."</a:t>
            </a:r>
          </a:p>
          <a:p>
            <a:endParaRPr lang="en-US" b="1" i="1" dirty="0">
              <a:latin typeface="+mn-lt"/>
            </a:endParaRPr>
          </a:p>
          <a:p>
            <a:r>
              <a:rPr lang="en-US" b="1" i="1" dirty="0">
                <a:latin typeface="+mn-lt"/>
              </a:rPr>
              <a:t>John 17:20-21 </a:t>
            </a:r>
            <a:r>
              <a:rPr lang="en-US" i="1" dirty="0">
                <a:latin typeface="+mn-lt"/>
              </a:rPr>
              <a:t>"My prayer is not for them alone. I pray also for those who will believe in me through their message, that all of them may be one, Father, just as you are in me and I am in you."</a:t>
            </a:r>
          </a:p>
          <a:p>
            <a:endParaRPr lang="en-US" i="1" dirty="0">
              <a:latin typeface="+mn-lt"/>
            </a:endParaRPr>
          </a:p>
          <a:p>
            <a:r>
              <a:rPr lang="en-US" b="1" i="1" dirty="0">
                <a:latin typeface="+mn-lt"/>
              </a:rPr>
              <a:t>Psalm 133:1 </a:t>
            </a:r>
            <a:r>
              <a:rPr lang="en-US" i="1" dirty="0">
                <a:latin typeface="+mn-lt"/>
              </a:rPr>
              <a:t>"How good and pleasant it is when God’s people live together in unity!"</a:t>
            </a:r>
          </a:p>
          <a:p>
            <a:endParaRPr lang="en-US" i="1" dirty="0">
              <a:latin typeface="+mn-lt"/>
            </a:endParaRPr>
          </a:p>
          <a:p>
            <a:r>
              <a:rPr lang="en-US" b="1" i="1" dirty="0">
                <a:latin typeface="+mn-lt"/>
              </a:rPr>
              <a:t>Psalm 22:22-25 </a:t>
            </a:r>
            <a:r>
              <a:rPr lang="en-US" i="1" dirty="0">
                <a:latin typeface="+mn-lt"/>
              </a:rPr>
              <a:t>"I will declare your name to my people; in the assembly I will praise you. You who fear the LORD, praise him!"</a:t>
            </a:r>
          </a:p>
          <a:p>
            <a:endParaRPr lang="en-US" i="1" dirty="0">
              <a:latin typeface="+mn-lt"/>
            </a:endParaRPr>
          </a:p>
          <a:p>
            <a:r>
              <a:rPr lang="en-US" b="1" i="1" dirty="0">
                <a:latin typeface="+mn-lt"/>
              </a:rPr>
              <a:t>Psalm 87:3-5 </a:t>
            </a:r>
            <a:r>
              <a:rPr lang="en-US" i="1" dirty="0">
                <a:latin typeface="+mn-lt"/>
              </a:rPr>
              <a:t>"Glorious things are said of you, city of God: 'I will record Rahab and Babylon among those who acknowledge me—Philistia too, and </a:t>
            </a:r>
            <a:r>
              <a:rPr lang="en-US" i="1" dirty="0" err="1">
                <a:latin typeface="+mn-lt"/>
              </a:rPr>
              <a:t>Tyre</a:t>
            </a:r>
            <a:r>
              <a:rPr lang="en-US" i="1" dirty="0">
                <a:latin typeface="+mn-lt"/>
              </a:rPr>
              <a:t>, along with Cush—and will say, ‘This one was born in Zion.’ Indeed, of Zion it will be said, 'This one and that one were born in her, and the Most High himself will establish her.'"</a:t>
            </a:r>
          </a:p>
        </p:txBody>
      </p:sp>
    </p:spTree>
    <p:extLst>
      <p:ext uri="{BB962C8B-B14F-4D97-AF65-F5344CB8AC3E}">
        <p14:creationId xmlns:p14="http://schemas.microsoft.com/office/powerpoint/2010/main" val="12966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541E6-0127-F47D-09E7-56E41712995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FB27146-736C-0784-9941-7E7E6E2080CF}"/>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Husband and Wife</a:t>
            </a:r>
            <a:br>
              <a:rPr lang="en-US" sz="3600" dirty="0"/>
            </a:br>
            <a:r>
              <a:rPr lang="en-US" sz="2400" dirty="0">
                <a:solidFill>
                  <a:schemeClr val="tx2">
                    <a:lumMod val="60000"/>
                    <a:lumOff val="40000"/>
                  </a:schemeClr>
                </a:solidFill>
              </a:rPr>
              <a:t>Marriage reflects the relationship between Christ and Church</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2079D1E-A94E-E925-57F4-DFE1B4C89996}"/>
              </a:ext>
            </a:extLst>
          </p:cNvPr>
          <p:cNvSpPr txBox="1"/>
          <p:nvPr/>
        </p:nvSpPr>
        <p:spPr>
          <a:xfrm>
            <a:off x="228600" y="1143000"/>
            <a:ext cx="8686800" cy="5078313"/>
          </a:xfrm>
          <a:prstGeom prst="rect">
            <a:avLst/>
          </a:prstGeom>
          <a:noFill/>
        </p:spPr>
        <p:txBody>
          <a:bodyPr wrap="square">
            <a:spAutoFit/>
          </a:bodyPr>
          <a:lstStyle/>
          <a:p>
            <a:r>
              <a:rPr lang="en-US" b="1" i="1" dirty="0">
                <a:latin typeface="+mn-lt"/>
              </a:rPr>
              <a:t>Ephesians 5:31-32 </a:t>
            </a:r>
            <a:r>
              <a:rPr lang="en-US" i="1" dirty="0">
                <a:latin typeface="+mn-lt"/>
              </a:rPr>
              <a:t>"For this reason a man will leave his father and mother and be united to his wife, and the two will become one flesh. This is a profound mystery - but I am talking about Christ and the church."</a:t>
            </a:r>
          </a:p>
          <a:p>
            <a:endParaRPr lang="en-US" b="1" i="1" dirty="0">
              <a:latin typeface="+mn-lt"/>
            </a:endParaRPr>
          </a:p>
          <a:p>
            <a:r>
              <a:rPr lang="en-US" b="1" i="1" dirty="0">
                <a:latin typeface="+mn-lt"/>
              </a:rPr>
              <a:t>Genesis 2:24 </a:t>
            </a:r>
            <a:r>
              <a:rPr lang="en-US" i="1" dirty="0">
                <a:latin typeface="+mn-lt"/>
              </a:rPr>
              <a:t>"That is why a man leaves his father and mother and is united to his wife, and they become one flesh."</a:t>
            </a:r>
          </a:p>
          <a:p>
            <a:endParaRPr lang="en-US" b="1" i="1" dirty="0">
              <a:latin typeface="+mn-lt"/>
            </a:endParaRPr>
          </a:p>
          <a:p>
            <a:r>
              <a:rPr lang="en-US" b="1" i="1" dirty="0">
                <a:latin typeface="+mn-lt"/>
              </a:rPr>
              <a:t>Matthew 19:5-6 </a:t>
            </a:r>
            <a:r>
              <a:rPr lang="en-US" i="1" dirty="0">
                <a:latin typeface="+mn-lt"/>
              </a:rPr>
              <a:t>"So they are no longer two, but one flesh. Therefore, what God has joined together, let no one separate."</a:t>
            </a:r>
          </a:p>
          <a:p>
            <a:endParaRPr lang="en-US" b="1" i="1" dirty="0">
              <a:latin typeface="+mn-lt"/>
            </a:endParaRPr>
          </a:p>
          <a:p>
            <a:r>
              <a:rPr lang="en-US" b="1" i="1" dirty="0">
                <a:latin typeface="+mn-lt"/>
              </a:rPr>
              <a:t>Psalm 45:6-7  </a:t>
            </a:r>
            <a:r>
              <a:rPr lang="en-US" i="1" dirty="0">
                <a:latin typeface="+mn-lt"/>
              </a:rPr>
              <a:t>"Your throne, O God, will last forever and ever; a scepter of justice will be the scepter of your kingdom. You love righteousness and hate wickedness; therefore God, your God, has set you above your companions by anointing you with the oil of joy."</a:t>
            </a:r>
          </a:p>
          <a:p>
            <a:endParaRPr lang="en-US" b="1" i="1" dirty="0">
              <a:latin typeface="+mn-lt"/>
            </a:endParaRPr>
          </a:p>
          <a:p>
            <a:r>
              <a:rPr lang="en-US" b="1" i="1" dirty="0">
                <a:latin typeface="+mn-lt"/>
              </a:rPr>
              <a:t>Psalm 128:3-4 </a:t>
            </a:r>
            <a:r>
              <a:rPr lang="en-US" i="1" dirty="0">
                <a:latin typeface="+mn-lt"/>
              </a:rPr>
              <a:t>"Your wife will be like a fruitful vine within your house; your children will be like olive shoots around your table. Yes, this will be the blessing for the man who fears the LORD."</a:t>
            </a:r>
          </a:p>
        </p:txBody>
      </p:sp>
    </p:spTree>
    <p:extLst>
      <p:ext uri="{BB962C8B-B14F-4D97-AF65-F5344CB8AC3E}">
        <p14:creationId xmlns:p14="http://schemas.microsoft.com/office/powerpoint/2010/main" val="16301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38126</TotalTime>
  <Words>4809</Words>
  <Application>Microsoft Office PowerPoint</Application>
  <PresentationFormat>On-screen Show (4:3)</PresentationFormat>
  <Paragraphs>351</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Calibri</vt:lpstr>
      <vt:lpstr>Wingdings</vt:lpstr>
      <vt:lpstr>PPT_Template_2010SummerSchool</vt:lpstr>
      <vt:lpstr>1_UPCRC_Powerpoint_Template_with I-Mark</vt:lpstr>
      <vt:lpstr>PowerPoint Presentation</vt:lpstr>
      <vt:lpstr>Knowing God via the Social Order A “Desired State” of Relationships</vt:lpstr>
      <vt:lpstr>The Triune Nature of God Unity, Relationships, Roles, Equality, Authority, Submission</vt:lpstr>
      <vt:lpstr>Psalm 139 – God’s Intimate Knowledge and Presence Emphasizes God’s personal and intimate relationship with individuals</vt:lpstr>
      <vt:lpstr>Psalm 133 – The Beauty of Unity Among God’s People The unity and harmony of God’s people reflect His relational nature</vt:lpstr>
      <vt:lpstr>Psalm 16 – The Joy of God’s Presence Showcases the fulfillment of abiding in God’s presence</vt:lpstr>
      <vt:lpstr>The Union between God and You Christianity is rooted in a living relationship with God</vt:lpstr>
      <vt:lpstr>The Union between Christ and the Church The "Bride of Christ” and the "Body of Christ”</vt:lpstr>
      <vt:lpstr>The Union between Husband and Wife Marriage reflects the relationship between Christ and Church</vt:lpstr>
      <vt:lpstr>Potential Dysfunctions and Barriers That which disrupts your relationship with God and others</vt:lpstr>
      <vt:lpstr>The Heart of the Christian Gospel Restoration of a covenant relationship with God</vt:lpstr>
      <vt:lpstr>Who is God? What does He want? The God of Order and Relationships</vt:lpstr>
      <vt:lpstr>God’s Desired State for His Church Are we to be Overcomers?</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1405</cp:revision>
  <cp:lastPrinted>2024-11-10T13:24:33Z</cp:lastPrinted>
  <dcterms:created xsi:type="dcterms:W3CDTF">2010-06-16T02:58:04Z</dcterms:created>
  <dcterms:modified xsi:type="dcterms:W3CDTF">2024-12-01T00:41:38Z</dcterms:modified>
</cp:coreProperties>
</file>