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4068" r:id="rId1"/>
    <p:sldMasterId id="2147484131" r:id="rId2"/>
  </p:sldMasterIdLst>
  <p:notesMasterIdLst>
    <p:notesMasterId r:id="rId8"/>
  </p:notesMasterIdLst>
  <p:sldIdLst>
    <p:sldId id="395" r:id="rId3"/>
    <p:sldId id="501" r:id="rId4"/>
    <p:sldId id="504" r:id="rId5"/>
    <p:sldId id="336" r:id="rId6"/>
    <p:sldId id="502" r:id="rId7"/>
  </p:sldIdLst>
  <p:sldSz cx="9144000" cy="6858000" type="screen4x3"/>
  <p:notesSz cx="7099300" cy="9385300"/>
  <p:defaultTextStyle>
    <a:defPPr>
      <a:defRPr lang="en-US"/>
    </a:defPPr>
    <a:lvl1pPr algn="l"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Phillip Pennington" initials="PP" lastIdx="2" clrIdx="0">
    <p:extLst>
      <p:ext uri="{19B8F6BF-5375-455C-9EA6-DF929625EA0E}">
        <p15:presenceInfo xmlns:p15="http://schemas.microsoft.com/office/powerpoint/2012/main" userId="7a30b84b863a4f94"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3606" autoAdjust="0"/>
    <p:restoredTop sz="74490" autoAdjust="0"/>
  </p:normalViewPr>
  <p:slideViewPr>
    <p:cSldViewPr>
      <p:cViewPr varScale="1">
        <p:scale>
          <a:sx n="117" d="100"/>
          <a:sy n="117" d="100"/>
        </p:scale>
        <p:origin x="1980" y="108"/>
      </p:cViewPr>
      <p:guideLst>
        <p:guide orient="horz" pos="2160"/>
        <p:guide pos="2880"/>
      </p:guideLst>
    </p:cSldViewPr>
  </p:slideViewPr>
  <p:notesTextViewPr>
    <p:cViewPr>
      <p:scale>
        <a:sx n="1" d="1"/>
        <a:sy n="1" d="1"/>
      </p:scale>
      <p:origin x="0" y="0"/>
    </p:cViewPr>
  </p:notesTextViewPr>
  <p:sorterViewPr>
    <p:cViewPr>
      <p:scale>
        <a:sx n="100" d="100"/>
        <a:sy n="100" d="100"/>
      </p:scale>
      <p:origin x="0" y="0"/>
    </p:cViewPr>
  </p:sorterViewPr>
  <p:notesViewPr>
    <p:cSldViewPr>
      <p:cViewPr varScale="1">
        <p:scale>
          <a:sx n="99" d="100"/>
          <a:sy n="99" d="100"/>
        </p:scale>
        <p:origin x="3848" y="20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commentAuthors" Target="commentAuthors.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Gospel</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Law</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dgm:pt>
    <dgm:pt modelId="{276D9D2B-FA7D-4F7B-B6F4-B8CB233A0A89}" type="pres">
      <dgm:prSet presAssocID="{1A0D7494-777A-43EF-AFD6-484B51C19A2E}" presName="downArrowText" presStyleLbl="revTx" presStyleIdx="0" presStyleCnt="2">
        <dgm:presLayoutVars>
          <dgm:bulletEnabled val="1"/>
        </dgm:presLayoutVars>
      </dgm:prSet>
      <dgm:spPr/>
    </dgm:pt>
    <dgm:pt modelId="{97626F1F-AE0A-493B-B957-194A0AE7CA5A}" type="pres">
      <dgm:prSet presAssocID="{D5F48856-C147-47C6-9AB9-F0404DC4082D}" presName="upArrow" presStyleLbl="node1" presStyleIdx="1" presStyleCnt="2"/>
      <dgm:spPr/>
    </dgm:pt>
    <dgm:pt modelId="{91C267F5-EA39-4A7A-9573-365FB1833CD7}" type="pres">
      <dgm:prSet presAssocID="{D5F48856-C147-47C6-9AB9-F0404DC4082D}" presName="upArrowText" presStyleLbl="revTx" presStyleIdx="1" presStyleCnt="2">
        <dgm:presLayoutVars>
          <dgm:bulletEnabled val="1"/>
        </dgm:presLayoutVars>
      </dgm:prSet>
      <dgm:spPr/>
    </dgm:pt>
  </dgm:ptLst>
  <dgm:cxnLst>
    <dgm:cxn modelId="{7D090921-3A4A-4B08-AC80-4533F845C75F}" type="presOf" srcId="{81A178B4-99EE-4C5A-89CF-740C2409C7A4}" destId="{B085D4B9-2837-4E5F-893C-4ED413EC1222}" srcOrd="0" destOrd="0" presId="urn:microsoft.com/office/officeart/2005/8/layout/arrow3"/>
    <dgm:cxn modelId="{8E852029-3CC2-47F8-97DA-CBA5563B70A2}" type="presOf" srcId="{D5F48856-C147-47C6-9AB9-F0404DC4082D}" destId="{91C267F5-EA39-4A7A-9573-365FB1833CD7}" srcOrd="0" destOrd="0" presId="urn:microsoft.com/office/officeart/2005/8/layout/arrow3"/>
    <dgm:cxn modelId="{F6265952-392D-41A7-8B2F-9D7A09C3A9E7}" type="presOf" srcId="{1A0D7494-777A-43EF-AFD6-484B51C19A2E}" destId="{276D9D2B-FA7D-4F7B-B6F4-B8CB233A0A89}"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C1B954D8-BFF7-47E3-B923-A951C99EE91F}" srcId="{81A178B4-99EE-4C5A-89CF-740C2409C7A4}" destId="{1A0D7494-777A-43EF-AFD6-484B51C19A2E}" srcOrd="0" destOrd="0" parTransId="{A4C2BF97-4CBA-4D8C-813B-840966CE84A6}" sibTransId="{7A03912A-C290-4349-83E9-D6D6F913746C}"/>
    <dgm:cxn modelId="{FBB2D813-4AA9-4917-AE3D-EBFD3F434EA9}" type="presParOf" srcId="{B085D4B9-2837-4E5F-893C-4ED413EC1222}" destId="{4BB8DF28-8A07-4454-AE1B-858AD75E68D9}" srcOrd="0" destOrd="0" presId="urn:microsoft.com/office/officeart/2005/8/layout/arrow3"/>
    <dgm:cxn modelId="{CA9B8FEC-C6CA-4B6E-93B3-B6D7FD514A65}" type="presParOf" srcId="{B085D4B9-2837-4E5F-893C-4ED413EC1222}" destId="{5ED03076-13BC-4996-A0D4-D015E1150D51}" srcOrd="1" destOrd="0" presId="urn:microsoft.com/office/officeart/2005/8/layout/arrow3"/>
    <dgm:cxn modelId="{7023A2E7-B1FA-401B-83BA-2225B2E81D0A}" type="presParOf" srcId="{B085D4B9-2837-4E5F-893C-4ED413EC1222}" destId="{276D9D2B-FA7D-4F7B-B6F4-B8CB233A0A89}" srcOrd="2" destOrd="0" presId="urn:microsoft.com/office/officeart/2005/8/layout/arrow3"/>
    <dgm:cxn modelId="{CFB7CA3E-2069-4EDF-9193-B248026F242C}" type="presParOf" srcId="{B085D4B9-2837-4E5F-893C-4ED413EC1222}" destId="{97626F1F-AE0A-493B-B957-194A0AE7CA5A}" srcOrd="3" destOrd="0" presId="urn:microsoft.com/office/officeart/2005/8/layout/arrow3"/>
    <dgm:cxn modelId="{FB2DB9BD-1989-46E4-BFB7-C0B271AC3143}"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81A178B4-99EE-4C5A-89CF-740C2409C7A4}" type="doc">
      <dgm:prSet loTypeId="urn:microsoft.com/office/officeart/2005/8/layout/arrow3" loCatId="relationship" qsTypeId="urn:microsoft.com/office/officeart/2005/8/quickstyle/simple1" qsCatId="simple" csTypeId="urn:microsoft.com/office/officeart/2005/8/colors/accent1_2" csCatId="accent1" phldr="1"/>
      <dgm:spPr/>
      <dgm:t>
        <a:bodyPr/>
        <a:lstStyle/>
        <a:p>
          <a:endParaRPr lang="en-US"/>
        </a:p>
      </dgm:t>
    </dgm:pt>
    <dgm:pt modelId="{1A0D7494-777A-43EF-AFD6-484B51C19A2E}">
      <dgm:prSet phldrT="[Text]"/>
      <dgm:spPr/>
      <dgm:t>
        <a:bodyPr/>
        <a:lstStyle/>
        <a:p>
          <a:r>
            <a:rPr lang="en-US" dirty="0"/>
            <a:t>Sacred</a:t>
          </a:r>
        </a:p>
      </dgm:t>
    </dgm:pt>
    <dgm:pt modelId="{A4C2BF97-4CBA-4D8C-813B-840966CE84A6}" type="parTrans" cxnId="{C1B954D8-BFF7-47E3-B923-A951C99EE91F}">
      <dgm:prSet/>
      <dgm:spPr/>
      <dgm:t>
        <a:bodyPr/>
        <a:lstStyle/>
        <a:p>
          <a:endParaRPr lang="en-US"/>
        </a:p>
      </dgm:t>
    </dgm:pt>
    <dgm:pt modelId="{7A03912A-C290-4349-83E9-D6D6F913746C}" type="sibTrans" cxnId="{C1B954D8-BFF7-47E3-B923-A951C99EE91F}">
      <dgm:prSet/>
      <dgm:spPr/>
      <dgm:t>
        <a:bodyPr/>
        <a:lstStyle/>
        <a:p>
          <a:endParaRPr lang="en-US"/>
        </a:p>
      </dgm:t>
    </dgm:pt>
    <dgm:pt modelId="{D5F48856-C147-47C6-9AB9-F0404DC4082D}">
      <dgm:prSet phldrT="[Text]"/>
      <dgm:spPr/>
      <dgm:t>
        <a:bodyPr/>
        <a:lstStyle/>
        <a:p>
          <a:r>
            <a:rPr lang="en-US" dirty="0"/>
            <a:t>Secular</a:t>
          </a:r>
        </a:p>
      </dgm:t>
    </dgm:pt>
    <dgm:pt modelId="{50C71532-EA26-41B1-86C6-CF5C873FBA16}" type="parTrans" cxnId="{913C9ACE-0A9C-4A68-B835-9A0CD3998826}">
      <dgm:prSet/>
      <dgm:spPr/>
      <dgm:t>
        <a:bodyPr/>
        <a:lstStyle/>
        <a:p>
          <a:endParaRPr lang="en-US"/>
        </a:p>
      </dgm:t>
    </dgm:pt>
    <dgm:pt modelId="{6CD72E92-648C-4010-9E3B-390CB5639C89}" type="sibTrans" cxnId="{913C9ACE-0A9C-4A68-B835-9A0CD3998826}">
      <dgm:prSet/>
      <dgm:spPr/>
      <dgm:t>
        <a:bodyPr/>
        <a:lstStyle/>
        <a:p>
          <a:endParaRPr lang="en-US"/>
        </a:p>
      </dgm:t>
    </dgm:pt>
    <dgm:pt modelId="{B085D4B9-2837-4E5F-893C-4ED413EC1222}" type="pres">
      <dgm:prSet presAssocID="{81A178B4-99EE-4C5A-89CF-740C2409C7A4}" presName="compositeShape" presStyleCnt="0">
        <dgm:presLayoutVars>
          <dgm:chMax val="2"/>
          <dgm:dir/>
          <dgm:resizeHandles val="exact"/>
        </dgm:presLayoutVars>
      </dgm:prSet>
      <dgm:spPr/>
    </dgm:pt>
    <dgm:pt modelId="{4BB8DF28-8A07-4454-AE1B-858AD75E68D9}" type="pres">
      <dgm:prSet presAssocID="{81A178B4-99EE-4C5A-89CF-740C2409C7A4}" presName="divider" presStyleLbl="fgShp" presStyleIdx="0" presStyleCnt="1"/>
      <dgm:spPr/>
    </dgm:pt>
    <dgm:pt modelId="{5ED03076-13BC-4996-A0D4-D015E1150D51}" type="pres">
      <dgm:prSet presAssocID="{1A0D7494-777A-43EF-AFD6-484B51C19A2E}" presName="downArrow" presStyleLbl="node1" presStyleIdx="0" presStyleCnt="2"/>
      <dgm:spPr>
        <a:solidFill>
          <a:schemeClr val="accent6">
            <a:lumMod val="75000"/>
          </a:schemeClr>
        </a:solidFill>
      </dgm:spPr>
    </dgm:pt>
    <dgm:pt modelId="{276D9D2B-FA7D-4F7B-B6F4-B8CB233A0A89}" type="pres">
      <dgm:prSet presAssocID="{1A0D7494-777A-43EF-AFD6-484B51C19A2E}" presName="downArrowText" presStyleLbl="revTx" presStyleIdx="0" presStyleCnt="2">
        <dgm:presLayoutVars>
          <dgm:bulletEnabled val="1"/>
        </dgm:presLayoutVars>
      </dgm:prSet>
      <dgm:spPr/>
    </dgm:pt>
    <dgm:pt modelId="{97626F1F-AE0A-493B-B957-194A0AE7CA5A}" type="pres">
      <dgm:prSet presAssocID="{D5F48856-C147-47C6-9AB9-F0404DC4082D}" presName="upArrow" presStyleLbl="node1" presStyleIdx="1" presStyleCnt="2"/>
      <dgm:spPr>
        <a:solidFill>
          <a:schemeClr val="accent6">
            <a:lumMod val="75000"/>
          </a:schemeClr>
        </a:solidFill>
      </dgm:spPr>
    </dgm:pt>
    <dgm:pt modelId="{91C267F5-EA39-4A7A-9573-365FB1833CD7}" type="pres">
      <dgm:prSet presAssocID="{D5F48856-C147-47C6-9AB9-F0404DC4082D}" presName="upArrowText" presStyleLbl="revTx" presStyleIdx="1" presStyleCnt="2">
        <dgm:presLayoutVars>
          <dgm:bulletEnabled val="1"/>
        </dgm:presLayoutVars>
      </dgm:prSet>
      <dgm:spPr/>
    </dgm:pt>
  </dgm:ptLst>
  <dgm:cxnLst>
    <dgm:cxn modelId="{65133074-905E-4170-8DF5-AF21D5E94FFB}" type="presOf" srcId="{D5F48856-C147-47C6-9AB9-F0404DC4082D}" destId="{91C267F5-EA39-4A7A-9573-365FB1833CD7}" srcOrd="0" destOrd="0" presId="urn:microsoft.com/office/officeart/2005/8/layout/arrow3"/>
    <dgm:cxn modelId="{913C9ACE-0A9C-4A68-B835-9A0CD3998826}" srcId="{81A178B4-99EE-4C5A-89CF-740C2409C7A4}" destId="{D5F48856-C147-47C6-9AB9-F0404DC4082D}" srcOrd="1" destOrd="0" parTransId="{50C71532-EA26-41B1-86C6-CF5C873FBA16}" sibTransId="{6CD72E92-648C-4010-9E3B-390CB5639C89}"/>
    <dgm:cxn modelId="{AE8452D4-9B46-4D47-8EA6-1B2ADA65D0F1}" type="presOf" srcId="{81A178B4-99EE-4C5A-89CF-740C2409C7A4}" destId="{B085D4B9-2837-4E5F-893C-4ED413EC1222}" srcOrd="0" destOrd="0" presId="urn:microsoft.com/office/officeart/2005/8/layout/arrow3"/>
    <dgm:cxn modelId="{C1B954D8-BFF7-47E3-B923-A951C99EE91F}" srcId="{81A178B4-99EE-4C5A-89CF-740C2409C7A4}" destId="{1A0D7494-777A-43EF-AFD6-484B51C19A2E}" srcOrd="0" destOrd="0" parTransId="{A4C2BF97-4CBA-4D8C-813B-840966CE84A6}" sibTransId="{7A03912A-C290-4349-83E9-D6D6F913746C}"/>
    <dgm:cxn modelId="{5A259FDE-EB22-437F-8D15-17DA7F025230}" type="presOf" srcId="{1A0D7494-777A-43EF-AFD6-484B51C19A2E}" destId="{276D9D2B-FA7D-4F7B-B6F4-B8CB233A0A89}" srcOrd="0" destOrd="0" presId="urn:microsoft.com/office/officeart/2005/8/layout/arrow3"/>
    <dgm:cxn modelId="{CCEF9F08-BC6E-4353-A6E0-097043EB5998}" type="presParOf" srcId="{B085D4B9-2837-4E5F-893C-4ED413EC1222}" destId="{4BB8DF28-8A07-4454-AE1B-858AD75E68D9}" srcOrd="0" destOrd="0" presId="urn:microsoft.com/office/officeart/2005/8/layout/arrow3"/>
    <dgm:cxn modelId="{36517E29-5E3C-4DED-99D5-C108B1F91C49}" type="presParOf" srcId="{B085D4B9-2837-4E5F-893C-4ED413EC1222}" destId="{5ED03076-13BC-4996-A0D4-D015E1150D51}" srcOrd="1" destOrd="0" presId="urn:microsoft.com/office/officeart/2005/8/layout/arrow3"/>
    <dgm:cxn modelId="{FB022748-83AB-48CA-B2EC-9E52486DB63F}" type="presParOf" srcId="{B085D4B9-2837-4E5F-893C-4ED413EC1222}" destId="{276D9D2B-FA7D-4F7B-B6F4-B8CB233A0A89}" srcOrd="2" destOrd="0" presId="urn:microsoft.com/office/officeart/2005/8/layout/arrow3"/>
    <dgm:cxn modelId="{005CE72C-6269-4134-81CC-4173B93EEF46}" type="presParOf" srcId="{B085D4B9-2837-4E5F-893C-4ED413EC1222}" destId="{97626F1F-AE0A-493B-B957-194A0AE7CA5A}" srcOrd="3" destOrd="0" presId="urn:microsoft.com/office/officeart/2005/8/layout/arrow3"/>
    <dgm:cxn modelId="{3D242F84-4C04-456C-B6E9-5D95CA5DFF92}" type="presParOf" srcId="{B085D4B9-2837-4E5F-893C-4ED413EC1222}" destId="{91C267F5-EA39-4A7A-9573-365FB1833CD7}" srcOrd="4" destOrd="0" presId="urn:microsoft.com/office/officeart/2005/8/layout/arrow3"/>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3553968" y="0"/>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Gospel</a:t>
          </a:r>
        </a:p>
      </dsp:txBody>
      <dsp:txXfrm>
        <a:off x="3553968" y="0"/>
        <a:ext cx="2145792" cy="1318831"/>
      </dsp:txXfrm>
    </dsp:sp>
    <dsp:sp modelId="{97626F1F-AE0A-493B-B957-194A0AE7CA5A}">
      <dsp:nvSpPr>
        <dsp:cNvPr id="0" name=""/>
        <dsp:cNvSpPr/>
      </dsp:nvSpPr>
      <dsp:spPr>
        <a:xfrm>
          <a:off x="3889248" y="1727041"/>
          <a:ext cx="2011680" cy="1256030"/>
        </a:xfrm>
        <a:prstGeom prst="upArrow">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1005840" y="1821243"/>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77368" tIns="277368" rIns="277368" bIns="277368" numCol="1" spcCol="1270" anchor="ctr" anchorCtr="0">
          <a:noAutofit/>
        </a:bodyPr>
        <a:lstStyle/>
        <a:p>
          <a:pPr marL="0" lvl="0" indent="0" algn="ctr" defTabSz="1733550">
            <a:lnSpc>
              <a:spcPct val="90000"/>
            </a:lnSpc>
            <a:spcBef>
              <a:spcPct val="0"/>
            </a:spcBef>
            <a:spcAft>
              <a:spcPct val="35000"/>
            </a:spcAft>
            <a:buNone/>
          </a:pPr>
          <a:r>
            <a:rPr lang="en-US" sz="3900" kern="1200" dirty="0"/>
            <a:t>Law</a:t>
          </a:r>
        </a:p>
      </dsp:txBody>
      <dsp:txXfrm>
        <a:off x="1005840" y="1821243"/>
        <a:ext cx="2145792" cy="1318831"/>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BB8DF28-8A07-4454-AE1B-858AD75E68D9}">
      <dsp:nvSpPr>
        <dsp:cNvPr id="0" name=""/>
        <dsp:cNvSpPr/>
      </dsp:nvSpPr>
      <dsp:spPr>
        <a:xfrm rot="21300000">
          <a:off x="16812" y="1231484"/>
          <a:ext cx="6671975" cy="677105"/>
        </a:xfrm>
        <a:prstGeom prst="mathMinus">
          <a:avLst/>
        </a:prstGeom>
        <a:solidFill>
          <a:schemeClr val="accent1">
            <a:tint val="60000"/>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sp>
    <dsp:sp modelId="{5ED03076-13BC-4996-A0D4-D015E1150D51}">
      <dsp:nvSpPr>
        <dsp:cNvPr id="0" name=""/>
        <dsp:cNvSpPr/>
      </dsp:nvSpPr>
      <dsp:spPr>
        <a:xfrm>
          <a:off x="804672" y="157003"/>
          <a:ext cx="2011680" cy="1256030"/>
        </a:xfrm>
        <a:prstGeom prst="downArrow">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276D9D2B-FA7D-4F7B-B6F4-B8CB233A0A89}">
      <dsp:nvSpPr>
        <dsp:cNvPr id="0" name=""/>
        <dsp:cNvSpPr/>
      </dsp:nvSpPr>
      <dsp:spPr>
        <a:xfrm>
          <a:off x="3553968" y="0"/>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Sacred</a:t>
          </a:r>
        </a:p>
      </dsp:txBody>
      <dsp:txXfrm>
        <a:off x="3553968" y="0"/>
        <a:ext cx="2145792" cy="1318831"/>
      </dsp:txXfrm>
    </dsp:sp>
    <dsp:sp modelId="{97626F1F-AE0A-493B-B957-194A0AE7CA5A}">
      <dsp:nvSpPr>
        <dsp:cNvPr id="0" name=""/>
        <dsp:cNvSpPr/>
      </dsp:nvSpPr>
      <dsp:spPr>
        <a:xfrm>
          <a:off x="3889248" y="1727041"/>
          <a:ext cx="2011680" cy="1256030"/>
        </a:xfrm>
        <a:prstGeom prst="upArrow">
          <a:avLst/>
        </a:prstGeom>
        <a:solidFill>
          <a:schemeClr val="accent6">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sp>
    <dsp:sp modelId="{91C267F5-EA39-4A7A-9573-365FB1833CD7}">
      <dsp:nvSpPr>
        <dsp:cNvPr id="0" name=""/>
        <dsp:cNvSpPr/>
      </dsp:nvSpPr>
      <dsp:spPr>
        <a:xfrm>
          <a:off x="1005840" y="1821243"/>
          <a:ext cx="2145792" cy="131883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263144" tIns="263144" rIns="263144" bIns="263144" numCol="1" spcCol="1270" anchor="ctr" anchorCtr="0">
          <a:noAutofit/>
        </a:bodyPr>
        <a:lstStyle/>
        <a:p>
          <a:pPr marL="0" lvl="0" indent="0" algn="ctr" defTabSz="1644650">
            <a:lnSpc>
              <a:spcPct val="90000"/>
            </a:lnSpc>
            <a:spcBef>
              <a:spcPct val="0"/>
            </a:spcBef>
            <a:spcAft>
              <a:spcPct val="35000"/>
            </a:spcAft>
            <a:buNone/>
          </a:pPr>
          <a:r>
            <a:rPr lang="en-US" sz="3700" kern="1200" dirty="0"/>
            <a:t>Secular</a:t>
          </a:r>
        </a:p>
      </dsp:txBody>
      <dsp:txXfrm>
        <a:off x="1005840" y="1821243"/>
        <a:ext cx="2145792" cy="1318831"/>
      </dsp:txXfrm>
    </dsp:sp>
  </dsp:spTree>
</dsp:drawing>
</file>

<file path=ppt/diagrams/layout1.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layout2.xml><?xml version="1.0" encoding="utf-8"?>
<dgm:layoutDef xmlns:dgm="http://schemas.openxmlformats.org/drawingml/2006/diagram" xmlns:a="http://schemas.openxmlformats.org/drawingml/2006/main" uniqueId="urn:microsoft.com/office/officeart/2005/8/layout/arrow3">
  <dgm:title val=""/>
  <dgm:desc val=""/>
  <dgm:catLst>
    <dgm:cat type="relationship" pri="5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none"/>
      <dgm:param type="vertAlign" val="none"/>
    </dgm:alg>
    <dgm:shape xmlns:r="http://schemas.openxmlformats.org/officeDocument/2006/relationships" r:blip="">
      <dgm:adjLst/>
    </dgm:shape>
    <dgm:presOf/>
    <dgm:choose name="Name0">
      <dgm:if name="Name1" func="var" arg="dir" op="equ" val="norm">
        <dgm:choose name="Name2">
          <dgm:if name="Name3"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l" for="ch" forName="downArrow" refType="w" fact="0.1"/>
              <dgm:constr type="t" for="ch" forName="downArrow" refType="h" fact="0.05"/>
              <dgm:constr type="lOff" for="ch" forName="downArrow" refType="w" fact="0.02"/>
              <dgm:constr type="w" for="ch" forName="downArrowText" refType="w" fact="0.32"/>
              <dgm:constr type="h" for="ch" forName="downArrowText" refType="h" fact="0.42"/>
              <dgm:constr type="t" for="ch" forName="downArrowText"/>
              <dgm:constr type="r" for="ch" forName="downArrowText" refType="w" fact="0.85"/>
              <dgm:constr type="w" for="ch" forName="upArrow" refType="w" fact="0.3"/>
              <dgm:constr type="h" for="ch" forName="upArrow" refType="h" fact="0.4"/>
              <dgm:constr type="b" for="ch" forName="upArrow" refType="h" fact="0.95"/>
              <dgm:constr type="r" for="ch" forName="upArrow" refType="w" fact="0.9"/>
              <dgm:constr type="rOff" for="ch" forName="upArrow" refType="w" fact="-0.02"/>
              <dgm:constr type="w" for="ch" forName="upArrowText" refType="w" fact="0.32"/>
              <dgm:constr type="h" for="ch" forName="upArrowText" refType="h" fact="0.42"/>
              <dgm:constr type="b" for="ch" forName="upArrowText" refType="h"/>
              <dgm:constr type="l" for="ch" forName="upArrowText" refType="w" fact="0.15"/>
              <dgm:constr type="primFontSz" for="ch" ptType="node" op="equ" val="65"/>
            </dgm:constrLst>
          </dgm:if>
          <dgm:else name="Name4">
            <dgm:constrLst>
              <dgm:constr type="w" for="ch" forName="downArrow" refType="w" fact="0.4"/>
              <dgm:constr type="h" for="ch" forName="downArrow" refType="h" fact="0.8"/>
              <dgm:constr type="l" for="ch" forName="downArrow" refType="w" fact="0.02"/>
              <dgm:constr type="t" for="ch" forName="downArrow" refType="h" fact="0.05"/>
              <dgm:constr type="lOff" for="ch" forName="downArrow" refType="w" fact="0.02"/>
              <dgm:constr type="w" for="ch" forName="downArrowText" refType="w" fact="0.5"/>
              <dgm:constr type="h" for="ch" forName="downArrowText" refType="h"/>
              <dgm:constr type="t" for="ch" forName="downArrowText"/>
              <dgm:constr type="r" for="ch" forName="downArrowText" refType="w"/>
              <dgm:constr type="primFontSz" for="ch" ptType="node" op="equ" val="65"/>
            </dgm:constrLst>
          </dgm:else>
        </dgm:choose>
      </dgm:if>
      <dgm:else name="Name5">
        <dgm:choose name="Name6">
          <dgm:if name="Name7" axis="ch" ptType="node" func="cnt" op="gte" val="2">
            <dgm:constrLst>
              <dgm:constr type="w" for="ch" forName="divider" refType="w"/>
              <dgm:constr type="h" for="ch" forName="divider" refType="w" fact="0.2"/>
              <dgm:constr type="h" for="ch" forName="divider" refType="h" op="gte" fact="0.2"/>
              <dgm:constr type="h" for="ch" forName="divider" refType="h" op="lte" fact="0.4"/>
              <dgm:constr type="ctrX" for="ch" forName="divider" refType="w" fact="0.5"/>
              <dgm:constr type="ctrY" for="ch" forName="divider" refType="h" fact="0.5"/>
              <dgm:constr type="w" for="ch" forName="downArrow" refType="w" fact="0.3"/>
              <dgm:constr type="h" for="ch" forName="downArrow" refType="h" fact="0.4"/>
              <dgm:constr type="r" for="ch" forName="downArrow" refType="w" fact="0.9"/>
              <dgm:constr type="t" for="ch" forName="downArrow" refType="h" fact="0.05"/>
              <dgm:constr type="rOff" for="ch" forName="downArrow" refType="w" fact="-0.02"/>
              <dgm:constr type="w" for="ch" forName="downArrowText" refType="w" fact="0.32"/>
              <dgm:constr type="h" for="ch" forName="downArrowText" refType="h" fact="0.42"/>
              <dgm:constr type="t" for="ch" forName="downArrowText"/>
              <dgm:constr type="l" for="ch" forName="downArrowText" refType="w" fact="0.15"/>
              <dgm:constr type="w" for="ch" forName="upArrow" refType="w" fact="0.3"/>
              <dgm:constr type="h" for="ch" forName="upArrow" refType="h" fact="0.4"/>
              <dgm:constr type="b" for="ch" forName="upArrow" refType="h" fact="0.95"/>
              <dgm:constr type="l" for="ch" forName="upArrow" refType="w" fact="0.1"/>
              <dgm:constr type="lOff" for="ch" forName="upArrow" refType="w" fact="0.02"/>
              <dgm:constr type="w" for="ch" forName="upArrowText" refType="w" fact="0.32"/>
              <dgm:constr type="h" for="ch" forName="upArrowText" refType="h" fact="0.42"/>
              <dgm:constr type="b" for="ch" forName="upArrowText" refType="h"/>
              <dgm:constr type="r" for="ch" forName="upArrowText" refType="w" fact="0.85"/>
              <dgm:constr type="primFontSz" for="ch" ptType="node" op="equ" val="65"/>
            </dgm:constrLst>
          </dgm:if>
          <dgm:else name="Name8">
            <dgm:constrLst>
              <dgm:constr type="w" for="ch" forName="downArrow" refType="w" fact="0.4"/>
              <dgm:constr type="h" for="ch" forName="downArrow" refType="h" fact="0.8"/>
              <dgm:constr type="r" for="ch" forName="downArrow" refType="w" fact="0.98"/>
              <dgm:constr type="t" for="ch" forName="downArrow" refType="h" fact="0.05"/>
              <dgm:constr type="rOff" for="ch" forName="downArrow" refType="w" fact="-0.02"/>
              <dgm:constr type="w" for="ch" forName="downArrowText" refType="w" fact="0.5"/>
              <dgm:constr type="h" for="ch" forName="downArrowText" refType="h"/>
              <dgm:constr type="t" for="ch" forName="downArrowText"/>
              <dgm:constr type="l" for="ch" forName="downArrowText"/>
              <dgm:constr type="primFontSz" for="ch" ptType="node" op="equ" val="65"/>
            </dgm:constrLst>
          </dgm:else>
        </dgm:choose>
      </dgm:else>
    </dgm:choose>
    <dgm:ruleLst/>
    <dgm:choose name="Name9">
      <dgm:if name="Name10" axis="ch" ptType="node" func="cnt" op="gte" val="2">
        <dgm:layoutNode name="divider" styleLbl="fgShp">
          <dgm:alg type="sp"/>
          <dgm:choose name="Name11">
            <dgm:if name="Name12" func="var" arg="dir" op="equ" val="norm">
              <dgm:shape xmlns:r="http://schemas.openxmlformats.org/officeDocument/2006/relationships" rot="-5" type="mathMinus" r:blip="">
                <dgm:adjLst/>
              </dgm:shape>
            </dgm:if>
            <dgm:else name="Name13">
              <dgm:shape xmlns:r="http://schemas.openxmlformats.org/officeDocument/2006/relationships" rot="5" type="mathMinus" r:blip="">
                <dgm:adjLst/>
              </dgm:shape>
            </dgm:else>
          </dgm:choose>
          <dgm:presOf/>
          <dgm:constrLst/>
          <dgm:ruleLst/>
        </dgm:layoutNode>
      </dgm:if>
      <dgm:else name="Name14"/>
    </dgm:choose>
    <dgm:forEach name="Name15" axis="ch" ptType="node" cnt="1">
      <dgm:layoutNode name="downArrow" styleLbl="node1">
        <dgm:alg type="sp"/>
        <dgm:shape xmlns:r="http://schemas.openxmlformats.org/officeDocument/2006/relationships" type="downArrow" r:blip="">
          <dgm:adjLst/>
        </dgm:shape>
        <dgm:presOf/>
        <dgm:constrLst/>
        <dgm:ruleLst/>
      </dgm:layoutNode>
      <dgm:layoutNode name="down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forEach name="Name16" axis="ch" ptType="node" st="2" cnt="1">
      <dgm:layoutNode name="upArrow" styleLbl="node1">
        <dgm:alg type="sp"/>
        <dgm:shape xmlns:r="http://schemas.openxmlformats.org/officeDocument/2006/relationships" type="upArrow" r:blip="">
          <dgm:adjLst/>
        </dgm:shape>
        <dgm:presOf/>
        <dgm:constrLst/>
        <dgm:ruleLst/>
      </dgm:layoutNode>
      <dgm:layoutNode name="upArrowText" styleLbl="revTx">
        <dgm:varLst>
          <dgm:bulletEnabled val="1"/>
        </dgm:varLst>
        <dgm:alg type="tx">
          <dgm:param type="txAnchorVertCh" val="mid"/>
        </dgm:alg>
        <dgm:shape xmlns:r="http://schemas.openxmlformats.org/officeDocument/2006/relationships" type="rect" r:blip="">
          <dgm:adjLst/>
        </dgm:shape>
        <dgm:presOf axis="desOrSelf" ptType="node"/>
        <dgm:constrLst/>
        <dgm:ruleLst>
          <dgm:rule type="primFontSz" val="5" fact="NaN" max="NaN"/>
        </dgm:ruleLst>
      </dgm:layoutNod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076364" cy="469265"/>
          </a:xfrm>
          <a:prstGeom prst="rect">
            <a:avLst/>
          </a:prstGeom>
        </p:spPr>
        <p:txBody>
          <a:bodyPr vert="horz" wrap="square" lIns="94103" tIns="47052" rIns="94103" bIns="47052" numCol="1" anchor="t"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3" name="Date Placeholder 2"/>
          <p:cNvSpPr>
            <a:spLocks noGrp="1"/>
          </p:cNvSpPr>
          <p:nvPr>
            <p:ph type="dt" idx="1"/>
          </p:nvPr>
        </p:nvSpPr>
        <p:spPr>
          <a:xfrm>
            <a:off x="4021295" y="0"/>
            <a:ext cx="3076364" cy="469265"/>
          </a:xfrm>
          <a:prstGeom prst="rect">
            <a:avLst/>
          </a:prstGeom>
        </p:spPr>
        <p:txBody>
          <a:bodyPr vert="horz" wrap="square" lIns="94103" tIns="47052" rIns="94103" bIns="47052" numCol="1" anchor="t"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37B93000-4848-40F5-8AEF-44DFB12065B3}" type="datetime1">
              <a:rPr lang="en-US"/>
              <a:pPr>
                <a:defRPr/>
              </a:pPr>
              <a:t>10/20/2024</a:t>
            </a:fld>
            <a:endParaRPr lang="en-US"/>
          </a:p>
        </p:txBody>
      </p:sp>
      <p:sp>
        <p:nvSpPr>
          <p:cNvPr id="4" name="Slide Image Placeholder 3"/>
          <p:cNvSpPr>
            <a:spLocks noGrp="1" noRot="1" noChangeAspect="1"/>
          </p:cNvSpPr>
          <p:nvPr>
            <p:ph type="sldImg" idx="2"/>
          </p:nvPr>
        </p:nvSpPr>
        <p:spPr>
          <a:xfrm>
            <a:off x="1203325" y="704850"/>
            <a:ext cx="4692650" cy="3519488"/>
          </a:xfrm>
          <a:prstGeom prst="rect">
            <a:avLst/>
          </a:prstGeom>
          <a:noFill/>
          <a:ln w="12700">
            <a:solidFill>
              <a:prstClr val="black"/>
            </a:solidFill>
          </a:ln>
        </p:spPr>
        <p:txBody>
          <a:bodyPr vert="horz" wrap="square" lIns="94103" tIns="47052" rIns="94103" bIns="47052"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09931" y="4458018"/>
            <a:ext cx="5679440" cy="4223385"/>
          </a:xfrm>
          <a:prstGeom prst="rect">
            <a:avLst/>
          </a:prstGeom>
        </p:spPr>
        <p:txBody>
          <a:bodyPr vert="horz" wrap="square" lIns="94103" tIns="47052" rIns="94103" bIns="47052"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1" y="8914406"/>
            <a:ext cx="3076364" cy="469265"/>
          </a:xfrm>
          <a:prstGeom prst="rect">
            <a:avLst/>
          </a:prstGeom>
        </p:spPr>
        <p:txBody>
          <a:bodyPr vert="horz" wrap="square" lIns="94103" tIns="47052" rIns="94103" bIns="47052" numCol="1" anchor="b" anchorCtr="0" compatLnSpc="1">
            <a:prstTxWarp prst="textNoShape">
              <a:avLst/>
            </a:prstTxWarp>
          </a:bodyPr>
          <a:lstStyle>
            <a:lvl1pPr>
              <a:defRPr sz="1200">
                <a:latin typeface="Arial" pitchFamily="34" charset="0"/>
                <a:ea typeface="ＭＳ Ｐゴシック" pitchFamily="-106" charset="-128"/>
              </a:defRPr>
            </a:lvl1pPr>
          </a:lstStyle>
          <a:p>
            <a:pPr>
              <a:defRPr/>
            </a:pPr>
            <a:endParaRPr lang="en-US"/>
          </a:p>
        </p:txBody>
      </p:sp>
      <p:sp>
        <p:nvSpPr>
          <p:cNvPr id="7" name="Slide Number Placeholder 6"/>
          <p:cNvSpPr>
            <a:spLocks noGrp="1"/>
          </p:cNvSpPr>
          <p:nvPr>
            <p:ph type="sldNum" sz="quarter" idx="5"/>
          </p:nvPr>
        </p:nvSpPr>
        <p:spPr>
          <a:xfrm>
            <a:off x="4021295" y="8914406"/>
            <a:ext cx="3076364" cy="469265"/>
          </a:xfrm>
          <a:prstGeom prst="rect">
            <a:avLst/>
          </a:prstGeom>
        </p:spPr>
        <p:txBody>
          <a:bodyPr vert="horz" wrap="square" lIns="94103" tIns="47052" rIns="94103" bIns="47052" numCol="1" anchor="b" anchorCtr="0" compatLnSpc="1">
            <a:prstTxWarp prst="textNoShape">
              <a:avLst/>
            </a:prstTxWarp>
          </a:bodyPr>
          <a:lstStyle>
            <a:lvl1pPr algn="r">
              <a:defRPr sz="1200">
                <a:latin typeface="Arial" pitchFamily="34" charset="0"/>
                <a:ea typeface="ＭＳ Ｐゴシック" pitchFamily="-106" charset="-128"/>
              </a:defRPr>
            </a:lvl1pPr>
          </a:lstStyle>
          <a:p>
            <a:pPr>
              <a:defRPr/>
            </a:pPr>
            <a:fld id="{07776858-791E-4C8D-8FA3-473B3AFECFAC}" type="slidenum">
              <a:rPr lang="en-US"/>
              <a:pPr>
                <a:defRPr/>
              </a:pPr>
              <a:t>‹#›</a:t>
            </a:fld>
            <a:endParaRPr lang="en-US"/>
          </a:p>
        </p:txBody>
      </p:sp>
    </p:spTree>
    <p:extLst>
      <p:ext uri="{BB962C8B-B14F-4D97-AF65-F5344CB8AC3E}">
        <p14:creationId xmlns:p14="http://schemas.microsoft.com/office/powerpoint/2010/main" val="4118375044"/>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106"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r>
              <a:rPr lang="en-US" dirty="0"/>
              <a:t>Luke 24</a:t>
            </a:r>
          </a:p>
          <a:p>
            <a:r>
              <a:rPr lang="en-US" dirty="0"/>
              <a:t>Jesus himself gives the divine authorization for reading all of the Old Testament in reference to Him.</a:t>
            </a:r>
          </a:p>
        </p:txBody>
      </p:sp>
      <p:sp>
        <p:nvSpPr>
          <p:cNvPr id="4" name="Slide Number Placeholder 3"/>
          <p:cNvSpPr>
            <a:spLocks noGrp="1"/>
          </p:cNvSpPr>
          <p:nvPr>
            <p:ph type="sldNum" sz="quarter" idx="5"/>
          </p:nvPr>
        </p:nvSpPr>
        <p:spPr/>
        <p:txBody>
          <a:bodyPr/>
          <a:lstStyle/>
          <a:p>
            <a:pPr>
              <a:defRPr/>
            </a:pPr>
            <a:fld id="{07776858-791E-4C8D-8FA3-473B3AFECFAC}" type="slidenum">
              <a:rPr lang="en-US" smtClean="0"/>
              <a:pPr>
                <a:defRPr/>
              </a:pPr>
              <a:t>1</a:t>
            </a:fld>
            <a:endParaRPr lang="en-US"/>
          </a:p>
        </p:txBody>
      </p:sp>
    </p:spTree>
    <p:extLst>
      <p:ext uri="{BB962C8B-B14F-4D97-AF65-F5344CB8AC3E}">
        <p14:creationId xmlns:p14="http://schemas.microsoft.com/office/powerpoint/2010/main" val="415285484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064484-E0CE-7E19-B40C-EB98B10290F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ED148F-F93C-C971-60BB-9F0CF584EC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BA0C613-4146-91EC-7499-538BD0E0BF47}"/>
              </a:ext>
            </a:extLst>
          </p:cNvPr>
          <p:cNvSpPr>
            <a:spLocks noGrp="1"/>
          </p:cNvSpPr>
          <p:nvPr>
            <p:ph type="body" idx="1"/>
          </p:nvPr>
        </p:nvSpPr>
        <p:spPr/>
        <p:txBody>
          <a:bodyPr>
            <a:normAutofit/>
          </a:bodyPr>
          <a:lstStyle/>
          <a:p>
            <a:endParaRPr lang="en-US" dirty="0"/>
          </a:p>
          <a:p>
            <a:r>
              <a:rPr lang="en-US" dirty="0"/>
              <a:t>God’s Problem and Man’s Need</a:t>
            </a:r>
          </a:p>
          <a:p>
            <a:pPr marL="228600" indent="-228600">
              <a:buAutoNum type="arabicPeriod"/>
            </a:pPr>
            <a:r>
              <a:rPr lang="en-US" dirty="0"/>
              <a:t>Situation</a:t>
            </a:r>
          </a:p>
          <a:p>
            <a:pPr marL="228600" indent="-228600">
              <a:buAutoNum type="arabicPeriod"/>
            </a:pPr>
            <a:r>
              <a:rPr lang="en-US" dirty="0"/>
              <a:t>Problems</a:t>
            </a:r>
          </a:p>
          <a:p>
            <a:pPr marL="228600" indent="-228600">
              <a:buAutoNum type="arabicPeriod"/>
            </a:pPr>
            <a:r>
              <a:rPr lang="en-US" dirty="0"/>
              <a:t>Implications</a:t>
            </a:r>
          </a:p>
          <a:p>
            <a:pPr marL="228600" indent="-228600">
              <a:buAutoNum type="arabicPeriod"/>
            </a:pPr>
            <a:r>
              <a:rPr lang="en-US" dirty="0"/>
              <a:t>Needs Analysis</a:t>
            </a:r>
          </a:p>
          <a:p>
            <a:endParaRPr lang="en-US" dirty="0"/>
          </a:p>
        </p:txBody>
      </p:sp>
      <p:sp>
        <p:nvSpPr>
          <p:cNvPr id="4" name="Slide Number Placeholder 3">
            <a:extLst>
              <a:ext uri="{FF2B5EF4-FFF2-40B4-BE49-F238E27FC236}">
                <a16:creationId xmlns:a16="http://schemas.microsoft.com/office/drawing/2014/main" id="{9D2C0407-5DC2-6D62-2C1D-35FBD9C6E4B5}"/>
              </a:ext>
            </a:extLst>
          </p:cNvPr>
          <p:cNvSpPr>
            <a:spLocks noGrp="1"/>
          </p:cNvSpPr>
          <p:nvPr>
            <p:ph type="sldNum" sz="quarter" idx="10"/>
          </p:nvPr>
        </p:nvSpPr>
        <p:spPr/>
        <p:txBody>
          <a:bodyPr/>
          <a:lstStyle/>
          <a:p>
            <a:pPr>
              <a:defRPr/>
            </a:pPr>
            <a:fld id="{07776858-791E-4C8D-8FA3-473B3AFECFAC}" type="slidenum">
              <a:rPr lang="en-US" smtClean="0"/>
              <a:pPr>
                <a:defRPr/>
              </a:pPr>
              <a:t>2</a:t>
            </a:fld>
            <a:endParaRPr lang="en-US"/>
          </a:p>
        </p:txBody>
      </p:sp>
    </p:spTree>
    <p:extLst>
      <p:ext uri="{BB962C8B-B14F-4D97-AF65-F5344CB8AC3E}">
        <p14:creationId xmlns:p14="http://schemas.microsoft.com/office/powerpoint/2010/main" val="9938573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E9CF45-67EF-75D2-D5DF-5F34EB214B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7F31611-FDBB-54C9-31AD-4985BFB6AD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72160A-FB39-151A-C036-7EADDF79936E}"/>
              </a:ext>
            </a:extLst>
          </p:cNvPr>
          <p:cNvSpPr>
            <a:spLocks noGrp="1"/>
          </p:cNvSpPr>
          <p:nvPr>
            <p:ph type="body" idx="1"/>
          </p:nvPr>
        </p:nvSpPr>
        <p:spPr/>
        <p:txBody>
          <a:bodyPr>
            <a:normAutofit fontScale="40000" lnSpcReduction="20000"/>
          </a:bodyPr>
          <a:lstStyle/>
          <a:p>
            <a:endParaRPr lang="en-US" dirty="0"/>
          </a:p>
          <a:p>
            <a:pPr marL="228600" lvl="0" indent="-228600">
              <a:buAutoNum type="arabicPeriod"/>
            </a:pPr>
            <a:r>
              <a:rPr lang="en-US" dirty="0"/>
              <a:t>Who are the Righteous?</a:t>
            </a:r>
          </a:p>
          <a:p>
            <a:pPr marL="685800" lvl="1" indent="-228600">
              <a:buAutoNum type="arabicPeriod"/>
            </a:pPr>
            <a:r>
              <a:rPr lang="en-US" dirty="0"/>
              <a:t>How is it that there are a “congregation” thereof?</a:t>
            </a:r>
          </a:p>
          <a:p>
            <a:pPr marL="685800" lvl="1" indent="-228600">
              <a:buAutoNum type="arabicPeriod"/>
            </a:pPr>
            <a:r>
              <a:rPr lang="en-US" dirty="0"/>
              <a:t>How does that happen?</a:t>
            </a:r>
          </a:p>
          <a:p>
            <a:pPr marL="228600" lvl="0" indent="-228600">
              <a:buAutoNum type="arabicPeriod"/>
            </a:pPr>
            <a:r>
              <a:rPr lang="en-US" dirty="0"/>
              <a:t>What does Paul perceive via Habakkuk 2:4?</a:t>
            </a:r>
          </a:p>
          <a:p>
            <a:pPr marL="228600" lvl="0" indent="-228600">
              <a:buAutoNum type="arabicPeriod"/>
            </a:pPr>
            <a:endParaRPr lang="en-US" dirty="0"/>
          </a:p>
          <a:p>
            <a:pPr marL="0" marR="0">
              <a:lnSpc>
                <a:spcPct val="107000"/>
              </a:lnSpc>
              <a:spcBef>
                <a:spcPts val="0"/>
              </a:spcBef>
              <a:spcAft>
                <a:spcPts val="800"/>
              </a:spcAft>
            </a:pPr>
            <a:r>
              <a:rPr lang="en-US" sz="1800" dirty="0">
                <a:effectLst/>
                <a:latin typeface="Calibri" panose="020F0502020204030204" pitchFamily="34" charset="0"/>
                <a:ea typeface="Calibri" panose="020F0502020204030204" pitchFamily="34" charset="0"/>
                <a:cs typeface="Segoe UI" panose="020B0502040204020203" pitchFamily="34" charset="0"/>
              </a:rPr>
              <a:t>What is the meaning of the phrase, “the just shall live by faith” (</a:t>
            </a:r>
            <a:r>
              <a:rPr lang="en-US" sz="1800" dirty="0" err="1">
                <a:effectLst/>
                <a:latin typeface="Calibri" panose="020F0502020204030204" pitchFamily="34" charset="0"/>
                <a:ea typeface="Calibri" panose="020F0502020204030204" pitchFamily="34" charset="0"/>
                <a:cs typeface="Segoe UI" panose="020B0502040204020203" pitchFamily="34" charset="0"/>
              </a:rPr>
              <a:t>Hab</a:t>
            </a:r>
            <a:r>
              <a:rPr lang="en-US" sz="1800" dirty="0">
                <a:effectLst/>
                <a:latin typeface="Calibri" panose="020F0502020204030204" pitchFamily="34" charset="0"/>
                <a:ea typeface="Calibri" panose="020F0502020204030204" pitchFamily="34" charset="0"/>
                <a:cs typeface="Segoe UI" panose="020B0502040204020203" pitchFamily="34" charset="0"/>
              </a:rPr>
              <a:t> 2:4), relative to the Patriarchal, the Mosaic, and the Christian eras?   </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Segoe UI" panose="020B0502040204020203" pitchFamily="34" charset="0"/>
              </a:rPr>
              <a:t>Within each era, </a:t>
            </a:r>
            <a:r>
              <a:rPr lang="en-US" sz="1800" b="1" dirty="0">
                <a:effectLst/>
                <a:latin typeface="Calibri" panose="020F0502020204030204" pitchFamily="34" charset="0"/>
                <a:ea typeface="Calibri" panose="020F0502020204030204" pitchFamily="34" charset="0"/>
                <a:cs typeface="Segoe UI" panose="020B0502040204020203" pitchFamily="34" charset="0"/>
              </a:rPr>
              <a:t>the believer’s relationship to God is </a:t>
            </a:r>
            <a:r>
              <a:rPr lang="en-US" sz="1800" b="1" i="1" dirty="0">
                <a:effectLst/>
                <a:latin typeface="Calibri" panose="020F0502020204030204" pitchFamily="34" charset="0"/>
                <a:ea typeface="Calibri" panose="020F0502020204030204" pitchFamily="34" charset="0"/>
                <a:cs typeface="Segoe UI" panose="020B0502040204020203" pitchFamily="34" charset="0"/>
              </a:rPr>
              <a:t>based upon God’s promises</a:t>
            </a:r>
            <a:r>
              <a:rPr lang="en-US" sz="1800" b="1" dirty="0">
                <a:effectLst/>
                <a:latin typeface="Calibri" panose="020F0502020204030204" pitchFamily="34" charset="0"/>
                <a:ea typeface="Calibri" panose="020F0502020204030204" pitchFamily="34" charset="0"/>
                <a:cs typeface="Segoe UI" panose="020B0502040204020203" pitchFamily="34" charset="0"/>
              </a:rPr>
              <a:t> </a:t>
            </a:r>
            <a:r>
              <a:rPr lang="en-US" sz="1800" dirty="0">
                <a:effectLst/>
                <a:latin typeface="Calibri" panose="020F0502020204030204" pitchFamily="34" charset="0"/>
                <a:ea typeface="Calibri" panose="020F0502020204030204" pitchFamily="34" charset="0"/>
                <a:cs typeface="Segoe UI" panose="020B0502040204020203" pitchFamily="34" charset="0"/>
              </a:rPr>
              <a:t>and not upon anything that the person (or nation) has done or could do.</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Segoe UI" panose="020B0502040204020203" pitchFamily="34" charset="0"/>
              </a:rPr>
              <a:t>Within each era, sin is dealt with in accordance with God’s instruction, the believer simply obeys and accepts by faith that their sin is forgiven.  </a:t>
            </a: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800" dirty="0">
                <a:effectLst/>
                <a:latin typeface="Calibri" panose="020F0502020204030204" pitchFamily="34" charset="0"/>
                <a:ea typeface="Calibri" panose="020F0502020204030204" pitchFamily="34" charset="0"/>
                <a:cs typeface="Segoe UI" panose="020B0502040204020203" pitchFamily="34" charset="0"/>
              </a:rPr>
              <a:t>Even the animal sacrifices of the Mosaic Law were based upon God’s </a:t>
            </a:r>
            <a:r>
              <a:rPr lang="en-US" sz="1800" b="1" dirty="0">
                <a:effectLst/>
                <a:latin typeface="Calibri" panose="020F0502020204030204" pitchFamily="34" charset="0"/>
                <a:ea typeface="Calibri" panose="020F0502020204030204" pitchFamily="34" charset="0"/>
                <a:cs typeface="Segoe UI" panose="020B0502040204020203" pitchFamily="34" charset="0"/>
              </a:rPr>
              <a:t>promise</a:t>
            </a:r>
            <a:r>
              <a:rPr lang="en-US" sz="1800" dirty="0">
                <a:effectLst/>
                <a:latin typeface="Calibri" panose="020F0502020204030204" pitchFamily="34" charset="0"/>
                <a:ea typeface="Calibri" panose="020F0502020204030204" pitchFamily="34" charset="0"/>
                <a:cs typeface="Segoe UI" panose="020B0502040204020203" pitchFamily="34" charset="0"/>
              </a:rPr>
              <a:t> that the sin condition would be relieved.     </a:t>
            </a:r>
            <a:r>
              <a:rPr lang="en-US" sz="1800" dirty="0" err="1">
                <a:effectLst/>
                <a:latin typeface="Calibri" panose="020F0502020204030204" pitchFamily="34" charset="0"/>
                <a:ea typeface="Calibri" panose="020F0502020204030204" pitchFamily="34" charset="0"/>
                <a:cs typeface="Segoe UI" panose="020B0502040204020203" pitchFamily="34" charset="0"/>
              </a:rPr>
              <a:t>Galations</a:t>
            </a:r>
            <a:r>
              <a:rPr lang="en-US" sz="1800" dirty="0">
                <a:effectLst/>
                <a:latin typeface="Calibri" panose="020F0502020204030204" pitchFamily="34" charset="0"/>
                <a:ea typeface="Calibri" panose="020F0502020204030204" pitchFamily="34" charset="0"/>
                <a:cs typeface="Segoe UI" panose="020B0502040204020203" pitchFamily="34" charset="0"/>
              </a:rPr>
              <a:t> 3:19-29</a:t>
            </a:r>
            <a:endParaRPr lang="en-US" sz="1800" dirty="0">
              <a:effectLst/>
              <a:latin typeface="Calibri" panose="020F0502020204030204" pitchFamily="34" charset="0"/>
              <a:ea typeface="Calibri" panose="020F0502020204030204" pitchFamily="34" charset="0"/>
              <a:cs typeface="Times New Roman" panose="02020603050405020304" pitchFamily="18" charset="0"/>
            </a:endParaRPr>
          </a:p>
          <a:p>
            <a:pPr marL="0" lvl="0" indent="0">
              <a:buNone/>
            </a:pPr>
            <a:endParaRPr lang="en-US" dirty="0"/>
          </a:p>
          <a:p>
            <a:pPr marL="228600" lvl="0" indent="-228600">
              <a:buAutoNum type="arabicPeriod"/>
            </a:pPr>
            <a:endParaRPr lang="en-US" dirty="0"/>
          </a:p>
          <a:p>
            <a:endParaRPr lang="en-US" dirty="0"/>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Segoe UI" panose="020B0502040204020203" pitchFamily="34" charset="0"/>
              </a:rPr>
              <a:t>Romans 1, Verses 16-17</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b="1" dirty="0">
                <a:effectLst/>
                <a:latin typeface="Calibri" panose="020F0502020204030204" pitchFamily="34" charset="0"/>
                <a:ea typeface="Calibri" panose="020F0502020204030204" pitchFamily="34" charset="0"/>
                <a:cs typeface="Segoe UI" panose="020B0502040204020203" pitchFamily="34" charset="0"/>
              </a:rPr>
              <a:t>Not ashamed of the Gospel</a:t>
            </a:r>
            <a:r>
              <a:rPr lang="en-US" sz="1200" dirty="0">
                <a:effectLst/>
                <a:latin typeface="Calibri" panose="020F0502020204030204" pitchFamily="34" charset="0"/>
                <a:ea typeface="Calibri" panose="020F0502020204030204" pitchFamily="34" charset="0"/>
                <a:cs typeface="Segoe UI" panose="020B0502040204020203" pitchFamily="34" charset="0"/>
              </a:rPr>
              <a:t>; Paul will stand-up this Gospel against any Religion (e.g. Jewish, pagan), it will stand the test.  Paul will answer those Jewish critics who say “the righteousness of this Gospel doesn’t compare to the righteousness demanded by the Law”.   See Heb. 8:12-13, righteous).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b="1" dirty="0">
                <a:effectLst/>
                <a:latin typeface="Calibri" panose="020F0502020204030204" pitchFamily="34" charset="0"/>
                <a:ea typeface="Calibri" panose="020F0502020204030204" pitchFamily="34" charset="0"/>
                <a:cs typeface="Segoe UI" panose="020B0502040204020203" pitchFamily="34" charset="0"/>
              </a:rPr>
              <a:t>Power of God </a:t>
            </a:r>
            <a:r>
              <a:rPr lang="en-US" sz="1200" dirty="0">
                <a:effectLst/>
                <a:latin typeface="Calibri" panose="020F0502020204030204" pitchFamily="34" charset="0"/>
                <a:ea typeface="Calibri" panose="020F0502020204030204" pitchFamily="34" charset="0"/>
                <a:cs typeface="Segoe UI" panose="020B0502040204020203" pitchFamily="34" charset="0"/>
              </a:rPr>
              <a:t>for everyone who believes; Speaks to God’s strategy, or plan, of </a:t>
            </a:r>
            <a:r>
              <a:rPr lang="en-US" sz="1200" b="1" dirty="0">
                <a:effectLst/>
                <a:latin typeface="Calibri" panose="020F0502020204030204" pitchFamily="34" charset="0"/>
                <a:ea typeface="Calibri" panose="020F0502020204030204" pitchFamily="34" charset="0"/>
                <a:cs typeface="Segoe UI" panose="020B0502040204020203" pitchFamily="34" charset="0"/>
              </a:rPr>
              <a:t>redemption for all of mankind</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It reveals the </a:t>
            </a:r>
            <a:r>
              <a:rPr lang="en-US" sz="1200" b="1" dirty="0">
                <a:effectLst/>
                <a:latin typeface="Calibri" panose="020F0502020204030204" pitchFamily="34" charset="0"/>
                <a:ea typeface="Calibri" panose="020F0502020204030204" pitchFamily="34" charset="0"/>
                <a:cs typeface="Segoe UI" panose="020B0502040204020203" pitchFamily="34" charset="0"/>
              </a:rPr>
              <a:t>righteousness of God</a:t>
            </a:r>
            <a:r>
              <a:rPr lang="en-US" sz="1200" dirty="0">
                <a:effectLst/>
                <a:latin typeface="Calibri" panose="020F0502020204030204" pitchFamily="34" charset="0"/>
                <a:ea typeface="Calibri" panose="020F0502020204030204" pitchFamily="34" charset="0"/>
                <a:cs typeface="Segoe UI" panose="020B0502040204020203" pitchFamily="34" charset="0"/>
              </a:rPr>
              <a:t>; see </a:t>
            </a:r>
            <a:r>
              <a:rPr lang="en-US" sz="1200" b="1" dirty="0">
                <a:effectLst/>
                <a:latin typeface="Calibri" panose="020F0502020204030204" pitchFamily="34" charset="0"/>
                <a:ea typeface="Calibri" panose="020F0502020204030204" pitchFamily="34" charset="0"/>
                <a:cs typeface="Segoe UI" panose="020B0502040204020203" pitchFamily="34" charset="0"/>
              </a:rPr>
              <a:t>1 Cor. 2:7-10</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What is meant by “</a:t>
            </a:r>
            <a:r>
              <a:rPr lang="en-US" sz="1200" b="1" dirty="0">
                <a:effectLst/>
                <a:latin typeface="Calibri" panose="020F0502020204030204" pitchFamily="34" charset="0"/>
                <a:ea typeface="Calibri" panose="020F0502020204030204" pitchFamily="34" charset="0"/>
                <a:cs typeface="Segoe UI" panose="020B0502040204020203" pitchFamily="34" charset="0"/>
              </a:rPr>
              <a:t>From Faith to Faith</a:t>
            </a:r>
            <a:r>
              <a:rPr lang="en-US" sz="1200" dirty="0">
                <a:effectLst/>
                <a:latin typeface="Calibri" panose="020F0502020204030204" pitchFamily="34" charset="0"/>
                <a:ea typeface="Calibri" panose="020F0502020204030204" pitchFamily="34" charset="0"/>
                <a:cs typeface="Segoe UI" panose="020B0502040204020203" pitchFamily="34" charset="0"/>
              </a:rPr>
              <a:t>…”?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The Faith of those from the previous Covenants to the Faith of those within the New Covenant.</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From a Faith that appropriated righteousness (i.e. to those that did what was right) to a Faith that receives the Gift of righteousness (i.e. to those that are declared </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From a Faith that made people walk like Saints to a Faith that calls them Saints before they’ve even walked like one.</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742950" marR="0" lvl="1" indent="-285750">
              <a:lnSpc>
                <a:spcPct val="107000"/>
              </a:lnSpc>
              <a:spcBef>
                <a:spcPts val="0"/>
              </a:spcBef>
              <a:spcAft>
                <a:spcPts val="800"/>
              </a:spcAft>
              <a:buFont typeface="Arial" panose="020B0604020202020204" pitchFamily="34" charset="0"/>
              <a:buChar char="•"/>
              <a:tabLst>
                <a:tab pos="9144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Others?</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342900" marR="0" lvl="0" indent="-342900">
              <a:lnSpc>
                <a:spcPct val="107000"/>
              </a:lnSpc>
              <a:spcBef>
                <a:spcPts val="0"/>
              </a:spcBef>
              <a:spcAft>
                <a:spcPts val="800"/>
              </a:spcAft>
              <a:buFont typeface="Arial" panose="020B0604020202020204" pitchFamily="34" charset="0"/>
              <a:buChar char="•"/>
              <a:tabLst>
                <a:tab pos="457200" algn="l"/>
              </a:tabLst>
            </a:pPr>
            <a:r>
              <a:rPr lang="en-US" sz="1200" dirty="0">
                <a:effectLst/>
                <a:latin typeface="Calibri" panose="020F0502020204030204" pitchFamily="34" charset="0"/>
                <a:ea typeface="Calibri" panose="020F0502020204030204" pitchFamily="34" charset="0"/>
                <a:cs typeface="Segoe UI" panose="020B0502040204020203" pitchFamily="34" charset="0"/>
              </a:rPr>
              <a:t>There is a righteousness preached in the Old Law, but the righteousness preached via the Gospel is greater.</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Segoe UI" panose="020B0502040204020203" pitchFamily="34" charset="0"/>
              </a:rPr>
              <a:t>In Paul’s day, the Judaizers sought to diminish the Gospel by claiming the Gospel to be less righteous than the Law.   In a similar way today, the post-modern culture seeks to diminish the Gospel by relegating it to the realm of non-rational, unscientific, personal preference.  </a:t>
            </a:r>
            <a:r>
              <a:rPr lang="en-US" sz="1200" b="1" dirty="0">
                <a:effectLst/>
                <a:latin typeface="Calibri" panose="020F0502020204030204" pitchFamily="34" charset="0"/>
                <a:ea typeface="Calibri" panose="020F0502020204030204" pitchFamily="34" charset="0"/>
                <a:cs typeface="Segoe UI" panose="020B0502040204020203" pitchFamily="34" charset="0"/>
              </a:rPr>
              <a:t>Discuss the modern dilemma of the sacred versus secular dichotomy.</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pPr marL="0" marR="0">
              <a:lnSpc>
                <a:spcPct val="107000"/>
              </a:lnSpc>
              <a:spcBef>
                <a:spcPts val="0"/>
              </a:spcBef>
              <a:spcAft>
                <a:spcPts val="800"/>
              </a:spcAft>
            </a:pPr>
            <a:r>
              <a:rPr lang="en-US" sz="1200" dirty="0">
                <a:effectLst/>
                <a:latin typeface="Calibri" panose="020F0502020204030204" pitchFamily="34" charset="0"/>
                <a:ea typeface="Calibri" panose="020F0502020204030204" pitchFamily="34" charset="0"/>
                <a:cs typeface="Segoe UI" panose="020B0502040204020203" pitchFamily="34" charset="0"/>
              </a:rPr>
              <a:t>Why is the sacred/secular dichotomy so pervasive?   What is needed?    </a:t>
            </a:r>
            <a:r>
              <a:rPr lang="en-US" sz="1200" b="1" dirty="0">
                <a:effectLst/>
                <a:latin typeface="Calibri" panose="020F0502020204030204" pitchFamily="34" charset="0"/>
                <a:ea typeface="Calibri" panose="020F0502020204030204" pitchFamily="34" charset="0"/>
                <a:cs typeface="Segoe UI" panose="020B0502040204020203" pitchFamily="34" charset="0"/>
              </a:rPr>
              <a:t>Luke 10:42</a:t>
            </a:r>
            <a:endParaRPr lang="en-US" sz="1100" dirty="0">
              <a:effectLst/>
              <a:latin typeface="Calibri" panose="020F0502020204030204" pitchFamily="34" charset="0"/>
              <a:ea typeface="Calibri" panose="020F0502020204030204" pitchFamily="34" charset="0"/>
              <a:cs typeface="Times New Roman" panose="02020603050405020304" pitchFamily="18" charset="0"/>
            </a:endParaRPr>
          </a:p>
          <a:p>
            <a:endParaRPr lang="en-US" dirty="0"/>
          </a:p>
        </p:txBody>
      </p:sp>
      <p:sp>
        <p:nvSpPr>
          <p:cNvPr id="4" name="Slide Number Placeholder 3">
            <a:extLst>
              <a:ext uri="{FF2B5EF4-FFF2-40B4-BE49-F238E27FC236}">
                <a16:creationId xmlns:a16="http://schemas.microsoft.com/office/drawing/2014/main" id="{B15E149D-C9E7-F1A0-8113-C1A978C42E5A}"/>
              </a:ext>
            </a:extLst>
          </p:cNvPr>
          <p:cNvSpPr>
            <a:spLocks noGrp="1"/>
          </p:cNvSpPr>
          <p:nvPr>
            <p:ph type="sldNum" sz="quarter" idx="10"/>
          </p:nvPr>
        </p:nvSpPr>
        <p:spPr/>
        <p:txBody>
          <a:bodyPr/>
          <a:lstStyle/>
          <a:p>
            <a:pPr>
              <a:defRPr/>
            </a:pPr>
            <a:fld id="{07776858-791E-4C8D-8FA3-473B3AFECFAC}" type="slidenum">
              <a:rPr lang="en-US" smtClean="0"/>
              <a:pPr>
                <a:defRPr/>
              </a:pPr>
              <a:t>3</a:t>
            </a:fld>
            <a:endParaRPr lang="en-US"/>
          </a:p>
        </p:txBody>
      </p:sp>
    </p:spTree>
    <p:extLst>
      <p:ext uri="{BB962C8B-B14F-4D97-AF65-F5344CB8AC3E}">
        <p14:creationId xmlns:p14="http://schemas.microsoft.com/office/powerpoint/2010/main" val="7167567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fontScale="85000" lnSpcReduction="20000"/>
          </a:bodyPr>
          <a:lstStyle/>
          <a:p>
            <a:pPr lvl="1"/>
            <a:endParaRPr lang="en-US" sz="1400" baseline="0" dirty="0"/>
          </a:p>
          <a:p>
            <a:pPr marL="0" indent="0">
              <a:buFont typeface="Arial" pitchFamily="34" charset="0"/>
              <a:buNone/>
            </a:pPr>
            <a:r>
              <a:rPr lang="en-US" sz="1400" baseline="0" dirty="0"/>
              <a:t>In Paul’s day, the Judaizers sought to diminish the Gospel by claiming the Gospel to be less righteous than the Law.   In a similar way today, the post-modern culture seeks to diminish the Gospel by relegating it to the realm of non-rational, unscientific, personal preference.  </a:t>
            </a:r>
            <a:r>
              <a:rPr lang="en-US" sz="1400" b="1" baseline="0" dirty="0"/>
              <a:t>Discuss the modern dilemma of the sacred versus secular dichotomy.</a:t>
            </a:r>
          </a:p>
          <a:p>
            <a:pPr marL="0" indent="0">
              <a:buFont typeface="Arial" pitchFamily="34" charset="0"/>
              <a:buNone/>
            </a:pPr>
            <a:endParaRPr lang="en-US" sz="1400" baseline="0" dirty="0"/>
          </a:p>
          <a:p>
            <a:pPr marL="0" indent="0">
              <a:buFont typeface="Arial" pitchFamily="34" charset="0"/>
              <a:buNone/>
            </a:pPr>
            <a:r>
              <a:rPr lang="en-US" sz="1400" baseline="0" dirty="0"/>
              <a:t>Why is the sacred/secular dichotomy so pervasive?   What is needed?    </a:t>
            </a:r>
            <a:r>
              <a:rPr lang="en-US" sz="1400" b="1" baseline="0" dirty="0"/>
              <a:t>Luke 10:42</a:t>
            </a:r>
          </a:p>
          <a:p>
            <a:pPr lvl="0"/>
            <a:endParaRPr lang="en-US" sz="1400" baseline="0" dirty="0"/>
          </a:p>
          <a:p>
            <a:pPr lvl="0"/>
            <a:r>
              <a:rPr lang="en-US" sz="1400" baseline="0" dirty="0"/>
              <a:t>Romans 1:16-17</a:t>
            </a:r>
          </a:p>
          <a:p>
            <a:pPr marL="285750" lvl="0" indent="-285750">
              <a:buFont typeface="Arial" panose="020B0604020202020204" pitchFamily="34" charset="0"/>
              <a:buChar char="•"/>
            </a:pPr>
            <a:r>
              <a:rPr lang="en-US" sz="1400" baseline="0" dirty="0"/>
              <a:t>What did the Law reveal?  </a:t>
            </a:r>
          </a:p>
          <a:p>
            <a:pPr marL="171450" indent="-171450">
              <a:buFont typeface="Arial" pitchFamily="34" charset="0"/>
              <a:buChar char="•"/>
            </a:pPr>
            <a:r>
              <a:rPr lang="en-US" sz="1400" baseline="0" dirty="0"/>
              <a:t>It reveals the </a:t>
            </a:r>
            <a:r>
              <a:rPr lang="en-US" sz="1400" b="1" baseline="0" dirty="0"/>
              <a:t>righteousness of God</a:t>
            </a:r>
            <a:r>
              <a:rPr lang="en-US" sz="1400" baseline="0" dirty="0"/>
              <a:t>; see </a:t>
            </a:r>
            <a:r>
              <a:rPr lang="en-US" sz="1400" b="1" baseline="0" dirty="0"/>
              <a:t>1 Cor. 2:7-10</a:t>
            </a:r>
          </a:p>
          <a:p>
            <a:pPr marL="171450" indent="-171450">
              <a:buFont typeface="Arial" pitchFamily="34" charset="0"/>
              <a:buChar char="•"/>
            </a:pPr>
            <a:r>
              <a:rPr lang="en-US" sz="1400" baseline="0" dirty="0"/>
              <a:t>What is meant by “</a:t>
            </a:r>
            <a:r>
              <a:rPr lang="en-US" sz="1400" b="1" baseline="0" dirty="0"/>
              <a:t>From Faith to Faith</a:t>
            </a:r>
            <a:r>
              <a:rPr lang="en-US" sz="1400" baseline="0" dirty="0"/>
              <a:t>…”? </a:t>
            </a:r>
          </a:p>
          <a:p>
            <a:pPr marL="628650" lvl="1" indent="-171450">
              <a:buFont typeface="Arial" pitchFamily="34" charset="0"/>
              <a:buChar char="•"/>
            </a:pPr>
            <a:r>
              <a:rPr lang="en-US" sz="1400" baseline="0" dirty="0"/>
              <a:t>The Faith of those from the previous Covenants to the Faith of those within the New Covenant.</a:t>
            </a:r>
          </a:p>
          <a:p>
            <a:pPr marL="628650" lvl="1" indent="-171450">
              <a:buFont typeface="Arial" pitchFamily="34" charset="0"/>
              <a:buChar char="•"/>
            </a:pPr>
            <a:r>
              <a:rPr lang="en-US" sz="1400" baseline="0" dirty="0"/>
              <a:t>From a Faith that appropriated righteousness (i.e. to those that did what was right) to a Faith that receives the Gift of righteousness (i.e. to those that are declared </a:t>
            </a:r>
          </a:p>
          <a:p>
            <a:pPr marL="628650" lvl="1" indent="-171450">
              <a:buFont typeface="Arial" pitchFamily="34" charset="0"/>
              <a:buChar char="•"/>
            </a:pPr>
            <a:r>
              <a:rPr lang="en-US" sz="1400" baseline="0" dirty="0"/>
              <a:t>From a Faith that made people walk like Saints to a Faith that calls them Saints before they’ve even walked like one.</a:t>
            </a:r>
          </a:p>
          <a:p>
            <a:pPr marL="628650" lvl="1" indent="-171450">
              <a:buFont typeface="Arial" pitchFamily="34" charset="0"/>
              <a:buChar char="•"/>
            </a:pPr>
            <a:r>
              <a:rPr lang="en-US" sz="1400" baseline="0" dirty="0"/>
              <a:t>Others?</a:t>
            </a:r>
          </a:p>
          <a:p>
            <a:pPr marL="171450" lvl="0" indent="-171450">
              <a:buFont typeface="Arial" pitchFamily="34" charset="0"/>
              <a:buChar char="•"/>
            </a:pPr>
            <a:r>
              <a:rPr lang="en-US" sz="1400" baseline="0" dirty="0"/>
              <a:t>There is a righteousness preached in the Old Law, but the righteousness preached via the Gospel is greater.</a:t>
            </a:r>
          </a:p>
          <a:p>
            <a:pPr marL="171450" lvl="0" indent="-171450">
              <a:buFont typeface="Arial" pitchFamily="34" charset="0"/>
              <a:buChar char="•"/>
            </a:pPr>
            <a:endParaRPr lang="en-US" sz="1400" baseline="0" dirty="0"/>
          </a:p>
          <a:p>
            <a:r>
              <a:rPr lang="en-US" sz="1400" dirty="0"/>
              <a:t>The Righteousness</a:t>
            </a:r>
            <a:r>
              <a:rPr lang="en-US" sz="1400" baseline="0" dirty="0"/>
              <a:t> of God is revealed from Faith to Faith…</a:t>
            </a:r>
          </a:p>
          <a:p>
            <a:pPr lvl="1"/>
            <a:r>
              <a:rPr lang="en-US" sz="1400" b="1" dirty="0"/>
              <a:t>2</a:t>
            </a:r>
            <a:r>
              <a:rPr lang="en-US" sz="1400" b="1" baseline="0" dirty="0"/>
              <a:t> Cor. 5:21  </a:t>
            </a:r>
            <a:r>
              <a:rPr lang="en-US" sz="1400" baseline="0" dirty="0"/>
              <a:t>…”For He made Him who know no sin to be sin for us, that we might become the righteousness of God in Him.”</a:t>
            </a:r>
          </a:p>
          <a:p>
            <a:pPr lvl="1"/>
            <a:endParaRPr lang="en-US" sz="1400" baseline="0" dirty="0"/>
          </a:p>
          <a:p>
            <a:pPr marL="0" lvl="0" indent="0">
              <a:buFont typeface="Arial" pitchFamily="34" charset="0"/>
              <a:buNone/>
            </a:pPr>
            <a:endParaRPr lang="en-US" sz="1400" baseline="0" dirty="0"/>
          </a:p>
          <a:p>
            <a:pPr marL="628650" lvl="1" indent="-171450">
              <a:buFont typeface="Arial" pitchFamily="34" charset="0"/>
              <a:buChar char="•"/>
            </a:pPr>
            <a:endParaRPr lang="en-US" baseline="0" dirty="0"/>
          </a:p>
          <a:p>
            <a:pPr marL="0" indent="0">
              <a:buFont typeface="Arial" pitchFamily="34" charset="0"/>
              <a:buNone/>
            </a:pPr>
            <a:r>
              <a:rPr lang="en-US" sz="1400" baseline="0" dirty="0"/>
              <a:t>In Paul’s day, the Judaizers sought to diminish the Gospel by claiming the Gospel to be less righteous than the Law.   In a similar way today, the post-modern culture seeks to diminish the Gospel by relegating it to the realm of non-rational, unscientific, personal preference.  </a:t>
            </a:r>
            <a:r>
              <a:rPr lang="en-US" sz="1400" b="1" baseline="0" dirty="0"/>
              <a:t>Discuss the modern dilemma of the sacred versus secular dichotomy.</a:t>
            </a:r>
          </a:p>
          <a:p>
            <a:pPr marL="0" indent="0">
              <a:buFont typeface="Arial" pitchFamily="34" charset="0"/>
              <a:buNone/>
            </a:pPr>
            <a:endParaRPr lang="en-US" sz="1400" baseline="0" dirty="0"/>
          </a:p>
          <a:p>
            <a:pPr marL="0" indent="0">
              <a:buFont typeface="Arial" pitchFamily="34" charset="0"/>
              <a:buNone/>
            </a:pPr>
            <a:r>
              <a:rPr lang="en-US" sz="1400" baseline="0" dirty="0"/>
              <a:t>Why is the sacred/secular dichotomy so pervasive?   What is needed?    </a:t>
            </a:r>
            <a:r>
              <a:rPr lang="en-US" sz="1400" b="1" baseline="0" dirty="0"/>
              <a:t>Luke 10:42</a:t>
            </a:r>
          </a:p>
          <a:p>
            <a:pPr lvl="0"/>
            <a:endParaRPr lang="en-US" sz="1400" baseline="0" dirty="0"/>
          </a:p>
          <a:p>
            <a:pPr lvl="1"/>
            <a:endParaRPr lang="en-US" sz="1400" dirty="0"/>
          </a:p>
          <a:p>
            <a:pPr lvl="0"/>
            <a:r>
              <a:rPr lang="en-US" sz="1400" b="1" dirty="0"/>
              <a:t>What does God want of us?</a:t>
            </a:r>
          </a:p>
          <a:p>
            <a:pPr lvl="0"/>
            <a:endParaRPr lang="en-US" sz="1400" dirty="0"/>
          </a:p>
          <a:p>
            <a:pPr lvl="1"/>
            <a:r>
              <a:rPr lang="en-US" sz="1400" baseline="0" dirty="0"/>
              <a:t>1 Samuel 15:22  …”to </a:t>
            </a:r>
            <a:r>
              <a:rPr lang="en-US" sz="1400" b="1" baseline="0" dirty="0"/>
              <a:t>obey</a:t>
            </a:r>
            <a:r>
              <a:rPr lang="en-US" sz="1400" baseline="0" dirty="0"/>
              <a:t> is better than to sacrifice.”     (Matt 7:21)</a:t>
            </a:r>
          </a:p>
          <a:p>
            <a:pPr lvl="1"/>
            <a:endParaRPr lang="en-US" sz="1400" baseline="0" dirty="0"/>
          </a:p>
          <a:p>
            <a:pPr lvl="1"/>
            <a:r>
              <a:rPr lang="en-US" sz="1400" b="1" baseline="0" dirty="0"/>
              <a:t>Hosea 6:6   </a:t>
            </a:r>
            <a:r>
              <a:rPr lang="en-US" sz="1400" baseline="0" dirty="0"/>
              <a:t>…”For I desire </a:t>
            </a:r>
            <a:r>
              <a:rPr lang="en-US" sz="1400" b="1" baseline="0" dirty="0"/>
              <a:t>mercy</a:t>
            </a:r>
            <a:r>
              <a:rPr lang="en-US" sz="1400" baseline="0" dirty="0"/>
              <a:t> and not sacrifice, and the </a:t>
            </a:r>
            <a:r>
              <a:rPr lang="en-US" sz="1400" b="1" baseline="0" dirty="0"/>
              <a:t>knowledge</a:t>
            </a:r>
            <a:r>
              <a:rPr lang="en-US" sz="1400" baseline="0" dirty="0"/>
              <a:t> of God more than burnt offerings.”</a:t>
            </a:r>
          </a:p>
          <a:p>
            <a:pPr lvl="0"/>
            <a:endParaRPr lang="en-US" sz="1400" dirty="0"/>
          </a:p>
          <a:p>
            <a:pPr lvl="0"/>
            <a:r>
              <a:rPr lang="en-US" sz="1400" baseline="0" dirty="0"/>
              <a:t>            </a:t>
            </a:r>
            <a:r>
              <a:rPr lang="en-US" sz="1400" b="1" baseline="0" dirty="0"/>
              <a:t>Luke 1:27  </a:t>
            </a:r>
            <a:r>
              <a:rPr lang="en-US" sz="1400" baseline="0" dirty="0"/>
              <a:t>…”You shall love the Lord your God with all your heart, with all your soul, with all your strength, and with all your mind, and </a:t>
            </a:r>
          </a:p>
          <a:p>
            <a:pPr lvl="0"/>
            <a:r>
              <a:rPr lang="en-US" sz="1400" baseline="0" dirty="0"/>
              <a:t>                                ‘your neighbor as yourself.’”</a:t>
            </a:r>
          </a:p>
          <a:p>
            <a:pPr lvl="0"/>
            <a:endParaRPr lang="en-US" sz="1400" baseline="0" dirty="0"/>
          </a:p>
          <a:p>
            <a:pPr lvl="0"/>
            <a:r>
              <a:rPr lang="en-US" sz="1400" baseline="0" dirty="0"/>
              <a:t>What is the meaning of the phrase (</a:t>
            </a:r>
            <a:r>
              <a:rPr lang="en-US" sz="1400" baseline="0" dirty="0" err="1"/>
              <a:t>Hab</a:t>
            </a:r>
            <a:r>
              <a:rPr lang="en-US" sz="1400" baseline="0" dirty="0"/>
              <a:t> 2:4) relative to the Patriarchal, the Mosaic, and the Christian eras?   </a:t>
            </a:r>
          </a:p>
          <a:p>
            <a:pPr marL="742950" lvl="1" indent="-285750">
              <a:buFont typeface="Arial" panose="020B0604020202020204" pitchFamily="34" charset="0"/>
              <a:buChar char="•"/>
            </a:pPr>
            <a:r>
              <a:rPr lang="en-US" sz="1400" baseline="0" dirty="0"/>
              <a:t>Within each era, the believer’s relationship to God is based upon God’s promises.</a:t>
            </a:r>
          </a:p>
          <a:p>
            <a:pPr marL="742950" lvl="1" indent="-285750">
              <a:buFont typeface="Arial" panose="020B0604020202020204" pitchFamily="34" charset="0"/>
              <a:buChar char="•"/>
            </a:pPr>
            <a:r>
              <a:rPr lang="en-US" sz="1400" baseline="0" dirty="0"/>
              <a:t>Within each era, sin is dealt with in accordance with God’s instruction, the believer simply obeys and accepts by faith.</a:t>
            </a:r>
          </a:p>
          <a:p>
            <a:pPr marL="457200" lvl="1" indent="0">
              <a:buFont typeface="Arial" panose="020B0604020202020204" pitchFamily="34" charset="0"/>
              <a:buNone/>
            </a:pPr>
            <a:endParaRPr lang="en-US" sz="1400" dirty="0"/>
          </a:p>
        </p:txBody>
      </p:sp>
      <p:sp>
        <p:nvSpPr>
          <p:cNvPr id="4" name="Slide Number Placeholder 3"/>
          <p:cNvSpPr>
            <a:spLocks noGrp="1"/>
          </p:cNvSpPr>
          <p:nvPr>
            <p:ph type="sldNum" sz="quarter" idx="10"/>
          </p:nvPr>
        </p:nvSpPr>
        <p:spPr/>
        <p:txBody>
          <a:bodyPr/>
          <a:lstStyle/>
          <a:p>
            <a:pPr>
              <a:defRPr/>
            </a:pPr>
            <a:fld id="{07776858-791E-4C8D-8FA3-473B3AFECFAC}" type="slidenum">
              <a:rPr lang="en-US" smtClean="0"/>
              <a:pPr>
                <a:defRPr/>
              </a:pPr>
              <a:t>4</a:t>
            </a:fld>
            <a:endParaRPr lang="en-US"/>
          </a:p>
        </p:txBody>
      </p:sp>
    </p:spTree>
    <p:extLst>
      <p:ext uri="{BB962C8B-B14F-4D97-AF65-F5344CB8AC3E}">
        <p14:creationId xmlns:p14="http://schemas.microsoft.com/office/powerpoint/2010/main" val="16024091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D6311A-C4E2-DFD2-D258-D55B1267A1A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9213BC-A3D1-1CB8-7F41-A37FF3362B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5DEABDD-913F-D23A-5ED1-A122BD1DFF1C}"/>
              </a:ext>
            </a:extLst>
          </p:cNvPr>
          <p:cNvSpPr>
            <a:spLocks noGrp="1"/>
          </p:cNvSpPr>
          <p:nvPr>
            <p:ph type="body" idx="1"/>
          </p:nvPr>
        </p:nvSpPr>
        <p:spPr/>
        <p:txBody>
          <a:bodyPr>
            <a:normAutofit fontScale="55000" lnSpcReduction="20000"/>
          </a:bodyPr>
          <a:lstStyle/>
          <a:p>
            <a:endParaRPr lang="en-US" dirty="0"/>
          </a:p>
          <a:p>
            <a:r>
              <a:rPr lang="en-US" dirty="0"/>
              <a:t>Psalm 2</a:t>
            </a:r>
          </a:p>
          <a:p>
            <a:pPr marL="228600" indent="-228600">
              <a:buAutoNum type="arabicPeriod"/>
            </a:pPr>
            <a:r>
              <a:rPr lang="en-US" dirty="0"/>
              <a:t>Quoted 7 times in the NT</a:t>
            </a:r>
          </a:p>
          <a:p>
            <a:pPr marL="685800" lvl="1" indent="-228600">
              <a:buAutoNum type="arabicPeriod"/>
            </a:pPr>
            <a:r>
              <a:rPr lang="en-US" dirty="0"/>
              <a:t>Acts 4:24-28; Acts 13:33</a:t>
            </a:r>
          </a:p>
          <a:p>
            <a:pPr marL="685800" lvl="1" indent="-228600">
              <a:buAutoNum type="arabicPeriod"/>
            </a:pPr>
            <a:r>
              <a:rPr lang="en-US" dirty="0"/>
              <a:t>Heb 1:5; 5:5</a:t>
            </a:r>
          </a:p>
          <a:p>
            <a:pPr marL="685800" lvl="1" indent="-228600">
              <a:buAutoNum type="arabicPeriod"/>
            </a:pPr>
            <a:r>
              <a:rPr lang="en-US" dirty="0"/>
              <a:t>Rev 2:27; 12:5; 19:15</a:t>
            </a:r>
          </a:p>
          <a:p>
            <a:pPr marL="228600" lvl="0" indent="-228600">
              <a:buAutoNum type="arabicPeriod"/>
            </a:pPr>
            <a:r>
              <a:rPr lang="en-US" b="1" dirty="0"/>
              <a:t>Messianic Titles</a:t>
            </a:r>
          </a:p>
          <a:p>
            <a:pPr marL="685800" lvl="1" indent="-228600">
              <a:buAutoNum type="arabicPeriod"/>
            </a:pPr>
            <a:r>
              <a:rPr lang="en-US" dirty="0"/>
              <a:t>V2. Anointed</a:t>
            </a:r>
          </a:p>
          <a:p>
            <a:pPr marL="685800" lvl="1" indent="-228600">
              <a:buAutoNum type="arabicPeriod"/>
            </a:pPr>
            <a:r>
              <a:rPr lang="en-US" dirty="0"/>
              <a:t>V6. King</a:t>
            </a:r>
          </a:p>
          <a:p>
            <a:pPr marL="685800" lvl="1" indent="-228600">
              <a:buAutoNum type="arabicPeriod"/>
            </a:pPr>
            <a:r>
              <a:rPr lang="en-US" dirty="0"/>
              <a:t>V7. My Son</a:t>
            </a:r>
          </a:p>
          <a:p>
            <a:pPr marL="685800" lvl="1" indent="-228600">
              <a:buAutoNum type="arabicPeriod"/>
            </a:pPr>
            <a:r>
              <a:rPr lang="en-US" dirty="0"/>
              <a:t>V11. Lord</a:t>
            </a:r>
          </a:p>
          <a:p>
            <a:pPr marL="228600" lvl="0" indent="-228600">
              <a:buAutoNum type="arabicPeriod"/>
            </a:pPr>
            <a:r>
              <a:rPr lang="en-US" b="1" dirty="0"/>
              <a:t>Acts 4:27-28 – Peter applies 1-3 to the crucifixion</a:t>
            </a:r>
          </a:p>
          <a:p>
            <a:pPr marL="685800" lvl="1" indent="-228600">
              <a:buAutoNum type="arabicPeriod"/>
            </a:pPr>
            <a:r>
              <a:rPr lang="en-US" dirty="0"/>
              <a:t>Coalition of Power against God and His Christ</a:t>
            </a:r>
          </a:p>
          <a:p>
            <a:pPr marL="1143000" lvl="2" indent="-228600">
              <a:buAutoNum type="arabicPeriod"/>
            </a:pPr>
            <a:r>
              <a:rPr lang="en-US" dirty="0"/>
              <a:t>United Nations</a:t>
            </a:r>
          </a:p>
          <a:p>
            <a:pPr marL="1143000" lvl="2" indent="-228600">
              <a:buAutoNum type="arabicPeriod"/>
            </a:pPr>
            <a:r>
              <a:rPr lang="en-US" dirty="0"/>
              <a:t>The People, the nation of Israel</a:t>
            </a:r>
          </a:p>
          <a:p>
            <a:pPr marL="1143000" lvl="2" indent="-228600">
              <a:buAutoNum type="arabicPeriod"/>
            </a:pPr>
            <a:r>
              <a:rPr lang="en-US" dirty="0"/>
              <a:t>Organized government represented by Herod</a:t>
            </a:r>
          </a:p>
          <a:p>
            <a:pPr marL="1143000" lvl="2" indent="-228600">
              <a:buAutoNum type="arabicPeriod"/>
            </a:pPr>
            <a:r>
              <a:rPr lang="en-US" dirty="0"/>
              <a:t>Judicial power represented by Pontius Pilate</a:t>
            </a:r>
          </a:p>
          <a:p>
            <a:pPr marL="685800" lvl="1" indent="-228600">
              <a:buAutoNum type="arabicPeriod"/>
            </a:pPr>
            <a:r>
              <a:rPr lang="en-US" dirty="0"/>
              <a:t>They imagine a ‘vain thing’.</a:t>
            </a:r>
          </a:p>
          <a:p>
            <a:pPr marL="1143000" lvl="2" indent="-228600">
              <a:buAutoNum type="arabicPeriod"/>
            </a:pPr>
            <a:r>
              <a:rPr lang="en-US" dirty="0"/>
              <a:t>That they can overthrow God</a:t>
            </a:r>
          </a:p>
          <a:p>
            <a:pPr marL="1143000" lvl="2" indent="-228600">
              <a:buAutoNum type="arabicPeriod"/>
            </a:pPr>
            <a:r>
              <a:rPr lang="en-US" dirty="0"/>
              <a:t>“Take counsel”, “set themselves” -&gt; deliberate adoption of a policy, resolution</a:t>
            </a:r>
          </a:p>
          <a:p>
            <a:pPr marL="1143000" lvl="2" indent="-228600">
              <a:buAutoNum type="arabicPeriod"/>
            </a:pPr>
            <a:r>
              <a:rPr lang="en-US" dirty="0"/>
              <a:t>“God is Dead” is their slogan</a:t>
            </a:r>
          </a:p>
          <a:p>
            <a:pPr marL="228600" lvl="0" indent="-228600">
              <a:buAutoNum type="arabicPeriod"/>
            </a:pPr>
            <a:r>
              <a:rPr lang="en-US" b="1" dirty="0"/>
              <a:t>Psalm 2:7 – You are My Son, Today I have begotten You</a:t>
            </a:r>
          </a:p>
          <a:p>
            <a:pPr marL="685800" lvl="1" indent="-228600">
              <a:buAutoNum type="arabicPeriod"/>
            </a:pPr>
            <a:r>
              <a:rPr lang="en-US" dirty="0"/>
              <a:t>Birth (Luke 1:35), Baptism (Luke 3:22), Transfiguration (Luke 9:35) </a:t>
            </a:r>
          </a:p>
          <a:p>
            <a:pPr marL="685800" lvl="1" indent="-228600">
              <a:buAutoNum type="arabicPeriod"/>
            </a:pPr>
            <a:r>
              <a:rPr lang="en-US" dirty="0"/>
              <a:t>Acts 13:32-34 – Linked with His incarnation and His resurrection</a:t>
            </a:r>
          </a:p>
          <a:p>
            <a:pPr marL="685800" lvl="1" indent="-228600">
              <a:buAutoNum type="arabicPeriod"/>
            </a:pPr>
            <a:r>
              <a:rPr lang="en-US" dirty="0"/>
              <a:t>Hebrews 5:5 – In connection with His exaltation as our High Priest</a:t>
            </a:r>
          </a:p>
          <a:p>
            <a:pPr marL="228600" lvl="0" indent="-228600">
              <a:buAutoNum type="arabicPeriod"/>
            </a:pPr>
            <a:r>
              <a:rPr lang="en-US" b="1" dirty="0"/>
              <a:t>Heir – Your inheritance</a:t>
            </a:r>
          </a:p>
          <a:p>
            <a:pPr marL="685800" lvl="1" indent="-228600">
              <a:buAutoNum type="arabicPeriod"/>
            </a:pPr>
            <a:r>
              <a:rPr lang="en-US" dirty="0"/>
              <a:t>The shepherd’s rod representing authority</a:t>
            </a:r>
          </a:p>
          <a:p>
            <a:pPr marL="685800" lvl="1" indent="-228600">
              <a:buAutoNum type="arabicPeriod"/>
            </a:pPr>
            <a:r>
              <a:rPr lang="en-US" dirty="0"/>
              <a:t>But a rod of iron to use on the rebel nations (Rev 2:27; 12:5; 19:15; Ps 110:2)</a:t>
            </a:r>
          </a:p>
          <a:p>
            <a:pPr marL="228600" lvl="0" indent="-228600">
              <a:buAutoNum type="arabicPeriod"/>
            </a:pPr>
            <a:r>
              <a:rPr lang="en-US" b="1" dirty="0"/>
              <a:t>Reconciliation – the Spirit’s call – “with trembling kiss His feet”</a:t>
            </a:r>
          </a:p>
          <a:p>
            <a:pPr marL="685800" lvl="1" indent="-228600">
              <a:buAutoNum type="arabicPeriod"/>
            </a:pPr>
            <a:r>
              <a:rPr lang="en-US" dirty="0"/>
              <a:t>Kiss the Son – to the kings and judges – true wisdom is reconciliation while there is time and before judgement falls</a:t>
            </a:r>
          </a:p>
          <a:p>
            <a:pPr marL="685800" lvl="1" indent="-228600">
              <a:buAutoNum type="arabicPeriod"/>
            </a:pPr>
            <a:r>
              <a:rPr lang="en-US" dirty="0"/>
              <a:t>Kiss – a token of repentance (Luke 7:38).  A token of forgiveness (Luke 15:11-24).  A token of homage and loyalty (Gen 41:40; 1 Sam 10:1)</a:t>
            </a:r>
          </a:p>
          <a:p>
            <a:pPr marL="1143000" lvl="2" indent="-228600">
              <a:buAutoNum type="arabicPeriod"/>
            </a:pPr>
            <a:endParaRPr lang="en-US" dirty="0"/>
          </a:p>
        </p:txBody>
      </p:sp>
      <p:sp>
        <p:nvSpPr>
          <p:cNvPr id="4" name="Slide Number Placeholder 3">
            <a:extLst>
              <a:ext uri="{FF2B5EF4-FFF2-40B4-BE49-F238E27FC236}">
                <a16:creationId xmlns:a16="http://schemas.microsoft.com/office/drawing/2014/main" id="{AC0513BB-78E6-D557-200F-9F767FD9570E}"/>
              </a:ext>
            </a:extLst>
          </p:cNvPr>
          <p:cNvSpPr>
            <a:spLocks noGrp="1"/>
          </p:cNvSpPr>
          <p:nvPr>
            <p:ph type="sldNum" sz="quarter" idx="10"/>
          </p:nvPr>
        </p:nvSpPr>
        <p:spPr/>
        <p:txBody>
          <a:bodyPr/>
          <a:lstStyle/>
          <a:p>
            <a:pPr>
              <a:defRPr/>
            </a:pPr>
            <a:fld id="{07776858-791E-4C8D-8FA3-473B3AFECFAC}" type="slidenum">
              <a:rPr lang="en-US" smtClean="0"/>
              <a:pPr>
                <a:defRPr/>
              </a:pPr>
              <a:t>5</a:t>
            </a:fld>
            <a:endParaRPr lang="en-US"/>
          </a:p>
        </p:txBody>
      </p:sp>
    </p:spTree>
    <p:extLst>
      <p:ext uri="{BB962C8B-B14F-4D97-AF65-F5344CB8AC3E}">
        <p14:creationId xmlns:p14="http://schemas.microsoft.com/office/powerpoint/2010/main" val="10842369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lang="en-US" sz="4400" b="1" kern="1200" dirty="0">
                <a:solidFill>
                  <a:schemeClr val="tx2"/>
                </a:solidFill>
                <a:latin typeface="+mj-lt"/>
                <a:ea typeface="ＭＳ Ｐゴシック" pitchFamily="34" charset="-128"/>
                <a:cs typeface="+mj-cs"/>
              </a:defRPr>
            </a:lvl1pPr>
          </a:lstStyle>
          <a:p>
            <a:r>
              <a:rPr lang="en-US"/>
              <a:t>Click to edit Master title style</a:t>
            </a:r>
            <a:endParaRPr lang="en-US" dirty="0"/>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42439187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a:t>Click to edit Master title style</a:t>
            </a:r>
            <a:endParaRPr lang="en-US" dirty="0"/>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5347413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sz="4000"/>
            </a:lvl1pPr>
          </a:lstStyle>
          <a:p>
            <a:r>
              <a:rPr lang="en-US" dirty="0"/>
              <a:t>Click to edit Master title style</a:t>
            </a:r>
          </a:p>
        </p:txBody>
      </p:sp>
      <p:sp>
        <p:nvSpPr>
          <p:cNvPr id="3" name="Content Placeholder 2"/>
          <p:cNvSpPr>
            <a:spLocks noGrp="1"/>
          </p:cNvSpPr>
          <p:nvPr>
            <p:ph idx="1"/>
          </p:nvPr>
        </p:nvSpPr>
        <p:spPr/>
        <p:txBody>
          <a:bodyPr/>
          <a:lstStyle>
            <a:lvl1pPr>
              <a:defRPr sz="2800"/>
            </a:lvl1pPr>
            <a:lvl2pPr>
              <a:defRPr sz="2400"/>
            </a:lvl2pPr>
            <a:lvl3pPr>
              <a:defRPr sz="2000"/>
            </a:lvl3pPr>
            <a:lvl4pPr>
              <a:defRPr sz="1800"/>
            </a:lvl4pPr>
            <a:lvl5pPr>
              <a:defRPr sz="18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62373462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7"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8"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49" r:id="rId1"/>
    <p:sldLayoutId id="2147484150" r:id="rId2"/>
  </p:sldLayoutIdLst>
  <p:hf hdr="0"/>
  <p:txStyles>
    <p:title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050" name="Title Placeholder 1"/>
          <p:cNvSpPr>
            <a:spLocks noGrp="1"/>
          </p:cNvSpPr>
          <p:nvPr>
            <p:ph type="title"/>
          </p:nvPr>
        </p:nvSpPr>
        <p:spPr bwMode="auto">
          <a:xfrm>
            <a:off x="457200" y="0"/>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2051" name="Text Placeholder 2"/>
          <p:cNvSpPr>
            <a:spLocks noGrp="1"/>
          </p:cNvSpPr>
          <p:nvPr>
            <p:ph type="body" idx="1"/>
          </p:nvPr>
        </p:nvSpPr>
        <p:spPr bwMode="auto">
          <a:xfrm>
            <a:off x="457200" y="1143000"/>
            <a:ext cx="8229600" cy="5105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 bg1="lt1" tx1="dk1" bg2="lt2" tx2="dk2" accent1="accent1" accent2="accent2" accent3="accent3" accent4="accent4" accent5="accent5" accent6="accent6" hlink="hlink" folHlink="folHlink"/>
  <p:sldLayoutIdLst>
    <p:sldLayoutId id="2147484151" r:id="rId1"/>
  </p:sldLayoutIdLst>
  <p:hf hdr="0"/>
  <p:txStyles>
    <p:titleStyle>
      <a:lvl1pPr algn="ctr" rtl="0" eaLnBrk="0" fontAlgn="base" hangingPunct="0">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0" fontAlgn="base" hangingPunct="0">
        <a:spcBef>
          <a:spcPct val="0"/>
        </a:spcBef>
        <a:spcAft>
          <a:spcPct val="0"/>
        </a:spcAft>
        <a:defRPr sz="4400" b="1">
          <a:solidFill>
            <a:schemeClr val="tx2"/>
          </a:solidFill>
          <a:latin typeface="Arial" charset="0"/>
          <a:ea typeface="ＭＳ Ｐゴシック" pitchFamily="34" charset="-128"/>
        </a:defRPr>
      </a:lvl2pPr>
      <a:lvl3pPr algn="ctr" rtl="0" eaLnBrk="0" fontAlgn="base" hangingPunct="0">
        <a:spcBef>
          <a:spcPct val="0"/>
        </a:spcBef>
        <a:spcAft>
          <a:spcPct val="0"/>
        </a:spcAft>
        <a:defRPr sz="4400" b="1">
          <a:solidFill>
            <a:schemeClr val="tx2"/>
          </a:solidFill>
          <a:latin typeface="Arial" charset="0"/>
          <a:ea typeface="ＭＳ Ｐゴシック" pitchFamily="34" charset="-128"/>
        </a:defRPr>
      </a:lvl3pPr>
      <a:lvl4pPr algn="ctr" rtl="0" eaLnBrk="0" fontAlgn="base" hangingPunct="0">
        <a:spcBef>
          <a:spcPct val="0"/>
        </a:spcBef>
        <a:spcAft>
          <a:spcPct val="0"/>
        </a:spcAft>
        <a:defRPr sz="4400" b="1">
          <a:solidFill>
            <a:schemeClr val="tx2"/>
          </a:solidFill>
          <a:latin typeface="Arial" charset="0"/>
          <a:ea typeface="ＭＳ Ｐゴシック" pitchFamily="34" charset="-128"/>
        </a:defRPr>
      </a:lvl4pPr>
      <a:lvl5pPr algn="ctr" rtl="0" eaLnBrk="0" fontAlgn="base" hangingPunct="0">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p:titleStyle>
    <p:bodyStyle>
      <a:lvl1pPr marL="342900" indent="-342900" algn="l" rtl="0" eaLnBrk="0" fontAlgn="base" hangingPunct="0">
        <a:spcBef>
          <a:spcPct val="20000"/>
        </a:spcBef>
        <a:spcAft>
          <a:spcPct val="0"/>
        </a:spcAft>
        <a:buFont typeface="Arial" charset="0"/>
        <a:buChar char="•"/>
        <a:defRPr sz="3200" kern="1200">
          <a:solidFill>
            <a:schemeClr val="tx1"/>
          </a:solidFill>
          <a:latin typeface="Arial Narrow" pitchFamily="34" charset="0"/>
          <a:ea typeface="+mn-ea"/>
          <a:cs typeface="+mn-cs"/>
        </a:defRPr>
      </a:lvl1pPr>
      <a:lvl2pPr marL="742950" indent="-285750" algn="l" rtl="0" eaLnBrk="0" fontAlgn="base" hangingPunct="0">
        <a:spcBef>
          <a:spcPct val="20000"/>
        </a:spcBef>
        <a:spcAft>
          <a:spcPct val="0"/>
        </a:spcAft>
        <a:buFont typeface="Arial" charset="0"/>
        <a:buChar char="–"/>
        <a:defRPr sz="2800" kern="1200">
          <a:solidFill>
            <a:schemeClr val="tx1"/>
          </a:solidFill>
          <a:latin typeface="Arial Narrow" pitchFamily="34" charset="0"/>
          <a:ea typeface="+mn-ea"/>
          <a:cs typeface="+mn-cs"/>
        </a:defRPr>
      </a:lvl2pPr>
      <a:lvl3pPr marL="1143000" indent="-228600" algn="l" rtl="0" eaLnBrk="0" fontAlgn="base" hangingPunct="0">
        <a:spcBef>
          <a:spcPct val="20000"/>
        </a:spcBef>
        <a:spcAft>
          <a:spcPct val="0"/>
        </a:spcAft>
        <a:buFont typeface="Arial" charset="0"/>
        <a:buChar char="•"/>
        <a:defRPr sz="2400" kern="1200">
          <a:solidFill>
            <a:schemeClr val="tx1"/>
          </a:solidFill>
          <a:latin typeface="Arial Narrow" pitchFamily="34" charset="0"/>
          <a:ea typeface="+mn-ea"/>
          <a:cs typeface="+mn-cs"/>
        </a:defRPr>
      </a:lvl3pPr>
      <a:lvl4pPr marL="16002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4pPr>
      <a:lvl5pPr marL="2057400" indent="-228600" algn="l" rtl="0" eaLnBrk="0" fontAlgn="base" hangingPunct="0">
        <a:spcBef>
          <a:spcPct val="20000"/>
        </a:spcBef>
        <a:spcAft>
          <a:spcPct val="0"/>
        </a:spcAft>
        <a:buFont typeface="Arial" charset="0"/>
        <a:buChar char="»"/>
        <a:defRPr sz="2000" kern="1200">
          <a:solidFill>
            <a:schemeClr val="tx1"/>
          </a:solidFill>
          <a:latin typeface="Arial Narrow" pitchFamily="34" charset="0"/>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8" Type="http://schemas.openxmlformats.org/officeDocument/2006/relationships/diagramData" Target="../diagrams/data2.xml"/><Relationship Id="rId3" Type="http://schemas.openxmlformats.org/officeDocument/2006/relationships/diagramData" Target="../diagrams/data1.xml"/><Relationship Id="rId7" Type="http://schemas.microsoft.com/office/2007/relationships/diagramDrawing" Target="../diagrams/drawing1.xml"/><Relationship Id="rId12" Type="http://schemas.microsoft.com/office/2007/relationships/diagramDrawing" Target="../diagrams/drawing2.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11" Type="http://schemas.openxmlformats.org/officeDocument/2006/relationships/diagramColors" Target="../diagrams/colors2.xml"/><Relationship Id="rId5" Type="http://schemas.openxmlformats.org/officeDocument/2006/relationships/diagramQuickStyle" Target="../diagrams/quickStyle1.xml"/><Relationship Id="rId10" Type="http://schemas.openxmlformats.org/officeDocument/2006/relationships/diagramQuickStyle" Target="../diagrams/quickStyle2.xml"/><Relationship Id="rId4" Type="http://schemas.openxmlformats.org/officeDocument/2006/relationships/diagramLayout" Target="../diagrams/layout1.xml"/><Relationship Id="rId9"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46920D-9474-714B-BAEB-1B6E20AC0627}"/>
              </a:ext>
            </a:extLst>
          </p:cNvPr>
          <p:cNvSpPr txBox="1">
            <a:spLocks/>
          </p:cNvSpPr>
          <p:nvPr/>
        </p:nvSpPr>
        <p:spPr bwMode="auto">
          <a:xfrm>
            <a:off x="457200" y="1981200"/>
            <a:ext cx="8229600" cy="2590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fontScale="92500" lnSpcReduction="20000"/>
          </a:bodyPr>
          <a:lstStyle>
            <a:lvl1pPr algn="ctr" rtl="0" eaLnBrk="1" fontAlgn="base" hangingPunct="1">
              <a:spcBef>
                <a:spcPct val="0"/>
              </a:spcBef>
              <a:spcAft>
                <a:spcPct val="0"/>
              </a:spcAft>
              <a:defRPr lang="en-US" sz="4400" b="1" kern="1200" dirty="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Christ in the Psalms</a:t>
            </a:r>
          </a:p>
          <a:p>
            <a:r>
              <a:rPr lang="en-US" sz="2800" dirty="0">
                <a:solidFill>
                  <a:schemeClr val="tx2">
                    <a:lumMod val="60000"/>
                    <a:lumOff val="40000"/>
                  </a:schemeClr>
                </a:solidFill>
              </a:rPr>
              <a:t>Messianic Prophecies Fulfilled</a:t>
            </a:r>
          </a:p>
          <a:p>
            <a:endParaRPr lang="en-US" sz="2800" dirty="0">
              <a:solidFill>
                <a:schemeClr val="tx2">
                  <a:lumMod val="60000"/>
                  <a:lumOff val="40000"/>
                </a:schemeClr>
              </a:solidFill>
            </a:endParaRPr>
          </a:p>
          <a:p>
            <a:r>
              <a:rPr lang="en-US" sz="2800" dirty="0">
                <a:solidFill>
                  <a:schemeClr val="tx2">
                    <a:lumMod val="60000"/>
                    <a:lumOff val="40000"/>
                  </a:schemeClr>
                </a:solidFill>
                <a:sym typeface="Wingdings" panose="05000000000000000000" pitchFamily="2" charset="2"/>
              </a:rPr>
              <a:t>The Just Man    Psalm 1,2</a:t>
            </a:r>
          </a:p>
          <a:p>
            <a:r>
              <a:rPr lang="en-US" sz="2800" dirty="0">
                <a:solidFill>
                  <a:schemeClr val="tx2">
                    <a:lumMod val="60000"/>
                    <a:lumOff val="40000"/>
                  </a:schemeClr>
                </a:solidFill>
                <a:sym typeface="Wingdings" panose="05000000000000000000" pitchFamily="2" charset="2"/>
              </a:rPr>
              <a:t>How the Just Live</a:t>
            </a:r>
            <a:endParaRPr lang="en-US" sz="2800" dirty="0">
              <a:solidFill>
                <a:schemeClr val="tx2">
                  <a:lumMod val="60000"/>
                  <a:lumOff val="40000"/>
                </a:schemeClr>
              </a:solidFill>
            </a:endParaRPr>
          </a:p>
          <a:p>
            <a:endParaRPr lang="en-US" sz="2400" dirty="0">
              <a:solidFill>
                <a:schemeClr val="tx2">
                  <a:lumMod val="60000"/>
                  <a:lumOff val="40000"/>
                </a:schemeClr>
              </a:solidFill>
            </a:endParaRPr>
          </a:p>
          <a:p>
            <a:r>
              <a:rPr lang="en-US" sz="2400" dirty="0">
                <a:solidFill>
                  <a:schemeClr val="tx2">
                    <a:lumMod val="60000"/>
                    <a:lumOff val="40000"/>
                  </a:schemeClr>
                </a:solidFill>
              </a:rPr>
              <a:t>Phil@UsefulEngines.com</a:t>
            </a:r>
          </a:p>
          <a:p>
            <a:endParaRPr lang="en-US" sz="2400" dirty="0">
              <a:solidFill>
                <a:schemeClr val="tx2">
                  <a:lumMod val="60000"/>
                  <a:lumOff val="40000"/>
                </a:schemeClr>
              </a:solidFill>
            </a:endParaRPr>
          </a:p>
          <a:p>
            <a:endParaRPr lang="en-US" sz="2400" dirty="0">
              <a:solidFill>
                <a:schemeClr val="tx2">
                  <a:lumMod val="60000"/>
                  <a:lumOff val="40000"/>
                </a:schemeClr>
              </a:solidFill>
            </a:endParaRPr>
          </a:p>
        </p:txBody>
      </p:sp>
    </p:spTree>
    <p:extLst>
      <p:ext uri="{BB962C8B-B14F-4D97-AF65-F5344CB8AC3E}">
        <p14:creationId xmlns:p14="http://schemas.microsoft.com/office/powerpoint/2010/main" val="45865895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FD780E-16BB-83ED-5052-FB094C4CE3F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9F9038C-A589-6823-2EB8-B4E49682D967}"/>
              </a:ext>
            </a:extLst>
          </p:cNvPr>
          <p:cNvSpPr>
            <a:spLocks noGrp="1"/>
          </p:cNvSpPr>
          <p:nvPr>
            <p:ph type="title"/>
          </p:nvPr>
        </p:nvSpPr>
        <p:spPr>
          <a:xfrm>
            <a:off x="457200" y="0"/>
            <a:ext cx="8229600" cy="914400"/>
          </a:xfrm>
        </p:spPr>
        <p:txBody>
          <a:bodyPr>
            <a:normAutofit fontScale="90000"/>
          </a:bodyPr>
          <a:lstStyle/>
          <a:p>
            <a:pPr algn="l"/>
            <a:r>
              <a:rPr lang="en-US" sz="3600" dirty="0"/>
              <a:t>A quick review…</a:t>
            </a:r>
            <a:br>
              <a:rPr lang="en-US" dirty="0"/>
            </a:br>
            <a:r>
              <a:rPr lang="en-US" sz="2400" dirty="0">
                <a:solidFill>
                  <a:schemeClr val="tx2">
                    <a:lumMod val="60000"/>
                    <a:lumOff val="40000"/>
                  </a:schemeClr>
                </a:solidFill>
              </a:rPr>
              <a:t>Truth, The Nature of Mankind, and Worldviews</a:t>
            </a:r>
          </a:p>
        </p:txBody>
      </p:sp>
      <p:sp>
        <p:nvSpPr>
          <p:cNvPr id="5" name="Scroll: Horizontal 3">
            <a:extLst>
              <a:ext uri="{FF2B5EF4-FFF2-40B4-BE49-F238E27FC236}">
                <a16:creationId xmlns:a16="http://schemas.microsoft.com/office/drawing/2014/main" id="{E1785E24-9EC4-E403-5A7A-5B947EB38332}"/>
              </a:ext>
            </a:extLst>
          </p:cNvPr>
          <p:cNvSpPr/>
          <p:nvPr/>
        </p:nvSpPr>
        <p:spPr>
          <a:xfrm>
            <a:off x="457200" y="229618"/>
            <a:ext cx="8307977" cy="6628382"/>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b="1" dirty="0"/>
              <a:t>Truth</a:t>
            </a:r>
            <a:r>
              <a:rPr lang="en-US" dirty="0"/>
              <a:t> is objective, knowable, and </a:t>
            </a:r>
            <a:r>
              <a:rPr lang="en-US" u="sng" dirty="0"/>
              <a:t>personified</a:t>
            </a:r>
            <a:r>
              <a:rPr lang="en-US" dirty="0"/>
              <a:t> in Jesus of Nazareth. (John 14:6-11; John 18:37; Acts 2:22)</a:t>
            </a:r>
          </a:p>
          <a:p>
            <a:endParaRPr lang="en-US" dirty="0"/>
          </a:p>
          <a:p>
            <a:pPr marL="285750" indent="-285750">
              <a:buFont typeface="Arial" panose="020B0604020202020204" pitchFamily="34" charset="0"/>
              <a:buChar char="•"/>
            </a:pPr>
            <a:r>
              <a:rPr lang="en-US" dirty="0"/>
              <a:t>The </a:t>
            </a:r>
            <a:r>
              <a:rPr lang="en-US" b="1" dirty="0"/>
              <a:t>Natural Man</a:t>
            </a:r>
            <a:r>
              <a:rPr lang="en-US" dirty="0"/>
              <a:t> recognizes God’s creativity and intelligence in the created order; </a:t>
            </a:r>
            <a:r>
              <a:rPr lang="en-US" i="1" dirty="0"/>
              <a:t>but suppresses the truth in unrighteousness</a:t>
            </a:r>
            <a:r>
              <a:rPr lang="en-US" dirty="0"/>
              <a:t>. (Romans 1)</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Moral Man</a:t>
            </a:r>
            <a:r>
              <a:rPr lang="en-US" dirty="0"/>
              <a:t> recognizes how things ought to be; </a:t>
            </a:r>
            <a:r>
              <a:rPr lang="en-US" i="1" dirty="0"/>
              <a:t>but falls short of God’s goodness revealed via his own conscience and rationality</a:t>
            </a:r>
            <a:r>
              <a:rPr lang="en-US" dirty="0"/>
              <a:t>. (Romans 2)</a:t>
            </a:r>
          </a:p>
          <a:p>
            <a:pPr marL="285750" indent="-285750">
              <a:buFont typeface="Arial" panose="020B0604020202020204" pitchFamily="34" charset="0"/>
              <a:buChar char="•"/>
            </a:pPr>
            <a:endParaRPr lang="en-US" dirty="0"/>
          </a:p>
          <a:p>
            <a:pPr marL="285750" indent="-285750">
              <a:buFont typeface="Arial" panose="020B0604020202020204" pitchFamily="34" charset="0"/>
              <a:buChar char="•"/>
            </a:pPr>
            <a:r>
              <a:rPr lang="en-US" dirty="0"/>
              <a:t>The </a:t>
            </a:r>
            <a:r>
              <a:rPr lang="en-US" b="1" dirty="0"/>
              <a:t>Religious Man</a:t>
            </a:r>
            <a:r>
              <a:rPr lang="en-US" dirty="0"/>
              <a:t> recognizes that God exists, and that God has expectations; </a:t>
            </a:r>
            <a:r>
              <a:rPr lang="en-US" i="1" dirty="0"/>
              <a:t>but succumbs to selfish pride, artificial authority, arrogance, and hypocrisy</a:t>
            </a:r>
            <a:r>
              <a:rPr lang="en-US" dirty="0"/>
              <a:t>. (Romans 3)</a:t>
            </a:r>
          </a:p>
          <a:p>
            <a:endParaRPr lang="en-US" dirty="0"/>
          </a:p>
          <a:p>
            <a:pPr marL="285750" indent="-285750">
              <a:buFont typeface="Arial" panose="020B0604020202020204" pitchFamily="34" charset="0"/>
              <a:buChar char="•"/>
            </a:pPr>
            <a:r>
              <a:rPr lang="en-US" dirty="0"/>
              <a:t>The </a:t>
            </a:r>
            <a:r>
              <a:rPr lang="en-US" b="1" dirty="0"/>
              <a:t>Just Man </a:t>
            </a:r>
            <a:r>
              <a:rPr lang="en-US" dirty="0"/>
              <a:t>relies upon God’s promise, lives by faith; </a:t>
            </a:r>
            <a:r>
              <a:rPr lang="en-US" i="1" dirty="0"/>
              <a:t>and receives the blessing of imputed righteousness. </a:t>
            </a:r>
            <a:r>
              <a:rPr lang="en-US" dirty="0"/>
              <a:t>(Romans 4) </a:t>
            </a:r>
          </a:p>
          <a:p>
            <a:pPr marL="285750" indent="-285750">
              <a:buFont typeface="Arial" panose="020B0604020202020204" pitchFamily="34" charset="0"/>
              <a:buChar char="•"/>
            </a:pPr>
            <a:endParaRPr lang="en-US" dirty="0"/>
          </a:p>
        </p:txBody>
      </p:sp>
      <p:sp>
        <p:nvSpPr>
          <p:cNvPr id="3" name="TextBox 2">
            <a:extLst>
              <a:ext uri="{FF2B5EF4-FFF2-40B4-BE49-F238E27FC236}">
                <a16:creationId xmlns:a16="http://schemas.microsoft.com/office/drawing/2014/main" id="{83EB2878-5A97-E86C-4891-CF7A2C641EAB}"/>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8304920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5">
                                            <p:txEl>
                                              <p:pRg st="0" end="0"/>
                                            </p:txEl>
                                          </p:spTgt>
                                        </p:tgtEl>
                                        <p:attrNameLst>
                                          <p:attrName>style.visibility</p:attrName>
                                        </p:attrNameLst>
                                      </p:cBhvr>
                                      <p:to>
                                        <p:strVal val="visible"/>
                                      </p:to>
                                    </p:set>
                                    <p:animEffect transition="in" filter="fade">
                                      <p:cBhvr>
                                        <p:cTn id="14" dur="1000"/>
                                        <p:tgtEl>
                                          <p:spTgt spid="5">
                                            <p:txEl>
                                              <p:pRg st="0" end="0"/>
                                            </p:txEl>
                                          </p:spTgt>
                                        </p:tgtEl>
                                      </p:cBhvr>
                                    </p:animEffect>
                                    <p:anim calcmode="lin" valueType="num">
                                      <p:cBhvr>
                                        <p:cTn id="15" dur="1000" fill="hold"/>
                                        <p:tgtEl>
                                          <p:spTgt spid="5">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5">
                                            <p:txEl>
                                              <p:pRg st="2" end="2"/>
                                            </p:txEl>
                                          </p:spTgt>
                                        </p:tgtEl>
                                        <p:attrNameLst>
                                          <p:attrName>style.visibility</p:attrName>
                                        </p:attrNameLst>
                                      </p:cBhvr>
                                      <p:to>
                                        <p:strVal val="visible"/>
                                      </p:to>
                                    </p:set>
                                    <p:animEffect transition="in" filter="fade">
                                      <p:cBhvr>
                                        <p:cTn id="21" dur="1000"/>
                                        <p:tgtEl>
                                          <p:spTgt spid="5">
                                            <p:txEl>
                                              <p:pRg st="2" end="2"/>
                                            </p:txEl>
                                          </p:spTgt>
                                        </p:tgtEl>
                                      </p:cBhvr>
                                    </p:animEffect>
                                    <p:anim calcmode="lin" valueType="num">
                                      <p:cBhvr>
                                        <p:cTn id="22" dur="1000" fill="hold"/>
                                        <p:tgtEl>
                                          <p:spTgt spid="5">
                                            <p:txEl>
                                              <p:pRg st="2" end="2"/>
                                            </p:txEl>
                                          </p:spTgt>
                                        </p:tgtEl>
                                        <p:attrNameLst>
                                          <p:attrName>ppt_x</p:attrName>
                                        </p:attrNameLst>
                                      </p:cBhvr>
                                      <p:tavLst>
                                        <p:tav tm="0">
                                          <p:val>
                                            <p:strVal val="#ppt_x"/>
                                          </p:val>
                                        </p:tav>
                                        <p:tav tm="100000">
                                          <p:val>
                                            <p:strVal val="#ppt_x"/>
                                          </p:val>
                                        </p:tav>
                                      </p:tavLst>
                                    </p:anim>
                                    <p:anim calcmode="lin" valueType="num">
                                      <p:cBhvr>
                                        <p:cTn id="23" dur="1000" fill="hold"/>
                                        <p:tgtEl>
                                          <p:spTgt spid="5">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xEl>
                                              <p:pRg st="4" end="4"/>
                                            </p:txEl>
                                          </p:spTgt>
                                        </p:tgtEl>
                                        <p:attrNameLst>
                                          <p:attrName>style.visibility</p:attrName>
                                        </p:attrNameLst>
                                      </p:cBhvr>
                                      <p:to>
                                        <p:strVal val="visible"/>
                                      </p:to>
                                    </p:set>
                                    <p:animEffect transition="in" filter="fade">
                                      <p:cBhvr>
                                        <p:cTn id="28" dur="1000"/>
                                        <p:tgtEl>
                                          <p:spTgt spid="5">
                                            <p:txEl>
                                              <p:pRg st="4" end="4"/>
                                            </p:txEl>
                                          </p:spTgt>
                                        </p:tgtEl>
                                      </p:cBhvr>
                                    </p:animEffect>
                                    <p:anim calcmode="lin" valueType="num">
                                      <p:cBhvr>
                                        <p:cTn id="29" dur="1000" fill="hold"/>
                                        <p:tgtEl>
                                          <p:spTgt spid="5">
                                            <p:txEl>
                                              <p:pRg st="4" end="4"/>
                                            </p:txEl>
                                          </p:spTgt>
                                        </p:tgtEl>
                                        <p:attrNameLst>
                                          <p:attrName>ppt_x</p:attrName>
                                        </p:attrNameLst>
                                      </p:cBhvr>
                                      <p:tavLst>
                                        <p:tav tm="0">
                                          <p:val>
                                            <p:strVal val="#ppt_x"/>
                                          </p:val>
                                        </p:tav>
                                        <p:tav tm="100000">
                                          <p:val>
                                            <p:strVal val="#ppt_x"/>
                                          </p:val>
                                        </p:tav>
                                      </p:tavLst>
                                    </p:anim>
                                    <p:anim calcmode="lin" valueType="num">
                                      <p:cBhvr>
                                        <p:cTn id="30" dur="1000" fill="hold"/>
                                        <p:tgtEl>
                                          <p:spTgt spid="5">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xEl>
                                              <p:pRg st="6" end="6"/>
                                            </p:txEl>
                                          </p:spTgt>
                                        </p:tgtEl>
                                        <p:attrNameLst>
                                          <p:attrName>style.visibility</p:attrName>
                                        </p:attrNameLst>
                                      </p:cBhvr>
                                      <p:to>
                                        <p:strVal val="visible"/>
                                      </p:to>
                                    </p:set>
                                    <p:animEffect transition="in" filter="fade">
                                      <p:cBhvr>
                                        <p:cTn id="35" dur="1000"/>
                                        <p:tgtEl>
                                          <p:spTgt spid="5">
                                            <p:txEl>
                                              <p:pRg st="6" end="6"/>
                                            </p:txEl>
                                          </p:spTgt>
                                        </p:tgtEl>
                                      </p:cBhvr>
                                    </p:animEffect>
                                    <p:anim calcmode="lin" valueType="num">
                                      <p:cBhvr>
                                        <p:cTn id="36" dur="1000" fill="hold"/>
                                        <p:tgtEl>
                                          <p:spTgt spid="5">
                                            <p:txEl>
                                              <p:pRg st="6" end="6"/>
                                            </p:txEl>
                                          </p:spTgt>
                                        </p:tgtEl>
                                        <p:attrNameLst>
                                          <p:attrName>ppt_x</p:attrName>
                                        </p:attrNameLst>
                                      </p:cBhvr>
                                      <p:tavLst>
                                        <p:tav tm="0">
                                          <p:val>
                                            <p:strVal val="#ppt_x"/>
                                          </p:val>
                                        </p:tav>
                                        <p:tav tm="100000">
                                          <p:val>
                                            <p:strVal val="#ppt_x"/>
                                          </p:val>
                                        </p:tav>
                                      </p:tavLst>
                                    </p:anim>
                                    <p:anim calcmode="lin" valueType="num">
                                      <p:cBhvr>
                                        <p:cTn id="37" dur="1000" fill="hold"/>
                                        <p:tgtEl>
                                          <p:spTgt spid="5">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5">
                                            <p:txEl>
                                              <p:pRg st="8" end="8"/>
                                            </p:txEl>
                                          </p:spTgt>
                                        </p:tgtEl>
                                        <p:attrNameLst>
                                          <p:attrName>style.visibility</p:attrName>
                                        </p:attrNameLst>
                                      </p:cBhvr>
                                      <p:to>
                                        <p:strVal val="visible"/>
                                      </p:to>
                                    </p:set>
                                    <p:animEffect transition="in" filter="fade">
                                      <p:cBhvr>
                                        <p:cTn id="42" dur="1000"/>
                                        <p:tgtEl>
                                          <p:spTgt spid="5">
                                            <p:txEl>
                                              <p:pRg st="8" end="8"/>
                                            </p:txEl>
                                          </p:spTgt>
                                        </p:tgtEl>
                                      </p:cBhvr>
                                    </p:animEffect>
                                    <p:anim calcmode="lin" valueType="num">
                                      <p:cBhvr>
                                        <p:cTn id="43" dur="1000" fill="hold"/>
                                        <p:tgtEl>
                                          <p:spTgt spid="5">
                                            <p:txEl>
                                              <p:pRg st="8" end="8"/>
                                            </p:txEl>
                                          </p:spTgt>
                                        </p:tgtEl>
                                        <p:attrNameLst>
                                          <p:attrName>ppt_x</p:attrName>
                                        </p:attrNameLst>
                                      </p:cBhvr>
                                      <p:tavLst>
                                        <p:tav tm="0">
                                          <p:val>
                                            <p:strVal val="#ppt_x"/>
                                          </p:val>
                                        </p:tav>
                                        <p:tav tm="100000">
                                          <p:val>
                                            <p:strVal val="#ppt_x"/>
                                          </p:val>
                                        </p:tav>
                                      </p:tavLst>
                                    </p:anim>
                                    <p:anim calcmode="lin" valueType="num">
                                      <p:cBhvr>
                                        <p:cTn id="44" dur="1000" fill="hold"/>
                                        <p:tgtEl>
                                          <p:spTgt spid="5">
                                            <p:txEl>
                                              <p:pRg st="8" end="8"/>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3A7BEA-D7AB-AC59-3447-76D438FC3D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B707755-6F91-DCCB-3514-621E4605278B}"/>
              </a:ext>
            </a:extLst>
          </p:cNvPr>
          <p:cNvSpPr>
            <a:spLocks noGrp="1"/>
          </p:cNvSpPr>
          <p:nvPr>
            <p:ph type="title"/>
          </p:nvPr>
        </p:nvSpPr>
        <p:spPr>
          <a:xfrm>
            <a:off x="58723" y="7434"/>
            <a:ext cx="8229600" cy="914400"/>
          </a:xfrm>
        </p:spPr>
        <p:txBody>
          <a:bodyPr>
            <a:normAutofit fontScale="90000"/>
          </a:bodyPr>
          <a:lstStyle/>
          <a:p>
            <a:pPr algn="l"/>
            <a:r>
              <a:rPr lang="en-US" sz="3600" dirty="0"/>
              <a:t>The Just Man, and the Righteous…</a:t>
            </a:r>
            <a:br>
              <a:rPr lang="en-US" dirty="0"/>
            </a:br>
            <a:r>
              <a:rPr lang="en-US" sz="2400" dirty="0">
                <a:solidFill>
                  <a:schemeClr val="tx2">
                    <a:lumMod val="60000"/>
                    <a:lumOff val="40000"/>
                  </a:schemeClr>
                </a:solidFill>
              </a:rPr>
              <a:t>Psalms 1</a:t>
            </a:r>
          </a:p>
        </p:txBody>
      </p:sp>
      <p:sp>
        <p:nvSpPr>
          <p:cNvPr id="5" name="Scroll: Horizontal 3">
            <a:extLst>
              <a:ext uri="{FF2B5EF4-FFF2-40B4-BE49-F238E27FC236}">
                <a16:creationId xmlns:a16="http://schemas.microsoft.com/office/drawing/2014/main" id="{8D5902BF-C5EC-C390-D0CA-A459399A5703}"/>
              </a:ext>
            </a:extLst>
          </p:cNvPr>
          <p:cNvSpPr/>
          <p:nvPr/>
        </p:nvSpPr>
        <p:spPr>
          <a:xfrm>
            <a:off x="111408" y="297366"/>
            <a:ext cx="6248231" cy="6445825"/>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(1)</a:t>
            </a:r>
            <a:r>
              <a:rPr lang="en-US" dirty="0"/>
              <a:t> Blessed </a:t>
            </a:r>
            <a:r>
              <a:rPr lang="en-US" i="1" dirty="0"/>
              <a:t>is</a:t>
            </a:r>
            <a:r>
              <a:rPr lang="en-US" dirty="0"/>
              <a:t> </a:t>
            </a:r>
            <a:r>
              <a:rPr lang="en-US" u="sng" dirty="0"/>
              <a:t>the man </a:t>
            </a:r>
            <a:r>
              <a:rPr lang="en-US" dirty="0"/>
              <a:t>Who </a:t>
            </a:r>
            <a:r>
              <a:rPr lang="en-US" i="1" dirty="0"/>
              <a:t>walks</a:t>
            </a:r>
            <a:r>
              <a:rPr lang="en-US" dirty="0"/>
              <a:t> not in the counsel of the ungodly, Nor </a:t>
            </a:r>
            <a:r>
              <a:rPr lang="en-US" i="1" dirty="0"/>
              <a:t>stands</a:t>
            </a:r>
            <a:r>
              <a:rPr lang="en-US" dirty="0"/>
              <a:t> in the path of sinners, Nor </a:t>
            </a:r>
            <a:r>
              <a:rPr lang="en-US" i="1" dirty="0"/>
              <a:t>sits</a:t>
            </a:r>
            <a:r>
              <a:rPr lang="en-US" dirty="0"/>
              <a:t> in the seat of the scornful; </a:t>
            </a:r>
          </a:p>
          <a:p>
            <a:r>
              <a:rPr lang="en-US" sz="1200" dirty="0">
                <a:solidFill>
                  <a:schemeClr val="tx1">
                    <a:lumMod val="95000"/>
                    <a:lumOff val="5000"/>
                  </a:schemeClr>
                </a:solidFill>
              </a:rPr>
              <a:t>(2)</a:t>
            </a:r>
            <a:r>
              <a:rPr lang="en-US" dirty="0"/>
              <a:t>  But his </a:t>
            </a:r>
            <a:r>
              <a:rPr lang="en-US" i="1" dirty="0"/>
              <a:t>delight</a:t>
            </a:r>
            <a:r>
              <a:rPr lang="en-US" dirty="0"/>
              <a:t> </a:t>
            </a:r>
            <a:r>
              <a:rPr lang="en-US" i="1" dirty="0"/>
              <a:t>is</a:t>
            </a:r>
            <a:r>
              <a:rPr lang="en-US" dirty="0"/>
              <a:t> in the law of the LORD, And in His law he </a:t>
            </a:r>
            <a:r>
              <a:rPr lang="en-US" i="1" dirty="0"/>
              <a:t>meditates</a:t>
            </a:r>
            <a:r>
              <a:rPr lang="en-US" dirty="0"/>
              <a:t> day and night. </a:t>
            </a:r>
          </a:p>
          <a:p>
            <a:r>
              <a:rPr lang="en-US" sz="1200" dirty="0">
                <a:solidFill>
                  <a:schemeClr val="tx1">
                    <a:lumMod val="95000"/>
                    <a:lumOff val="5000"/>
                  </a:schemeClr>
                </a:solidFill>
              </a:rPr>
              <a:t>(3)</a:t>
            </a:r>
            <a:r>
              <a:rPr lang="en-US" dirty="0"/>
              <a:t>  He shall be like a tree Planted by the rivers of water, That </a:t>
            </a:r>
            <a:r>
              <a:rPr lang="en-US" i="1" dirty="0"/>
              <a:t>brings forth its fruit in its season</a:t>
            </a:r>
            <a:r>
              <a:rPr lang="en-US" dirty="0"/>
              <a:t>, Whose leaf also shall not wither; And whatever he does shall prosper. </a:t>
            </a:r>
          </a:p>
          <a:p>
            <a:r>
              <a:rPr lang="en-US" sz="1200" dirty="0">
                <a:solidFill>
                  <a:schemeClr val="tx1">
                    <a:lumMod val="95000"/>
                    <a:lumOff val="5000"/>
                  </a:schemeClr>
                </a:solidFill>
              </a:rPr>
              <a:t>(4)</a:t>
            </a:r>
            <a:r>
              <a:rPr lang="en-US" dirty="0"/>
              <a:t>  The ungodly </a:t>
            </a:r>
            <a:r>
              <a:rPr lang="en-US" i="1" dirty="0"/>
              <a:t>are</a:t>
            </a:r>
            <a:r>
              <a:rPr lang="en-US" dirty="0"/>
              <a:t> not so, But </a:t>
            </a:r>
            <a:r>
              <a:rPr lang="en-US" i="1" dirty="0"/>
              <a:t>are</a:t>
            </a:r>
            <a:r>
              <a:rPr lang="en-US" dirty="0"/>
              <a:t> like the chaff which the wind drives away. </a:t>
            </a:r>
          </a:p>
          <a:p>
            <a:r>
              <a:rPr lang="en-US" sz="1200" dirty="0">
                <a:solidFill>
                  <a:schemeClr val="tx1">
                    <a:lumMod val="95000"/>
                    <a:lumOff val="5000"/>
                  </a:schemeClr>
                </a:solidFill>
              </a:rPr>
              <a:t>(5)</a:t>
            </a:r>
            <a:r>
              <a:rPr lang="en-US" dirty="0"/>
              <a:t>  Therefore the ungodly shall </a:t>
            </a:r>
            <a:r>
              <a:rPr lang="en-US" i="1" dirty="0"/>
              <a:t>not stand </a:t>
            </a:r>
            <a:r>
              <a:rPr lang="en-US" dirty="0"/>
              <a:t>in the judgment, Nor sinners </a:t>
            </a:r>
            <a:r>
              <a:rPr lang="en-US" i="1" u="sng" dirty="0"/>
              <a:t>in the congregation of the righteous</a:t>
            </a:r>
            <a:r>
              <a:rPr lang="en-US" dirty="0"/>
              <a:t>. </a:t>
            </a:r>
          </a:p>
          <a:p>
            <a:r>
              <a:rPr lang="en-US" sz="1200" dirty="0">
                <a:solidFill>
                  <a:schemeClr val="tx1">
                    <a:lumMod val="95000"/>
                    <a:lumOff val="5000"/>
                  </a:schemeClr>
                </a:solidFill>
              </a:rPr>
              <a:t>(6)</a:t>
            </a:r>
            <a:r>
              <a:rPr lang="en-US" dirty="0"/>
              <a:t>  For the LORD knows the way of </a:t>
            </a:r>
            <a:r>
              <a:rPr lang="en-US" u="sng" dirty="0"/>
              <a:t>the righteous</a:t>
            </a:r>
            <a:r>
              <a:rPr lang="en-US" dirty="0"/>
              <a:t>, But the way of the ungodly shall perish. </a:t>
            </a:r>
          </a:p>
        </p:txBody>
      </p:sp>
      <p:sp>
        <p:nvSpPr>
          <p:cNvPr id="4" name="Scroll: Horizontal 3">
            <a:extLst>
              <a:ext uri="{FF2B5EF4-FFF2-40B4-BE49-F238E27FC236}">
                <a16:creationId xmlns:a16="http://schemas.microsoft.com/office/drawing/2014/main" id="{B5E7D4D5-FE60-F7CC-DCEF-6743DA3FB93C}"/>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Who is the Just Man? (Ps 1:1)</a:t>
            </a:r>
          </a:p>
          <a:p>
            <a:endParaRPr lang="en-US" dirty="0"/>
          </a:p>
          <a:p>
            <a:r>
              <a:rPr lang="en-US" dirty="0"/>
              <a:t>Who are the righteous?  (Rom 4:7-8; Ps 32:1-2)</a:t>
            </a:r>
          </a:p>
          <a:p>
            <a:endParaRPr lang="en-US" dirty="0"/>
          </a:p>
          <a:p>
            <a:endParaRPr lang="en-US" dirty="0"/>
          </a:p>
          <a:p>
            <a:endParaRPr lang="en-US" dirty="0"/>
          </a:p>
          <a:p>
            <a:endParaRPr lang="en-US" dirty="0"/>
          </a:p>
        </p:txBody>
      </p:sp>
      <p:sp>
        <p:nvSpPr>
          <p:cNvPr id="3" name="TextBox 2">
            <a:extLst>
              <a:ext uri="{FF2B5EF4-FFF2-40B4-BE49-F238E27FC236}">
                <a16:creationId xmlns:a16="http://schemas.microsoft.com/office/drawing/2014/main" id="{8F71CD92-9698-1CFD-4CE6-AEA1E7331436}"/>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1450769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animEffect transition="in" filter="fade">
                                      <p:cBhvr>
                                        <p:cTn id="21" dur="1000"/>
                                        <p:tgtEl>
                                          <p:spTgt spid="4">
                                            <p:txEl>
                                              <p:pRg st="0" end="0"/>
                                            </p:txEl>
                                          </p:spTgt>
                                        </p:tgtEl>
                                      </p:cBhvr>
                                    </p:animEffect>
                                    <p:anim calcmode="lin" valueType="num">
                                      <p:cBhvr>
                                        <p:cTn id="22" dur="1000" fill="hold"/>
                                        <p:tgtEl>
                                          <p:spTgt spid="4">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4">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1000"/>
                                        <p:tgtEl>
                                          <p:spTgt spid="4">
                                            <p:txEl>
                                              <p:pRg st="2" end="2"/>
                                            </p:txEl>
                                          </p:spTgt>
                                        </p:tgtEl>
                                      </p:cBhvr>
                                    </p:animEffect>
                                    <p:anim calcmode="lin" valueType="num">
                                      <p:cBhvr>
                                        <p:cTn id="29" dur="1000" fill="hold"/>
                                        <p:tgtEl>
                                          <p:spTgt spid="4">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4">
                                            <p:txEl>
                                              <p:pRg st="2" end="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a:spLocks/>
          </p:cNvSpPr>
          <p:nvPr/>
        </p:nvSpPr>
        <p:spPr bwMode="auto">
          <a:xfrm>
            <a:off x="381000" y="0"/>
            <a:ext cx="83820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normAutofit/>
          </a:bodyPr>
          <a:lstStyle>
            <a:lvl1pPr algn="l" rtl="0" eaLnBrk="1" fontAlgn="base" hangingPunct="1">
              <a:spcBef>
                <a:spcPct val="0"/>
              </a:spcBef>
              <a:spcAft>
                <a:spcPct val="0"/>
              </a:spcAft>
              <a:defRPr lang="en-US" sz="4000" b="1" kern="1200">
                <a:solidFill>
                  <a:schemeClr val="tx2"/>
                </a:solidFill>
                <a:latin typeface="+mj-lt"/>
                <a:ea typeface="ＭＳ Ｐゴシック" pitchFamily="34" charset="-128"/>
                <a:cs typeface="+mj-cs"/>
              </a:defRPr>
            </a:lvl1pPr>
            <a:lvl2pPr algn="ctr" rtl="0" eaLnBrk="1" fontAlgn="base" hangingPunct="1">
              <a:spcBef>
                <a:spcPct val="0"/>
              </a:spcBef>
              <a:spcAft>
                <a:spcPct val="0"/>
              </a:spcAft>
              <a:defRPr sz="4400" b="1">
                <a:solidFill>
                  <a:schemeClr val="tx2"/>
                </a:solidFill>
                <a:latin typeface="Arial" charset="0"/>
                <a:ea typeface="ＭＳ Ｐゴシック" pitchFamily="34" charset="-128"/>
              </a:defRPr>
            </a:lvl2pPr>
            <a:lvl3pPr algn="ctr" rtl="0" eaLnBrk="1" fontAlgn="base" hangingPunct="1">
              <a:spcBef>
                <a:spcPct val="0"/>
              </a:spcBef>
              <a:spcAft>
                <a:spcPct val="0"/>
              </a:spcAft>
              <a:defRPr sz="4400" b="1">
                <a:solidFill>
                  <a:schemeClr val="tx2"/>
                </a:solidFill>
                <a:latin typeface="Arial" charset="0"/>
                <a:ea typeface="ＭＳ Ｐゴシック" pitchFamily="34" charset="-128"/>
              </a:defRPr>
            </a:lvl3pPr>
            <a:lvl4pPr algn="ctr" rtl="0" eaLnBrk="1" fontAlgn="base" hangingPunct="1">
              <a:spcBef>
                <a:spcPct val="0"/>
              </a:spcBef>
              <a:spcAft>
                <a:spcPct val="0"/>
              </a:spcAft>
              <a:defRPr sz="4400" b="1">
                <a:solidFill>
                  <a:schemeClr val="tx2"/>
                </a:solidFill>
                <a:latin typeface="Arial" charset="0"/>
                <a:ea typeface="ＭＳ Ｐゴシック" pitchFamily="34" charset="-128"/>
              </a:defRPr>
            </a:lvl4pPr>
            <a:lvl5pPr algn="ctr" rtl="0" eaLnBrk="1" fontAlgn="base" hangingPunct="1">
              <a:spcBef>
                <a:spcPct val="0"/>
              </a:spcBef>
              <a:spcAft>
                <a:spcPct val="0"/>
              </a:spcAft>
              <a:defRPr sz="4400" b="1">
                <a:solidFill>
                  <a:schemeClr val="tx2"/>
                </a:solidFill>
                <a:latin typeface="Arial" charset="0"/>
                <a:ea typeface="ＭＳ Ｐゴシック" pitchFamily="34" charset="-128"/>
              </a:defRPr>
            </a:lvl5pPr>
            <a:lvl6pPr marL="457200" algn="ctr" rtl="0" eaLnBrk="1" fontAlgn="base" hangingPunct="1">
              <a:spcBef>
                <a:spcPct val="0"/>
              </a:spcBef>
              <a:spcAft>
                <a:spcPct val="0"/>
              </a:spcAft>
              <a:defRPr sz="4400" b="1">
                <a:solidFill>
                  <a:schemeClr val="tx1"/>
                </a:solidFill>
                <a:latin typeface="Arial" charset="0"/>
              </a:defRPr>
            </a:lvl6pPr>
            <a:lvl7pPr marL="914400" algn="ctr" rtl="0" eaLnBrk="1" fontAlgn="base" hangingPunct="1">
              <a:spcBef>
                <a:spcPct val="0"/>
              </a:spcBef>
              <a:spcAft>
                <a:spcPct val="0"/>
              </a:spcAft>
              <a:defRPr sz="4400" b="1">
                <a:solidFill>
                  <a:schemeClr val="tx1"/>
                </a:solidFill>
                <a:latin typeface="Arial" charset="0"/>
              </a:defRPr>
            </a:lvl7pPr>
            <a:lvl8pPr marL="1371600" algn="ctr" rtl="0" eaLnBrk="1" fontAlgn="base" hangingPunct="1">
              <a:spcBef>
                <a:spcPct val="0"/>
              </a:spcBef>
              <a:spcAft>
                <a:spcPct val="0"/>
              </a:spcAft>
              <a:defRPr sz="4400" b="1">
                <a:solidFill>
                  <a:schemeClr val="tx1"/>
                </a:solidFill>
                <a:latin typeface="Arial" charset="0"/>
              </a:defRPr>
            </a:lvl8pPr>
            <a:lvl9pPr marL="1828800" algn="ctr" rtl="0" eaLnBrk="1" fontAlgn="base" hangingPunct="1">
              <a:spcBef>
                <a:spcPct val="0"/>
              </a:spcBef>
              <a:spcAft>
                <a:spcPct val="0"/>
              </a:spcAft>
              <a:defRPr sz="4400" b="1">
                <a:solidFill>
                  <a:schemeClr val="tx1"/>
                </a:solidFill>
                <a:latin typeface="Arial" charset="0"/>
              </a:defRPr>
            </a:lvl9pPr>
          </a:lstStyle>
          <a:p>
            <a:r>
              <a:rPr lang="en-US" dirty="0"/>
              <a:t>The Just Shall Live by Faith</a:t>
            </a:r>
            <a:br>
              <a:rPr lang="en-US" dirty="0"/>
            </a:br>
            <a:r>
              <a:rPr lang="en-US" sz="2400" dirty="0">
                <a:solidFill>
                  <a:schemeClr val="tx2">
                    <a:lumMod val="60000"/>
                    <a:lumOff val="40000"/>
                  </a:schemeClr>
                </a:solidFill>
              </a:rPr>
              <a:t>Habakkuk 2:4</a:t>
            </a:r>
          </a:p>
        </p:txBody>
      </p:sp>
      <p:sp>
        <p:nvSpPr>
          <p:cNvPr id="6" name="TextBox 5"/>
          <p:cNvSpPr txBox="1"/>
          <p:nvPr/>
        </p:nvSpPr>
        <p:spPr>
          <a:xfrm>
            <a:off x="521208" y="1447800"/>
            <a:ext cx="2526792" cy="1015663"/>
          </a:xfrm>
          <a:prstGeom prst="rect">
            <a:avLst/>
          </a:prstGeom>
          <a:noFill/>
        </p:spPr>
        <p:txBody>
          <a:bodyPr wrap="square" rtlCol="0">
            <a:spAutoFit/>
          </a:bodyPr>
          <a:lstStyle/>
          <a:p>
            <a:r>
              <a:rPr lang="en-US" sz="2000" i="1" dirty="0"/>
              <a:t>The </a:t>
            </a:r>
            <a:r>
              <a:rPr lang="en-US" sz="2000" b="1" i="1" dirty="0"/>
              <a:t>Just</a:t>
            </a:r>
            <a:r>
              <a:rPr lang="en-US" sz="2000" i="1" dirty="0"/>
              <a:t>…</a:t>
            </a:r>
          </a:p>
          <a:p>
            <a:pPr marL="342900" indent="-342900">
              <a:buFont typeface="Arial" pitchFamily="34" charset="0"/>
              <a:buChar char="•"/>
            </a:pPr>
            <a:r>
              <a:rPr lang="en-US" sz="2000" i="1" dirty="0"/>
              <a:t>Who?</a:t>
            </a:r>
          </a:p>
          <a:p>
            <a:pPr marL="342900" indent="-342900">
              <a:buFont typeface="Arial" pitchFamily="34" charset="0"/>
              <a:buChar char="•"/>
            </a:pPr>
            <a:r>
              <a:rPr lang="en-US" sz="2000" i="1" dirty="0"/>
              <a:t>Romans 1:16-17</a:t>
            </a:r>
          </a:p>
        </p:txBody>
      </p:sp>
      <p:sp>
        <p:nvSpPr>
          <p:cNvPr id="7" name="TextBox 6"/>
          <p:cNvSpPr txBox="1"/>
          <p:nvPr/>
        </p:nvSpPr>
        <p:spPr>
          <a:xfrm>
            <a:off x="521208" y="2895600"/>
            <a:ext cx="2526792" cy="1323439"/>
          </a:xfrm>
          <a:prstGeom prst="rect">
            <a:avLst/>
          </a:prstGeom>
          <a:noFill/>
        </p:spPr>
        <p:txBody>
          <a:bodyPr wrap="square" rtlCol="0">
            <a:spAutoFit/>
          </a:bodyPr>
          <a:lstStyle/>
          <a:p>
            <a:r>
              <a:rPr lang="en-US" sz="2000" i="1" dirty="0"/>
              <a:t>…Shall </a:t>
            </a:r>
            <a:r>
              <a:rPr lang="en-US" sz="2000" b="1" i="1" dirty="0"/>
              <a:t>Live</a:t>
            </a:r>
            <a:r>
              <a:rPr lang="en-US" sz="2000" i="1" dirty="0"/>
              <a:t>…</a:t>
            </a:r>
          </a:p>
          <a:p>
            <a:pPr marL="342900" indent="-342900">
              <a:buFont typeface="Arial" pitchFamily="34" charset="0"/>
              <a:buChar char="•"/>
            </a:pPr>
            <a:r>
              <a:rPr lang="en-US" sz="2000" i="1" dirty="0"/>
              <a:t>How?</a:t>
            </a:r>
          </a:p>
          <a:p>
            <a:pPr marL="342900" indent="-342900">
              <a:buFont typeface="Arial" pitchFamily="34" charset="0"/>
              <a:buChar char="•"/>
            </a:pPr>
            <a:r>
              <a:rPr lang="en-US" sz="2000" i="1" dirty="0"/>
              <a:t>Galatians 2:19-3:29</a:t>
            </a:r>
          </a:p>
        </p:txBody>
      </p:sp>
      <p:sp>
        <p:nvSpPr>
          <p:cNvPr id="8" name="TextBox 7"/>
          <p:cNvSpPr txBox="1"/>
          <p:nvPr/>
        </p:nvSpPr>
        <p:spPr>
          <a:xfrm>
            <a:off x="390418" y="4419600"/>
            <a:ext cx="2657582" cy="1015663"/>
          </a:xfrm>
          <a:prstGeom prst="rect">
            <a:avLst/>
          </a:prstGeom>
          <a:noFill/>
        </p:spPr>
        <p:txBody>
          <a:bodyPr wrap="square" rtlCol="0">
            <a:spAutoFit/>
          </a:bodyPr>
          <a:lstStyle/>
          <a:p>
            <a:r>
              <a:rPr lang="en-US" sz="2000" i="1" dirty="0"/>
              <a:t>…By </a:t>
            </a:r>
            <a:r>
              <a:rPr lang="en-US" sz="2000" b="1" i="1" dirty="0"/>
              <a:t>Faith</a:t>
            </a:r>
            <a:r>
              <a:rPr lang="en-US" sz="2000" i="1" dirty="0"/>
              <a:t>.</a:t>
            </a:r>
          </a:p>
          <a:p>
            <a:pPr marL="342900" indent="-342900">
              <a:buFont typeface="Arial" pitchFamily="34" charset="0"/>
              <a:buChar char="•"/>
            </a:pPr>
            <a:r>
              <a:rPr lang="en-US" sz="2000" i="1" dirty="0"/>
              <a:t>What?</a:t>
            </a:r>
          </a:p>
          <a:p>
            <a:pPr marL="342900" indent="-342900">
              <a:buFont typeface="Arial" pitchFamily="34" charset="0"/>
              <a:buChar char="•"/>
            </a:pPr>
            <a:r>
              <a:rPr lang="en-US" sz="2000" i="1" dirty="0"/>
              <a:t>Hebrews 10, 11</a:t>
            </a:r>
          </a:p>
        </p:txBody>
      </p:sp>
      <p:graphicFrame>
        <p:nvGraphicFramePr>
          <p:cNvPr id="3" name="Diagram 2">
            <a:extLst>
              <a:ext uri="{FF2B5EF4-FFF2-40B4-BE49-F238E27FC236}">
                <a16:creationId xmlns:a16="http://schemas.microsoft.com/office/drawing/2014/main" id="{C1C6FAF0-4A55-6115-08A6-8284FD257EDC}"/>
              </a:ext>
            </a:extLst>
          </p:cNvPr>
          <p:cNvGraphicFramePr/>
          <p:nvPr>
            <p:extLst>
              <p:ext uri="{D42A27DB-BD31-4B8C-83A1-F6EECF244321}">
                <p14:modId xmlns:p14="http://schemas.microsoft.com/office/powerpoint/2010/main" val="2913117185"/>
              </p:ext>
            </p:extLst>
          </p:nvPr>
        </p:nvGraphicFramePr>
        <p:xfrm>
          <a:off x="2740481" y="714661"/>
          <a:ext cx="6705600" cy="314007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9" name="Diagram 8">
            <a:extLst>
              <a:ext uri="{FF2B5EF4-FFF2-40B4-BE49-F238E27FC236}">
                <a16:creationId xmlns:a16="http://schemas.microsoft.com/office/drawing/2014/main" id="{2419BFE2-8507-29C0-119C-8AD17DA1F784}"/>
              </a:ext>
            </a:extLst>
          </p:cNvPr>
          <p:cNvGraphicFramePr/>
          <p:nvPr>
            <p:extLst>
              <p:ext uri="{D42A27DB-BD31-4B8C-83A1-F6EECF244321}">
                <p14:modId xmlns:p14="http://schemas.microsoft.com/office/powerpoint/2010/main" val="2679767000"/>
              </p:ext>
            </p:extLst>
          </p:nvPr>
        </p:nvGraphicFramePr>
        <p:xfrm>
          <a:off x="2740481" y="3717925"/>
          <a:ext cx="6705600" cy="3140075"/>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21106555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1000"/>
                                        <p:tgtEl>
                                          <p:spTgt spid="3"/>
                                        </p:tgtEl>
                                      </p:cBhvr>
                                    </p:animEffect>
                                    <p:anim calcmode="lin" valueType="num">
                                      <p:cBhvr>
                                        <p:cTn id="8" dur="1000" fill="hold"/>
                                        <p:tgtEl>
                                          <p:spTgt spid="3"/>
                                        </p:tgtEl>
                                        <p:attrNameLst>
                                          <p:attrName>ppt_x</p:attrName>
                                        </p:attrNameLst>
                                      </p:cBhvr>
                                      <p:tavLst>
                                        <p:tav tm="0">
                                          <p:val>
                                            <p:strVal val="#ppt_x"/>
                                          </p:val>
                                        </p:tav>
                                        <p:tav tm="100000">
                                          <p:val>
                                            <p:strVal val="#ppt_x"/>
                                          </p:val>
                                        </p:tav>
                                      </p:tavLst>
                                    </p:anim>
                                    <p:anim calcmode="lin" valueType="num">
                                      <p:cBhvr>
                                        <p:cTn id="9"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6"/>
                                        </p:tgtEl>
                                        <p:attrNameLst>
                                          <p:attrName>style.visibility</p:attrName>
                                        </p:attrNameLst>
                                      </p:cBhvr>
                                      <p:to>
                                        <p:strVal val="visible"/>
                                      </p:to>
                                    </p:set>
                                    <p:animEffect transition="in" filter="fade">
                                      <p:cBhvr>
                                        <p:cTn id="21" dur="1000"/>
                                        <p:tgtEl>
                                          <p:spTgt spid="6"/>
                                        </p:tgtEl>
                                      </p:cBhvr>
                                    </p:animEffect>
                                    <p:anim calcmode="lin" valueType="num">
                                      <p:cBhvr>
                                        <p:cTn id="22" dur="1000" fill="hold"/>
                                        <p:tgtEl>
                                          <p:spTgt spid="6"/>
                                        </p:tgtEl>
                                        <p:attrNameLst>
                                          <p:attrName>ppt_x</p:attrName>
                                        </p:attrNameLst>
                                      </p:cBhvr>
                                      <p:tavLst>
                                        <p:tav tm="0">
                                          <p:val>
                                            <p:strVal val="#ppt_x"/>
                                          </p:val>
                                        </p:tav>
                                        <p:tav tm="100000">
                                          <p:val>
                                            <p:strVal val="#ppt_x"/>
                                          </p:val>
                                        </p:tav>
                                      </p:tavLst>
                                    </p:anim>
                                    <p:anim calcmode="lin" valueType="num">
                                      <p:cBhvr>
                                        <p:cTn id="23"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1000"/>
                                        <p:tgtEl>
                                          <p:spTgt spid="7"/>
                                        </p:tgtEl>
                                      </p:cBhvr>
                                    </p:animEffect>
                                    <p:anim calcmode="lin" valueType="num">
                                      <p:cBhvr>
                                        <p:cTn id="29" dur="1000" fill="hold"/>
                                        <p:tgtEl>
                                          <p:spTgt spid="7"/>
                                        </p:tgtEl>
                                        <p:attrNameLst>
                                          <p:attrName>ppt_x</p:attrName>
                                        </p:attrNameLst>
                                      </p:cBhvr>
                                      <p:tavLst>
                                        <p:tav tm="0">
                                          <p:val>
                                            <p:strVal val="#ppt_x"/>
                                          </p:val>
                                        </p:tav>
                                        <p:tav tm="100000">
                                          <p:val>
                                            <p:strVal val="#ppt_x"/>
                                          </p:val>
                                        </p:tav>
                                      </p:tavLst>
                                    </p:anim>
                                    <p:anim calcmode="lin" valueType="num">
                                      <p:cBhvr>
                                        <p:cTn id="30"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8"/>
                                        </p:tgtEl>
                                        <p:attrNameLst>
                                          <p:attrName>style.visibility</p:attrName>
                                        </p:attrNameLst>
                                      </p:cBhvr>
                                      <p:to>
                                        <p:strVal val="visible"/>
                                      </p:to>
                                    </p:set>
                                    <p:animEffect transition="in" filter="fade">
                                      <p:cBhvr>
                                        <p:cTn id="35" dur="1000"/>
                                        <p:tgtEl>
                                          <p:spTgt spid="8"/>
                                        </p:tgtEl>
                                      </p:cBhvr>
                                    </p:animEffect>
                                    <p:anim calcmode="lin" valueType="num">
                                      <p:cBhvr>
                                        <p:cTn id="36" dur="1000" fill="hold"/>
                                        <p:tgtEl>
                                          <p:spTgt spid="8"/>
                                        </p:tgtEl>
                                        <p:attrNameLst>
                                          <p:attrName>ppt_x</p:attrName>
                                        </p:attrNameLst>
                                      </p:cBhvr>
                                      <p:tavLst>
                                        <p:tav tm="0">
                                          <p:val>
                                            <p:strVal val="#ppt_x"/>
                                          </p:val>
                                        </p:tav>
                                        <p:tav tm="100000">
                                          <p:val>
                                            <p:strVal val="#ppt_x"/>
                                          </p:val>
                                        </p:tav>
                                      </p:tavLst>
                                    </p:anim>
                                    <p:anim calcmode="lin" valueType="num">
                                      <p:cBhvr>
                                        <p:cTn id="37"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Graphic spid="3" grpId="0">
        <p:bldAsOne/>
      </p:bldGraphic>
      <p:bldGraphic spid="9" grpId="0">
        <p:bldAsOne/>
      </p:bldGraphic>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3A8BA5-7C2C-6A7C-3E24-E0345D3C28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CEA8BB8-129B-D4B9-B268-8C5F70B4065D}"/>
              </a:ext>
            </a:extLst>
          </p:cNvPr>
          <p:cNvSpPr>
            <a:spLocks noGrp="1"/>
          </p:cNvSpPr>
          <p:nvPr>
            <p:ph type="title"/>
          </p:nvPr>
        </p:nvSpPr>
        <p:spPr>
          <a:xfrm>
            <a:off x="58722" y="7434"/>
            <a:ext cx="8973869" cy="914400"/>
          </a:xfrm>
        </p:spPr>
        <p:txBody>
          <a:bodyPr>
            <a:normAutofit fontScale="90000"/>
          </a:bodyPr>
          <a:lstStyle/>
          <a:p>
            <a:pPr algn="l"/>
            <a:r>
              <a:rPr lang="en-US" sz="3600" dirty="0"/>
              <a:t>How the World responds to the Just Man…</a:t>
            </a:r>
            <a:br>
              <a:rPr lang="en-US" dirty="0"/>
            </a:br>
            <a:r>
              <a:rPr lang="en-US" sz="2400" dirty="0">
                <a:solidFill>
                  <a:schemeClr val="tx2">
                    <a:lumMod val="60000"/>
                    <a:lumOff val="40000"/>
                  </a:schemeClr>
                </a:solidFill>
              </a:rPr>
              <a:t>Psalms 2</a:t>
            </a:r>
          </a:p>
        </p:txBody>
      </p:sp>
      <p:sp>
        <p:nvSpPr>
          <p:cNvPr id="5" name="Scroll: Horizontal 3">
            <a:extLst>
              <a:ext uri="{FF2B5EF4-FFF2-40B4-BE49-F238E27FC236}">
                <a16:creationId xmlns:a16="http://schemas.microsoft.com/office/drawing/2014/main" id="{F971542A-68F4-392E-8069-E52221AA804C}"/>
              </a:ext>
            </a:extLst>
          </p:cNvPr>
          <p:cNvSpPr/>
          <p:nvPr/>
        </p:nvSpPr>
        <p:spPr>
          <a:xfrm>
            <a:off x="111408" y="297366"/>
            <a:ext cx="6248231" cy="7017834"/>
          </a:xfrm>
          <a:prstGeom prst="horizontalScroll">
            <a:avLst/>
          </a:prstGeom>
          <a:solidFill>
            <a:schemeClr val="accent6">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tx1">
                    <a:lumMod val="95000"/>
                    <a:lumOff val="5000"/>
                  </a:schemeClr>
                </a:solidFill>
              </a:rPr>
              <a:t>(1) </a:t>
            </a:r>
            <a:r>
              <a:rPr lang="en-US" sz="1600" i="1" dirty="0"/>
              <a:t>Why do the nations rage, And the people plot a vain thing?</a:t>
            </a:r>
            <a:r>
              <a:rPr lang="en-US" sz="1600" dirty="0"/>
              <a:t> </a:t>
            </a:r>
            <a:r>
              <a:rPr lang="en-US" sz="1200" dirty="0">
                <a:solidFill>
                  <a:schemeClr val="tx1">
                    <a:lumMod val="95000"/>
                    <a:lumOff val="5000"/>
                  </a:schemeClr>
                </a:solidFill>
              </a:rPr>
              <a:t>(2)</a:t>
            </a:r>
            <a:r>
              <a:rPr lang="en-US" sz="1600" dirty="0"/>
              <a:t> </a:t>
            </a:r>
            <a:r>
              <a:rPr lang="en-US" sz="1600" i="1" dirty="0"/>
              <a:t>The kings of the earth set themselves, And the rulers take counsel together, Against the LORD and against His Anointed, saying, </a:t>
            </a:r>
            <a:r>
              <a:rPr lang="en-US" sz="1200" dirty="0">
                <a:solidFill>
                  <a:schemeClr val="tx1">
                    <a:lumMod val="95000"/>
                    <a:lumOff val="5000"/>
                  </a:schemeClr>
                </a:solidFill>
              </a:rPr>
              <a:t>(3)</a:t>
            </a:r>
            <a:r>
              <a:rPr lang="en-US" sz="1600" dirty="0"/>
              <a:t> "</a:t>
            </a:r>
            <a:r>
              <a:rPr lang="en-US" sz="1600" i="1" dirty="0"/>
              <a:t>Let us break Their bonds in pieces And cast away Their cords from us.</a:t>
            </a:r>
            <a:r>
              <a:rPr lang="en-US" sz="1600" dirty="0"/>
              <a:t>" </a:t>
            </a:r>
            <a:r>
              <a:rPr lang="en-US" sz="1200" dirty="0">
                <a:solidFill>
                  <a:schemeClr val="tx1">
                    <a:lumMod val="95000"/>
                    <a:lumOff val="5000"/>
                  </a:schemeClr>
                </a:solidFill>
              </a:rPr>
              <a:t>(4)</a:t>
            </a:r>
            <a:r>
              <a:rPr lang="en-US" sz="1600" dirty="0"/>
              <a:t> He who sits in the heavens shall laugh; The LORD shall hold them in derision. </a:t>
            </a:r>
            <a:r>
              <a:rPr lang="en-US" sz="1200" dirty="0">
                <a:solidFill>
                  <a:schemeClr val="tx1">
                    <a:lumMod val="95000"/>
                    <a:lumOff val="5000"/>
                  </a:schemeClr>
                </a:solidFill>
              </a:rPr>
              <a:t>(5)</a:t>
            </a:r>
            <a:r>
              <a:rPr lang="en-US" sz="1600" dirty="0"/>
              <a:t> Then He shall speak to them in His wrath, And distress them in His deep displeasure:  </a:t>
            </a:r>
            <a:r>
              <a:rPr lang="en-US" sz="1200" dirty="0">
                <a:solidFill>
                  <a:schemeClr val="tx1">
                    <a:lumMod val="95000"/>
                    <a:lumOff val="5000"/>
                  </a:schemeClr>
                </a:solidFill>
              </a:rPr>
              <a:t>(6)</a:t>
            </a:r>
            <a:r>
              <a:rPr lang="en-US" sz="1600" dirty="0"/>
              <a:t> "Yet I have set My King On My holy hill of Zion."  </a:t>
            </a:r>
            <a:r>
              <a:rPr lang="en-US" sz="1200" dirty="0">
                <a:solidFill>
                  <a:schemeClr val="tx1">
                    <a:lumMod val="95000"/>
                    <a:lumOff val="5000"/>
                  </a:schemeClr>
                </a:solidFill>
              </a:rPr>
              <a:t>(7)</a:t>
            </a:r>
            <a:r>
              <a:rPr lang="en-US" sz="1600" dirty="0"/>
              <a:t> "</a:t>
            </a:r>
            <a:r>
              <a:rPr lang="en-US" sz="1600" b="1" i="1" dirty="0"/>
              <a:t>I will declare the decree: The LORD has said to Me, </a:t>
            </a:r>
            <a:r>
              <a:rPr lang="en-US" sz="1600" b="1" i="1" u="sng" dirty="0"/>
              <a:t>'You are My Son, Today I have begotten You</a:t>
            </a:r>
            <a:r>
              <a:rPr lang="en-US" sz="1600" dirty="0"/>
              <a:t>. </a:t>
            </a:r>
            <a:r>
              <a:rPr lang="en-US" sz="1200" dirty="0">
                <a:solidFill>
                  <a:schemeClr val="tx1">
                    <a:lumMod val="95000"/>
                    <a:lumOff val="5000"/>
                  </a:schemeClr>
                </a:solidFill>
              </a:rPr>
              <a:t>(8)</a:t>
            </a:r>
            <a:r>
              <a:rPr lang="en-US" sz="1600" dirty="0"/>
              <a:t> </a:t>
            </a:r>
            <a:r>
              <a:rPr lang="en-US" sz="1600" b="1" i="1" dirty="0"/>
              <a:t>Ask of Me, and I will give You The nations for Your inheritance, And the ends of the earth for Your possession</a:t>
            </a:r>
            <a:r>
              <a:rPr lang="en-US" sz="1600" dirty="0"/>
              <a:t>. </a:t>
            </a:r>
            <a:r>
              <a:rPr lang="en-US" sz="1200" dirty="0">
                <a:solidFill>
                  <a:schemeClr val="tx1">
                    <a:lumMod val="95000"/>
                    <a:lumOff val="5000"/>
                  </a:schemeClr>
                </a:solidFill>
              </a:rPr>
              <a:t>(9)</a:t>
            </a:r>
            <a:r>
              <a:rPr lang="en-US" sz="1600" dirty="0"/>
              <a:t> </a:t>
            </a:r>
            <a:r>
              <a:rPr lang="en-US" sz="1600" b="1" i="1" dirty="0"/>
              <a:t>You shall break them with a rod of iron</a:t>
            </a:r>
            <a:r>
              <a:rPr lang="en-US" sz="1600" i="1" dirty="0"/>
              <a:t>; </a:t>
            </a:r>
            <a:r>
              <a:rPr lang="en-US" sz="1600" b="1" i="1" dirty="0"/>
              <a:t>You shall dash them to pieces like a potter's vessel.'</a:t>
            </a:r>
            <a:r>
              <a:rPr lang="en-US" sz="1600" b="1" dirty="0"/>
              <a:t> </a:t>
            </a:r>
            <a:r>
              <a:rPr lang="en-US" sz="1600" dirty="0"/>
              <a:t>" </a:t>
            </a:r>
            <a:r>
              <a:rPr lang="en-US" sz="1200" dirty="0">
                <a:solidFill>
                  <a:schemeClr val="tx1">
                    <a:lumMod val="95000"/>
                    <a:lumOff val="5000"/>
                  </a:schemeClr>
                </a:solidFill>
              </a:rPr>
              <a:t>(10) </a:t>
            </a:r>
            <a:r>
              <a:rPr lang="en-US" sz="1600" i="1" dirty="0"/>
              <a:t>Now therefore, be wise, O kings; Be instructed, you judges of the earth.</a:t>
            </a:r>
            <a:r>
              <a:rPr lang="en-US" sz="1600" dirty="0"/>
              <a:t> </a:t>
            </a:r>
            <a:r>
              <a:rPr lang="en-US" sz="1200" dirty="0">
                <a:solidFill>
                  <a:schemeClr val="tx1">
                    <a:lumMod val="95000"/>
                    <a:lumOff val="5000"/>
                  </a:schemeClr>
                </a:solidFill>
              </a:rPr>
              <a:t>(11) </a:t>
            </a:r>
            <a:r>
              <a:rPr lang="en-US" sz="1600" i="1" dirty="0"/>
              <a:t>Serve the LORD with fear, And rejoice with trembling. </a:t>
            </a:r>
            <a:r>
              <a:rPr lang="en-US" sz="1200" dirty="0">
                <a:solidFill>
                  <a:schemeClr val="tx1">
                    <a:lumMod val="95000"/>
                    <a:lumOff val="5000"/>
                  </a:schemeClr>
                </a:solidFill>
              </a:rPr>
              <a:t>(12) </a:t>
            </a:r>
            <a:r>
              <a:rPr lang="en-US" sz="1600" i="1" dirty="0"/>
              <a:t>Kiss the Son, lest He be angry, And you perish in the way, When His wrath is kindled but a little. Blessed are all those who put their trust in Him</a:t>
            </a:r>
            <a:r>
              <a:rPr lang="en-US" sz="1600" dirty="0"/>
              <a:t>.</a:t>
            </a:r>
          </a:p>
        </p:txBody>
      </p:sp>
      <p:sp>
        <p:nvSpPr>
          <p:cNvPr id="4" name="Scroll: Horizontal 3">
            <a:extLst>
              <a:ext uri="{FF2B5EF4-FFF2-40B4-BE49-F238E27FC236}">
                <a16:creationId xmlns:a16="http://schemas.microsoft.com/office/drawing/2014/main" id="{7E38A61F-52E0-9918-FDBF-3711584A7741}"/>
              </a:ext>
            </a:extLst>
          </p:cNvPr>
          <p:cNvSpPr/>
          <p:nvPr/>
        </p:nvSpPr>
        <p:spPr>
          <a:xfrm>
            <a:off x="6412324" y="297366"/>
            <a:ext cx="2620268" cy="6445825"/>
          </a:xfrm>
          <a:prstGeom prst="horizontalScroll">
            <a:avLst/>
          </a:prstGeom>
          <a:solidFill>
            <a:schemeClr val="accent1">
              <a:lumMod val="75000"/>
            </a:schemeClr>
          </a:solidFill>
          <a:ln>
            <a:solidFill>
              <a:schemeClr val="accent6">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600" dirty="0"/>
              <a:t>How many speakers?</a:t>
            </a:r>
          </a:p>
          <a:p>
            <a:endParaRPr lang="en-US" dirty="0"/>
          </a:p>
          <a:p>
            <a:r>
              <a:rPr lang="en-US" sz="1200" dirty="0"/>
              <a:t>(v1-3) </a:t>
            </a:r>
            <a:r>
              <a:rPr lang="en-US" sz="1400" dirty="0"/>
              <a:t>The voice of rebellion, man in </a:t>
            </a:r>
            <a:r>
              <a:rPr lang="en-US" sz="1400" u="sng" dirty="0"/>
              <a:t>revolt</a:t>
            </a:r>
          </a:p>
          <a:p>
            <a:r>
              <a:rPr lang="en-US" sz="1400" dirty="0"/>
              <a:t> </a:t>
            </a:r>
          </a:p>
          <a:p>
            <a:r>
              <a:rPr lang="en-US" sz="1200" dirty="0"/>
              <a:t>(v4-6) </a:t>
            </a:r>
            <a:r>
              <a:rPr lang="en-US" sz="1400" dirty="0"/>
              <a:t>God in His </a:t>
            </a:r>
            <a:r>
              <a:rPr lang="en-US" sz="1400" u="sng" dirty="0"/>
              <a:t>wrath</a:t>
            </a:r>
          </a:p>
          <a:p>
            <a:endParaRPr lang="en-US" sz="1400" u="sng" dirty="0"/>
          </a:p>
          <a:p>
            <a:r>
              <a:rPr lang="en-US" sz="1200" dirty="0"/>
              <a:t>(v7-9) </a:t>
            </a:r>
            <a:r>
              <a:rPr lang="en-US" sz="1400" u="sng" dirty="0"/>
              <a:t>Revelation</a:t>
            </a:r>
            <a:r>
              <a:rPr lang="en-US" sz="1400" dirty="0"/>
              <a:t> of the Son</a:t>
            </a:r>
          </a:p>
          <a:p>
            <a:endParaRPr lang="en-US" sz="1400" dirty="0"/>
          </a:p>
          <a:p>
            <a:r>
              <a:rPr lang="en-US" sz="1200" dirty="0"/>
              <a:t>(v10-12) </a:t>
            </a:r>
            <a:r>
              <a:rPr lang="en-US" sz="1400" dirty="0"/>
              <a:t>The Spirit calls to </a:t>
            </a:r>
            <a:r>
              <a:rPr lang="en-US" sz="1400" u="sng" dirty="0"/>
              <a:t>reconciliation</a:t>
            </a:r>
          </a:p>
          <a:p>
            <a:endParaRPr lang="en-US" sz="1400" u="sng" dirty="0"/>
          </a:p>
          <a:p>
            <a:r>
              <a:rPr lang="en-US" sz="1400" dirty="0"/>
              <a:t>Foreshadowing of Events:</a:t>
            </a:r>
          </a:p>
          <a:p>
            <a:pPr marL="342900" indent="-342900">
              <a:buAutoNum type="arabicPeriod"/>
            </a:pPr>
            <a:r>
              <a:rPr lang="en-US" sz="1400" dirty="0"/>
              <a:t>Acts 3-4</a:t>
            </a:r>
          </a:p>
          <a:p>
            <a:pPr marL="342900" indent="-342900">
              <a:buAutoNum type="arabicPeriod"/>
            </a:pPr>
            <a:r>
              <a:rPr lang="en-US" sz="1400" dirty="0"/>
              <a:t>Acts 13</a:t>
            </a:r>
          </a:p>
        </p:txBody>
      </p:sp>
      <p:sp>
        <p:nvSpPr>
          <p:cNvPr id="3" name="TextBox 2">
            <a:extLst>
              <a:ext uri="{FF2B5EF4-FFF2-40B4-BE49-F238E27FC236}">
                <a16:creationId xmlns:a16="http://schemas.microsoft.com/office/drawing/2014/main" id="{4B1D0702-ED0C-9281-90FA-971EC99129C7}"/>
              </a:ext>
            </a:extLst>
          </p:cNvPr>
          <p:cNvSpPr txBox="1"/>
          <p:nvPr/>
        </p:nvSpPr>
        <p:spPr>
          <a:xfrm>
            <a:off x="8251152" y="6496970"/>
            <a:ext cx="511679" cy="246221"/>
          </a:xfrm>
          <a:prstGeom prst="rect">
            <a:avLst/>
          </a:prstGeom>
          <a:noFill/>
        </p:spPr>
        <p:txBody>
          <a:bodyPr wrap="none" rtlCol="0">
            <a:spAutoFit/>
          </a:bodyPr>
          <a:lstStyle/>
          <a:p>
            <a:r>
              <a:rPr lang="en-US" sz="1000" dirty="0"/>
              <a:t>NKJV</a:t>
            </a:r>
          </a:p>
        </p:txBody>
      </p:sp>
    </p:spTree>
    <p:extLst>
      <p:ext uri="{BB962C8B-B14F-4D97-AF65-F5344CB8AC3E}">
        <p14:creationId xmlns:p14="http://schemas.microsoft.com/office/powerpoint/2010/main" val="33514464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1000"/>
                                        <p:tgtEl>
                                          <p:spTgt spid="5"/>
                                        </p:tgtEl>
                                      </p:cBhvr>
                                    </p:animEffect>
                                    <p:anim calcmode="lin" valueType="num">
                                      <p:cBhvr>
                                        <p:cTn id="8" dur="1000" fill="hold"/>
                                        <p:tgtEl>
                                          <p:spTgt spid="5"/>
                                        </p:tgtEl>
                                        <p:attrNameLst>
                                          <p:attrName>ppt_x</p:attrName>
                                        </p:attrNameLst>
                                      </p:cBhvr>
                                      <p:tavLst>
                                        <p:tav tm="0">
                                          <p:val>
                                            <p:strVal val="#ppt_x"/>
                                          </p:val>
                                        </p:tav>
                                        <p:tav tm="100000">
                                          <p:val>
                                            <p:strVal val="#ppt_x"/>
                                          </p:val>
                                        </p:tav>
                                      </p:tavLst>
                                    </p:anim>
                                    <p:anim calcmode="lin" valueType="num">
                                      <p:cBhvr>
                                        <p:cTn id="9"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4"/>
                                        </p:tgtEl>
                                        <p:attrNameLst>
                                          <p:attrName>style.visibility</p:attrName>
                                        </p:attrNameLst>
                                      </p:cBhvr>
                                      <p:to>
                                        <p:strVal val="visible"/>
                                      </p:to>
                                    </p:set>
                                    <p:animEffect transition="in" filter="fade">
                                      <p:cBhvr>
                                        <p:cTn id="14" dur="1000"/>
                                        <p:tgtEl>
                                          <p:spTgt spid="4"/>
                                        </p:tgtEl>
                                      </p:cBhvr>
                                    </p:animEffect>
                                    <p:anim calcmode="lin" valueType="num">
                                      <p:cBhvr>
                                        <p:cTn id="15" dur="1000" fill="hold"/>
                                        <p:tgtEl>
                                          <p:spTgt spid="4"/>
                                        </p:tgtEl>
                                        <p:attrNameLst>
                                          <p:attrName>ppt_x</p:attrName>
                                        </p:attrNameLst>
                                      </p:cBhvr>
                                      <p:tavLst>
                                        <p:tav tm="0">
                                          <p:val>
                                            <p:strVal val="#ppt_x"/>
                                          </p:val>
                                        </p:tav>
                                        <p:tav tm="100000">
                                          <p:val>
                                            <p:strVal val="#ppt_x"/>
                                          </p:val>
                                        </p:tav>
                                      </p:tavLst>
                                    </p:anim>
                                    <p:anim calcmode="lin" valueType="num">
                                      <p:cBhvr>
                                        <p:cTn id="16" dur="10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4" grpId="0" animBg="1"/>
    </p:bldLst>
  </p:timing>
</p:sld>
</file>

<file path=ppt/theme/theme1.xml><?xml version="1.0" encoding="utf-8"?>
<a:theme xmlns:a="http://schemas.openxmlformats.org/drawingml/2006/main" name="PPT_Template_2010SummerSchool">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UPCRC_Powerpoint_Template_with I-Mark">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PPT_Template_2010SummerSchool</Template>
  <TotalTime>33237</TotalTime>
  <Words>1938</Words>
  <Application>Microsoft Office PowerPoint</Application>
  <PresentationFormat>On-screen Show (4:3)</PresentationFormat>
  <Paragraphs>168</Paragraphs>
  <Slides>5</Slides>
  <Notes>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5</vt:i4>
      </vt:variant>
    </vt:vector>
  </HeadingPairs>
  <TitlesOfParts>
    <vt:vector size="11" baseType="lpstr">
      <vt:lpstr>Arial</vt:lpstr>
      <vt:lpstr>Arial Narrow</vt:lpstr>
      <vt:lpstr>Calibri</vt:lpstr>
      <vt:lpstr>Wingdings</vt:lpstr>
      <vt:lpstr>PPT_Template_2010SummerSchool</vt:lpstr>
      <vt:lpstr>1_UPCRC_Powerpoint_Template_with I-Mark</vt:lpstr>
      <vt:lpstr>PowerPoint Presentation</vt:lpstr>
      <vt:lpstr>A quick review… Truth, The Nature of Mankind, and Worldviews</vt:lpstr>
      <vt:lpstr>The Just Man, and the Righteous… Psalms 1</vt:lpstr>
      <vt:lpstr>PowerPoint Presentation</vt:lpstr>
      <vt:lpstr>How the World responds to the Just Man… Psalms 2</vt:lpstr>
    </vt:vector>
  </TitlesOfParts>
  <Company>Microsoft Corporation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Phil Pennington</dc:creator>
  <cp:lastModifiedBy>Phil Pennington</cp:lastModifiedBy>
  <cp:revision>1271</cp:revision>
  <cp:lastPrinted>2024-10-20T13:55:15Z</cp:lastPrinted>
  <dcterms:created xsi:type="dcterms:W3CDTF">2010-06-16T02:58:04Z</dcterms:created>
  <dcterms:modified xsi:type="dcterms:W3CDTF">2024-10-20T13:55:47Z</dcterms:modified>
</cp:coreProperties>
</file>