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3"/>
  </p:notesMasterIdLst>
  <p:sldIdLst>
    <p:sldId id="395" r:id="rId3"/>
    <p:sldId id="547" r:id="rId4"/>
    <p:sldId id="542" r:id="rId5"/>
    <p:sldId id="555" r:id="rId6"/>
    <p:sldId id="548" r:id="rId7"/>
    <p:sldId id="556" r:id="rId8"/>
    <p:sldId id="549" r:id="rId9"/>
    <p:sldId id="557" r:id="rId10"/>
    <p:sldId id="550" r:id="rId11"/>
    <p:sldId id="558" r:id="rId12"/>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79595" autoAdjust="0"/>
  </p:normalViewPr>
  <p:slideViewPr>
    <p:cSldViewPr>
      <p:cViewPr varScale="1">
        <p:scale>
          <a:sx n="126" d="100"/>
          <a:sy n="126" d="100"/>
        </p:scale>
        <p:origin x="2712" y="13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12/8/2024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400" dirty="0"/>
              <a:t>Luke 24</a:t>
            </a:r>
          </a:p>
          <a:p>
            <a:r>
              <a:rPr lang="en-US" sz="1400"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E57DA-CC5B-35FF-C383-2FA06D35EA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69B728-4D72-F305-12F3-F4DB3FAFFF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AEE64C-A24E-F0EB-31B1-B84FC566013B}"/>
              </a:ext>
            </a:extLst>
          </p:cNvPr>
          <p:cNvSpPr>
            <a:spLocks noGrp="1"/>
          </p:cNvSpPr>
          <p:nvPr>
            <p:ph type="body" idx="1"/>
          </p:nvPr>
        </p:nvSpPr>
        <p:spPr/>
        <p:txBody>
          <a:bodyPr>
            <a:normAutofit fontScale="92500" lnSpcReduction="10000"/>
          </a:bodyPr>
          <a:lstStyle/>
          <a:p>
            <a:r>
              <a:rPr lang="en-US" sz="1400" b="1" dirty="0"/>
              <a:t>NT</a:t>
            </a:r>
          </a:p>
          <a:p>
            <a:endParaRPr lang="en-US" sz="1400" dirty="0"/>
          </a:p>
          <a:p>
            <a:r>
              <a:rPr lang="en-US" sz="1400" b="1" dirty="0"/>
              <a:t>Destiny (Where are we going?)</a:t>
            </a:r>
            <a:endParaRPr lang="en-US" sz="1400" dirty="0"/>
          </a:p>
          <a:p>
            <a:endParaRPr lang="en-US" sz="1400" dirty="0"/>
          </a:p>
          <a:p>
            <a:r>
              <a:rPr lang="en-US" sz="1400" dirty="0"/>
              <a:t>-  </a:t>
            </a:r>
            <a:r>
              <a:rPr lang="en-US" sz="1400" b="1" dirty="0"/>
              <a:t>Matthew 25:31–46 </a:t>
            </a:r>
            <a:r>
              <a:rPr lang="en-US" sz="1400" dirty="0"/>
              <a:t>(Parable of the Sheep and the Goats) : Jesus teaches about a future judgment where people’s eternal destinies are determined by their response to Him and how they treated others.  </a:t>
            </a:r>
          </a:p>
          <a:p>
            <a:r>
              <a:rPr lang="en-US" sz="1400" dirty="0"/>
              <a:t>-  </a:t>
            </a:r>
            <a:r>
              <a:rPr lang="en-US" sz="1400" b="1" dirty="0"/>
              <a:t>Luke 23:43 </a:t>
            </a:r>
            <a:r>
              <a:rPr lang="en-US" sz="1400" dirty="0"/>
              <a:t>: In conversation with the repentant thief on the cross, Jesus promises, “Today you will be with me in Paradise,” indicating a future beyond earthly life for those who turn to Him.  </a:t>
            </a:r>
          </a:p>
          <a:p>
            <a:pPr marL="171450" indent="-171450">
              <a:buFontTx/>
              <a:buChar char="-"/>
            </a:pPr>
            <a:r>
              <a:rPr lang="en-US" sz="1400" b="1" dirty="0"/>
              <a:t>John 14:1–3 </a:t>
            </a:r>
            <a:r>
              <a:rPr lang="en-US" sz="1400" dirty="0"/>
              <a:t>: Jesus comforts His disciples by saying He will prepare a place for them in His Father’s house, assuring them of an eternal home and hope beyond death.</a:t>
            </a:r>
          </a:p>
          <a:p>
            <a:pPr marL="0" indent="0">
              <a:buFontTx/>
              <a:buNone/>
            </a:pPr>
            <a:r>
              <a:rPr lang="en-US" sz="1400" dirty="0"/>
              <a:t>-  </a:t>
            </a:r>
            <a:r>
              <a:rPr lang="en-US" sz="1400" b="1" dirty="0"/>
              <a:t>1 Corinthians 15:20–22, 51–58 </a:t>
            </a:r>
            <a:r>
              <a:rPr lang="en-US" sz="1400" dirty="0"/>
              <a:t>: Discusses the resurrection of the dead and the imperishable body believers will inherit, affirming eternal life beyond death.  </a:t>
            </a:r>
          </a:p>
          <a:p>
            <a:pPr marL="0" indent="0">
              <a:buFontTx/>
              <a:buNone/>
            </a:pPr>
            <a:r>
              <a:rPr lang="en-US" sz="1400" dirty="0"/>
              <a:t>-  </a:t>
            </a:r>
            <a:r>
              <a:rPr lang="en-US" sz="1400" b="1" dirty="0"/>
              <a:t>Philippians 3:20–21 </a:t>
            </a:r>
            <a:r>
              <a:rPr lang="en-US" sz="1400" dirty="0"/>
              <a:t>: Reminds believers that their true citizenship is in heaven, where Christ will transform their bodies to be like His glorious body.  </a:t>
            </a:r>
          </a:p>
          <a:p>
            <a:pPr marL="0" indent="0">
              <a:buFontTx/>
              <a:buNone/>
            </a:pPr>
            <a:r>
              <a:rPr lang="en-US" sz="1400" dirty="0"/>
              <a:t>-  </a:t>
            </a:r>
            <a:r>
              <a:rPr lang="en-US" sz="1400" b="1" dirty="0"/>
              <a:t>Revelation 21–22 </a:t>
            </a:r>
            <a:r>
              <a:rPr lang="en-US" sz="1400" dirty="0"/>
              <a:t>: Foresees a new heaven and new earth where God’s people live forever in His presence, free from death, mourning, and pain.</a:t>
            </a:r>
          </a:p>
        </p:txBody>
      </p:sp>
      <p:sp>
        <p:nvSpPr>
          <p:cNvPr id="4" name="Slide Number Placeholder 3">
            <a:extLst>
              <a:ext uri="{FF2B5EF4-FFF2-40B4-BE49-F238E27FC236}">
                <a16:creationId xmlns:a16="http://schemas.microsoft.com/office/drawing/2014/main" id="{5ED84AC9-0194-E418-EC64-04A6EE057B6D}"/>
              </a:ext>
            </a:extLst>
          </p:cNvPr>
          <p:cNvSpPr>
            <a:spLocks noGrp="1"/>
          </p:cNvSpPr>
          <p:nvPr>
            <p:ph type="sldNum" sz="quarter" idx="5"/>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169220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a:bodyPr>
          <a:lstStyle/>
          <a:p>
            <a:endParaRPr lang="en-US" b="1" dirty="0"/>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AFEC-B7CA-E18E-47D0-F721CF9A7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E66-0235-F65E-47D9-A01D8C9EA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872F4-9D82-0F9D-07ED-01114D9F951A}"/>
              </a:ext>
            </a:extLst>
          </p:cNvPr>
          <p:cNvSpPr>
            <a:spLocks noGrp="1"/>
          </p:cNvSpPr>
          <p:nvPr>
            <p:ph type="body" idx="1"/>
          </p:nvPr>
        </p:nvSpPr>
        <p:spPr/>
        <p:txBody>
          <a:bodyPr>
            <a:normAutofit lnSpcReduction="10000"/>
          </a:bodyPr>
          <a:lstStyle/>
          <a:p>
            <a:r>
              <a:rPr lang="en-US" sz="1400" b="1" dirty="0"/>
              <a:t>PSALMS</a:t>
            </a:r>
          </a:p>
          <a:p>
            <a:endParaRPr lang="en-US" sz="1400" dirty="0"/>
          </a:p>
          <a:p>
            <a:r>
              <a:rPr lang="en-US" sz="1400" dirty="0"/>
              <a:t>Key worldview categories—origins, meaning, morality, and destiny. While these selections are not exhaustive, they provide starting points for exploring how the Psalms address fundamental questions about life and existence.</a:t>
            </a:r>
          </a:p>
          <a:p>
            <a:endParaRPr lang="en-US" sz="1400" dirty="0"/>
          </a:p>
          <a:p>
            <a:r>
              <a:rPr lang="en-US" sz="1400" b="1" dirty="0"/>
              <a:t>Origins (Where did we come from?)</a:t>
            </a:r>
            <a:endParaRPr lang="en-US" sz="1400" dirty="0"/>
          </a:p>
          <a:p>
            <a:pPr>
              <a:buFont typeface="Arial" panose="020B0604020202020204" pitchFamily="34" charset="0"/>
              <a:buChar char="•"/>
            </a:pPr>
            <a:r>
              <a:rPr lang="en-US" sz="1400" b="1" dirty="0"/>
              <a:t>Psalm 8:3–4</a:t>
            </a:r>
            <a:r>
              <a:rPr lang="en-US" sz="1400" dirty="0"/>
              <a:t>: Reflects on the wonder of the night sky and God’s creative role, prompting awe that the Creator cares for humanity.</a:t>
            </a:r>
          </a:p>
          <a:p>
            <a:pPr>
              <a:buFont typeface="Arial" panose="020B0604020202020204" pitchFamily="34" charset="0"/>
              <a:buChar char="•"/>
            </a:pPr>
            <a:r>
              <a:rPr lang="en-US" sz="1400" b="1" dirty="0"/>
              <a:t>Psalm 19:1–2</a:t>
            </a:r>
            <a:r>
              <a:rPr lang="en-US" sz="1400" dirty="0"/>
              <a:t>: Declares that the heavens and the sky reveal God’s handiwork, pointing to Him as the source of all that exists.</a:t>
            </a:r>
          </a:p>
          <a:p>
            <a:pPr>
              <a:buFont typeface="Arial" panose="020B0604020202020204" pitchFamily="34" charset="0"/>
              <a:buChar char="•"/>
            </a:pPr>
            <a:r>
              <a:rPr lang="en-US" sz="1400" b="1" dirty="0"/>
              <a:t>Psalm 24:1–2</a:t>
            </a:r>
            <a:r>
              <a:rPr lang="en-US" sz="1400" dirty="0"/>
              <a:t>: Proclaims that the earth and all its inhabitants belong to the LORD, who established it upon the waters.</a:t>
            </a:r>
          </a:p>
          <a:p>
            <a:pPr>
              <a:buFont typeface="Arial" panose="020B0604020202020204" pitchFamily="34" charset="0"/>
              <a:buChar char="•"/>
            </a:pPr>
            <a:r>
              <a:rPr lang="en-US" sz="1400" b="1" dirty="0"/>
              <a:t>Psalm 33:6–9</a:t>
            </a:r>
            <a:r>
              <a:rPr lang="en-US" sz="1400" dirty="0"/>
              <a:t>: Emphasizes that God created the heavens and the earth by His word, underscoring His authority as the originator of all things.</a:t>
            </a:r>
          </a:p>
          <a:p>
            <a:pPr>
              <a:buFont typeface="Arial" panose="020B0604020202020204" pitchFamily="34" charset="0"/>
              <a:buChar char="•"/>
            </a:pPr>
            <a:r>
              <a:rPr lang="en-US" sz="1400" b="1" dirty="0"/>
              <a:t>Psalm 90:2</a:t>
            </a:r>
            <a:r>
              <a:rPr lang="en-US" sz="1400" dirty="0"/>
              <a:t>: Acknowledges God’s eternal nature and presence before the creation of the mountains and the formation of the earth.</a:t>
            </a:r>
          </a:p>
          <a:p>
            <a:pPr>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FA59E22C-FB98-4633-D06F-80F91587AEE0}"/>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313360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23242-48F8-D4A3-FF7E-C0DC44D18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794CD2-87AC-164B-141E-FE97C7DA73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D4BBF6-EBD9-4C95-D27F-15F253EA7C72}"/>
              </a:ext>
            </a:extLst>
          </p:cNvPr>
          <p:cNvSpPr>
            <a:spLocks noGrp="1"/>
          </p:cNvSpPr>
          <p:nvPr>
            <p:ph type="body" idx="1"/>
          </p:nvPr>
        </p:nvSpPr>
        <p:spPr/>
        <p:txBody>
          <a:bodyPr>
            <a:normAutofit/>
          </a:bodyPr>
          <a:lstStyle/>
          <a:p>
            <a:r>
              <a:rPr lang="en-US" b="1" dirty="0"/>
              <a:t>NT</a:t>
            </a:r>
          </a:p>
          <a:p>
            <a:endParaRPr lang="en-US" dirty="0"/>
          </a:p>
          <a:p>
            <a:r>
              <a:rPr lang="en-US" sz="1400" dirty="0"/>
              <a:t> </a:t>
            </a:r>
            <a:r>
              <a:rPr lang="en-US" sz="1400" b="1" dirty="0"/>
              <a:t>Origins (Where did we come from?)   </a:t>
            </a:r>
          </a:p>
          <a:p>
            <a:endParaRPr lang="en-US" sz="1400" b="1" dirty="0"/>
          </a:p>
          <a:p>
            <a:r>
              <a:rPr lang="en-US" sz="1400" dirty="0"/>
              <a:t>-  </a:t>
            </a:r>
            <a:r>
              <a:rPr lang="en-US" sz="1400" b="1" dirty="0"/>
              <a:t>Matthew 19:4–6 </a:t>
            </a:r>
            <a:r>
              <a:rPr lang="en-US" sz="1400" dirty="0"/>
              <a:t>;  </a:t>
            </a:r>
            <a:r>
              <a:rPr lang="en-US" sz="1400" b="1" dirty="0"/>
              <a:t>Mark 10:6 </a:t>
            </a:r>
            <a:r>
              <a:rPr lang="en-US" sz="1400" dirty="0"/>
              <a:t>: Jesus refers back to the creation account, stating that “at the beginning” God made humanity male and female. This acknowledgment situates human existence within God’s creative work from the start.  </a:t>
            </a:r>
          </a:p>
          <a:p>
            <a:r>
              <a:rPr lang="en-US" sz="1400" dirty="0"/>
              <a:t>-  </a:t>
            </a:r>
            <a:r>
              <a:rPr lang="en-US" sz="1400" b="1" dirty="0"/>
              <a:t>John 5:17–18 </a:t>
            </a:r>
            <a:r>
              <a:rPr lang="en-US" sz="1400" dirty="0"/>
              <a:t>, </a:t>
            </a:r>
            <a:r>
              <a:rPr lang="en-US" sz="1400" b="1" dirty="0"/>
              <a:t>John 8:58  </a:t>
            </a:r>
            <a:r>
              <a:rPr lang="en-US" sz="1400" dirty="0"/>
              <a:t>Jesus affirms His divine origin and relationship with the Father throughout John’s Gospel</a:t>
            </a:r>
          </a:p>
          <a:p>
            <a:r>
              <a:rPr lang="en-US" sz="1400" dirty="0"/>
              <a:t>-  </a:t>
            </a:r>
            <a:r>
              <a:rPr lang="en-US" sz="1400" b="1" dirty="0"/>
              <a:t>John 1:1–3 </a:t>
            </a:r>
            <a:r>
              <a:rPr lang="en-US" sz="1400" dirty="0"/>
              <a:t>: Establishes that all things were made through the Word (Christ), affirming God as the Creator of all existence.  </a:t>
            </a:r>
          </a:p>
          <a:p>
            <a:r>
              <a:rPr lang="en-US" sz="1400" dirty="0"/>
              <a:t>-  </a:t>
            </a:r>
            <a:r>
              <a:rPr lang="en-US" sz="1400" b="1" dirty="0"/>
              <a:t>Acts 17:24–26 </a:t>
            </a:r>
            <a:r>
              <a:rPr lang="en-US" sz="1400" dirty="0"/>
              <a:t>: Paul’s sermon at the Areopagus proclaims that God made the world and everything in it, creating all nations from one ancestor.  </a:t>
            </a:r>
          </a:p>
          <a:p>
            <a:r>
              <a:rPr lang="en-US" sz="1400" dirty="0"/>
              <a:t>-  </a:t>
            </a:r>
            <a:r>
              <a:rPr lang="en-US" sz="1400" b="1" dirty="0"/>
              <a:t>Colossians 1:16–17 </a:t>
            </a:r>
            <a:r>
              <a:rPr lang="en-US" sz="1400" dirty="0"/>
              <a:t>: States that all things, visible and invisible, were created through and for Christ, who holds all creation together.</a:t>
            </a:r>
          </a:p>
        </p:txBody>
      </p:sp>
      <p:sp>
        <p:nvSpPr>
          <p:cNvPr id="4" name="Slide Number Placeholder 3">
            <a:extLst>
              <a:ext uri="{FF2B5EF4-FFF2-40B4-BE49-F238E27FC236}">
                <a16:creationId xmlns:a16="http://schemas.microsoft.com/office/drawing/2014/main" id="{76647EFE-2D69-9C7B-0869-33628CA27B52}"/>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40931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7D460-4975-53A0-7E04-AADC59DC21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AFA42E-F7C7-2AED-ACEE-6F2FB0B005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FF019-E13D-4BF2-3164-5DBAF9342BE4}"/>
              </a:ext>
            </a:extLst>
          </p:cNvPr>
          <p:cNvSpPr>
            <a:spLocks noGrp="1"/>
          </p:cNvSpPr>
          <p:nvPr>
            <p:ph type="body" idx="1"/>
          </p:nvPr>
        </p:nvSpPr>
        <p:spPr/>
        <p:txBody>
          <a:bodyPr>
            <a:normAutofit/>
          </a:bodyPr>
          <a:lstStyle/>
          <a:p>
            <a:r>
              <a:rPr lang="en-US" sz="1400" b="1" dirty="0"/>
              <a:t>PSALMS</a:t>
            </a:r>
          </a:p>
          <a:p>
            <a:endParaRPr lang="en-US" sz="1400" dirty="0"/>
          </a:p>
          <a:p>
            <a:r>
              <a:rPr lang="en-US" sz="1400" b="1" dirty="0"/>
              <a:t>Meaning (Why are we here?)</a:t>
            </a:r>
            <a:endParaRPr lang="en-US" sz="1400" dirty="0"/>
          </a:p>
          <a:p>
            <a:pPr>
              <a:buFont typeface="Arial" panose="020B0604020202020204" pitchFamily="34" charset="0"/>
              <a:buChar char="•"/>
            </a:pPr>
            <a:r>
              <a:rPr lang="en-US" sz="1400" b="1" dirty="0"/>
              <a:t>Psalm 8:4–6</a:t>
            </a:r>
            <a:r>
              <a:rPr lang="en-US" sz="1400" dirty="0"/>
              <a:t>: Questions the significance of humanity and reveals that humans, though seemingly insignificant, are given honor and responsibility by God.</a:t>
            </a:r>
          </a:p>
          <a:p>
            <a:pPr>
              <a:buFont typeface="Arial" panose="020B0604020202020204" pitchFamily="34" charset="0"/>
              <a:buChar char="•"/>
            </a:pPr>
            <a:r>
              <a:rPr lang="en-US" sz="1400" b="1" dirty="0"/>
              <a:t>Psalm 16:11</a:t>
            </a:r>
            <a:r>
              <a:rPr lang="en-US" sz="1400" dirty="0"/>
              <a:t>: Expresses that true meaning and fullness of life come from God’s presence, as He reveals the path of life.</a:t>
            </a:r>
          </a:p>
          <a:p>
            <a:pPr>
              <a:buFont typeface="Arial" panose="020B0604020202020204" pitchFamily="34" charset="0"/>
              <a:buChar char="•"/>
            </a:pPr>
            <a:r>
              <a:rPr lang="en-US" sz="1400" b="1" dirty="0"/>
              <a:t>Psalm 57:2</a:t>
            </a:r>
            <a:r>
              <a:rPr lang="en-US" sz="1400" dirty="0"/>
              <a:t>: Affirms that God fulfills His purpose for the individual, suggesting our lives have meaning aligned with divine intention.</a:t>
            </a:r>
          </a:p>
          <a:p>
            <a:pPr>
              <a:buFont typeface="Arial" panose="020B0604020202020204" pitchFamily="34" charset="0"/>
              <a:buChar char="•"/>
            </a:pPr>
            <a:r>
              <a:rPr lang="en-US" sz="1400" b="1" dirty="0"/>
              <a:t>Psalm 139:13–16</a:t>
            </a:r>
            <a:r>
              <a:rPr lang="en-US" sz="1400" dirty="0"/>
              <a:t>: Highlights that God intentionally formed each person, with days ordained and recorded, showing purpose and design.</a:t>
            </a:r>
          </a:p>
          <a:p>
            <a:pPr>
              <a:buFont typeface="Arial" panose="020B0604020202020204" pitchFamily="34" charset="0"/>
              <a:buChar char="•"/>
            </a:pPr>
            <a:r>
              <a:rPr lang="en-US" sz="1400" b="1" dirty="0"/>
              <a:t>Psalm 73:23–26</a:t>
            </a:r>
            <a:r>
              <a:rPr lang="en-US" sz="1400" dirty="0"/>
              <a:t>: Finds meaning in relationship with God, stating that even when everything else fails, God Himself is our ultimate purpose and strength.</a:t>
            </a:r>
          </a:p>
          <a:p>
            <a:endParaRPr lang="en-US" dirty="0"/>
          </a:p>
        </p:txBody>
      </p:sp>
      <p:sp>
        <p:nvSpPr>
          <p:cNvPr id="4" name="Slide Number Placeholder 3">
            <a:extLst>
              <a:ext uri="{FF2B5EF4-FFF2-40B4-BE49-F238E27FC236}">
                <a16:creationId xmlns:a16="http://schemas.microsoft.com/office/drawing/2014/main" id="{44C413C6-8F12-DF09-A3F6-483BE5642CC6}"/>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2346217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03A8D-272A-DE32-F5C3-7D1379D497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D9A30C-4E66-95BA-2827-1DB2C0BE18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2D219A-F1BE-6A31-E453-2CDAA0D14A97}"/>
              </a:ext>
            </a:extLst>
          </p:cNvPr>
          <p:cNvSpPr>
            <a:spLocks noGrp="1"/>
          </p:cNvSpPr>
          <p:nvPr>
            <p:ph type="body" idx="1"/>
          </p:nvPr>
        </p:nvSpPr>
        <p:spPr/>
        <p:txBody>
          <a:bodyPr>
            <a:normAutofit fontScale="92500" lnSpcReduction="10000"/>
          </a:bodyPr>
          <a:lstStyle/>
          <a:p>
            <a:r>
              <a:rPr lang="en-US" sz="1400" b="1" dirty="0"/>
              <a:t>NT</a:t>
            </a:r>
          </a:p>
          <a:p>
            <a:endParaRPr lang="en-US" dirty="0"/>
          </a:p>
          <a:p>
            <a:r>
              <a:rPr lang="en-US" sz="1400" b="1" dirty="0"/>
              <a:t>Meaning (Why are we here?)</a:t>
            </a:r>
            <a:endParaRPr lang="en-US" sz="1400" dirty="0"/>
          </a:p>
          <a:p>
            <a:endParaRPr lang="en-US" sz="1400" dirty="0"/>
          </a:p>
          <a:p>
            <a:r>
              <a:rPr lang="en-US" sz="1400" dirty="0"/>
              <a:t>-  </a:t>
            </a:r>
            <a:r>
              <a:rPr lang="en-US" sz="1400" b="1" dirty="0"/>
              <a:t>Matthew 5:13–16 </a:t>
            </a:r>
            <a:r>
              <a:rPr lang="en-US" sz="1400" dirty="0"/>
              <a:t>: Jesus tells His disciples they are “the salt of the earth” and “the light of the world,” giving them a sense of purpose: to preserve goodness, illuminate truth, and lead others to glorify God.  </a:t>
            </a:r>
          </a:p>
          <a:p>
            <a:r>
              <a:rPr lang="en-US" sz="1400" dirty="0"/>
              <a:t>-  </a:t>
            </a:r>
            <a:r>
              <a:rPr lang="en-US" sz="1400" b="1" dirty="0"/>
              <a:t>John 10:10</a:t>
            </a:r>
            <a:r>
              <a:rPr lang="en-US" sz="1400" dirty="0"/>
              <a:t> : Jesus says He came so that people “may have life, and have it abundantly.” This suggests that meaningful existence is found in Him, defined by a fullness of life rather than mere survival.  </a:t>
            </a:r>
          </a:p>
          <a:p>
            <a:pPr marL="171450" indent="-171450">
              <a:buFontTx/>
              <a:buChar char="-"/>
            </a:pPr>
            <a:r>
              <a:rPr lang="en-US" sz="1400" b="1" dirty="0"/>
              <a:t>John 15:1–11 </a:t>
            </a:r>
            <a:r>
              <a:rPr lang="en-US" sz="1400" dirty="0"/>
              <a:t>: Using the vine and branches metaphor, Jesus explains that abiding in Him leads to fruitful living. This indicates that human purpose is fulfilled in relationship with Christ, resulting in spiritual growth and joy.</a:t>
            </a:r>
          </a:p>
          <a:p>
            <a:pPr marL="0" indent="0">
              <a:buFontTx/>
              <a:buNone/>
            </a:pPr>
            <a:r>
              <a:rPr lang="en-US" sz="1400" dirty="0"/>
              <a:t>-  </a:t>
            </a:r>
            <a:r>
              <a:rPr lang="en-US" sz="1400" b="1" dirty="0"/>
              <a:t>Ephesians 2:10 </a:t>
            </a:r>
            <a:r>
              <a:rPr lang="en-US" sz="1400" dirty="0"/>
              <a:t>: Declares believers are God’s workmanship, created in Christ for good works—implying a purposeful existence rooted in God’s design.  </a:t>
            </a:r>
          </a:p>
          <a:p>
            <a:pPr marL="0" indent="0">
              <a:buFontTx/>
              <a:buNone/>
            </a:pPr>
            <a:r>
              <a:rPr lang="en-US" sz="1400" dirty="0"/>
              <a:t>-  </a:t>
            </a:r>
            <a:r>
              <a:rPr lang="en-US" sz="1400" b="1" dirty="0"/>
              <a:t>John 15:4–5, 8 </a:t>
            </a:r>
            <a:r>
              <a:rPr lang="en-US" sz="1400" dirty="0"/>
              <a:t>: The vine and branches analogy shows life’s meaning is found in abiding in Christ, bearing fruit that glorifies God.  </a:t>
            </a:r>
          </a:p>
          <a:p>
            <a:pPr marL="0" indent="0">
              <a:buFontTx/>
              <a:buNone/>
            </a:pPr>
            <a:r>
              <a:rPr lang="en-US" sz="1400" dirty="0"/>
              <a:t>-  </a:t>
            </a:r>
            <a:r>
              <a:rPr lang="en-US" sz="1400" b="1" dirty="0"/>
              <a:t>Philippians 1:21 </a:t>
            </a:r>
            <a:r>
              <a:rPr lang="en-US" sz="1400" dirty="0"/>
              <a:t>: Paul finds life’s meaning in Christ, stating, “To live is Christ,” which suggests our ultimate purpose involves knowing and serving Him.</a:t>
            </a:r>
          </a:p>
        </p:txBody>
      </p:sp>
      <p:sp>
        <p:nvSpPr>
          <p:cNvPr id="4" name="Slide Number Placeholder 3">
            <a:extLst>
              <a:ext uri="{FF2B5EF4-FFF2-40B4-BE49-F238E27FC236}">
                <a16:creationId xmlns:a16="http://schemas.microsoft.com/office/drawing/2014/main" id="{4369D296-CFAA-1E48-E826-D678476DF8BA}"/>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2606303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5DA23-46C2-0B8C-84A2-413826FA5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32F276-8CB6-1ECD-90F5-4D08A1AC60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3CB3D8-3393-A3CE-0FF3-ED7B33DFB2E2}"/>
              </a:ext>
            </a:extLst>
          </p:cNvPr>
          <p:cNvSpPr>
            <a:spLocks noGrp="1"/>
          </p:cNvSpPr>
          <p:nvPr>
            <p:ph type="body" idx="1"/>
          </p:nvPr>
        </p:nvSpPr>
        <p:spPr/>
        <p:txBody>
          <a:bodyPr>
            <a:normAutofit lnSpcReduction="10000"/>
          </a:bodyPr>
          <a:lstStyle/>
          <a:p>
            <a:r>
              <a:rPr lang="en-US" sz="1400" b="1" dirty="0"/>
              <a:t>PSALMS</a:t>
            </a:r>
          </a:p>
          <a:p>
            <a:endParaRPr lang="en-US" sz="1400" dirty="0"/>
          </a:p>
          <a:p>
            <a:r>
              <a:rPr lang="en-US" sz="1400" b="1" dirty="0"/>
              <a:t>Morality (How should we live?)</a:t>
            </a:r>
          </a:p>
          <a:p>
            <a:endParaRPr lang="en-US" sz="1400" dirty="0"/>
          </a:p>
          <a:p>
            <a:pPr>
              <a:buFont typeface="Arial" panose="020B0604020202020204" pitchFamily="34" charset="0"/>
              <a:buChar char="•"/>
            </a:pPr>
            <a:r>
              <a:rPr lang="en-US" sz="1400" b="1" dirty="0"/>
              <a:t>Psalm 1:1–3</a:t>
            </a:r>
            <a:r>
              <a:rPr lang="en-US" sz="1400" dirty="0"/>
              <a:t>: Contrasts the life of the righteous—those who delight in God’s law—with the life of the wicked, setting a moral path for blessed living.</a:t>
            </a:r>
          </a:p>
          <a:p>
            <a:pPr>
              <a:buFont typeface="Arial" panose="020B0604020202020204" pitchFamily="34" charset="0"/>
              <a:buChar char="•"/>
            </a:pPr>
            <a:r>
              <a:rPr lang="en-US" sz="1400" b="1" dirty="0"/>
              <a:t>Psalm 15:1–5</a:t>
            </a:r>
            <a:r>
              <a:rPr lang="en-US" sz="1400" dirty="0"/>
              <a:t>: Describes the qualities of a person who may dwell in God’s presence—integrity, righteousness, honesty—defining moral character.</a:t>
            </a:r>
          </a:p>
          <a:p>
            <a:pPr>
              <a:buFont typeface="Arial" panose="020B0604020202020204" pitchFamily="34" charset="0"/>
              <a:buChar char="•"/>
            </a:pPr>
            <a:r>
              <a:rPr lang="en-US" sz="1400" b="1" dirty="0"/>
              <a:t>Psalm 19:7–11</a:t>
            </a:r>
            <a:r>
              <a:rPr lang="en-US" sz="1400" dirty="0"/>
              <a:t>: Celebrates God’s law as perfect, trustworthy, and enlightening, underscoring that moral direction comes from divine instruction.</a:t>
            </a:r>
          </a:p>
          <a:p>
            <a:pPr>
              <a:buFont typeface="Arial" panose="020B0604020202020204" pitchFamily="34" charset="0"/>
              <a:buChar char="•"/>
            </a:pPr>
            <a:r>
              <a:rPr lang="en-US" sz="1400" b="1" dirty="0"/>
              <a:t>Psalm 24:3–4</a:t>
            </a:r>
            <a:r>
              <a:rPr lang="en-US" sz="1400" dirty="0"/>
              <a:t>: Speaks of moral purity (clean hands and pure heart) as a prerequisite for approaching God’s holy presence.</a:t>
            </a:r>
          </a:p>
          <a:p>
            <a:pPr>
              <a:buFont typeface="Arial" panose="020B0604020202020204" pitchFamily="34" charset="0"/>
              <a:buChar char="•"/>
            </a:pPr>
            <a:r>
              <a:rPr lang="en-US" sz="1400" b="1" dirty="0"/>
              <a:t>Psalm 51:10</a:t>
            </a:r>
            <a:r>
              <a:rPr lang="en-US" sz="1400" dirty="0"/>
              <a:t>: Seeks God’s transformation of the heart, “Create in me a clean heart, O God,” showing morality rooted in inner renewal.</a:t>
            </a:r>
          </a:p>
          <a:p>
            <a:pPr>
              <a:buFont typeface="Arial" panose="020B0604020202020204" pitchFamily="34" charset="0"/>
              <a:buChar char="•"/>
            </a:pPr>
            <a:r>
              <a:rPr lang="en-US" sz="1400" b="1" dirty="0"/>
              <a:t>Psalm 119 (entire chapter, e.g. v. 9, 105)</a:t>
            </a:r>
            <a:r>
              <a:rPr lang="en-US" sz="1400" dirty="0"/>
              <a:t>: Extensively upholds God’s commandments as the true guide for living rightly and morally.</a:t>
            </a:r>
          </a:p>
          <a:p>
            <a:endParaRPr lang="en-US" dirty="0"/>
          </a:p>
        </p:txBody>
      </p:sp>
      <p:sp>
        <p:nvSpPr>
          <p:cNvPr id="4" name="Slide Number Placeholder 3">
            <a:extLst>
              <a:ext uri="{FF2B5EF4-FFF2-40B4-BE49-F238E27FC236}">
                <a16:creationId xmlns:a16="http://schemas.microsoft.com/office/drawing/2014/main" id="{9C43E95B-B936-F83E-AA05-7D7BC9969887}"/>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910559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DD59C-DC80-E44E-1674-95B974219C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6091D3-B7C0-CE47-AD1E-E09BF5796D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2DC708-B900-26E0-170D-30441B1E3726}"/>
              </a:ext>
            </a:extLst>
          </p:cNvPr>
          <p:cNvSpPr>
            <a:spLocks noGrp="1"/>
          </p:cNvSpPr>
          <p:nvPr>
            <p:ph type="body" idx="1"/>
          </p:nvPr>
        </p:nvSpPr>
        <p:spPr/>
        <p:txBody>
          <a:bodyPr>
            <a:normAutofit fontScale="77500" lnSpcReduction="20000"/>
          </a:bodyPr>
          <a:lstStyle/>
          <a:p>
            <a:r>
              <a:rPr lang="en-US" sz="1400" b="1" dirty="0"/>
              <a:t>NT</a:t>
            </a:r>
          </a:p>
          <a:p>
            <a:endParaRPr lang="en-US" sz="1400" dirty="0"/>
          </a:p>
          <a:p>
            <a:r>
              <a:rPr lang="en-US" sz="1400" b="1" dirty="0"/>
              <a:t>Morality (How should we live?)</a:t>
            </a:r>
            <a:endParaRPr lang="en-US" sz="1400" dirty="0"/>
          </a:p>
          <a:p>
            <a:pPr>
              <a:buFont typeface="Arial" panose="020B0604020202020204" pitchFamily="34" charset="0"/>
              <a:buChar char="•"/>
            </a:pPr>
            <a:endParaRPr lang="en-US" sz="1400" b="1" dirty="0"/>
          </a:p>
          <a:p>
            <a:r>
              <a:rPr lang="en-US" sz="1400" dirty="0"/>
              <a:t>-  </a:t>
            </a:r>
            <a:r>
              <a:rPr lang="en-US" sz="1400" b="1" dirty="0"/>
              <a:t>Matthew 5–7 </a:t>
            </a:r>
            <a:r>
              <a:rPr lang="en-US" sz="1400" dirty="0"/>
              <a:t>(Sermon on the Mount) : Jesus’ most comprehensive moral instruction—teaching on humility, righteousness, love for enemies, purity, integrity, and trusting God—provides an ethical framework that goes beyond external conformity to internal transformation.  </a:t>
            </a:r>
          </a:p>
          <a:p>
            <a:r>
              <a:rPr lang="en-US" sz="1400" dirty="0"/>
              <a:t>-  </a:t>
            </a:r>
            <a:r>
              <a:rPr lang="en-US" sz="1400" b="1" dirty="0"/>
              <a:t>Mark 12:30–31 </a:t>
            </a:r>
            <a:r>
              <a:rPr lang="en-US" sz="1400" dirty="0"/>
              <a:t>: Jesus summarizes the Law by instructing His followers to love God with their whole being and to love their neighbors as themselves. This dual command shapes moral priorities and principles for living.  </a:t>
            </a:r>
          </a:p>
          <a:p>
            <a:r>
              <a:rPr lang="en-US" sz="1400" dirty="0"/>
              <a:t>-  </a:t>
            </a:r>
            <a:r>
              <a:rPr lang="en-US" sz="1400" b="1" dirty="0"/>
              <a:t>Luke 10:25–37 </a:t>
            </a:r>
            <a:r>
              <a:rPr lang="en-US" sz="1400" dirty="0"/>
              <a:t>(Parable of the Good Samaritan) : Jesus uses a parable to redefine who our “neighbor” is and exhorts compassionate, sacrificial love as the highest moral responsibility.  </a:t>
            </a:r>
          </a:p>
          <a:p>
            <a:pPr marL="171450" indent="-171450">
              <a:buFontTx/>
              <a:buChar char="-"/>
            </a:pPr>
            <a:r>
              <a:rPr lang="en-US" sz="1400" b="1" dirty="0"/>
              <a:t>John 13:34–35 </a:t>
            </a:r>
            <a:r>
              <a:rPr lang="en-US" sz="1400" dirty="0"/>
              <a:t>: Jesus commands His disciples to love one another as He has loved them, making self-giving love the defining mark of Christian morality.</a:t>
            </a:r>
            <a:endParaRPr lang="en-US" sz="1400" b="1" dirty="0"/>
          </a:p>
          <a:p>
            <a:pPr marL="0" indent="0">
              <a:buFontTx/>
              <a:buNone/>
            </a:pPr>
            <a:r>
              <a:rPr lang="en-US" sz="1400" b="0" dirty="0"/>
              <a:t>-  </a:t>
            </a:r>
            <a:r>
              <a:rPr lang="en-US" sz="1400" b="1" dirty="0"/>
              <a:t>Matthew 5–7 </a:t>
            </a:r>
            <a:r>
              <a:rPr lang="en-US" sz="1400" b="0" dirty="0"/>
              <a:t>(Sermon on the Mount) : Jesus provides ethical teachings that set the moral standard for His followers, emphasizing inner transformation, love for enemies, and righteousness exceeding that of religious formalism.  </a:t>
            </a:r>
          </a:p>
          <a:p>
            <a:pPr marL="0" indent="0">
              <a:buFontTx/>
              <a:buNone/>
            </a:pPr>
            <a:r>
              <a:rPr lang="en-US" sz="1400" b="0" dirty="0"/>
              <a:t>-  </a:t>
            </a:r>
            <a:r>
              <a:rPr lang="en-US" sz="1400" b="1" dirty="0"/>
              <a:t>Romans 12:1–2 </a:t>
            </a:r>
            <a:r>
              <a:rPr lang="en-US" sz="1400" b="0" dirty="0"/>
              <a:t>: Encourages believers to present themselves as living sacrifices, be transformed by renewing their minds, and thereby discern God’s will—moral living through spiritual renewal.  </a:t>
            </a:r>
          </a:p>
          <a:p>
            <a:pPr marL="0" indent="0">
              <a:buFontTx/>
              <a:buNone/>
            </a:pPr>
            <a:r>
              <a:rPr lang="en-US" sz="1400" b="0" dirty="0"/>
              <a:t>-  </a:t>
            </a:r>
            <a:r>
              <a:rPr lang="en-US" sz="1400" b="1" dirty="0"/>
              <a:t>Galatians 5:22–23 </a:t>
            </a:r>
            <a:r>
              <a:rPr lang="en-US" sz="1400" b="0" dirty="0"/>
              <a:t>: Lists the Fruit of the Spirit, virtues like love, joy, peace, and self-control that form the moral character of a Christian.  </a:t>
            </a:r>
          </a:p>
          <a:p>
            <a:pPr marL="0" indent="0">
              <a:buFontTx/>
              <a:buNone/>
            </a:pPr>
            <a:r>
              <a:rPr lang="en-US" sz="1400" b="0" dirty="0"/>
              <a:t>-  </a:t>
            </a:r>
            <a:r>
              <a:rPr lang="en-US" sz="1400" b="1" dirty="0"/>
              <a:t>James 1:22–27 </a:t>
            </a:r>
            <a:r>
              <a:rPr lang="en-US" sz="1400" b="0" dirty="0"/>
              <a:t>: Urges action, not just hearing the Word, and highlights caring for orphans and widows as a hallmark of true religion.</a:t>
            </a:r>
          </a:p>
        </p:txBody>
      </p:sp>
      <p:sp>
        <p:nvSpPr>
          <p:cNvPr id="4" name="Slide Number Placeholder 3">
            <a:extLst>
              <a:ext uri="{FF2B5EF4-FFF2-40B4-BE49-F238E27FC236}">
                <a16:creationId xmlns:a16="http://schemas.microsoft.com/office/drawing/2014/main" id="{5FE824EE-E2D4-958C-EC12-4E4B2EF9EA05}"/>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245011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B07C6-FFED-E767-EE62-0614B34627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65B067-D7B4-2577-F62E-403EDE70E6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F27493-A020-323A-83AD-FA56C7A744F7}"/>
              </a:ext>
            </a:extLst>
          </p:cNvPr>
          <p:cNvSpPr>
            <a:spLocks noGrp="1"/>
          </p:cNvSpPr>
          <p:nvPr>
            <p:ph type="body" idx="1"/>
          </p:nvPr>
        </p:nvSpPr>
        <p:spPr/>
        <p:txBody>
          <a:bodyPr>
            <a:normAutofit/>
          </a:bodyPr>
          <a:lstStyle/>
          <a:p>
            <a:r>
              <a:rPr lang="en-US" sz="1400" b="1" dirty="0"/>
              <a:t>PSALMS</a:t>
            </a:r>
          </a:p>
          <a:p>
            <a:endParaRPr lang="en-US" sz="1400" dirty="0"/>
          </a:p>
          <a:p>
            <a:r>
              <a:rPr lang="en-US" sz="1400" b="1" dirty="0"/>
              <a:t>Destiny (Where are we going?)</a:t>
            </a:r>
            <a:endParaRPr lang="en-US" sz="1400" dirty="0"/>
          </a:p>
          <a:p>
            <a:pPr>
              <a:buFont typeface="Arial" panose="020B0604020202020204" pitchFamily="34" charset="0"/>
              <a:buChar char="•"/>
            </a:pPr>
            <a:r>
              <a:rPr lang="en-US" sz="1400" b="1" dirty="0"/>
              <a:t>Psalm 16:9–11</a:t>
            </a:r>
            <a:r>
              <a:rPr lang="en-US" sz="1400" dirty="0"/>
              <a:t>: Expresses confidence that God will not abandon His faithful ones to the grave and promises eternal joy in God’s presence.</a:t>
            </a:r>
          </a:p>
          <a:p>
            <a:pPr>
              <a:buFont typeface="Arial" panose="020B0604020202020204" pitchFamily="34" charset="0"/>
              <a:buChar char="•"/>
            </a:pPr>
            <a:r>
              <a:rPr lang="en-US" sz="1400" b="1" dirty="0"/>
              <a:t>Psalm 23:6</a:t>
            </a:r>
            <a:r>
              <a:rPr lang="en-US" sz="1400" dirty="0"/>
              <a:t>: Ends with the assurance of dwelling in the house of the LORD forever, hinting at a blessed eternal destiny.</a:t>
            </a:r>
          </a:p>
          <a:p>
            <a:pPr>
              <a:buFont typeface="Arial" panose="020B0604020202020204" pitchFamily="34" charset="0"/>
              <a:buChar char="•"/>
            </a:pPr>
            <a:r>
              <a:rPr lang="en-US" sz="1400" b="1" dirty="0"/>
              <a:t>Psalm 37:37–38</a:t>
            </a:r>
            <a:r>
              <a:rPr lang="en-US" sz="1400" dirty="0"/>
              <a:t>: Contrasts the peaceful future of the righteous with the tragic end of the wicked, indicating that moral choices affect one’s ultimate outcome.</a:t>
            </a:r>
          </a:p>
          <a:p>
            <a:pPr>
              <a:buFont typeface="Arial" panose="020B0604020202020204" pitchFamily="34" charset="0"/>
              <a:buChar char="•"/>
            </a:pPr>
            <a:r>
              <a:rPr lang="en-US" sz="1400" b="1" dirty="0"/>
              <a:t>Psalm 49:15</a:t>
            </a:r>
            <a:r>
              <a:rPr lang="en-US" sz="1400" dirty="0"/>
              <a:t>: Declares that God will redeem the faithful from the realm of the dead, offering hope beyond physical death.</a:t>
            </a:r>
          </a:p>
          <a:p>
            <a:pPr>
              <a:buFont typeface="Arial" panose="020B0604020202020204" pitchFamily="34" charset="0"/>
              <a:buChar char="•"/>
            </a:pPr>
            <a:r>
              <a:rPr lang="en-US" sz="1400" b="1" dirty="0"/>
              <a:t>Psalm 73:24</a:t>
            </a:r>
            <a:r>
              <a:rPr lang="en-US" sz="1400" dirty="0"/>
              <a:t>: Confidently states that God will guide believers on earth and ultimately receive them into glory, pointing to a future with Him.</a:t>
            </a:r>
          </a:p>
          <a:p>
            <a:endParaRPr lang="en-US" dirty="0"/>
          </a:p>
        </p:txBody>
      </p:sp>
      <p:sp>
        <p:nvSpPr>
          <p:cNvPr id="4" name="Slide Number Placeholder 3">
            <a:extLst>
              <a:ext uri="{FF2B5EF4-FFF2-40B4-BE49-F238E27FC236}">
                <a16:creationId xmlns:a16="http://schemas.microsoft.com/office/drawing/2014/main" id="{B9229544-C6C2-5F33-D7BA-CFF1F9234F7F}"/>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71656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zadnvuca"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Total Truth</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Correspondence and Correlation Throughout Scripture</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3"/>
              </a:rPr>
              <a:t>Phil@UsefulEngines.com</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4"/>
              </a:rPr>
              <a:t>https://tinyurl.com/zadnvuca</a:t>
            </a:r>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30103-32C4-C611-44C8-D67FA6C8B0E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2E44BA-3BB9-5806-7DAE-E9DB535B29CB}"/>
              </a:ext>
            </a:extLst>
          </p:cNvPr>
          <p:cNvSpPr>
            <a:spLocks noGrp="1"/>
          </p:cNvSpPr>
          <p:nvPr>
            <p:ph type="title"/>
          </p:nvPr>
        </p:nvSpPr>
        <p:spPr>
          <a:xfrm>
            <a:off x="228600" y="7088"/>
            <a:ext cx="8839200" cy="914400"/>
          </a:xfrm>
        </p:spPr>
        <p:txBody>
          <a:bodyPr>
            <a:normAutofit/>
          </a:bodyPr>
          <a:lstStyle/>
          <a:p>
            <a:pPr algn="l"/>
            <a:r>
              <a:rPr lang="en-US" sz="3600" dirty="0"/>
              <a:t>Destiny (Where are we going?)</a:t>
            </a:r>
            <a:br>
              <a:rPr lang="en-US" sz="3600" dirty="0"/>
            </a:br>
            <a:r>
              <a:rPr lang="en-US" sz="1800" dirty="0">
                <a:solidFill>
                  <a:schemeClr val="tx2">
                    <a:lumMod val="60000"/>
                    <a:lumOff val="40000"/>
                  </a:schemeClr>
                </a:solidFill>
              </a:rPr>
              <a:t>Faithfulness to GOD Leads to a Hopeful Eternal Future</a:t>
            </a:r>
          </a:p>
        </p:txBody>
      </p:sp>
      <p:sp>
        <p:nvSpPr>
          <p:cNvPr id="7" name="TextBox 6">
            <a:extLst>
              <a:ext uri="{FF2B5EF4-FFF2-40B4-BE49-F238E27FC236}">
                <a16:creationId xmlns:a16="http://schemas.microsoft.com/office/drawing/2014/main" id="{C93C3ED6-0573-6DB6-C55E-80A067085784}"/>
              </a:ext>
            </a:extLst>
          </p:cNvPr>
          <p:cNvSpPr txBox="1"/>
          <p:nvPr/>
        </p:nvSpPr>
        <p:spPr>
          <a:xfrm>
            <a:off x="228600" y="936728"/>
            <a:ext cx="8686800" cy="5909310"/>
          </a:xfrm>
          <a:prstGeom prst="rect">
            <a:avLst/>
          </a:prstGeom>
          <a:noFill/>
        </p:spPr>
        <p:txBody>
          <a:bodyPr wrap="square">
            <a:spAutoFit/>
          </a:bodyPr>
          <a:lstStyle/>
          <a:p>
            <a:r>
              <a:rPr lang="en-US" b="1" i="1" dirty="0">
                <a:latin typeface="+mn-lt"/>
              </a:rPr>
              <a:t>Matthew 25:31-46  </a:t>
            </a:r>
            <a:r>
              <a:rPr lang="en-US" i="1" dirty="0">
                <a:latin typeface="+mn-lt"/>
              </a:rPr>
              <a:t>(</a:t>
            </a:r>
            <a:r>
              <a:rPr lang="en-US" i="1" u="sng" dirty="0">
                <a:latin typeface="+mn-lt"/>
              </a:rPr>
              <a:t>Parable of the Sheep and the Goats </a:t>
            </a:r>
            <a:r>
              <a:rPr lang="en-US" i="1" dirty="0">
                <a:latin typeface="+mn-lt"/>
              </a:rPr>
              <a:t>: Jesus teaches about a future judgement where people’s eternal destinies are determined by their response to Him and how they treated others.)</a:t>
            </a:r>
          </a:p>
          <a:p>
            <a:endParaRPr lang="en-US" i="1" dirty="0">
              <a:latin typeface="+mn-lt"/>
            </a:endParaRPr>
          </a:p>
          <a:p>
            <a:r>
              <a:rPr lang="en-US" b="1" i="1" dirty="0">
                <a:latin typeface="+mn-lt"/>
              </a:rPr>
              <a:t>Luke 23:43  </a:t>
            </a:r>
            <a:r>
              <a:rPr lang="en-US" i="1" dirty="0">
                <a:latin typeface="+mn-lt"/>
              </a:rPr>
              <a:t>And Jesus said to him, "Assuredly, I say to you, </a:t>
            </a:r>
            <a:r>
              <a:rPr lang="en-US" i="1" u="sng" dirty="0">
                <a:latin typeface="+mn-lt"/>
              </a:rPr>
              <a:t>today you will be with Me</a:t>
            </a:r>
            <a:r>
              <a:rPr lang="en-US" i="1" dirty="0">
                <a:latin typeface="+mn-lt"/>
              </a:rPr>
              <a:t> in Paradise." </a:t>
            </a:r>
          </a:p>
          <a:p>
            <a:endParaRPr lang="en-US" i="1" dirty="0">
              <a:latin typeface="+mn-lt"/>
            </a:endParaRPr>
          </a:p>
          <a:p>
            <a:r>
              <a:rPr lang="en-US" b="1" i="1" dirty="0">
                <a:latin typeface="+mn-lt"/>
              </a:rPr>
              <a:t>John 14:1-3  </a:t>
            </a:r>
            <a:r>
              <a:rPr lang="en-US" i="1" dirty="0">
                <a:latin typeface="+mn-lt"/>
              </a:rPr>
              <a:t>Let not your heart be troubled; you believe in God, believe also in Me. In My Father's house are many mansions; if it were not so, I would have told you. </a:t>
            </a:r>
            <a:r>
              <a:rPr lang="en-US" i="1" u="sng" dirty="0">
                <a:latin typeface="+mn-lt"/>
              </a:rPr>
              <a:t>I go to prepare a place for you</a:t>
            </a:r>
            <a:r>
              <a:rPr lang="en-US" i="1" dirty="0">
                <a:latin typeface="+mn-lt"/>
              </a:rPr>
              <a:t>. And if I go and prepare a place for you, I will come again and receive you to Myself; that where I am, there you may be also. </a:t>
            </a:r>
          </a:p>
          <a:p>
            <a:endParaRPr lang="en-US" i="1" dirty="0">
              <a:latin typeface="+mn-lt"/>
            </a:endParaRPr>
          </a:p>
          <a:p>
            <a:r>
              <a:rPr lang="en-US" b="1" i="1" dirty="0">
                <a:latin typeface="+mn-lt"/>
              </a:rPr>
              <a:t>1 Corinthians 15:20-22, 51-58  </a:t>
            </a:r>
            <a:r>
              <a:rPr lang="en-US" i="1" dirty="0">
                <a:latin typeface="+mn-lt"/>
              </a:rPr>
              <a:t>(Paul discusses the resurrection of the dead the imperishable body believers will inherit, </a:t>
            </a:r>
            <a:r>
              <a:rPr lang="en-US" i="1" u="sng" dirty="0">
                <a:latin typeface="+mn-lt"/>
              </a:rPr>
              <a:t>affirming eternal life beyond death</a:t>
            </a:r>
            <a:r>
              <a:rPr lang="en-US" i="1" dirty="0">
                <a:latin typeface="+mn-lt"/>
              </a:rPr>
              <a:t>.)</a:t>
            </a:r>
          </a:p>
          <a:p>
            <a:endParaRPr lang="en-US" i="1" dirty="0">
              <a:latin typeface="+mn-lt"/>
            </a:endParaRPr>
          </a:p>
          <a:p>
            <a:r>
              <a:rPr lang="en-US" b="1" i="1" dirty="0">
                <a:latin typeface="+mn-lt"/>
              </a:rPr>
              <a:t>Philippians 3:20-21  </a:t>
            </a:r>
            <a:r>
              <a:rPr lang="en-US" i="1" dirty="0">
                <a:latin typeface="+mn-lt"/>
              </a:rPr>
              <a:t>For </a:t>
            </a:r>
            <a:r>
              <a:rPr lang="en-US" i="1" u="sng" dirty="0">
                <a:latin typeface="+mn-lt"/>
              </a:rPr>
              <a:t>our citizenship is in heaven</a:t>
            </a:r>
            <a:r>
              <a:rPr lang="en-US" i="1" dirty="0">
                <a:latin typeface="+mn-lt"/>
              </a:rPr>
              <a:t>, from which we also eagerly wait for the Savior, the Lord Jesus Christ, who will transform our lowly body that it may be conformed to His glorious body, according to the working by which He is able even to subdue all things to Himself. </a:t>
            </a:r>
          </a:p>
          <a:p>
            <a:endParaRPr lang="en-US" i="1" dirty="0">
              <a:latin typeface="+mn-lt"/>
            </a:endParaRPr>
          </a:p>
          <a:p>
            <a:r>
              <a:rPr lang="en-US" b="1" i="1" dirty="0">
                <a:latin typeface="+mn-lt"/>
              </a:rPr>
              <a:t>Revelation 21-22  </a:t>
            </a:r>
            <a:r>
              <a:rPr lang="en-US" i="1" dirty="0">
                <a:latin typeface="+mn-lt"/>
              </a:rPr>
              <a:t>(Foresees a new heaven and new earth for God’s people.)</a:t>
            </a:r>
          </a:p>
        </p:txBody>
      </p:sp>
    </p:spTree>
    <p:extLst>
      <p:ext uri="{BB962C8B-B14F-4D97-AF65-F5344CB8AC3E}">
        <p14:creationId xmlns:p14="http://schemas.microsoft.com/office/powerpoint/2010/main" val="177086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6200" y="7088"/>
            <a:ext cx="8991600" cy="914400"/>
          </a:xfrm>
        </p:spPr>
        <p:txBody>
          <a:bodyPr>
            <a:normAutofit/>
          </a:bodyPr>
          <a:lstStyle/>
          <a:p>
            <a:pPr algn="l"/>
            <a:r>
              <a:rPr lang="en-US" sz="2700" dirty="0"/>
              <a:t>Psalm 37 – The Heritage of the Righteous</a:t>
            </a:r>
            <a:br>
              <a:rPr lang="en-US" sz="3600" dirty="0"/>
            </a:br>
            <a:r>
              <a:rPr lang="en-US" sz="2200" dirty="0">
                <a:solidFill>
                  <a:schemeClr val="tx2">
                    <a:lumMod val="60000"/>
                    <a:lumOff val="40000"/>
                  </a:schemeClr>
                </a:solidFill>
              </a:rPr>
              <a:t>Wisdom for responding to the success of the wicked</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76201" y="1066800"/>
            <a:ext cx="8991599" cy="5355312"/>
          </a:xfrm>
          <a:prstGeom prst="rect">
            <a:avLst/>
          </a:prstGeom>
          <a:noFill/>
        </p:spPr>
        <p:txBody>
          <a:bodyPr wrap="square">
            <a:spAutoFit/>
          </a:bodyPr>
          <a:lstStyle/>
          <a:p>
            <a:r>
              <a:rPr lang="en-US" b="1" dirty="0"/>
              <a:t>Psalm 37 </a:t>
            </a:r>
            <a:r>
              <a:rPr lang="en-US" dirty="0"/>
              <a:t>offers wisdom for responding to the success of the wicked by encouraging patience, trust in God, and commitment to righteousness.</a:t>
            </a:r>
            <a:endParaRPr lang="en-US" dirty="0">
              <a:latin typeface="+mn-lt"/>
            </a:endParaRPr>
          </a:p>
          <a:p>
            <a:endParaRPr lang="en-US" dirty="0">
              <a:latin typeface="+mn-lt"/>
            </a:endParaRPr>
          </a:p>
          <a:p>
            <a:r>
              <a:rPr lang="en-US" dirty="0">
                <a:latin typeface="+mn-lt"/>
              </a:rPr>
              <a:t>Key Verses:</a:t>
            </a:r>
          </a:p>
          <a:p>
            <a:endParaRPr lang="en-US" dirty="0">
              <a:latin typeface="+mn-lt"/>
            </a:endParaRPr>
          </a:p>
          <a:p>
            <a:r>
              <a:rPr lang="en-US" b="1" i="1" dirty="0">
                <a:latin typeface="+mn-lt"/>
              </a:rPr>
              <a:t>Psalm 37:1-3</a:t>
            </a:r>
            <a:r>
              <a:rPr lang="en-US" i="1" dirty="0">
                <a:latin typeface="+mn-lt"/>
              </a:rPr>
              <a:t>  </a:t>
            </a:r>
            <a:r>
              <a:rPr lang="en-US" i="1" dirty="0"/>
              <a:t>Do not fret because of evildoers, Nor be envious of the workers of iniquity. For they shall soon be cut down like the grass, And wither as the green herb. Trust in the LORD, and do good; Dwell in the land, and feed on His faithfulness. </a:t>
            </a:r>
            <a:endParaRPr lang="en-US" i="1" dirty="0">
              <a:latin typeface="+mn-lt"/>
            </a:endParaRPr>
          </a:p>
          <a:p>
            <a:endParaRPr lang="en-US" dirty="0">
              <a:latin typeface="+mn-lt"/>
            </a:endParaRPr>
          </a:p>
          <a:p>
            <a:r>
              <a:rPr lang="en-US" b="1" i="1" dirty="0">
                <a:latin typeface="+mn-lt"/>
              </a:rPr>
              <a:t>Psalm 37:34</a:t>
            </a:r>
            <a:r>
              <a:rPr lang="en-US" i="1" dirty="0">
                <a:latin typeface="+mn-lt"/>
              </a:rPr>
              <a:t>  </a:t>
            </a:r>
            <a:r>
              <a:rPr lang="en-US" i="1" dirty="0"/>
              <a:t>Wait on the LORD, And keep His way, And He shall exalt you to inherit the land; When the wicked are cut off, you shall see it. </a:t>
            </a:r>
            <a:endParaRPr lang="en-US" i="1" dirty="0">
              <a:latin typeface="+mn-lt"/>
            </a:endParaRPr>
          </a:p>
          <a:p>
            <a:endParaRPr lang="en-US" dirty="0">
              <a:latin typeface="+mn-lt"/>
            </a:endParaRPr>
          </a:p>
          <a:p>
            <a:r>
              <a:rPr lang="en-US" dirty="0">
                <a:latin typeface="+mn-lt"/>
              </a:rPr>
              <a:t>Key Themes:</a:t>
            </a:r>
          </a:p>
          <a:p>
            <a:endParaRPr lang="en-US" dirty="0">
              <a:latin typeface="+mn-lt"/>
            </a:endParaRPr>
          </a:p>
          <a:p>
            <a:pPr marL="742950" lvl="1" indent="-285750">
              <a:buFont typeface="Arial" panose="020B0604020202020204" pitchFamily="34" charset="0"/>
              <a:buChar char="•"/>
            </a:pPr>
            <a:r>
              <a:rPr lang="en-US" dirty="0"/>
              <a:t>This psalm advises patience, trust, and commitment to God’s ways as responses to societal wickedness.  Highlights the intimate connection between God and individuals.</a:t>
            </a:r>
          </a:p>
          <a:p>
            <a:pPr marL="742950" lvl="1" indent="-285750">
              <a:buFont typeface="Arial" panose="020B0604020202020204" pitchFamily="34" charset="0"/>
              <a:buChar char="•"/>
            </a:pPr>
            <a:r>
              <a:rPr lang="en-US" dirty="0"/>
              <a:t>Believers are encouraged to maintain their focus on God’s word, avoid the path of the wicked, and find hope in God’s steadfast love and justice.</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1000"/>
                                        <p:tgtEl>
                                          <p:spTgt spid="7">
                                            <p:txEl>
                                              <p:pRg st="4" end="4"/>
                                            </p:txEl>
                                          </p:spTgt>
                                        </p:tgtEl>
                                      </p:cBhvr>
                                    </p:animEffect>
                                    <p:anim calcmode="lin" valueType="num">
                                      <p:cBhvr>
                                        <p:cTn id="1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fade">
                                      <p:cBhvr>
                                        <p:cTn id="17" dur="1000"/>
                                        <p:tgtEl>
                                          <p:spTgt spid="7">
                                            <p:txEl>
                                              <p:pRg st="6" end="6"/>
                                            </p:txEl>
                                          </p:spTgt>
                                        </p:tgtEl>
                                      </p:cBhvr>
                                    </p:animEffect>
                                    <p:anim calcmode="lin" valueType="num">
                                      <p:cBhvr>
                                        <p:cTn id="1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fade">
                                      <p:cBhvr>
                                        <p:cTn id="24" dur="1000"/>
                                        <p:tgtEl>
                                          <p:spTgt spid="7">
                                            <p:txEl>
                                              <p:pRg st="8" end="8"/>
                                            </p:txEl>
                                          </p:spTgt>
                                        </p:tgtEl>
                                      </p:cBhvr>
                                    </p:animEffect>
                                    <p:anim calcmode="lin" valueType="num">
                                      <p:cBhvr>
                                        <p:cTn id="2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fade">
                                      <p:cBhvr>
                                        <p:cTn id="29" dur="1000"/>
                                        <p:tgtEl>
                                          <p:spTgt spid="7">
                                            <p:txEl>
                                              <p:pRg st="10" end="10"/>
                                            </p:txEl>
                                          </p:spTgt>
                                        </p:tgtEl>
                                      </p:cBhvr>
                                    </p:animEffect>
                                    <p:anim calcmode="lin" valueType="num">
                                      <p:cBhvr>
                                        <p:cTn id="3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1" end="11"/>
                                            </p:txEl>
                                          </p:spTgt>
                                        </p:tgtEl>
                                        <p:attrNameLst>
                                          <p:attrName>style.visibility</p:attrName>
                                        </p:attrNameLst>
                                      </p:cBhvr>
                                      <p:to>
                                        <p:strVal val="visible"/>
                                      </p:to>
                                    </p:set>
                                    <p:animEffect transition="in" filter="fade">
                                      <p:cBhvr>
                                        <p:cTn id="34" dur="1000"/>
                                        <p:tgtEl>
                                          <p:spTgt spid="7">
                                            <p:txEl>
                                              <p:pRg st="11" end="11"/>
                                            </p:txEl>
                                          </p:spTgt>
                                        </p:tgtEl>
                                      </p:cBhvr>
                                    </p:animEffect>
                                    <p:anim calcmode="lin" valueType="num">
                                      <p:cBhvr>
                                        <p:cTn id="3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2302-83A0-9D12-5958-85C256166C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070F38-2AEE-7B14-A38C-9B8D7E4AE28E}"/>
              </a:ext>
            </a:extLst>
          </p:cNvPr>
          <p:cNvSpPr>
            <a:spLocks noGrp="1"/>
          </p:cNvSpPr>
          <p:nvPr>
            <p:ph type="title"/>
          </p:nvPr>
        </p:nvSpPr>
        <p:spPr>
          <a:xfrm>
            <a:off x="228600" y="7088"/>
            <a:ext cx="8839200" cy="914400"/>
          </a:xfrm>
        </p:spPr>
        <p:txBody>
          <a:bodyPr>
            <a:normAutofit fontScale="90000"/>
          </a:bodyPr>
          <a:lstStyle/>
          <a:p>
            <a:pPr algn="l"/>
            <a:r>
              <a:rPr lang="en-US" sz="3600" dirty="0"/>
              <a:t>Origins (Where do we come from?)</a:t>
            </a:r>
            <a:br>
              <a:rPr lang="en-US" sz="3600" dirty="0"/>
            </a:br>
            <a:r>
              <a:rPr lang="en-US" sz="2400" dirty="0">
                <a:solidFill>
                  <a:schemeClr val="tx2">
                    <a:lumMod val="60000"/>
                    <a:lumOff val="40000"/>
                  </a:schemeClr>
                </a:solidFill>
              </a:rPr>
              <a:t>Acknowledging God as Creator</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B1773ED-DF13-EC78-E708-579BBBEEE347}"/>
              </a:ext>
            </a:extLst>
          </p:cNvPr>
          <p:cNvSpPr txBox="1"/>
          <p:nvPr/>
        </p:nvSpPr>
        <p:spPr>
          <a:xfrm>
            <a:off x="228600" y="1066800"/>
            <a:ext cx="8686800" cy="5355312"/>
          </a:xfrm>
          <a:prstGeom prst="rect">
            <a:avLst/>
          </a:prstGeom>
          <a:noFill/>
        </p:spPr>
        <p:txBody>
          <a:bodyPr wrap="square">
            <a:spAutoFit/>
          </a:bodyPr>
          <a:lstStyle/>
          <a:p>
            <a:r>
              <a:rPr lang="en-US" b="1" i="1" dirty="0">
                <a:latin typeface="+mn-lt"/>
              </a:rPr>
              <a:t>Psalm 8:3-4</a:t>
            </a:r>
            <a:r>
              <a:rPr lang="en-US" i="1" dirty="0">
                <a:latin typeface="+mn-lt"/>
              </a:rPr>
              <a:t>  </a:t>
            </a:r>
            <a:r>
              <a:rPr lang="en-US" i="1" u="sng" dirty="0">
                <a:latin typeface="+mn-lt"/>
              </a:rPr>
              <a:t>When I consider Your heavens, the work of Your fingers</a:t>
            </a:r>
            <a:r>
              <a:rPr lang="en-US" i="1" dirty="0">
                <a:latin typeface="+mn-lt"/>
              </a:rPr>
              <a:t>, The moon and the stars, which You have ordained, What is man that You are mindful of him, And the son of man that You visit him? </a:t>
            </a:r>
          </a:p>
          <a:p>
            <a:endParaRPr lang="en-US" b="1" i="1" dirty="0">
              <a:latin typeface="+mn-lt"/>
            </a:endParaRPr>
          </a:p>
          <a:p>
            <a:r>
              <a:rPr lang="en-US" b="1" i="1" dirty="0">
                <a:latin typeface="+mn-lt"/>
              </a:rPr>
              <a:t>Psalm 19:1-2  </a:t>
            </a:r>
            <a:r>
              <a:rPr lang="en-US" i="1" u="sng" dirty="0">
                <a:latin typeface="+mn-lt"/>
              </a:rPr>
              <a:t>The heavens declare the glory of  God</a:t>
            </a:r>
            <a:r>
              <a:rPr lang="en-US" i="1" dirty="0">
                <a:latin typeface="+mn-lt"/>
              </a:rPr>
              <a:t>; And the firmament shows His handiwork. Day unto day utters speech, And night unto night reveals knowledge. </a:t>
            </a:r>
          </a:p>
          <a:p>
            <a:endParaRPr lang="en-US" i="1" dirty="0">
              <a:latin typeface="+mn-lt"/>
            </a:endParaRPr>
          </a:p>
          <a:p>
            <a:r>
              <a:rPr lang="en-US" b="1" i="1" dirty="0">
                <a:latin typeface="+mn-lt"/>
              </a:rPr>
              <a:t>Psalm 24:1-2  </a:t>
            </a:r>
            <a:r>
              <a:rPr lang="en-US" i="1" dirty="0">
                <a:latin typeface="+mn-lt"/>
              </a:rPr>
              <a:t>The earth is the LORD's, and all its fullness, The world and those who dwell therein. </a:t>
            </a:r>
            <a:r>
              <a:rPr lang="en-US" i="1" u="sng" dirty="0">
                <a:latin typeface="+mn-lt"/>
              </a:rPr>
              <a:t>For He has founded it </a:t>
            </a:r>
            <a:r>
              <a:rPr lang="en-US" i="1" dirty="0">
                <a:latin typeface="+mn-lt"/>
              </a:rPr>
              <a:t>upon the seas and established it upon the waters. </a:t>
            </a:r>
          </a:p>
          <a:p>
            <a:endParaRPr lang="en-US" i="1" dirty="0">
              <a:latin typeface="+mn-lt"/>
            </a:endParaRPr>
          </a:p>
          <a:p>
            <a:r>
              <a:rPr lang="en-US" b="1" i="1" dirty="0">
                <a:latin typeface="+mn-lt"/>
              </a:rPr>
              <a:t>Psalm 33:6-9  </a:t>
            </a:r>
            <a:r>
              <a:rPr lang="en-US" i="1" u="sng" dirty="0">
                <a:latin typeface="+mn-lt"/>
              </a:rPr>
              <a:t>By the word of the LORD the heavens were made</a:t>
            </a:r>
            <a:r>
              <a:rPr lang="en-US" i="1" dirty="0">
                <a:latin typeface="+mn-lt"/>
              </a:rPr>
              <a:t>, And all the host of them by the breath of His mouth. He gathers the waters of the sea together as a heap; He lays up the deep in storehouses. Let all the earth fear the LORD; Let all the inhabitants of the world stand in awe of Him. For He spoke, and it was done; He commanded, and it stood fast. </a:t>
            </a:r>
          </a:p>
          <a:p>
            <a:endParaRPr lang="en-US" i="1" dirty="0">
              <a:latin typeface="+mn-lt"/>
            </a:endParaRPr>
          </a:p>
          <a:p>
            <a:r>
              <a:rPr lang="en-US" b="1" i="1" dirty="0">
                <a:latin typeface="+mn-lt"/>
              </a:rPr>
              <a:t>Psalm 90:2  </a:t>
            </a:r>
            <a:r>
              <a:rPr lang="en-US" i="1" dirty="0">
                <a:latin typeface="+mn-lt"/>
              </a:rPr>
              <a:t>Before the mountains were brought forth, Or ever You had formed the earth and the world, </a:t>
            </a:r>
            <a:r>
              <a:rPr lang="en-US" i="1" u="sng" dirty="0">
                <a:latin typeface="+mn-lt"/>
              </a:rPr>
              <a:t>Even from everlasting to everlasting, You are God</a:t>
            </a:r>
            <a:r>
              <a:rPr lang="en-US" i="1" dirty="0">
                <a:latin typeface="+mn-lt"/>
              </a:rPr>
              <a:t>. </a:t>
            </a:r>
          </a:p>
        </p:txBody>
      </p:sp>
    </p:spTree>
    <p:extLst>
      <p:ext uri="{BB962C8B-B14F-4D97-AF65-F5344CB8AC3E}">
        <p14:creationId xmlns:p14="http://schemas.microsoft.com/office/powerpoint/2010/main" val="2998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F823D-983B-3D86-802C-7FA738EEFFE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2E3C47F-29B3-D46A-AEA1-A1B61E44C472}"/>
              </a:ext>
            </a:extLst>
          </p:cNvPr>
          <p:cNvSpPr>
            <a:spLocks noGrp="1"/>
          </p:cNvSpPr>
          <p:nvPr>
            <p:ph type="title"/>
          </p:nvPr>
        </p:nvSpPr>
        <p:spPr>
          <a:xfrm>
            <a:off x="228600" y="7088"/>
            <a:ext cx="8839200" cy="914400"/>
          </a:xfrm>
        </p:spPr>
        <p:txBody>
          <a:bodyPr>
            <a:normAutofit fontScale="90000"/>
          </a:bodyPr>
          <a:lstStyle/>
          <a:p>
            <a:pPr algn="l"/>
            <a:r>
              <a:rPr lang="en-US" sz="3600" dirty="0"/>
              <a:t>Origins (Where do we come from?)</a:t>
            </a:r>
            <a:br>
              <a:rPr lang="en-US" sz="3600" dirty="0"/>
            </a:br>
            <a:r>
              <a:rPr lang="en-US" sz="2400" dirty="0">
                <a:solidFill>
                  <a:schemeClr val="tx2">
                    <a:lumMod val="60000"/>
                    <a:lumOff val="40000"/>
                  </a:schemeClr>
                </a:solidFill>
              </a:rPr>
              <a:t>Acknowledging God as Creator</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F1AB0185-3B24-92E1-ADE5-7D07135851A9}"/>
              </a:ext>
            </a:extLst>
          </p:cNvPr>
          <p:cNvSpPr txBox="1"/>
          <p:nvPr/>
        </p:nvSpPr>
        <p:spPr>
          <a:xfrm>
            <a:off x="228600" y="921488"/>
            <a:ext cx="8686800" cy="5909310"/>
          </a:xfrm>
          <a:prstGeom prst="rect">
            <a:avLst/>
          </a:prstGeom>
          <a:noFill/>
        </p:spPr>
        <p:txBody>
          <a:bodyPr wrap="square">
            <a:spAutoFit/>
          </a:bodyPr>
          <a:lstStyle/>
          <a:p>
            <a:r>
              <a:rPr lang="en-US" b="1" i="1" dirty="0">
                <a:latin typeface="+mn-lt"/>
              </a:rPr>
              <a:t>Mark 10:6-8  </a:t>
            </a:r>
            <a:r>
              <a:rPr lang="en-US" i="1" dirty="0">
                <a:latin typeface="+mn-lt"/>
              </a:rPr>
              <a:t>But </a:t>
            </a:r>
            <a:r>
              <a:rPr lang="en-US" i="1" u="sng" dirty="0">
                <a:latin typeface="+mn-lt"/>
              </a:rPr>
              <a:t>from the beginning of the creation</a:t>
            </a:r>
            <a:r>
              <a:rPr lang="en-US" i="1" dirty="0">
                <a:latin typeface="+mn-lt"/>
              </a:rPr>
              <a:t>, God 'MADE THEM MALE AND FEMALE.' 'FOR THIS REASON A MAN SHALL LEAVE HIS FATHER AND MOTHER AND BE JOINED TO HIS WIFE, AND THE TWO SHALL BECOME ONE FLESH'; so then they are no longer two, but one flesh. </a:t>
            </a:r>
          </a:p>
          <a:p>
            <a:endParaRPr lang="en-US" i="1" dirty="0">
              <a:latin typeface="+mn-lt"/>
            </a:endParaRPr>
          </a:p>
          <a:p>
            <a:r>
              <a:rPr lang="en-US" b="1" i="1" dirty="0">
                <a:latin typeface="+mn-lt"/>
              </a:rPr>
              <a:t>John 5:17-18  </a:t>
            </a:r>
            <a:r>
              <a:rPr lang="en-US" i="1" dirty="0">
                <a:latin typeface="+mn-lt"/>
              </a:rPr>
              <a:t>But Jesus answered them, "</a:t>
            </a:r>
            <a:r>
              <a:rPr lang="en-US" i="1" u="sng" dirty="0">
                <a:latin typeface="+mn-lt"/>
              </a:rPr>
              <a:t>My Father has been working until now, and I have been working</a:t>
            </a:r>
            <a:r>
              <a:rPr lang="en-US" i="1" dirty="0">
                <a:latin typeface="+mn-lt"/>
              </a:rPr>
              <a:t>.“  …</a:t>
            </a:r>
          </a:p>
          <a:p>
            <a:endParaRPr lang="en-US" i="1" dirty="0">
              <a:latin typeface="+mn-lt"/>
            </a:endParaRPr>
          </a:p>
          <a:p>
            <a:r>
              <a:rPr lang="en-US" b="1" i="1" dirty="0">
                <a:latin typeface="+mn-lt"/>
              </a:rPr>
              <a:t>John 1:1-3  </a:t>
            </a:r>
            <a:r>
              <a:rPr lang="en-US" i="1" dirty="0">
                <a:latin typeface="+mn-lt"/>
              </a:rPr>
              <a:t>In the beginning was the Word, and the Word was with God, and the Word was God. He was in the beginning with God. </a:t>
            </a:r>
            <a:r>
              <a:rPr lang="en-US" i="1" u="sng" dirty="0">
                <a:latin typeface="+mn-lt"/>
              </a:rPr>
              <a:t>All things were made through Him, and without Him nothing was made that was made</a:t>
            </a:r>
            <a:r>
              <a:rPr lang="en-US" i="1" dirty="0">
                <a:latin typeface="+mn-lt"/>
              </a:rPr>
              <a:t>. </a:t>
            </a:r>
          </a:p>
          <a:p>
            <a:endParaRPr lang="en-US" i="1" dirty="0">
              <a:latin typeface="+mn-lt"/>
            </a:endParaRPr>
          </a:p>
          <a:p>
            <a:r>
              <a:rPr lang="en-US" b="1" i="1" dirty="0">
                <a:latin typeface="+mn-lt"/>
              </a:rPr>
              <a:t>Acts 17:24-26  </a:t>
            </a:r>
            <a:r>
              <a:rPr lang="en-US" i="1" u="sng" dirty="0">
                <a:latin typeface="+mn-lt"/>
              </a:rPr>
              <a:t>God, who made the world and everything in it</a:t>
            </a:r>
            <a:r>
              <a:rPr lang="en-US" i="1" dirty="0">
                <a:latin typeface="+mn-lt"/>
              </a:rPr>
              <a:t>, since He is Lord of heaven and earth, does not dwell in temples made with hands. Nor is He worshiped with men's hands, as though He needed anything, since He gives to all life, breath, and all things. </a:t>
            </a:r>
          </a:p>
          <a:p>
            <a:endParaRPr lang="en-US" i="1" dirty="0">
              <a:latin typeface="+mn-lt"/>
            </a:endParaRPr>
          </a:p>
          <a:p>
            <a:r>
              <a:rPr lang="en-US" b="1" i="1" dirty="0">
                <a:latin typeface="+mn-lt"/>
              </a:rPr>
              <a:t>Colossians 1:16-17  </a:t>
            </a:r>
            <a:r>
              <a:rPr lang="en-US" i="1" u="sng" dirty="0">
                <a:latin typeface="+mn-lt"/>
              </a:rPr>
              <a:t>For by Him all things were created </a:t>
            </a:r>
            <a:r>
              <a:rPr lang="en-US" i="1" dirty="0">
                <a:latin typeface="+mn-lt"/>
              </a:rPr>
              <a:t>that are in heaven and that are on earth, visible and invisible, whether thrones or dominions or principalities or powers. </a:t>
            </a:r>
            <a:r>
              <a:rPr lang="en-US" i="1" u="sng" dirty="0">
                <a:latin typeface="+mn-lt"/>
              </a:rPr>
              <a:t>All things were created through Him and for Him</a:t>
            </a:r>
            <a:r>
              <a:rPr lang="en-US" i="1" dirty="0">
                <a:latin typeface="+mn-lt"/>
              </a:rPr>
              <a:t>. And He is before all things, and in Him all things consist. </a:t>
            </a:r>
          </a:p>
        </p:txBody>
      </p:sp>
    </p:spTree>
    <p:extLst>
      <p:ext uri="{BB962C8B-B14F-4D97-AF65-F5344CB8AC3E}">
        <p14:creationId xmlns:p14="http://schemas.microsoft.com/office/powerpoint/2010/main" val="128838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58953-21E3-B64A-B387-AE0EB91424C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B3967C0-C896-115F-A02C-942C7255E1A5}"/>
              </a:ext>
            </a:extLst>
          </p:cNvPr>
          <p:cNvSpPr>
            <a:spLocks noGrp="1"/>
          </p:cNvSpPr>
          <p:nvPr>
            <p:ph type="title"/>
          </p:nvPr>
        </p:nvSpPr>
        <p:spPr>
          <a:xfrm>
            <a:off x="228600" y="7088"/>
            <a:ext cx="8839200" cy="914400"/>
          </a:xfrm>
        </p:spPr>
        <p:txBody>
          <a:bodyPr>
            <a:normAutofit fontScale="90000"/>
          </a:bodyPr>
          <a:lstStyle/>
          <a:p>
            <a:pPr algn="l"/>
            <a:r>
              <a:rPr lang="en-US" sz="3600" dirty="0"/>
              <a:t>Meaning (Why are we here?)</a:t>
            </a:r>
            <a:br>
              <a:rPr lang="en-US" sz="3600" dirty="0"/>
            </a:br>
            <a:r>
              <a:rPr lang="en-US" sz="2200" dirty="0">
                <a:solidFill>
                  <a:schemeClr val="tx2">
                    <a:lumMod val="60000"/>
                    <a:lumOff val="40000"/>
                  </a:schemeClr>
                </a:solidFill>
              </a:rPr>
              <a:t>Revealing Human Life as Purposeful and Precious </a:t>
            </a:r>
          </a:p>
        </p:txBody>
      </p:sp>
      <p:sp>
        <p:nvSpPr>
          <p:cNvPr id="7" name="TextBox 6">
            <a:extLst>
              <a:ext uri="{FF2B5EF4-FFF2-40B4-BE49-F238E27FC236}">
                <a16:creationId xmlns:a16="http://schemas.microsoft.com/office/drawing/2014/main" id="{02B34694-DF74-6725-165C-A1B3D4784985}"/>
              </a:ext>
            </a:extLst>
          </p:cNvPr>
          <p:cNvSpPr txBox="1"/>
          <p:nvPr/>
        </p:nvSpPr>
        <p:spPr>
          <a:xfrm>
            <a:off x="228600" y="944348"/>
            <a:ext cx="8686800" cy="5632311"/>
          </a:xfrm>
          <a:prstGeom prst="rect">
            <a:avLst/>
          </a:prstGeom>
          <a:noFill/>
        </p:spPr>
        <p:txBody>
          <a:bodyPr wrap="square">
            <a:spAutoFit/>
          </a:bodyPr>
          <a:lstStyle/>
          <a:p>
            <a:r>
              <a:rPr lang="en-US" b="1" i="1" dirty="0">
                <a:latin typeface="+mn-lt"/>
              </a:rPr>
              <a:t>Psalm 8:4-6</a:t>
            </a:r>
            <a:r>
              <a:rPr lang="en-US" i="1" dirty="0">
                <a:latin typeface="+mn-lt"/>
              </a:rPr>
              <a:t>  </a:t>
            </a:r>
            <a:r>
              <a:rPr lang="en-US" i="1" u="sng" dirty="0">
                <a:latin typeface="+mn-lt"/>
              </a:rPr>
              <a:t>What is man that You are mindful of him</a:t>
            </a:r>
            <a:r>
              <a:rPr lang="en-US" i="1" dirty="0">
                <a:latin typeface="+mn-lt"/>
              </a:rPr>
              <a:t>, And the son of man that You visit him? For You have made him a little lower than the angels, And </a:t>
            </a:r>
            <a:r>
              <a:rPr lang="en-US" i="1" u="sng" dirty="0">
                <a:latin typeface="+mn-lt"/>
              </a:rPr>
              <a:t>You have crowned him with glory and honor</a:t>
            </a:r>
            <a:r>
              <a:rPr lang="en-US" i="1" dirty="0">
                <a:latin typeface="+mn-lt"/>
              </a:rPr>
              <a:t>. You have made him to have dominion over the works of Your hands; You have put all things under his feet…</a:t>
            </a:r>
            <a:endParaRPr lang="en-US" b="1" i="1" dirty="0">
              <a:latin typeface="+mn-lt"/>
            </a:endParaRPr>
          </a:p>
          <a:p>
            <a:endParaRPr lang="en-US" b="1" i="1" dirty="0">
              <a:latin typeface="+mn-lt"/>
            </a:endParaRPr>
          </a:p>
          <a:p>
            <a:r>
              <a:rPr lang="en-US" b="1" i="1" dirty="0">
                <a:latin typeface="+mn-lt"/>
              </a:rPr>
              <a:t>Psalm 16:11  </a:t>
            </a:r>
            <a:r>
              <a:rPr lang="en-US" i="1" u="sng" dirty="0">
                <a:latin typeface="+mn-lt"/>
              </a:rPr>
              <a:t>You will show me the path of life</a:t>
            </a:r>
            <a:r>
              <a:rPr lang="en-US" i="1" dirty="0">
                <a:latin typeface="+mn-lt"/>
              </a:rPr>
              <a:t>; In Your presence is fullness of joy; At Your right hand are pleasures forevermore. </a:t>
            </a:r>
          </a:p>
          <a:p>
            <a:endParaRPr lang="en-US" i="1" dirty="0">
              <a:latin typeface="+mn-lt"/>
            </a:endParaRPr>
          </a:p>
          <a:p>
            <a:r>
              <a:rPr lang="en-US" b="1" i="1" dirty="0">
                <a:latin typeface="+mn-lt"/>
              </a:rPr>
              <a:t>Psalm 139:13-16  </a:t>
            </a:r>
            <a:r>
              <a:rPr lang="en-US" i="1" dirty="0">
                <a:latin typeface="+mn-lt"/>
              </a:rPr>
              <a:t>For You formed my inward parts; You covered me in my mother's womb. </a:t>
            </a:r>
            <a:r>
              <a:rPr lang="en-US" i="1" u="sng" dirty="0">
                <a:latin typeface="+mn-lt"/>
              </a:rPr>
              <a:t>I will praise You, for I am fearfully and wonderfully made; Marvelous are Your works, And that my soul knows very well. </a:t>
            </a:r>
            <a:r>
              <a:rPr lang="en-US" i="1" dirty="0">
                <a:latin typeface="+mn-lt"/>
              </a:rPr>
              <a:t>My frame was not hidden from You, When I was made in secret, And skillfully wrought in the lowest parts of the earth. Your eyes saw my substance, being yet unformed. And in Your book they all were written, The days fashioned for me, When as yet there were none of them. </a:t>
            </a:r>
          </a:p>
          <a:p>
            <a:endParaRPr lang="en-US" i="1" dirty="0">
              <a:latin typeface="+mn-lt"/>
            </a:endParaRPr>
          </a:p>
          <a:p>
            <a:r>
              <a:rPr lang="en-US" b="1" i="1" dirty="0">
                <a:latin typeface="+mn-lt"/>
              </a:rPr>
              <a:t>Psalm 73:23-26  </a:t>
            </a:r>
            <a:r>
              <a:rPr lang="en-US" i="1" dirty="0">
                <a:latin typeface="+mn-lt"/>
              </a:rPr>
              <a:t>Nevertheless I am continually with You; You hold me by my right hand. You will guide me with Your counsel, And afterward receive me to glory. Whom have I in heaven but You? And there is none upon earth that I desire besides You. My flesh and my heart fail; </a:t>
            </a:r>
            <a:r>
              <a:rPr lang="en-US" i="1" u="sng" dirty="0">
                <a:latin typeface="+mn-lt"/>
              </a:rPr>
              <a:t>But God is the strength of my heart and my portion forever. </a:t>
            </a:r>
          </a:p>
        </p:txBody>
      </p:sp>
    </p:spTree>
    <p:extLst>
      <p:ext uri="{BB962C8B-B14F-4D97-AF65-F5344CB8AC3E}">
        <p14:creationId xmlns:p14="http://schemas.microsoft.com/office/powerpoint/2010/main" val="244147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53C8F-BA26-6624-889E-65AD9535FCE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44B2739-7A85-EF06-5C6C-893CD7AB34A1}"/>
              </a:ext>
            </a:extLst>
          </p:cNvPr>
          <p:cNvSpPr>
            <a:spLocks noGrp="1"/>
          </p:cNvSpPr>
          <p:nvPr>
            <p:ph type="title"/>
          </p:nvPr>
        </p:nvSpPr>
        <p:spPr>
          <a:xfrm>
            <a:off x="228600" y="7088"/>
            <a:ext cx="8839200" cy="914400"/>
          </a:xfrm>
        </p:spPr>
        <p:txBody>
          <a:bodyPr>
            <a:normAutofit fontScale="90000"/>
          </a:bodyPr>
          <a:lstStyle/>
          <a:p>
            <a:pPr algn="l"/>
            <a:r>
              <a:rPr lang="en-US" sz="3600" dirty="0"/>
              <a:t>Meaning (Why are we here?)</a:t>
            </a:r>
            <a:br>
              <a:rPr lang="en-US" sz="3600" dirty="0"/>
            </a:br>
            <a:r>
              <a:rPr lang="en-US" sz="2200" dirty="0">
                <a:solidFill>
                  <a:schemeClr val="tx2">
                    <a:lumMod val="60000"/>
                    <a:lumOff val="40000"/>
                  </a:schemeClr>
                </a:solidFill>
              </a:rPr>
              <a:t>Revealing Human Life as Purposeful and Precious </a:t>
            </a:r>
          </a:p>
        </p:txBody>
      </p:sp>
      <p:sp>
        <p:nvSpPr>
          <p:cNvPr id="7" name="TextBox 6">
            <a:extLst>
              <a:ext uri="{FF2B5EF4-FFF2-40B4-BE49-F238E27FC236}">
                <a16:creationId xmlns:a16="http://schemas.microsoft.com/office/drawing/2014/main" id="{E4F640E7-3B95-5AA7-A603-7E6A4B9D72F5}"/>
              </a:ext>
            </a:extLst>
          </p:cNvPr>
          <p:cNvSpPr txBox="1"/>
          <p:nvPr/>
        </p:nvSpPr>
        <p:spPr>
          <a:xfrm>
            <a:off x="228600" y="944348"/>
            <a:ext cx="8686800" cy="5632311"/>
          </a:xfrm>
          <a:prstGeom prst="rect">
            <a:avLst/>
          </a:prstGeom>
          <a:noFill/>
        </p:spPr>
        <p:txBody>
          <a:bodyPr wrap="square">
            <a:spAutoFit/>
          </a:bodyPr>
          <a:lstStyle/>
          <a:p>
            <a:r>
              <a:rPr lang="en-US" b="1" i="1" dirty="0">
                <a:latin typeface="+mn-lt"/>
              </a:rPr>
              <a:t>Matthew 5:13-16  </a:t>
            </a:r>
            <a:r>
              <a:rPr lang="en-US" i="1" u="sng" dirty="0">
                <a:latin typeface="+mn-lt"/>
              </a:rPr>
              <a:t>You are the salt of the earth</a:t>
            </a:r>
            <a:r>
              <a:rPr lang="en-US" i="1" dirty="0">
                <a:latin typeface="+mn-lt"/>
              </a:rPr>
              <a:t>; but if the salt loses its flavor, how shall it be seasoned? It is then good for nothing but to be thrown out and trampled underfoot by men. </a:t>
            </a:r>
            <a:r>
              <a:rPr lang="en-US" i="1" u="sng" dirty="0">
                <a:latin typeface="+mn-lt"/>
              </a:rPr>
              <a:t>You are the light of the world</a:t>
            </a:r>
            <a:r>
              <a:rPr lang="en-US" i="1" dirty="0">
                <a:latin typeface="+mn-lt"/>
              </a:rPr>
              <a:t>. A city that is set on a hill cannot be hidden. Nor do they light a lamp and put it under a basket, but on a lampstand, and it gives light to all who are in the house. </a:t>
            </a:r>
            <a:r>
              <a:rPr lang="en-US" i="1" u="sng" dirty="0">
                <a:latin typeface="+mn-lt"/>
              </a:rPr>
              <a:t>Let your light so shine before men, that they may see your good works and glorify your Father in heaven</a:t>
            </a:r>
            <a:r>
              <a:rPr lang="en-US" i="1" dirty="0">
                <a:latin typeface="+mn-lt"/>
              </a:rPr>
              <a:t>. </a:t>
            </a:r>
          </a:p>
          <a:p>
            <a:endParaRPr lang="en-US" i="1" u="sng" dirty="0">
              <a:latin typeface="+mn-lt"/>
            </a:endParaRPr>
          </a:p>
          <a:p>
            <a:r>
              <a:rPr lang="en-US" b="1" i="1" dirty="0">
                <a:latin typeface="+mn-lt"/>
              </a:rPr>
              <a:t>John 10:10  </a:t>
            </a:r>
            <a:r>
              <a:rPr lang="en-US" i="1" dirty="0">
                <a:latin typeface="+mn-lt"/>
              </a:rPr>
              <a:t>The thief does not come except to steal, and to kill, and to destroy. I have come </a:t>
            </a:r>
            <a:r>
              <a:rPr lang="en-US" i="1" u="sng" dirty="0">
                <a:latin typeface="+mn-lt"/>
              </a:rPr>
              <a:t>that they may have life</a:t>
            </a:r>
            <a:r>
              <a:rPr lang="en-US" i="1" dirty="0">
                <a:latin typeface="+mn-lt"/>
              </a:rPr>
              <a:t>, and </a:t>
            </a:r>
            <a:r>
              <a:rPr lang="en-US" i="1" u="sng" dirty="0">
                <a:latin typeface="+mn-lt"/>
              </a:rPr>
              <a:t>that they may have it more abundantly</a:t>
            </a:r>
            <a:r>
              <a:rPr lang="en-US" i="1" dirty="0">
                <a:latin typeface="+mn-lt"/>
              </a:rPr>
              <a:t>. </a:t>
            </a:r>
          </a:p>
          <a:p>
            <a:endParaRPr lang="en-US" i="1" dirty="0">
              <a:latin typeface="+mn-lt"/>
            </a:endParaRPr>
          </a:p>
          <a:p>
            <a:r>
              <a:rPr lang="en-US" b="1" i="1" dirty="0">
                <a:latin typeface="+mn-lt"/>
              </a:rPr>
              <a:t>Ephesians 2:10  </a:t>
            </a:r>
            <a:r>
              <a:rPr lang="en-US" i="1" u="sng" dirty="0">
                <a:latin typeface="+mn-lt"/>
              </a:rPr>
              <a:t>For we are His workmanship</a:t>
            </a:r>
            <a:r>
              <a:rPr lang="en-US" i="1" dirty="0">
                <a:latin typeface="+mn-lt"/>
              </a:rPr>
              <a:t>, created in Christ Jesus for good works, which God prepared beforehand that we should walk in them. </a:t>
            </a:r>
          </a:p>
          <a:p>
            <a:endParaRPr lang="en-US" i="1" dirty="0">
              <a:latin typeface="+mn-lt"/>
            </a:endParaRPr>
          </a:p>
          <a:p>
            <a:r>
              <a:rPr lang="en-US" b="1" i="1" dirty="0">
                <a:latin typeface="+mn-lt"/>
              </a:rPr>
              <a:t>John 15:4-5  </a:t>
            </a:r>
            <a:r>
              <a:rPr lang="en-US" i="1" u="sng" dirty="0">
                <a:latin typeface="+mn-lt"/>
              </a:rPr>
              <a:t>Abide in Me, and I in you</a:t>
            </a:r>
            <a:r>
              <a:rPr lang="en-US" i="1" dirty="0">
                <a:latin typeface="+mn-lt"/>
              </a:rPr>
              <a:t>. As the branch cannot bear fruit of itself, unless it abides in the vine, neither can you, unless you abide in Me. "I am the vine, you are the branches. He who abides in Me, and I in him, bears much fruit; for without Me you can do nothing. … </a:t>
            </a:r>
            <a:r>
              <a:rPr lang="en-US" i="1" u="sng" dirty="0">
                <a:latin typeface="+mn-lt"/>
              </a:rPr>
              <a:t>By this My Father is glorified, that you bear much fruit; so you will be My disciples</a:t>
            </a:r>
            <a:r>
              <a:rPr lang="en-US" i="1" dirty="0">
                <a:latin typeface="+mn-lt"/>
              </a:rPr>
              <a:t>.</a:t>
            </a:r>
          </a:p>
          <a:p>
            <a:endParaRPr lang="en-US" i="1" dirty="0">
              <a:latin typeface="+mn-lt"/>
            </a:endParaRPr>
          </a:p>
          <a:p>
            <a:r>
              <a:rPr lang="en-US" b="1" i="1" dirty="0">
                <a:latin typeface="+mn-lt"/>
              </a:rPr>
              <a:t>Philippians 1:21</a:t>
            </a:r>
            <a:r>
              <a:rPr lang="en-US" i="1" dirty="0">
                <a:latin typeface="+mn-lt"/>
              </a:rPr>
              <a:t>  For to me, </a:t>
            </a:r>
            <a:r>
              <a:rPr lang="en-US" i="1" u="sng" dirty="0">
                <a:latin typeface="+mn-lt"/>
              </a:rPr>
              <a:t>to live is Christ, and to die is gain</a:t>
            </a:r>
            <a:r>
              <a:rPr lang="en-US" i="1" dirty="0">
                <a:latin typeface="+mn-lt"/>
              </a:rPr>
              <a:t>. </a:t>
            </a:r>
          </a:p>
        </p:txBody>
      </p:sp>
    </p:spTree>
    <p:extLst>
      <p:ext uri="{BB962C8B-B14F-4D97-AF65-F5344CB8AC3E}">
        <p14:creationId xmlns:p14="http://schemas.microsoft.com/office/powerpoint/2010/main" val="88576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3C792-3C39-C5D7-F024-649A0D136F1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9BDCA67-BF8C-8C50-DFA5-0DEADC098F35}"/>
              </a:ext>
            </a:extLst>
          </p:cNvPr>
          <p:cNvSpPr>
            <a:spLocks noGrp="1"/>
          </p:cNvSpPr>
          <p:nvPr>
            <p:ph type="title"/>
          </p:nvPr>
        </p:nvSpPr>
        <p:spPr>
          <a:xfrm>
            <a:off x="228600" y="7088"/>
            <a:ext cx="8839200" cy="914400"/>
          </a:xfrm>
        </p:spPr>
        <p:txBody>
          <a:bodyPr>
            <a:normAutofit fontScale="90000"/>
          </a:bodyPr>
          <a:lstStyle/>
          <a:p>
            <a:pPr algn="l"/>
            <a:r>
              <a:rPr lang="en-US" sz="3600" dirty="0"/>
              <a:t>Morality (How should we live?)</a:t>
            </a:r>
            <a:br>
              <a:rPr lang="en-US" sz="3600" dirty="0"/>
            </a:br>
            <a:r>
              <a:rPr lang="en-US" sz="2000" dirty="0">
                <a:solidFill>
                  <a:schemeClr val="tx2">
                    <a:lumMod val="60000"/>
                    <a:lumOff val="40000"/>
                  </a:schemeClr>
                </a:solidFill>
              </a:rPr>
              <a:t>Upholding Divine Law as the Moral Guide </a:t>
            </a:r>
          </a:p>
        </p:txBody>
      </p:sp>
      <p:sp>
        <p:nvSpPr>
          <p:cNvPr id="7" name="TextBox 6">
            <a:extLst>
              <a:ext uri="{FF2B5EF4-FFF2-40B4-BE49-F238E27FC236}">
                <a16:creationId xmlns:a16="http://schemas.microsoft.com/office/drawing/2014/main" id="{880CAB83-6AF0-166C-2F3F-7CB2398B3892}"/>
              </a:ext>
            </a:extLst>
          </p:cNvPr>
          <p:cNvSpPr txBox="1"/>
          <p:nvPr/>
        </p:nvSpPr>
        <p:spPr>
          <a:xfrm>
            <a:off x="228600" y="902438"/>
            <a:ext cx="8686800" cy="5909310"/>
          </a:xfrm>
          <a:prstGeom prst="rect">
            <a:avLst/>
          </a:prstGeom>
          <a:noFill/>
        </p:spPr>
        <p:txBody>
          <a:bodyPr wrap="square">
            <a:spAutoFit/>
          </a:bodyPr>
          <a:lstStyle/>
          <a:p>
            <a:r>
              <a:rPr lang="en-US" b="1" i="1" dirty="0">
                <a:latin typeface="+mn-lt"/>
              </a:rPr>
              <a:t>Psalm 1:1-3 </a:t>
            </a:r>
            <a:r>
              <a:rPr lang="en-US" i="1" dirty="0">
                <a:latin typeface="+mn-lt"/>
              </a:rPr>
              <a:t> Blessed is the man Who walks not in the counsel of the ungodly, Nor stands in the path of sinners, Nor sits in the seat of the scornful; </a:t>
            </a:r>
            <a:r>
              <a:rPr lang="en-US" i="1" u="sng" dirty="0">
                <a:latin typeface="+mn-lt"/>
              </a:rPr>
              <a:t>But his delight is in the law of the LORD, And in His law he meditates day and night</a:t>
            </a:r>
            <a:r>
              <a:rPr lang="en-US" i="1" dirty="0">
                <a:latin typeface="+mn-lt"/>
              </a:rPr>
              <a:t>. He shall be like a tree Planted by the rivers of water, That brings forth its fruit in its season, Whose leaf also shall not wither; And whatever he does shall prosper. </a:t>
            </a:r>
            <a:endParaRPr lang="en-US" b="1" i="1" dirty="0">
              <a:latin typeface="+mn-lt"/>
            </a:endParaRPr>
          </a:p>
          <a:p>
            <a:endParaRPr lang="en-US" b="1" i="1" dirty="0">
              <a:latin typeface="+mn-lt"/>
            </a:endParaRPr>
          </a:p>
          <a:p>
            <a:r>
              <a:rPr lang="en-US" b="1" i="1" dirty="0">
                <a:latin typeface="+mn-lt"/>
              </a:rPr>
              <a:t>Psalm 15:1-5  </a:t>
            </a:r>
            <a:r>
              <a:rPr lang="en-US" i="1" u="sng" dirty="0">
                <a:latin typeface="+mn-lt"/>
              </a:rPr>
              <a:t>LORD, who may abide in Your tabernacle? </a:t>
            </a:r>
            <a:r>
              <a:rPr lang="en-US" i="1" dirty="0">
                <a:latin typeface="+mn-lt"/>
              </a:rPr>
              <a:t>Who may dwell in Your holy hill? He who walks uprightly, And works righteousness, And speaks the truth in his heart; ... </a:t>
            </a:r>
            <a:r>
              <a:rPr lang="en-US" i="1" u="sng" dirty="0">
                <a:latin typeface="+mn-lt"/>
              </a:rPr>
              <a:t>He who does these things shall never be moved.</a:t>
            </a:r>
          </a:p>
          <a:p>
            <a:endParaRPr lang="en-US" i="1" dirty="0">
              <a:latin typeface="+mn-lt"/>
            </a:endParaRPr>
          </a:p>
          <a:p>
            <a:r>
              <a:rPr lang="en-US" b="1" i="1" dirty="0">
                <a:latin typeface="+mn-lt"/>
              </a:rPr>
              <a:t>Psalm 19:11  </a:t>
            </a:r>
            <a:r>
              <a:rPr lang="en-US" i="1" dirty="0"/>
              <a:t>Moreover by them Your servant is warned, </a:t>
            </a:r>
            <a:r>
              <a:rPr lang="en-US" i="1" u="sng" dirty="0"/>
              <a:t>And in keeping them there is great reward. </a:t>
            </a:r>
          </a:p>
          <a:p>
            <a:endParaRPr lang="en-US" i="1" dirty="0"/>
          </a:p>
          <a:p>
            <a:r>
              <a:rPr lang="en-US" b="1" i="1" dirty="0"/>
              <a:t>Psalm 24:3-4  </a:t>
            </a:r>
            <a:r>
              <a:rPr lang="en-US" i="1" dirty="0"/>
              <a:t>Who may ascend into the hill of the LORD? Or who may stand in His holy place? </a:t>
            </a:r>
            <a:r>
              <a:rPr lang="en-US" i="1" u="sng" dirty="0"/>
              <a:t>He who has clean hands and a pure heart</a:t>
            </a:r>
            <a:r>
              <a:rPr lang="en-US" i="1" dirty="0"/>
              <a:t>, Who has not lifted up his soul to an idol, Nor sworn deceitfully. </a:t>
            </a:r>
          </a:p>
          <a:p>
            <a:endParaRPr lang="en-US" i="1" dirty="0"/>
          </a:p>
          <a:p>
            <a:r>
              <a:rPr lang="en-US" b="1" i="1" dirty="0"/>
              <a:t>Psalm 51:10  </a:t>
            </a:r>
            <a:r>
              <a:rPr lang="en-US" i="1" u="sng" dirty="0"/>
              <a:t>Create in me a clean heart, O God</a:t>
            </a:r>
            <a:r>
              <a:rPr lang="en-US" i="1" dirty="0"/>
              <a:t>, And renew a steadfast spirit within me. </a:t>
            </a:r>
          </a:p>
          <a:p>
            <a:endParaRPr lang="en-US" i="1" dirty="0"/>
          </a:p>
          <a:p>
            <a:r>
              <a:rPr lang="en-US" b="1" i="1" dirty="0"/>
              <a:t>Psalm 119:105  </a:t>
            </a:r>
            <a:r>
              <a:rPr lang="en-US" i="1" u="sng" dirty="0"/>
              <a:t>Your word is a lamp </a:t>
            </a:r>
            <a:r>
              <a:rPr lang="en-US" i="1" dirty="0"/>
              <a:t>to my feet And a light to my path. </a:t>
            </a:r>
          </a:p>
        </p:txBody>
      </p:sp>
    </p:spTree>
    <p:extLst>
      <p:ext uri="{BB962C8B-B14F-4D97-AF65-F5344CB8AC3E}">
        <p14:creationId xmlns:p14="http://schemas.microsoft.com/office/powerpoint/2010/main" val="18222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4E20C-AE35-8A84-B8F3-88101EE2D72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05AC33A-0671-08BD-D0DC-8D31C2B04177}"/>
              </a:ext>
            </a:extLst>
          </p:cNvPr>
          <p:cNvSpPr>
            <a:spLocks noGrp="1"/>
          </p:cNvSpPr>
          <p:nvPr>
            <p:ph type="title"/>
          </p:nvPr>
        </p:nvSpPr>
        <p:spPr>
          <a:xfrm>
            <a:off x="228600" y="7088"/>
            <a:ext cx="8839200" cy="914400"/>
          </a:xfrm>
        </p:spPr>
        <p:txBody>
          <a:bodyPr>
            <a:normAutofit fontScale="90000"/>
          </a:bodyPr>
          <a:lstStyle/>
          <a:p>
            <a:pPr algn="l"/>
            <a:r>
              <a:rPr lang="en-US" sz="3600" dirty="0"/>
              <a:t>Morality (How should we live?)</a:t>
            </a:r>
            <a:br>
              <a:rPr lang="en-US" sz="3600" dirty="0"/>
            </a:br>
            <a:r>
              <a:rPr lang="en-US" sz="2000" dirty="0">
                <a:solidFill>
                  <a:schemeClr val="tx2">
                    <a:lumMod val="60000"/>
                    <a:lumOff val="40000"/>
                  </a:schemeClr>
                </a:solidFill>
              </a:rPr>
              <a:t>Upholding Divine Law as the Moral Guide </a:t>
            </a:r>
          </a:p>
        </p:txBody>
      </p:sp>
      <p:sp>
        <p:nvSpPr>
          <p:cNvPr id="7" name="TextBox 6">
            <a:extLst>
              <a:ext uri="{FF2B5EF4-FFF2-40B4-BE49-F238E27FC236}">
                <a16:creationId xmlns:a16="http://schemas.microsoft.com/office/drawing/2014/main" id="{E64F769C-3C9A-5ED3-18D7-94593D63E2D0}"/>
              </a:ext>
            </a:extLst>
          </p:cNvPr>
          <p:cNvSpPr txBox="1"/>
          <p:nvPr/>
        </p:nvSpPr>
        <p:spPr>
          <a:xfrm>
            <a:off x="228600" y="902438"/>
            <a:ext cx="8686800" cy="5909310"/>
          </a:xfrm>
          <a:prstGeom prst="rect">
            <a:avLst/>
          </a:prstGeom>
          <a:noFill/>
        </p:spPr>
        <p:txBody>
          <a:bodyPr wrap="square">
            <a:spAutoFit/>
          </a:bodyPr>
          <a:lstStyle/>
          <a:p>
            <a:r>
              <a:rPr lang="en-US" b="1" i="1" dirty="0">
                <a:latin typeface="+mn-lt"/>
              </a:rPr>
              <a:t>Matthew 5-7  </a:t>
            </a:r>
            <a:r>
              <a:rPr lang="en-US" i="1" dirty="0">
                <a:latin typeface="+mn-lt"/>
              </a:rPr>
              <a:t>(</a:t>
            </a:r>
            <a:r>
              <a:rPr lang="en-US" i="1" u="sng" dirty="0">
                <a:latin typeface="+mn-lt"/>
              </a:rPr>
              <a:t>Sermon on the Mount </a:t>
            </a:r>
            <a:r>
              <a:rPr lang="en-US" i="1" dirty="0">
                <a:latin typeface="+mn-lt"/>
              </a:rPr>
              <a:t>: Jesus’ most comprehensive moral instruction; teaching on humility, righteousness, love for enemies, purity, integrity, and trusting God – provides an ethical framework that goes beyond conformity to internal transformation.)</a:t>
            </a:r>
          </a:p>
          <a:p>
            <a:endParaRPr lang="en-US" i="1" dirty="0">
              <a:latin typeface="+mn-lt"/>
            </a:endParaRPr>
          </a:p>
          <a:p>
            <a:r>
              <a:rPr lang="en-US" b="1" i="1" dirty="0">
                <a:latin typeface="+mn-lt"/>
              </a:rPr>
              <a:t>Mark 12:30-31  </a:t>
            </a:r>
            <a:r>
              <a:rPr lang="en-US" i="1" dirty="0">
                <a:latin typeface="+mn-lt"/>
              </a:rPr>
              <a:t>And the second, like it, is this: 'YOU SHALL LOVE YOUR NEIGHBOR AS YOURSELF.' </a:t>
            </a:r>
            <a:r>
              <a:rPr lang="en-US" i="1" u="sng" dirty="0">
                <a:latin typeface="+mn-lt"/>
              </a:rPr>
              <a:t>There is no other commandment greater than these</a:t>
            </a:r>
            <a:r>
              <a:rPr lang="en-US" i="1" dirty="0">
                <a:latin typeface="+mn-lt"/>
              </a:rPr>
              <a:t>." </a:t>
            </a:r>
          </a:p>
          <a:p>
            <a:endParaRPr lang="en-US" i="1" dirty="0">
              <a:latin typeface="+mn-lt"/>
            </a:endParaRPr>
          </a:p>
          <a:p>
            <a:r>
              <a:rPr lang="en-US" b="1" i="1" dirty="0">
                <a:latin typeface="+mn-lt"/>
              </a:rPr>
              <a:t>Luke 10:25-37  </a:t>
            </a:r>
            <a:r>
              <a:rPr lang="en-US" i="1" dirty="0">
                <a:latin typeface="+mn-lt"/>
              </a:rPr>
              <a:t>(</a:t>
            </a:r>
            <a:r>
              <a:rPr lang="en-US" i="1" u="sng" dirty="0">
                <a:latin typeface="+mn-lt"/>
              </a:rPr>
              <a:t>Parable of the Good Samaritan </a:t>
            </a:r>
            <a:r>
              <a:rPr lang="en-US" i="1" dirty="0">
                <a:latin typeface="+mn-lt"/>
              </a:rPr>
              <a:t>: Jesus uses this parable to redefine who our “neighbor” is and exhorts compassionate, sacrificial love as the highest moral responsibility.)</a:t>
            </a:r>
          </a:p>
          <a:p>
            <a:endParaRPr lang="en-US" i="1" dirty="0">
              <a:latin typeface="+mn-lt"/>
            </a:endParaRPr>
          </a:p>
          <a:p>
            <a:r>
              <a:rPr lang="en-US" b="1" i="1" dirty="0">
                <a:latin typeface="+mn-lt"/>
              </a:rPr>
              <a:t>John 13:34-35  </a:t>
            </a:r>
            <a:r>
              <a:rPr lang="en-US" i="1" u="sng" dirty="0">
                <a:latin typeface="+mn-lt"/>
              </a:rPr>
              <a:t>A new commandment I give to you, that you love one another</a:t>
            </a:r>
            <a:r>
              <a:rPr lang="en-US" i="1" dirty="0">
                <a:latin typeface="+mn-lt"/>
              </a:rPr>
              <a:t>; as I have loved you, that you also love one another. By this all will know that you are My disciples, if you have love for one another. </a:t>
            </a:r>
          </a:p>
          <a:p>
            <a:endParaRPr lang="en-US" i="1" dirty="0">
              <a:latin typeface="+mn-lt"/>
            </a:endParaRPr>
          </a:p>
          <a:p>
            <a:r>
              <a:rPr lang="en-US" b="1" i="1" dirty="0">
                <a:latin typeface="+mn-lt"/>
              </a:rPr>
              <a:t>Romans 12:1-2  </a:t>
            </a:r>
            <a:r>
              <a:rPr lang="en-US" i="1" dirty="0">
                <a:latin typeface="+mn-lt"/>
              </a:rPr>
              <a:t>I beseech you therefore, brethren, by the mercies of God, that you present your bodies a living sacrifice, holy, acceptable to God, which is your reasonable service. And do not be conformed to this world, </a:t>
            </a:r>
            <a:r>
              <a:rPr lang="en-US" i="1" u="sng" dirty="0">
                <a:latin typeface="+mn-lt"/>
              </a:rPr>
              <a:t>but be transformed by the renewing of your mind, that you may prove what is that good and acceptable and perfect will of God</a:t>
            </a:r>
            <a:r>
              <a:rPr lang="en-US" i="1" dirty="0">
                <a:latin typeface="+mn-lt"/>
              </a:rPr>
              <a:t>. </a:t>
            </a:r>
            <a:endParaRPr lang="en-US" i="1" dirty="0"/>
          </a:p>
        </p:txBody>
      </p:sp>
    </p:spTree>
    <p:extLst>
      <p:ext uri="{BB962C8B-B14F-4D97-AF65-F5344CB8AC3E}">
        <p14:creationId xmlns:p14="http://schemas.microsoft.com/office/powerpoint/2010/main" val="75301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629A3-CC4F-7644-E3BD-81E167B7E1E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4C8D139-928E-62AB-DDE2-934013BCED91}"/>
              </a:ext>
            </a:extLst>
          </p:cNvPr>
          <p:cNvSpPr>
            <a:spLocks noGrp="1"/>
          </p:cNvSpPr>
          <p:nvPr>
            <p:ph type="title"/>
          </p:nvPr>
        </p:nvSpPr>
        <p:spPr>
          <a:xfrm>
            <a:off x="228600" y="7088"/>
            <a:ext cx="8839200" cy="914400"/>
          </a:xfrm>
        </p:spPr>
        <p:txBody>
          <a:bodyPr>
            <a:normAutofit/>
          </a:bodyPr>
          <a:lstStyle/>
          <a:p>
            <a:pPr algn="l"/>
            <a:r>
              <a:rPr lang="en-US" sz="3600" dirty="0"/>
              <a:t>Destiny (Where are we going?)</a:t>
            </a:r>
            <a:br>
              <a:rPr lang="en-US" sz="3600" dirty="0"/>
            </a:br>
            <a:r>
              <a:rPr lang="en-US" sz="1800" dirty="0">
                <a:solidFill>
                  <a:schemeClr val="tx2">
                    <a:lumMod val="60000"/>
                    <a:lumOff val="40000"/>
                  </a:schemeClr>
                </a:solidFill>
              </a:rPr>
              <a:t>Faithfulness to GOD Leads to a Hopeful Eternal Future</a:t>
            </a:r>
          </a:p>
        </p:txBody>
      </p:sp>
      <p:sp>
        <p:nvSpPr>
          <p:cNvPr id="7" name="TextBox 6">
            <a:extLst>
              <a:ext uri="{FF2B5EF4-FFF2-40B4-BE49-F238E27FC236}">
                <a16:creationId xmlns:a16="http://schemas.microsoft.com/office/drawing/2014/main" id="{903BF122-E5E0-AB1B-C7A9-2BFB904C3AF9}"/>
              </a:ext>
            </a:extLst>
          </p:cNvPr>
          <p:cNvSpPr txBox="1"/>
          <p:nvPr/>
        </p:nvSpPr>
        <p:spPr>
          <a:xfrm>
            <a:off x="228600" y="1143000"/>
            <a:ext cx="8686800" cy="4801314"/>
          </a:xfrm>
          <a:prstGeom prst="rect">
            <a:avLst/>
          </a:prstGeom>
          <a:noFill/>
        </p:spPr>
        <p:txBody>
          <a:bodyPr wrap="square">
            <a:spAutoFit/>
          </a:bodyPr>
          <a:lstStyle/>
          <a:p>
            <a:r>
              <a:rPr lang="en-US" b="1" i="1" dirty="0">
                <a:latin typeface="+mn-lt"/>
              </a:rPr>
              <a:t>Psalm 16:9-11</a:t>
            </a:r>
            <a:r>
              <a:rPr lang="en-US" i="1" dirty="0">
                <a:latin typeface="+mn-lt"/>
              </a:rPr>
              <a:t>  Therefore my heart is glad, and my glory rejoices; My flesh also will rest in hope. For You will not leave my soul in </a:t>
            </a:r>
            <a:r>
              <a:rPr lang="en-US" i="1" dirty="0" err="1">
                <a:latin typeface="+mn-lt"/>
              </a:rPr>
              <a:t>Sheol</a:t>
            </a:r>
            <a:r>
              <a:rPr lang="en-US" i="1" dirty="0">
                <a:latin typeface="+mn-lt"/>
              </a:rPr>
              <a:t>, Nor will You allow Your Holy One to see corruption. </a:t>
            </a:r>
            <a:r>
              <a:rPr lang="en-US" i="1" u="sng" dirty="0">
                <a:latin typeface="+mn-lt"/>
              </a:rPr>
              <a:t>You will show me the path of life; In Your presence is fullness of joy; At Your right hand are pleasures forevermore</a:t>
            </a:r>
            <a:r>
              <a:rPr lang="en-US" i="1" dirty="0">
                <a:latin typeface="+mn-lt"/>
              </a:rPr>
              <a:t>.</a:t>
            </a:r>
          </a:p>
          <a:p>
            <a:endParaRPr lang="en-US" b="1" i="1" dirty="0">
              <a:latin typeface="+mn-lt"/>
            </a:endParaRPr>
          </a:p>
          <a:p>
            <a:r>
              <a:rPr lang="en-US" b="1" i="1" dirty="0">
                <a:latin typeface="+mn-lt"/>
              </a:rPr>
              <a:t>Psalm 23:6  </a:t>
            </a:r>
            <a:r>
              <a:rPr lang="en-US" i="1" u="sng" dirty="0">
                <a:latin typeface="+mn-lt"/>
              </a:rPr>
              <a:t>Surely goodness and mercy shall follow me All the days of my life</a:t>
            </a:r>
            <a:r>
              <a:rPr lang="en-US" i="1" dirty="0">
                <a:latin typeface="+mn-lt"/>
              </a:rPr>
              <a:t>; And I will dwell in the house of the LORD Forever. </a:t>
            </a:r>
          </a:p>
          <a:p>
            <a:endParaRPr lang="en-US" b="1" i="1" dirty="0">
              <a:latin typeface="+mn-lt"/>
            </a:endParaRPr>
          </a:p>
          <a:p>
            <a:r>
              <a:rPr lang="en-US" b="1" i="1" dirty="0">
                <a:latin typeface="+mn-lt"/>
              </a:rPr>
              <a:t>Psalm 37:37-38  </a:t>
            </a:r>
            <a:r>
              <a:rPr lang="en-US" i="1" dirty="0">
                <a:latin typeface="+mn-lt"/>
              </a:rPr>
              <a:t>Mark the blameless man, and observe the upright; </a:t>
            </a:r>
            <a:r>
              <a:rPr lang="en-US" i="1" u="sng" dirty="0">
                <a:latin typeface="+mn-lt"/>
              </a:rPr>
              <a:t>For the future of that man is peace</a:t>
            </a:r>
            <a:r>
              <a:rPr lang="en-US" i="1" dirty="0">
                <a:latin typeface="+mn-lt"/>
              </a:rPr>
              <a:t>. But the transgressors shall be destroyed together; The future of the wicked shall be cut off. </a:t>
            </a:r>
          </a:p>
          <a:p>
            <a:endParaRPr lang="en-US" i="1" dirty="0">
              <a:latin typeface="+mn-lt"/>
            </a:endParaRPr>
          </a:p>
          <a:p>
            <a:r>
              <a:rPr lang="en-US" b="1" i="1" dirty="0">
                <a:latin typeface="+mn-lt"/>
              </a:rPr>
              <a:t>Psalm 49:15  </a:t>
            </a:r>
            <a:r>
              <a:rPr lang="en-US" i="1" dirty="0">
                <a:latin typeface="+mn-lt"/>
              </a:rPr>
              <a:t>But God will redeem my soul from the power of the grave, </a:t>
            </a:r>
            <a:r>
              <a:rPr lang="en-US" i="1" u="sng" dirty="0">
                <a:latin typeface="+mn-lt"/>
              </a:rPr>
              <a:t>For He shall receive me</a:t>
            </a:r>
            <a:r>
              <a:rPr lang="en-US" i="1" dirty="0">
                <a:latin typeface="+mn-lt"/>
              </a:rPr>
              <a:t>. </a:t>
            </a:r>
          </a:p>
          <a:p>
            <a:endParaRPr lang="en-US" i="1" dirty="0">
              <a:latin typeface="+mn-lt"/>
            </a:endParaRPr>
          </a:p>
          <a:p>
            <a:r>
              <a:rPr lang="en-US" b="1" i="1" dirty="0">
                <a:latin typeface="+mn-lt"/>
              </a:rPr>
              <a:t>Psalm 73:24  </a:t>
            </a:r>
            <a:r>
              <a:rPr lang="en-US" i="1" dirty="0">
                <a:latin typeface="+mn-lt"/>
              </a:rPr>
              <a:t>You will guide me with Your counsel, </a:t>
            </a:r>
            <a:r>
              <a:rPr lang="en-US" i="1" u="sng" dirty="0">
                <a:latin typeface="+mn-lt"/>
              </a:rPr>
              <a:t>And afterward receive me to glory</a:t>
            </a:r>
            <a:r>
              <a:rPr lang="en-US" i="1" dirty="0">
                <a:latin typeface="+mn-lt"/>
              </a:rPr>
              <a:t>. </a:t>
            </a:r>
          </a:p>
        </p:txBody>
      </p:sp>
    </p:spTree>
    <p:extLst>
      <p:ext uri="{BB962C8B-B14F-4D97-AF65-F5344CB8AC3E}">
        <p14:creationId xmlns:p14="http://schemas.microsoft.com/office/powerpoint/2010/main" val="422164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38373</TotalTime>
  <Words>3713</Words>
  <Application>Microsoft Office PowerPoint</Application>
  <PresentationFormat>On-screen Show (4:3)</PresentationFormat>
  <Paragraphs>195</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Arial Narrow</vt:lpstr>
      <vt:lpstr>Calibri</vt:lpstr>
      <vt:lpstr>Wingdings</vt:lpstr>
      <vt:lpstr>PPT_Template_2010SummerSchool</vt:lpstr>
      <vt:lpstr>1_UPCRC_Powerpoint_Template_with I-Mark</vt:lpstr>
      <vt:lpstr>PowerPoint Presentation</vt:lpstr>
      <vt:lpstr>Psalm 37 – The Heritage of the Righteous Wisdom for responding to the success of the wicked</vt:lpstr>
      <vt:lpstr>Origins (Where do we come from?) Acknowledging God as Creator</vt:lpstr>
      <vt:lpstr>Origins (Where do we come from?) Acknowledging God as Creator</vt:lpstr>
      <vt:lpstr>Meaning (Why are we here?) Revealing Human Life as Purposeful and Precious </vt:lpstr>
      <vt:lpstr>Meaning (Why are we here?) Revealing Human Life as Purposeful and Precious </vt:lpstr>
      <vt:lpstr>Morality (How should we live?) Upholding Divine Law as the Moral Guide </vt:lpstr>
      <vt:lpstr>Morality (How should we live?) Upholding Divine Law as the Moral Guide </vt:lpstr>
      <vt:lpstr>Destiny (Where are we going?) Faithfulness to GOD Leads to a Hopeful Eternal Future</vt:lpstr>
      <vt:lpstr>Destiny (Where are we going?) Faithfulness to GOD Leads to a Hopeful Eternal Future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1442</cp:revision>
  <cp:lastPrinted>2024-11-10T13:24:33Z</cp:lastPrinted>
  <dcterms:created xsi:type="dcterms:W3CDTF">2010-06-16T02:58:04Z</dcterms:created>
  <dcterms:modified xsi:type="dcterms:W3CDTF">2024-12-08T13:39:54Z</dcterms:modified>
</cp:coreProperties>
</file>