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395" r:id="rId3"/>
    <p:sldId id="501" r:id="rId4"/>
    <p:sldId id="504" r:id="rId5"/>
    <p:sldId id="336" r:id="rId6"/>
    <p:sldId id="502" r:id="rId7"/>
    <p:sldId id="507" r:id="rId8"/>
    <p:sldId id="505" r:id="rId9"/>
    <p:sldId id="506" r:id="rId10"/>
    <p:sldId id="509" r:id="rId11"/>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46003" autoAdjust="0"/>
  </p:normalViewPr>
  <p:slideViewPr>
    <p:cSldViewPr>
      <p:cViewPr varScale="1">
        <p:scale>
          <a:sx n="72" d="100"/>
          <a:sy n="72" d="100"/>
        </p:scale>
        <p:origin x="3270"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Gospel</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Law</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7D090921-3A4A-4B08-AC80-4533F845C75F}" type="presOf" srcId="{81A178B4-99EE-4C5A-89CF-740C2409C7A4}" destId="{B085D4B9-2837-4E5F-893C-4ED413EC1222}" srcOrd="0" destOrd="0" presId="urn:microsoft.com/office/officeart/2005/8/layout/arrow3"/>
    <dgm:cxn modelId="{8E852029-3CC2-47F8-97DA-CBA5563B70A2}" type="presOf" srcId="{D5F48856-C147-47C6-9AB9-F0404DC4082D}" destId="{91C267F5-EA39-4A7A-9573-365FB1833CD7}" srcOrd="0" destOrd="0" presId="urn:microsoft.com/office/officeart/2005/8/layout/arrow3"/>
    <dgm:cxn modelId="{F6265952-392D-41A7-8B2F-9D7A09C3A9E7}" type="presOf" srcId="{1A0D7494-777A-43EF-AFD6-484B51C19A2E}" destId="{276D9D2B-FA7D-4F7B-B6F4-B8CB233A0A89}"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C1B954D8-BFF7-47E3-B923-A951C99EE91F}" srcId="{81A178B4-99EE-4C5A-89CF-740C2409C7A4}" destId="{1A0D7494-777A-43EF-AFD6-484B51C19A2E}" srcOrd="0" destOrd="0" parTransId="{A4C2BF97-4CBA-4D8C-813B-840966CE84A6}" sibTransId="{7A03912A-C290-4349-83E9-D6D6F913746C}"/>
    <dgm:cxn modelId="{FBB2D813-4AA9-4917-AE3D-EBFD3F434EA9}" type="presParOf" srcId="{B085D4B9-2837-4E5F-893C-4ED413EC1222}" destId="{4BB8DF28-8A07-4454-AE1B-858AD75E68D9}" srcOrd="0" destOrd="0" presId="urn:microsoft.com/office/officeart/2005/8/layout/arrow3"/>
    <dgm:cxn modelId="{CA9B8FEC-C6CA-4B6E-93B3-B6D7FD514A65}" type="presParOf" srcId="{B085D4B9-2837-4E5F-893C-4ED413EC1222}" destId="{5ED03076-13BC-4996-A0D4-D015E1150D51}" srcOrd="1" destOrd="0" presId="urn:microsoft.com/office/officeart/2005/8/layout/arrow3"/>
    <dgm:cxn modelId="{7023A2E7-B1FA-401B-83BA-2225B2E81D0A}" type="presParOf" srcId="{B085D4B9-2837-4E5F-893C-4ED413EC1222}" destId="{276D9D2B-FA7D-4F7B-B6F4-B8CB233A0A89}" srcOrd="2" destOrd="0" presId="urn:microsoft.com/office/officeart/2005/8/layout/arrow3"/>
    <dgm:cxn modelId="{CFB7CA3E-2069-4EDF-9193-B248026F242C}" type="presParOf" srcId="{B085D4B9-2837-4E5F-893C-4ED413EC1222}" destId="{97626F1F-AE0A-493B-B957-194A0AE7CA5A}" srcOrd="3" destOrd="0" presId="urn:microsoft.com/office/officeart/2005/8/layout/arrow3"/>
    <dgm:cxn modelId="{FB2DB9BD-1989-46E4-BFB7-C0B271AC3143}"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Sacred</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Secular</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a:solidFill>
          <a:schemeClr val="accent6">
            <a:lumMod val="75000"/>
          </a:schemeClr>
        </a:solidFill>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a:solidFill>
          <a:schemeClr val="accent6">
            <a:lumMod val="75000"/>
          </a:schemeClr>
        </a:solidFill>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Gospel</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Law</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7D090921-3A4A-4B08-AC80-4533F845C75F}" type="presOf" srcId="{81A178B4-99EE-4C5A-89CF-740C2409C7A4}" destId="{B085D4B9-2837-4E5F-893C-4ED413EC1222}" srcOrd="0" destOrd="0" presId="urn:microsoft.com/office/officeart/2005/8/layout/arrow3"/>
    <dgm:cxn modelId="{8E852029-3CC2-47F8-97DA-CBA5563B70A2}" type="presOf" srcId="{D5F48856-C147-47C6-9AB9-F0404DC4082D}" destId="{91C267F5-EA39-4A7A-9573-365FB1833CD7}" srcOrd="0" destOrd="0" presId="urn:microsoft.com/office/officeart/2005/8/layout/arrow3"/>
    <dgm:cxn modelId="{F6265952-392D-41A7-8B2F-9D7A09C3A9E7}" type="presOf" srcId="{1A0D7494-777A-43EF-AFD6-484B51C19A2E}" destId="{276D9D2B-FA7D-4F7B-B6F4-B8CB233A0A89}"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C1B954D8-BFF7-47E3-B923-A951C99EE91F}" srcId="{81A178B4-99EE-4C5A-89CF-740C2409C7A4}" destId="{1A0D7494-777A-43EF-AFD6-484B51C19A2E}" srcOrd="0" destOrd="0" parTransId="{A4C2BF97-4CBA-4D8C-813B-840966CE84A6}" sibTransId="{7A03912A-C290-4349-83E9-D6D6F913746C}"/>
    <dgm:cxn modelId="{FBB2D813-4AA9-4917-AE3D-EBFD3F434EA9}" type="presParOf" srcId="{B085D4B9-2837-4E5F-893C-4ED413EC1222}" destId="{4BB8DF28-8A07-4454-AE1B-858AD75E68D9}" srcOrd="0" destOrd="0" presId="urn:microsoft.com/office/officeart/2005/8/layout/arrow3"/>
    <dgm:cxn modelId="{CA9B8FEC-C6CA-4B6E-93B3-B6D7FD514A65}" type="presParOf" srcId="{B085D4B9-2837-4E5F-893C-4ED413EC1222}" destId="{5ED03076-13BC-4996-A0D4-D015E1150D51}" srcOrd="1" destOrd="0" presId="urn:microsoft.com/office/officeart/2005/8/layout/arrow3"/>
    <dgm:cxn modelId="{7023A2E7-B1FA-401B-83BA-2225B2E81D0A}" type="presParOf" srcId="{B085D4B9-2837-4E5F-893C-4ED413EC1222}" destId="{276D9D2B-FA7D-4F7B-B6F4-B8CB233A0A89}" srcOrd="2" destOrd="0" presId="urn:microsoft.com/office/officeart/2005/8/layout/arrow3"/>
    <dgm:cxn modelId="{CFB7CA3E-2069-4EDF-9193-B248026F242C}" type="presParOf" srcId="{B085D4B9-2837-4E5F-893C-4ED413EC1222}" destId="{97626F1F-AE0A-493B-B957-194A0AE7CA5A}" srcOrd="3" destOrd="0" presId="urn:microsoft.com/office/officeart/2005/8/layout/arrow3"/>
    <dgm:cxn modelId="{FB2DB9BD-1989-46E4-BFB7-C0B271AC3143}"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Sacred</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Secular</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a:solidFill>
          <a:schemeClr val="accent6">
            <a:lumMod val="75000"/>
          </a:schemeClr>
        </a:solidFill>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a:solidFill>
          <a:schemeClr val="accent6">
            <a:lumMod val="75000"/>
          </a:schemeClr>
        </a:solidFill>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Compassion</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Discipline</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a:solidFill>
          <a:schemeClr val="accent3">
            <a:lumMod val="50000"/>
          </a:schemeClr>
        </a:solidFill>
      </dgm:spPr>
    </dgm:pt>
    <dgm:pt modelId="{276D9D2B-FA7D-4F7B-B6F4-B8CB233A0A89}" type="pres">
      <dgm:prSet presAssocID="{1A0D7494-777A-43EF-AFD6-484B51C19A2E}" presName="downArrowText" presStyleLbl="revTx" presStyleIdx="0" presStyleCnt="2" custScaleX="164106">
        <dgm:presLayoutVars>
          <dgm:bulletEnabled val="1"/>
        </dgm:presLayoutVars>
      </dgm:prSet>
      <dgm:spPr/>
    </dgm:pt>
    <dgm:pt modelId="{97626F1F-AE0A-493B-B957-194A0AE7CA5A}" type="pres">
      <dgm:prSet presAssocID="{D5F48856-C147-47C6-9AB9-F0404DC4082D}" presName="upArrow" presStyleLbl="node1" presStyleIdx="1" presStyleCnt="2"/>
      <dgm:spPr>
        <a:solidFill>
          <a:schemeClr val="accent3">
            <a:lumMod val="50000"/>
          </a:schemeClr>
        </a:solidFill>
      </dgm:spPr>
    </dgm:pt>
    <dgm:pt modelId="{91C267F5-EA39-4A7A-9573-365FB1833CD7}" type="pres">
      <dgm:prSet presAssocID="{D5F48856-C147-47C6-9AB9-F0404DC4082D}" presName="upArrowText" presStyleLbl="revTx" presStyleIdx="1" presStyleCnt="2" custScaleX="145924">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Gospel</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Law</a:t>
          </a:r>
        </a:p>
      </dsp:txBody>
      <dsp:txXfrm>
        <a:off x="1005840" y="1821243"/>
        <a:ext cx="2145792" cy="1318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Sacred</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Secular</a:t>
          </a:r>
        </a:p>
      </dsp:txBody>
      <dsp:txXfrm>
        <a:off x="1005840" y="1821243"/>
        <a:ext cx="2145792" cy="13188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Gospel</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Law</a:t>
          </a:r>
        </a:p>
      </dsp:txBody>
      <dsp:txXfrm>
        <a:off x="1005840" y="1821243"/>
        <a:ext cx="2145792" cy="13188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Sacred</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Secular</a:t>
          </a:r>
        </a:p>
      </dsp:txBody>
      <dsp:txXfrm>
        <a:off x="1005840" y="1821243"/>
        <a:ext cx="2145792" cy="13188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2866177" y="0"/>
          <a:ext cx="3521373"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4480" tIns="284480" rIns="284480" bIns="284480" numCol="1" spcCol="1270" anchor="ctr" anchorCtr="0">
          <a:noAutofit/>
        </a:bodyPr>
        <a:lstStyle/>
        <a:p>
          <a:pPr marL="0" lvl="0" indent="0" algn="ctr" defTabSz="1778000">
            <a:lnSpc>
              <a:spcPct val="90000"/>
            </a:lnSpc>
            <a:spcBef>
              <a:spcPct val="0"/>
            </a:spcBef>
            <a:spcAft>
              <a:spcPct val="35000"/>
            </a:spcAft>
            <a:buNone/>
          </a:pPr>
          <a:r>
            <a:rPr lang="en-US" sz="4000" kern="1200" dirty="0"/>
            <a:t>Compassion</a:t>
          </a:r>
        </a:p>
      </dsp:txBody>
      <dsp:txXfrm>
        <a:off x="2866177" y="0"/>
        <a:ext cx="3521373" cy="1318831"/>
      </dsp:txXfrm>
    </dsp:sp>
    <dsp:sp modelId="{97626F1F-AE0A-493B-B957-194A0AE7CA5A}">
      <dsp:nvSpPr>
        <dsp:cNvPr id="0" name=""/>
        <dsp:cNvSpPr/>
      </dsp:nvSpPr>
      <dsp:spPr>
        <a:xfrm>
          <a:off x="3889248" y="1727041"/>
          <a:ext cx="2011680" cy="1256030"/>
        </a:xfrm>
        <a:prstGeom prst="upArrow">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513123" y="1821243"/>
          <a:ext cx="3131225"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Discipline</a:t>
          </a:r>
        </a:p>
      </dsp:txBody>
      <dsp:txXfrm>
        <a:off x="513123" y="1821243"/>
        <a:ext cx="3131225" cy="1318831"/>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10/26/2024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9CF45-67EF-75D2-D5DF-5F34EB214B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F31611-FDBB-54C9-31AD-4985BFB6AD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72160A-FB39-151A-C036-7EADDF79936E}"/>
              </a:ext>
            </a:extLst>
          </p:cNvPr>
          <p:cNvSpPr>
            <a:spLocks noGrp="1"/>
          </p:cNvSpPr>
          <p:nvPr>
            <p:ph type="body" idx="1"/>
          </p:nvPr>
        </p:nvSpPr>
        <p:spPr/>
        <p:txBody>
          <a:bodyPr>
            <a:normAutofit fontScale="40000" lnSpcReduction="20000"/>
          </a:bodyPr>
          <a:lstStyle/>
          <a:p>
            <a:endParaRPr lang="en-US" dirty="0"/>
          </a:p>
          <a:p>
            <a:pPr marL="228600" lvl="0" indent="-228600">
              <a:buAutoNum type="arabicPeriod"/>
            </a:pPr>
            <a:r>
              <a:rPr lang="en-US" dirty="0"/>
              <a:t>Who are the Righteous?</a:t>
            </a:r>
          </a:p>
          <a:p>
            <a:pPr marL="685800" lvl="1" indent="-228600">
              <a:buAutoNum type="arabicPeriod"/>
            </a:pPr>
            <a:r>
              <a:rPr lang="en-US" dirty="0"/>
              <a:t>How is it that there are a “congregation” thereof?</a:t>
            </a:r>
          </a:p>
          <a:p>
            <a:pPr marL="685800" lvl="1" indent="-228600">
              <a:buAutoNum type="arabicPeriod"/>
            </a:pPr>
            <a:r>
              <a:rPr lang="en-US" dirty="0"/>
              <a:t>How does that happen?</a:t>
            </a:r>
          </a:p>
          <a:p>
            <a:pPr marL="228600" lvl="0" indent="-228600">
              <a:buAutoNum type="arabicPeriod"/>
            </a:pPr>
            <a:r>
              <a:rPr lang="en-US" dirty="0"/>
              <a:t>What does Paul perceive via Habakkuk 2:4?</a:t>
            </a:r>
          </a:p>
          <a:p>
            <a:pPr marL="228600" lvl="0" indent="-228600">
              <a:buAutoNum type="arabicPeriod"/>
            </a:pPr>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Segoe UI" panose="020B0502040204020203" pitchFamily="34" charset="0"/>
              </a:rPr>
              <a:t>What is the meaning of the phrase, “the just shall live by faith” (</a:t>
            </a:r>
            <a:r>
              <a:rPr lang="en-US" sz="1800" dirty="0" err="1">
                <a:effectLst/>
                <a:latin typeface="Calibri" panose="020F0502020204030204" pitchFamily="34" charset="0"/>
                <a:ea typeface="Calibri" panose="020F0502020204030204" pitchFamily="34" charset="0"/>
                <a:cs typeface="Segoe UI" panose="020B0502040204020203" pitchFamily="34" charset="0"/>
              </a:rPr>
              <a:t>Hab</a:t>
            </a:r>
            <a:r>
              <a:rPr lang="en-US" sz="1800" dirty="0">
                <a:effectLst/>
                <a:latin typeface="Calibri" panose="020F0502020204030204" pitchFamily="34" charset="0"/>
                <a:ea typeface="Calibri" panose="020F0502020204030204" pitchFamily="34" charset="0"/>
                <a:cs typeface="Segoe UI" panose="020B0502040204020203" pitchFamily="34" charset="0"/>
              </a:rPr>
              <a:t> 2:4), relative to the Patriarchal, the Mosaic, and the Christian eras?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Segoe UI" panose="020B0502040204020203" pitchFamily="34" charset="0"/>
              </a:rPr>
              <a:t>Within each era, </a:t>
            </a:r>
            <a:r>
              <a:rPr lang="en-US" sz="1800" b="1" dirty="0">
                <a:effectLst/>
                <a:latin typeface="Calibri" panose="020F0502020204030204" pitchFamily="34" charset="0"/>
                <a:ea typeface="Calibri" panose="020F0502020204030204" pitchFamily="34" charset="0"/>
                <a:cs typeface="Segoe UI" panose="020B0502040204020203" pitchFamily="34" charset="0"/>
              </a:rPr>
              <a:t>the believer’s relationship to God is </a:t>
            </a:r>
            <a:r>
              <a:rPr lang="en-US" sz="1800" b="1" i="1" dirty="0">
                <a:effectLst/>
                <a:latin typeface="Calibri" panose="020F0502020204030204" pitchFamily="34" charset="0"/>
                <a:ea typeface="Calibri" panose="020F0502020204030204" pitchFamily="34" charset="0"/>
                <a:cs typeface="Segoe UI" panose="020B0502040204020203" pitchFamily="34" charset="0"/>
              </a:rPr>
              <a:t>based upon God’s promises</a:t>
            </a:r>
            <a:r>
              <a:rPr lang="en-US" sz="1800" b="1" dirty="0">
                <a:effectLst/>
                <a:latin typeface="Calibri" panose="020F0502020204030204" pitchFamily="34" charset="0"/>
                <a:ea typeface="Calibri" panose="020F0502020204030204" pitchFamily="34" charset="0"/>
                <a:cs typeface="Segoe UI" panose="020B0502040204020203" pitchFamily="34" charset="0"/>
              </a:rPr>
              <a:t> </a:t>
            </a:r>
            <a:r>
              <a:rPr lang="en-US" sz="1800" dirty="0">
                <a:effectLst/>
                <a:latin typeface="Calibri" panose="020F0502020204030204" pitchFamily="34" charset="0"/>
                <a:ea typeface="Calibri" panose="020F0502020204030204" pitchFamily="34" charset="0"/>
                <a:cs typeface="Segoe UI" panose="020B0502040204020203" pitchFamily="34" charset="0"/>
              </a:rPr>
              <a:t>and not upon anything that the person (or nation) has done or could do.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Segoe UI" panose="020B0502040204020203" pitchFamily="34" charset="0"/>
              </a:rPr>
              <a:t>Within each era, sin is dealt with in accordance with God’s instruction, the believer simply obeys and accepts by faith that their sin is forgiven.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Segoe UI" panose="020B0502040204020203" pitchFamily="34" charset="0"/>
              </a:rPr>
              <a:t>Even the animal sacrifices of the Mosaic Law were based upon God’s </a:t>
            </a:r>
            <a:r>
              <a:rPr lang="en-US" sz="1800" b="1" dirty="0">
                <a:effectLst/>
                <a:latin typeface="Calibri" panose="020F0502020204030204" pitchFamily="34" charset="0"/>
                <a:ea typeface="Calibri" panose="020F0502020204030204" pitchFamily="34" charset="0"/>
                <a:cs typeface="Segoe UI" panose="020B0502040204020203" pitchFamily="34" charset="0"/>
              </a:rPr>
              <a:t>promise</a:t>
            </a:r>
            <a:r>
              <a:rPr lang="en-US" sz="1800" dirty="0">
                <a:effectLst/>
                <a:latin typeface="Calibri" panose="020F0502020204030204" pitchFamily="34" charset="0"/>
                <a:ea typeface="Calibri" panose="020F0502020204030204" pitchFamily="34" charset="0"/>
                <a:cs typeface="Segoe UI" panose="020B0502040204020203" pitchFamily="34" charset="0"/>
              </a:rPr>
              <a:t> that the sin condition would be relieved.     </a:t>
            </a:r>
            <a:r>
              <a:rPr lang="en-US" sz="1800" dirty="0" err="1">
                <a:effectLst/>
                <a:latin typeface="Calibri" panose="020F0502020204030204" pitchFamily="34" charset="0"/>
                <a:ea typeface="Calibri" panose="020F0502020204030204" pitchFamily="34" charset="0"/>
                <a:cs typeface="Segoe UI" panose="020B0502040204020203" pitchFamily="34" charset="0"/>
              </a:rPr>
              <a:t>Galations</a:t>
            </a:r>
            <a:r>
              <a:rPr lang="en-US" sz="1800" dirty="0">
                <a:effectLst/>
                <a:latin typeface="Calibri" panose="020F0502020204030204" pitchFamily="34" charset="0"/>
                <a:ea typeface="Calibri" panose="020F0502020204030204" pitchFamily="34" charset="0"/>
                <a:cs typeface="Segoe UI" panose="020B0502040204020203" pitchFamily="34" charset="0"/>
              </a:rPr>
              <a:t> 3:19-29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US" dirty="0"/>
          </a:p>
          <a:p>
            <a:pPr marL="228600" lvl="0" indent="-228600">
              <a:buAutoNum type="arabicPeriod"/>
            </a:pPr>
            <a:endParaRPr lang="en-US" dirty="0"/>
          </a:p>
          <a:p>
            <a:endParaRPr lang="en-US" dirty="0"/>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Segoe UI" panose="020B0502040204020203" pitchFamily="34" charset="0"/>
              </a:rPr>
              <a:t>Romans 1, Verses 16-17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Segoe UI" panose="020B0502040204020203" pitchFamily="34" charset="0"/>
              </a:rPr>
              <a:t>Not ashamed of the Gospel</a:t>
            </a:r>
            <a:r>
              <a:rPr lang="en-US" sz="1200" dirty="0">
                <a:effectLst/>
                <a:latin typeface="Calibri" panose="020F0502020204030204" pitchFamily="34" charset="0"/>
                <a:ea typeface="Calibri" panose="020F0502020204030204" pitchFamily="34" charset="0"/>
                <a:cs typeface="Segoe UI" panose="020B0502040204020203" pitchFamily="34" charset="0"/>
              </a:rPr>
              <a:t>; Paul will stand-up this Gospel against any Religion (e.g. Jewish, pagan), it will stand the test.  Paul will answer those Jewish critics who say “the righteousness of this Gospel doesn’t compare to the righteousness demanded by the Law”.   See Heb. 8:12-13, righteous).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Segoe UI" panose="020B0502040204020203" pitchFamily="34" charset="0"/>
              </a:rPr>
              <a:t>Power of God </a:t>
            </a:r>
            <a:r>
              <a:rPr lang="en-US" sz="1200" dirty="0">
                <a:effectLst/>
                <a:latin typeface="Calibri" panose="020F0502020204030204" pitchFamily="34" charset="0"/>
                <a:ea typeface="Calibri" panose="020F0502020204030204" pitchFamily="34" charset="0"/>
                <a:cs typeface="Segoe UI" panose="020B0502040204020203" pitchFamily="34" charset="0"/>
              </a:rPr>
              <a:t>for everyone who believes; Speaks to God’s strategy, or plan, of </a:t>
            </a:r>
            <a:r>
              <a:rPr lang="en-US" sz="1200" b="1" dirty="0">
                <a:effectLst/>
                <a:latin typeface="Calibri" panose="020F0502020204030204" pitchFamily="34" charset="0"/>
                <a:ea typeface="Calibri" panose="020F0502020204030204" pitchFamily="34" charset="0"/>
                <a:cs typeface="Segoe UI" panose="020B0502040204020203" pitchFamily="34" charset="0"/>
              </a:rPr>
              <a:t>redemption for all of mankind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It reveals the </a:t>
            </a:r>
            <a:r>
              <a:rPr lang="en-US" sz="1200" b="1" dirty="0">
                <a:effectLst/>
                <a:latin typeface="Calibri" panose="020F0502020204030204" pitchFamily="34" charset="0"/>
                <a:ea typeface="Calibri" panose="020F0502020204030204" pitchFamily="34" charset="0"/>
                <a:cs typeface="Segoe UI" panose="020B0502040204020203" pitchFamily="34" charset="0"/>
              </a:rPr>
              <a:t>righteousness of God</a:t>
            </a:r>
            <a:r>
              <a:rPr lang="en-US" sz="1200" dirty="0">
                <a:effectLst/>
                <a:latin typeface="Calibri" panose="020F0502020204030204" pitchFamily="34" charset="0"/>
                <a:ea typeface="Calibri" panose="020F0502020204030204" pitchFamily="34" charset="0"/>
                <a:cs typeface="Segoe UI" panose="020B0502040204020203" pitchFamily="34" charset="0"/>
              </a:rPr>
              <a:t>; see </a:t>
            </a:r>
            <a:r>
              <a:rPr lang="en-US" sz="1200" b="1" dirty="0">
                <a:effectLst/>
                <a:latin typeface="Calibri" panose="020F0502020204030204" pitchFamily="34" charset="0"/>
                <a:ea typeface="Calibri" panose="020F0502020204030204" pitchFamily="34" charset="0"/>
                <a:cs typeface="Segoe UI" panose="020B0502040204020203" pitchFamily="34" charset="0"/>
              </a:rPr>
              <a:t>1 Cor. 2:7-10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What is meant by “</a:t>
            </a:r>
            <a:r>
              <a:rPr lang="en-US" sz="1200" b="1" dirty="0">
                <a:effectLst/>
                <a:latin typeface="Calibri" panose="020F0502020204030204" pitchFamily="34" charset="0"/>
                <a:ea typeface="Calibri" panose="020F0502020204030204" pitchFamily="34" charset="0"/>
                <a:cs typeface="Segoe UI" panose="020B0502040204020203" pitchFamily="34" charset="0"/>
              </a:rPr>
              <a:t>From Faith to Faith</a:t>
            </a:r>
            <a:r>
              <a:rPr lang="en-US" sz="1200" dirty="0">
                <a:effectLst/>
                <a:latin typeface="Calibri" panose="020F0502020204030204" pitchFamily="34" charset="0"/>
                <a:ea typeface="Calibri" panose="020F0502020204030204" pitchFamily="34" charset="0"/>
                <a:cs typeface="Segoe UI" panose="020B0502040204020203"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The Faith of those from the previous Covenants to the Faith of those within the New Covenant.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From a Faith that appropriated righteousness (i.e. to those that did what was right) to a Faith that receives the Gift of righteousness (i.e. to those that are declared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From a Faith that made people walk like Saints to a Faith that calls them Saints before they’ve even walked like 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Others?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There is a righteousness preached in the Old Law, but the righteousness preached via the Gospel is greater.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Segoe UI" panose="020B0502040204020203" pitchFamily="34" charset="0"/>
              </a:rPr>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200" b="1" dirty="0">
                <a:effectLst/>
                <a:latin typeface="Calibri" panose="020F0502020204030204" pitchFamily="34" charset="0"/>
                <a:ea typeface="Calibri" panose="020F0502020204030204" pitchFamily="34" charset="0"/>
                <a:cs typeface="Segoe UI" panose="020B0502040204020203" pitchFamily="34" charset="0"/>
              </a:rPr>
              <a:t>Discuss the modern dilemma of the sacred versus secular dichotomy.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Segoe UI" panose="020B0502040204020203" pitchFamily="34" charset="0"/>
              </a:rPr>
              <a:t>Why is the sacred/secular dichotomy so pervasive?   What is needed?    </a:t>
            </a:r>
            <a:r>
              <a:rPr lang="en-US" sz="1200" b="1" dirty="0">
                <a:effectLst/>
                <a:latin typeface="Calibri" panose="020F0502020204030204" pitchFamily="34" charset="0"/>
                <a:ea typeface="Calibri" panose="020F0502020204030204" pitchFamily="34" charset="0"/>
                <a:cs typeface="Segoe UI" panose="020B0502040204020203" pitchFamily="34" charset="0"/>
              </a:rPr>
              <a:t>Luke 10:42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15E149D-C9E7-F1A0-8113-C1A978C42E5A}"/>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71675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1"/>
            <a:endParaRPr lang="en-US" sz="1400" baseline="0" dirty="0"/>
          </a:p>
          <a:p>
            <a:pPr marL="0" indent="0">
              <a:buFont typeface="Arial" pitchFamily="34" charset="0"/>
              <a:buNone/>
            </a:pPr>
            <a:r>
              <a:rPr lang="en-US" sz="1400" baseline="0" dirty="0"/>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400" b="1" baseline="0" dirty="0"/>
              <a:t>Discuss the modern dilemma of the sacred versus secular dichotomy.</a:t>
            </a:r>
          </a:p>
          <a:p>
            <a:pPr marL="0" indent="0">
              <a:buFont typeface="Arial" pitchFamily="34" charset="0"/>
              <a:buNone/>
            </a:pPr>
            <a:endParaRPr lang="en-US" sz="1400" baseline="0" dirty="0"/>
          </a:p>
          <a:p>
            <a:pPr marL="0" indent="0">
              <a:buFont typeface="Arial" pitchFamily="34" charset="0"/>
              <a:buNone/>
            </a:pPr>
            <a:r>
              <a:rPr lang="en-US" sz="1400" baseline="0" dirty="0"/>
              <a:t>Why is the sacred/secular dichotomy so pervasive?   What is needed?    </a:t>
            </a:r>
            <a:r>
              <a:rPr lang="en-US" sz="1400" b="1" baseline="0" dirty="0"/>
              <a:t>Luke 10:42</a:t>
            </a:r>
          </a:p>
          <a:p>
            <a:pPr lvl="0"/>
            <a:endParaRPr lang="en-US" sz="1400" baseline="0" dirty="0"/>
          </a:p>
          <a:p>
            <a:pPr lvl="0"/>
            <a:r>
              <a:rPr lang="en-US" sz="1400" baseline="0" dirty="0"/>
              <a:t>Romans 1:16-17</a:t>
            </a:r>
          </a:p>
          <a:p>
            <a:pPr marL="285750" lvl="0" indent="-285750">
              <a:buFont typeface="Arial" panose="020B0604020202020204" pitchFamily="34" charset="0"/>
              <a:buChar char="•"/>
            </a:pPr>
            <a:r>
              <a:rPr lang="en-US" sz="1400" baseline="0" dirty="0"/>
              <a:t>What did the Law reveal?  </a:t>
            </a:r>
          </a:p>
          <a:p>
            <a:pPr marL="171450" indent="-171450">
              <a:buFont typeface="Arial" pitchFamily="34" charset="0"/>
              <a:buChar char="•"/>
            </a:pPr>
            <a:r>
              <a:rPr lang="en-US" sz="1400" baseline="0" dirty="0"/>
              <a:t>It reveals the </a:t>
            </a:r>
            <a:r>
              <a:rPr lang="en-US" sz="1400" b="1" baseline="0" dirty="0"/>
              <a:t>righteousness of God</a:t>
            </a:r>
            <a:r>
              <a:rPr lang="en-US" sz="1400" baseline="0" dirty="0"/>
              <a:t>; see </a:t>
            </a:r>
            <a:r>
              <a:rPr lang="en-US" sz="1400" b="1" baseline="0" dirty="0"/>
              <a:t>1 Cor. 2:7-10</a:t>
            </a:r>
          </a:p>
          <a:p>
            <a:pPr marL="171450" indent="-171450">
              <a:buFont typeface="Arial" pitchFamily="34" charset="0"/>
              <a:buChar char="•"/>
            </a:pPr>
            <a:r>
              <a:rPr lang="en-US" sz="1400" baseline="0" dirty="0"/>
              <a:t>What is meant by “</a:t>
            </a:r>
            <a:r>
              <a:rPr lang="en-US" sz="1400" b="1" baseline="0" dirty="0"/>
              <a:t>From Faith to Faith</a:t>
            </a:r>
            <a:r>
              <a:rPr lang="en-US" sz="1400" baseline="0" dirty="0"/>
              <a:t>…”? </a:t>
            </a:r>
          </a:p>
          <a:p>
            <a:pPr marL="628650" lvl="1" indent="-171450">
              <a:buFont typeface="Arial" pitchFamily="34" charset="0"/>
              <a:buChar char="•"/>
            </a:pPr>
            <a:r>
              <a:rPr lang="en-US" sz="1400" baseline="0" dirty="0"/>
              <a:t>The Faith of those from the previous Covenants to the Faith of those within the New Covenant.</a:t>
            </a:r>
          </a:p>
          <a:p>
            <a:pPr marL="628650" lvl="1" indent="-171450">
              <a:buFont typeface="Arial" pitchFamily="34" charset="0"/>
              <a:buChar char="•"/>
            </a:pPr>
            <a:r>
              <a:rPr lang="en-US" sz="1400" baseline="0" dirty="0"/>
              <a:t>From a Faith that appropriated righteousness (i.e. to those that did what was right) to a Faith that receives the Gift of righteousness (i.e. to those that are declared </a:t>
            </a:r>
          </a:p>
          <a:p>
            <a:pPr marL="628650" lvl="1" indent="-171450">
              <a:buFont typeface="Arial" pitchFamily="34" charset="0"/>
              <a:buChar char="•"/>
            </a:pPr>
            <a:r>
              <a:rPr lang="en-US" sz="1400" baseline="0" dirty="0"/>
              <a:t>From a Faith that made people walk like Saints to a Faith that calls them Saints before they’ve even walked like one.</a:t>
            </a:r>
          </a:p>
          <a:p>
            <a:pPr marL="628650" lvl="1" indent="-171450">
              <a:buFont typeface="Arial" pitchFamily="34" charset="0"/>
              <a:buChar char="•"/>
            </a:pPr>
            <a:r>
              <a:rPr lang="en-US" sz="1400" baseline="0" dirty="0"/>
              <a:t>Others?</a:t>
            </a:r>
          </a:p>
          <a:p>
            <a:pPr marL="171450" lvl="0" indent="-171450">
              <a:buFont typeface="Arial" pitchFamily="34" charset="0"/>
              <a:buChar char="•"/>
            </a:pPr>
            <a:r>
              <a:rPr lang="en-US" sz="1400" baseline="0" dirty="0"/>
              <a:t>There is a righteousness preached in the Old Law, but the righteousness preached via the Gospel is greater.</a:t>
            </a:r>
          </a:p>
          <a:p>
            <a:pPr marL="171450" lvl="0" indent="-171450">
              <a:buFont typeface="Arial" pitchFamily="34" charset="0"/>
              <a:buChar char="•"/>
            </a:pPr>
            <a:endParaRPr lang="en-US" sz="1400" baseline="0" dirty="0"/>
          </a:p>
          <a:p>
            <a:r>
              <a:rPr lang="en-US" sz="1400" dirty="0"/>
              <a:t>The Righteousness</a:t>
            </a:r>
            <a:r>
              <a:rPr lang="en-US" sz="1400" baseline="0" dirty="0"/>
              <a:t> of God is revealed from Faith to Faith…</a:t>
            </a:r>
          </a:p>
          <a:p>
            <a:pPr lvl="1"/>
            <a:r>
              <a:rPr lang="en-US" sz="1400" b="1" dirty="0"/>
              <a:t>2</a:t>
            </a:r>
            <a:r>
              <a:rPr lang="en-US" sz="1400" b="1" baseline="0" dirty="0"/>
              <a:t> Cor. 5:21  </a:t>
            </a:r>
            <a:r>
              <a:rPr lang="en-US" sz="1400" baseline="0" dirty="0"/>
              <a:t>…”For He made Him who know no sin to be sin for us, that we might become the righteousness of God in Him.”</a:t>
            </a:r>
          </a:p>
          <a:p>
            <a:pPr lvl="1"/>
            <a:endParaRPr lang="en-US" sz="1400" baseline="0" dirty="0"/>
          </a:p>
          <a:p>
            <a:pPr marL="0" lvl="0" indent="0">
              <a:buFont typeface="Arial" pitchFamily="34" charset="0"/>
              <a:buNone/>
            </a:pPr>
            <a:endParaRPr lang="en-US" sz="1400" baseline="0" dirty="0"/>
          </a:p>
          <a:p>
            <a:pPr marL="628650" lvl="1" indent="-171450">
              <a:buFont typeface="Arial" pitchFamily="34" charset="0"/>
              <a:buChar char="•"/>
            </a:pPr>
            <a:endParaRPr lang="en-US" baseline="0" dirty="0"/>
          </a:p>
          <a:p>
            <a:pPr marL="0" indent="0">
              <a:buFont typeface="Arial" pitchFamily="34" charset="0"/>
              <a:buNone/>
            </a:pPr>
            <a:r>
              <a:rPr lang="en-US" sz="1400" baseline="0" dirty="0"/>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400" b="1" baseline="0" dirty="0"/>
              <a:t>Discuss the modern dilemma of the sacred versus secular dichotomy.</a:t>
            </a:r>
          </a:p>
          <a:p>
            <a:pPr marL="0" indent="0">
              <a:buFont typeface="Arial" pitchFamily="34" charset="0"/>
              <a:buNone/>
            </a:pPr>
            <a:endParaRPr lang="en-US" sz="1400" baseline="0" dirty="0"/>
          </a:p>
          <a:p>
            <a:pPr marL="0" indent="0">
              <a:buFont typeface="Arial" pitchFamily="34" charset="0"/>
              <a:buNone/>
            </a:pPr>
            <a:r>
              <a:rPr lang="en-US" sz="1400" baseline="0" dirty="0"/>
              <a:t>Why is the sacred/secular dichotomy so pervasive?   What is needed?    </a:t>
            </a:r>
            <a:r>
              <a:rPr lang="en-US" sz="1400" b="1" baseline="0" dirty="0"/>
              <a:t>Luke 10:42</a:t>
            </a:r>
          </a:p>
          <a:p>
            <a:pPr lvl="0"/>
            <a:endParaRPr lang="en-US" sz="1400" baseline="0" dirty="0"/>
          </a:p>
          <a:p>
            <a:pPr lvl="1"/>
            <a:endParaRPr lang="en-US" sz="1400" dirty="0"/>
          </a:p>
          <a:p>
            <a:pPr lvl="0"/>
            <a:r>
              <a:rPr lang="en-US" sz="1400" b="1" dirty="0"/>
              <a:t>What does God want of us?</a:t>
            </a:r>
          </a:p>
          <a:p>
            <a:pPr lvl="0"/>
            <a:endParaRPr lang="en-US" sz="1400" dirty="0"/>
          </a:p>
          <a:p>
            <a:pPr lvl="1"/>
            <a:r>
              <a:rPr lang="en-US" sz="1400" baseline="0" dirty="0"/>
              <a:t>1 Samuel 15:22  …”to </a:t>
            </a:r>
            <a:r>
              <a:rPr lang="en-US" sz="1400" b="1" baseline="0" dirty="0"/>
              <a:t>obey</a:t>
            </a:r>
            <a:r>
              <a:rPr lang="en-US" sz="1400" baseline="0" dirty="0"/>
              <a:t> is better than to sacrifice.”     (Matt 7:21)</a:t>
            </a:r>
          </a:p>
          <a:p>
            <a:pPr lvl="1"/>
            <a:endParaRPr lang="en-US" sz="1400" baseline="0" dirty="0"/>
          </a:p>
          <a:p>
            <a:pPr lvl="1"/>
            <a:r>
              <a:rPr lang="en-US" sz="1400" b="1" baseline="0" dirty="0"/>
              <a:t>Hosea 6:6   </a:t>
            </a:r>
            <a:r>
              <a:rPr lang="en-US" sz="1400" baseline="0" dirty="0"/>
              <a:t>…”For I desire </a:t>
            </a:r>
            <a:r>
              <a:rPr lang="en-US" sz="1400" b="1" baseline="0" dirty="0"/>
              <a:t>mercy</a:t>
            </a:r>
            <a:r>
              <a:rPr lang="en-US" sz="1400" baseline="0" dirty="0"/>
              <a:t> and not sacrifice, and the </a:t>
            </a:r>
            <a:r>
              <a:rPr lang="en-US" sz="1400" b="1" baseline="0" dirty="0"/>
              <a:t>knowledge</a:t>
            </a:r>
            <a:r>
              <a:rPr lang="en-US" sz="1400" baseline="0" dirty="0"/>
              <a:t> of God more than burnt offerings.”</a:t>
            </a:r>
          </a:p>
          <a:p>
            <a:pPr lvl="0"/>
            <a:endParaRPr lang="en-US" sz="1400" dirty="0"/>
          </a:p>
          <a:p>
            <a:pPr lvl="0"/>
            <a:r>
              <a:rPr lang="en-US" sz="1400" baseline="0" dirty="0"/>
              <a:t>            </a:t>
            </a:r>
            <a:r>
              <a:rPr lang="en-US" sz="1400" b="1" baseline="0" dirty="0"/>
              <a:t>Luke 1:27  </a:t>
            </a:r>
            <a:r>
              <a:rPr lang="en-US" sz="1400" baseline="0" dirty="0"/>
              <a:t>…”You shall love the Lord your God with all your heart, with all your soul, with all your strength, and with all your mind, and </a:t>
            </a:r>
          </a:p>
          <a:p>
            <a:pPr lvl="0"/>
            <a:r>
              <a:rPr lang="en-US" sz="1400" baseline="0" dirty="0"/>
              <a:t>                                ‘your neighbor as yourself.’”</a:t>
            </a:r>
          </a:p>
          <a:p>
            <a:pPr lvl="0"/>
            <a:endParaRPr lang="en-US" sz="1400" baseline="0" dirty="0"/>
          </a:p>
          <a:p>
            <a:pPr lvl="0"/>
            <a:r>
              <a:rPr lang="en-US" sz="1400" baseline="0" dirty="0"/>
              <a:t>What is the meaning of the phrase (</a:t>
            </a:r>
            <a:r>
              <a:rPr lang="en-US" sz="1400" baseline="0" dirty="0" err="1"/>
              <a:t>Hab</a:t>
            </a:r>
            <a:r>
              <a:rPr lang="en-US" sz="1400" baseline="0" dirty="0"/>
              <a:t> 2:4) relative to the Patriarchal, the Mosaic, and the Christian eras?   </a:t>
            </a:r>
          </a:p>
          <a:p>
            <a:pPr marL="742950" lvl="1" indent="-285750">
              <a:buFont typeface="Arial" panose="020B0604020202020204" pitchFamily="34" charset="0"/>
              <a:buChar char="•"/>
            </a:pPr>
            <a:r>
              <a:rPr lang="en-US" sz="1400" baseline="0" dirty="0"/>
              <a:t>Within each era, the believer’s relationship to God is based upon God’s promises.</a:t>
            </a:r>
          </a:p>
          <a:p>
            <a:pPr marL="742950" lvl="1" indent="-285750">
              <a:buFont typeface="Arial" panose="020B0604020202020204" pitchFamily="34" charset="0"/>
              <a:buChar char="•"/>
            </a:pPr>
            <a:r>
              <a:rPr lang="en-US" sz="1400" baseline="0" dirty="0"/>
              <a:t>Within each era, sin is dealt with in accordance with God’s instruction, the believer simply obeys and accepts by faith.</a:t>
            </a:r>
          </a:p>
          <a:p>
            <a:pPr marL="457200" lvl="1" indent="0">
              <a:buFont typeface="Arial" panose="020B0604020202020204" pitchFamily="34" charset="0"/>
              <a:buNone/>
            </a:pPr>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311A-C4E2-DFD2-D258-D55B1267A1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213BC-A3D1-1CB8-7F41-A37FF3362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EABDD-913F-D23A-5ED1-A122BD1DFF1C}"/>
              </a:ext>
            </a:extLst>
          </p:cNvPr>
          <p:cNvSpPr>
            <a:spLocks noGrp="1"/>
          </p:cNvSpPr>
          <p:nvPr>
            <p:ph type="body" idx="1"/>
          </p:nvPr>
        </p:nvSpPr>
        <p:spPr/>
        <p:txBody>
          <a:bodyPr>
            <a:normAutofit fontScale="85000" lnSpcReduction="10000"/>
          </a:bodyPr>
          <a:lstStyle/>
          <a:p>
            <a:endParaRPr lang="en-US" dirty="0"/>
          </a:p>
          <a:p>
            <a:pPr marL="228600" lvl="0" indent="-228600">
              <a:buAutoNum type="arabicPeriod"/>
            </a:pPr>
            <a:r>
              <a:rPr lang="en-US" b="1" dirty="0"/>
              <a:t>Acts 4:27-28 – Peter applies 1-3 to the crucifixion</a:t>
            </a:r>
          </a:p>
          <a:p>
            <a:pPr marL="685800" lvl="1" indent="-228600">
              <a:buAutoNum type="arabicPeriod"/>
            </a:pPr>
            <a:r>
              <a:rPr lang="en-US" dirty="0"/>
              <a:t>Coalition of Power against God and His Christ</a:t>
            </a:r>
          </a:p>
          <a:p>
            <a:pPr marL="1143000" lvl="2" indent="-228600">
              <a:buAutoNum type="arabicPeriod"/>
            </a:pPr>
            <a:r>
              <a:rPr lang="en-US" dirty="0"/>
              <a:t>United Nations</a:t>
            </a:r>
          </a:p>
          <a:p>
            <a:pPr marL="1143000" lvl="2" indent="-228600">
              <a:buAutoNum type="arabicPeriod"/>
            </a:pPr>
            <a:r>
              <a:rPr lang="en-US" dirty="0"/>
              <a:t>The People, the nation of Israel</a:t>
            </a:r>
          </a:p>
          <a:p>
            <a:pPr marL="1143000" lvl="2" indent="-228600">
              <a:buAutoNum type="arabicPeriod"/>
            </a:pPr>
            <a:r>
              <a:rPr lang="en-US" dirty="0"/>
              <a:t>Organized government represented by Herod</a:t>
            </a:r>
          </a:p>
          <a:p>
            <a:pPr marL="1143000" lvl="2" indent="-228600">
              <a:buAutoNum type="arabicPeriod"/>
            </a:pPr>
            <a:r>
              <a:rPr lang="en-US" dirty="0"/>
              <a:t>Judicial power represented by Pontius Pilate</a:t>
            </a:r>
          </a:p>
          <a:p>
            <a:pPr marL="685800" lvl="1" indent="-228600">
              <a:buAutoNum type="arabicPeriod"/>
            </a:pPr>
            <a:r>
              <a:rPr lang="en-US" dirty="0"/>
              <a:t>They imagine a ‘vain thing’.</a:t>
            </a:r>
          </a:p>
          <a:p>
            <a:pPr marL="1143000" lvl="2" indent="-228600">
              <a:buAutoNum type="arabicPeriod"/>
            </a:pPr>
            <a:r>
              <a:rPr lang="en-US" dirty="0"/>
              <a:t>That they can overthrow God</a:t>
            </a:r>
          </a:p>
          <a:p>
            <a:pPr marL="1143000" lvl="2" indent="-228600">
              <a:buAutoNum type="arabicPeriod"/>
            </a:pPr>
            <a:r>
              <a:rPr lang="en-US" dirty="0"/>
              <a:t>“Take counsel”, “set themselves” -&gt; deliberate adoption of a policy, resolution</a:t>
            </a:r>
          </a:p>
          <a:p>
            <a:pPr marL="1143000" lvl="2" indent="-228600">
              <a:buAutoNum type="arabicPeriod"/>
            </a:pPr>
            <a:r>
              <a:rPr lang="en-US" dirty="0"/>
              <a:t>“God is Dead” is their slogan</a:t>
            </a:r>
          </a:p>
          <a:p>
            <a:pPr marL="228600" lvl="0" indent="-228600">
              <a:buAutoNum type="arabicPeriod"/>
            </a:pPr>
            <a:r>
              <a:rPr lang="en-US" dirty="0"/>
              <a:t>Acts 13:16-52</a:t>
            </a:r>
          </a:p>
          <a:p>
            <a:pPr marL="685800" lvl="1" indent="-228600">
              <a:buAutoNum type="arabicPeriod"/>
            </a:pPr>
            <a:r>
              <a:rPr lang="en-US" dirty="0"/>
              <a:t>Paul at Antioch, before the Gentiles</a:t>
            </a:r>
          </a:p>
          <a:p>
            <a:pPr marL="228600" lvl="0" indent="-228600">
              <a:buAutoNum type="arabicPeriod"/>
            </a:pPr>
            <a:r>
              <a:rPr lang="en-US" b="1" dirty="0"/>
              <a:t>Psalm 2:7 – You are My Son, Today I have begotten You</a:t>
            </a:r>
          </a:p>
          <a:p>
            <a:pPr marL="685800" lvl="1" indent="-228600">
              <a:buAutoNum type="arabicPeriod"/>
            </a:pPr>
            <a:r>
              <a:rPr lang="en-US" dirty="0"/>
              <a:t>Birth (Luke 1:35), Baptism (Luke 3:22), Transfiguration (Luke 9:35) </a:t>
            </a:r>
          </a:p>
          <a:p>
            <a:pPr marL="685800" lvl="1" indent="-228600">
              <a:buAutoNum type="arabicPeriod"/>
            </a:pPr>
            <a:r>
              <a:rPr lang="en-US" dirty="0"/>
              <a:t>Acts 13:32-34 – Linked with His incarnation and His resurrection</a:t>
            </a:r>
          </a:p>
          <a:p>
            <a:pPr marL="685800" lvl="1" indent="-228600">
              <a:buAutoNum type="arabicPeriod"/>
            </a:pPr>
            <a:r>
              <a:rPr lang="en-US" dirty="0"/>
              <a:t>Hebrews 5:5 – In connection with His exaltation as our High Priest</a:t>
            </a:r>
          </a:p>
          <a:p>
            <a:pPr marL="228600" lvl="0" indent="-228600">
              <a:buAutoNum type="arabicPeriod"/>
            </a:pPr>
            <a:r>
              <a:rPr lang="en-US" b="1" dirty="0"/>
              <a:t>Heir – Your inheritance</a:t>
            </a:r>
          </a:p>
          <a:p>
            <a:pPr marL="685800" lvl="1" indent="-228600">
              <a:buAutoNum type="arabicPeriod"/>
            </a:pPr>
            <a:r>
              <a:rPr lang="en-US" dirty="0"/>
              <a:t>The shepherd’s rod representing authority</a:t>
            </a:r>
          </a:p>
          <a:p>
            <a:pPr marL="685800" lvl="1" indent="-228600">
              <a:buAutoNum type="arabicPeriod"/>
            </a:pPr>
            <a:r>
              <a:rPr lang="en-US" dirty="0"/>
              <a:t>But a rod of iron to use on the rebel nations (Rev 2:27; 12:5; 19:15; Ps 110:2)</a:t>
            </a:r>
          </a:p>
          <a:p>
            <a:pPr marL="228600" lvl="0" indent="-228600">
              <a:buAutoNum type="arabicPeriod"/>
            </a:pPr>
            <a:r>
              <a:rPr lang="en-US" b="1" dirty="0"/>
              <a:t>Reconciliation – the Spirit’s call – “with trembling kiss His feet”</a:t>
            </a:r>
          </a:p>
          <a:p>
            <a:pPr marL="685800" lvl="1" indent="-228600">
              <a:buAutoNum type="arabicPeriod"/>
            </a:pPr>
            <a:r>
              <a:rPr lang="en-US" dirty="0"/>
              <a:t>Kiss the Son – to the kings and judges – true wisdom is reconciliation while there is time and before judgement falls</a:t>
            </a:r>
          </a:p>
          <a:p>
            <a:pPr marL="685800" lvl="1" indent="-228600">
              <a:buAutoNum type="arabicPeriod"/>
            </a:pPr>
            <a:r>
              <a:rPr lang="en-US" dirty="0"/>
              <a:t>Kiss – a token of repentance (Luke 7:38).  A token of forgiveness (Luke 15:11-24).  A token of homage and loyalty (Gen 41:40; 1 Sam 10:1)</a:t>
            </a:r>
          </a:p>
          <a:p>
            <a:pPr marL="1143000" lvl="2" indent="-228600">
              <a:buAutoNum type="arabicPeriod"/>
            </a:pPr>
            <a:endParaRPr lang="en-US" dirty="0"/>
          </a:p>
        </p:txBody>
      </p:sp>
      <p:sp>
        <p:nvSpPr>
          <p:cNvPr id="4" name="Slide Number Placeholder 3">
            <a:extLst>
              <a:ext uri="{FF2B5EF4-FFF2-40B4-BE49-F238E27FC236}">
                <a16:creationId xmlns:a16="http://schemas.microsoft.com/office/drawing/2014/main" id="{AC0513BB-78E6-D557-200F-9F767FD9570E}"/>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08423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FE8BA-20DB-7A13-63B6-99B124CCDC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B01390-E655-EF12-7FB8-64D2E4E1A3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B7A6F1-F9B2-B0B0-77BF-9CB27EA6D532}"/>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8A01016B-B6D1-4D0B-6114-E72325B6C4EE}"/>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414965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B6A69-EA2E-08D2-6D11-C70DAE387B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9ADE-991D-8C86-D85D-535A5B8F1A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1F56E8-3BEF-F44D-8092-47FA4E2C3AB7}"/>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16D4B260-AC52-E39B-2A74-4F87D5D8675A}"/>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544903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BB28B-443E-E4D9-758F-A23F0D365D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BBB34-92CF-6DC0-77C2-0B4AC32E44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A84C5-6595-C07B-4873-C9160A7B9A28}"/>
              </a:ext>
            </a:extLst>
          </p:cNvPr>
          <p:cNvSpPr>
            <a:spLocks noGrp="1"/>
          </p:cNvSpPr>
          <p:nvPr>
            <p:ph type="body" idx="1"/>
          </p:nvPr>
        </p:nvSpPr>
        <p:spPr/>
        <p:txBody>
          <a:bodyPr>
            <a:normAutofit/>
          </a:bodyPr>
          <a:lstStyle/>
          <a:p>
            <a:pPr lvl="0"/>
            <a:r>
              <a:rPr lang="en-US" sz="1400" baseline="0" dirty="0"/>
              <a:t>Why does God discipline us?   Because that discipline will train us towards righteousness.</a:t>
            </a:r>
          </a:p>
        </p:txBody>
      </p:sp>
      <p:sp>
        <p:nvSpPr>
          <p:cNvPr id="4" name="Slide Number Placeholder 3">
            <a:extLst>
              <a:ext uri="{FF2B5EF4-FFF2-40B4-BE49-F238E27FC236}">
                <a16:creationId xmlns:a16="http://schemas.microsoft.com/office/drawing/2014/main" id="{BC151E34-FA4D-4F68-7543-527B8FED91BB}"/>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35691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A534-A943-D587-27F1-4D443955E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CE812-127A-7699-6688-65DF87437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88A56-4F2F-F44B-B159-8F5EF78CF0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931B4E1-EFC9-1032-CCA9-AC9F166CEB06}"/>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41289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diagramData" Target="../diagrams/data5.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17" Type="http://schemas.microsoft.com/office/2007/relationships/diagramDrawing" Target="../diagrams/drawing5.xml"/><Relationship Id="rId2" Type="http://schemas.openxmlformats.org/officeDocument/2006/relationships/notesSlide" Target="../notesSlides/notesSlide8.xml"/><Relationship Id="rId16" Type="http://schemas.openxmlformats.org/officeDocument/2006/relationships/diagramColors" Target="../diagrams/colors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5" Type="http://schemas.openxmlformats.org/officeDocument/2006/relationships/diagramQuickStyle" Target="../diagrams/quickStyle5.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Messianic Prophecies Fulfilled</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What does God want?</a:t>
            </a:r>
            <a:endParaRPr lang="en-US" sz="28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33A7BEA-D7AB-AC59-3447-76D438FC3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07755-6F91-DCCB-3514-621E4605278B}"/>
              </a:ext>
            </a:extLst>
          </p:cNvPr>
          <p:cNvSpPr>
            <a:spLocks noGrp="1"/>
          </p:cNvSpPr>
          <p:nvPr>
            <p:ph type="title"/>
          </p:nvPr>
        </p:nvSpPr>
        <p:spPr>
          <a:xfrm>
            <a:off x="58723" y="7434"/>
            <a:ext cx="8229600" cy="914400"/>
          </a:xfrm>
        </p:spPr>
        <p:txBody>
          <a:bodyPr>
            <a:normAutofit fontScale="90000"/>
          </a:bodyPr>
          <a:lstStyle/>
          <a:p>
            <a:pPr algn="l"/>
            <a:r>
              <a:rPr lang="en-US" sz="3600" dirty="0"/>
              <a:t>The Just Man, and the Righteous…</a:t>
            </a:r>
            <a:br>
              <a:rPr lang="en-US" dirty="0"/>
            </a:br>
            <a:r>
              <a:rPr lang="en-US" sz="2400" dirty="0">
                <a:solidFill>
                  <a:schemeClr val="tx2">
                    <a:lumMod val="60000"/>
                    <a:lumOff val="40000"/>
                  </a:schemeClr>
                </a:solidFill>
              </a:rPr>
              <a:t>Psalms 1</a:t>
            </a:r>
          </a:p>
        </p:txBody>
      </p:sp>
      <p:sp>
        <p:nvSpPr>
          <p:cNvPr id="5" name="Scroll: Horizontal 3">
            <a:extLst>
              <a:ext uri="{FF2B5EF4-FFF2-40B4-BE49-F238E27FC236}">
                <a16:creationId xmlns:a16="http://schemas.microsoft.com/office/drawing/2014/main" id="{8D5902BF-C5EC-C390-D0CA-A459399A5703}"/>
              </a:ext>
            </a:extLst>
          </p:cNvPr>
          <p:cNvSpPr/>
          <p:nvPr/>
        </p:nvSpPr>
        <p:spPr>
          <a:xfrm>
            <a:off x="111408" y="297366"/>
            <a:ext cx="6248231" cy="64458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a:t>
            </a:r>
            <a:r>
              <a:rPr lang="en-US" dirty="0"/>
              <a:t> Blessed </a:t>
            </a:r>
            <a:r>
              <a:rPr lang="en-US" i="1" dirty="0"/>
              <a:t>is</a:t>
            </a:r>
            <a:r>
              <a:rPr lang="en-US" dirty="0"/>
              <a:t> </a:t>
            </a:r>
            <a:r>
              <a:rPr lang="en-US" u="sng" dirty="0"/>
              <a:t>the man </a:t>
            </a:r>
            <a:r>
              <a:rPr lang="en-US" dirty="0"/>
              <a:t>Who </a:t>
            </a:r>
            <a:r>
              <a:rPr lang="en-US" i="1" dirty="0"/>
              <a:t>walks</a:t>
            </a:r>
            <a:r>
              <a:rPr lang="en-US" dirty="0"/>
              <a:t> not in the counsel of the ungodly, Nor </a:t>
            </a:r>
            <a:r>
              <a:rPr lang="en-US" i="1" dirty="0"/>
              <a:t>stands</a:t>
            </a:r>
            <a:r>
              <a:rPr lang="en-US" dirty="0"/>
              <a:t> in the path of sinners, Nor </a:t>
            </a:r>
            <a:r>
              <a:rPr lang="en-US" i="1" dirty="0"/>
              <a:t>sits</a:t>
            </a:r>
            <a:r>
              <a:rPr lang="en-US" dirty="0"/>
              <a:t> in the seat of the scornful; </a:t>
            </a:r>
          </a:p>
          <a:p>
            <a:r>
              <a:rPr lang="en-US" sz="1200" dirty="0">
                <a:solidFill>
                  <a:schemeClr val="tx1">
                    <a:lumMod val="95000"/>
                    <a:lumOff val="5000"/>
                  </a:schemeClr>
                </a:solidFill>
              </a:rPr>
              <a:t>(2)</a:t>
            </a:r>
            <a:r>
              <a:rPr lang="en-US" dirty="0"/>
              <a:t>  But his </a:t>
            </a:r>
            <a:r>
              <a:rPr lang="en-US" i="1" dirty="0"/>
              <a:t>delight</a:t>
            </a:r>
            <a:r>
              <a:rPr lang="en-US" dirty="0"/>
              <a:t> </a:t>
            </a:r>
            <a:r>
              <a:rPr lang="en-US" i="1" dirty="0"/>
              <a:t>is</a:t>
            </a:r>
            <a:r>
              <a:rPr lang="en-US" dirty="0"/>
              <a:t> in the law of the LORD, And in His law he </a:t>
            </a:r>
            <a:r>
              <a:rPr lang="en-US" i="1" dirty="0"/>
              <a:t>meditates</a:t>
            </a:r>
            <a:r>
              <a:rPr lang="en-US" dirty="0"/>
              <a:t> day and night. </a:t>
            </a:r>
          </a:p>
          <a:p>
            <a:r>
              <a:rPr lang="en-US" sz="1200" dirty="0">
                <a:solidFill>
                  <a:schemeClr val="tx1">
                    <a:lumMod val="95000"/>
                    <a:lumOff val="5000"/>
                  </a:schemeClr>
                </a:solidFill>
              </a:rPr>
              <a:t>(3)</a:t>
            </a:r>
            <a:r>
              <a:rPr lang="en-US" dirty="0"/>
              <a:t>  He shall be like a tree Planted by the rivers of water, That </a:t>
            </a:r>
            <a:r>
              <a:rPr lang="en-US" i="1" dirty="0"/>
              <a:t>brings forth its fruit in its season</a:t>
            </a:r>
            <a:r>
              <a:rPr lang="en-US" dirty="0"/>
              <a:t>, Whose leaf also shall not wither; And whatever he does shall prosper. </a:t>
            </a:r>
          </a:p>
          <a:p>
            <a:r>
              <a:rPr lang="en-US" sz="1200" dirty="0">
                <a:solidFill>
                  <a:schemeClr val="tx1">
                    <a:lumMod val="95000"/>
                    <a:lumOff val="5000"/>
                  </a:schemeClr>
                </a:solidFill>
              </a:rPr>
              <a:t>(4)</a:t>
            </a:r>
            <a:r>
              <a:rPr lang="en-US" dirty="0"/>
              <a:t>  The ungodly </a:t>
            </a:r>
            <a:r>
              <a:rPr lang="en-US" i="1" dirty="0"/>
              <a:t>are</a:t>
            </a:r>
            <a:r>
              <a:rPr lang="en-US" dirty="0"/>
              <a:t> not so, But </a:t>
            </a:r>
            <a:r>
              <a:rPr lang="en-US" i="1" dirty="0"/>
              <a:t>are</a:t>
            </a:r>
            <a:r>
              <a:rPr lang="en-US" dirty="0"/>
              <a:t> like the chaff which the wind drives away. </a:t>
            </a:r>
          </a:p>
          <a:p>
            <a:r>
              <a:rPr lang="en-US" sz="1200" dirty="0">
                <a:solidFill>
                  <a:schemeClr val="tx1">
                    <a:lumMod val="95000"/>
                    <a:lumOff val="5000"/>
                  </a:schemeClr>
                </a:solidFill>
              </a:rPr>
              <a:t>(5)</a:t>
            </a:r>
            <a:r>
              <a:rPr lang="en-US" dirty="0"/>
              <a:t>  Therefore the ungodly shall </a:t>
            </a:r>
            <a:r>
              <a:rPr lang="en-US" i="1" dirty="0"/>
              <a:t>not stand </a:t>
            </a:r>
            <a:r>
              <a:rPr lang="en-US" dirty="0"/>
              <a:t>in the judgment, Nor sinners </a:t>
            </a:r>
            <a:r>
              <a:rPr lang="en-US" i="1" u="sng" dirty="0"/>
              <a:t>in the congregation of the righteous</a:t>
            </a:r>
            <a:r>
              <a:rPr lang="en-US" dirty="0"/>
              <a:t>. </a:t>
            </a:r>
          </a:p>
          <a:p>
            <a:r>
              <a:rPr lang="en-US" sz="1200" dirty="0">
                <a:solidFill>
                  <a:schemeClr val="tx1">
                    <a:lumMod val="95000"/>
                    <a:lumOff val="5000"/>
                  </a:schemeClr>
                </a:solidFill>
              </a:rPr>
              <a:t>(6)</a:t>
            </a:r>
            <a:r>
              <a:rPr lang="en-US" dirty="0"/>
              <a:t>  For the LORD knows the way of </a:t>
            </a:r>
            <a:r>
              <a:rPr lang="en-US" u="sng" dirty="0"/>
              <a:t>the righteous</a:t>
            </a:r>
            <a:r>
              <a:rPr lang="en-US" dirty="0"/>
              <a:t>, But the way of the ungodly shall perish. </a:t>
            </a:r>
          </a:p>
        </p:txBody>
      </p:sp>
      <p:sp>
        <p:nvSpPr>
          <p:cNvPr id="4" name="Scroll: Horizontal 3">
            <a:extLst>
              <a:ext uri="{FF2B5EF4-FFF2-40B4-BE49-F238E27FC236}">
                <a16:creationId xmlns:a16="http://schemas.microsoft.com/office/drawing/2014/main" id="{B5E7D4D5-FE60-F7CC-DCEF-6743DA3FB93C}"/>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Who is the Just Man? (Ps 1:1)</a:t>
            </a:r>
          </a:p>
          <a:p>
            <a:endParaRPr lang="en-US" dirty="0"/>
          </a:p>
          <a:p>
            <a:r>
              <a:rPr lang="en-US" dirty="0"/>
              <a:t>Who are the righteous?  (Rom 4:7-8; Ps 32:1-2)</a:t>
            </a:r>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8F71CD92-9698-1CFD-4CE6-AEA1E7331436}"/>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14507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Just Shall Live by Faith</a:t>
            </a:r>
            <a:br>
              <a:rPr lang="en-US" dirty="0"/>
            </a:br>
            <a:r>
              <a:rPr lang="en-US" sz="2400" dirty="0">
                <a:solidFill>
                  <a:schemeClr val="tx2">
                    <a:lumMod val="60000"/>
                    <a:lumOff val="40000"/>
                  </a:schemeClr>
                </a:solidFill>
              </a:rPr>
              <a:t>Habakkuk 2:4</a:t>
            </a:r>
          </a:p>
        </p:txBody>
      </p:sp>
      <p:sp>
        <p:nvSpPr>
          <p:cNvPr id="6" name="TextBox 5"/>
          <p:cNvSpPr txBox="1"/>
          <p:nvPr/>
        </p:nvSpPr>
        <p:spPr>
          <a:xfrm>
            <a:off x="521208" y="1447800"/>
            <a:ext cx="2526792" cy="1015663"/>
          </a:xfrm>
          <a:prstGeom prst="rect">
            <a:avLst/>
          </a:prstGeom>
          <a:noFill/>
        </p:spPr>
        <p:txBody>
          <a:bodyPr wrap="square" rtlCol="0">
            <a:spAutoFit/>
          </a:bodyPr>
          <a:lstStyle/>
          <a:p>
            <a:r>
              <a:rPr lang="en-US" sz="2000" i="1" dirty="0"/>
              <a:t>The </a:t>
            </a:r>
            <a:r>
              <a:rPr lang="en-US" sz="2000" b="1" i="1" dirty="0"/>
              <a:t>Just</a:t>
            </a:r>
            <a:r>
              <a:rPr lang="en-US" sz="2000" i="1" dirty="0"/>
              <a:t>…</a:t>
            </a:r>
          </a:p>
          <a:p>
            <a:pPr marL="342900" indent="-342900">
              <a:buFont typeface="Arial" pitchFamily="34" charset="0"/>
              <a:buChar char="•"/>
            </a:pPr>
            <a:r>
              <a:rPr lang="en-US" sz="2000" i="1" dirty="0"/>
              <a:t>Who?</a:t>
            </a:r>
          </a:p>
          <a:p>
            <a:pPr marL="342900" indent="-342900">
              <a:buFont typeface="Arial" pitchFamily="34" charset="0"/>
              <a:buChar char="•"/>
            </a:pPr>
            <a:r>
              <a:rPr lang="en-US" sz="2000" i="1" dirty="0"/>
              <a:t>Romans 1:16-17</a:t>
            </a:r>
          </a:p>
        </p:txBody>
      </p:sp>
      <p:sp>
        <p:nvSpPr>
          <p:cNvPr id="7" name="TextBox 6"/>
          <p:cNvSpPr txBox="1"/>
          <p:nvPr/>
        </p:nvSpPr>
        <p:spPr>
          <a:xfrm>
            <a:off x="521208" y="2895600"/>
            <a:ext cx="2526792" cy="1323439"/>
          </a:xfrm>
          <a:prstGeom prst="rect">
            <a:avLst/>
          </a:prstGeom>
          <a:noFill/>
        </p:spPr>
        <p:txBody>
          <a:bodyPr wrap="square" rtlCol="0">
            <a:spAutoFit/>
          </a:bodyPr>
          <a:lstStyle/>
          <a:p>
            <a:r>
              <a:rPr lang="en-US" sz="2000" i="1" dirty="0"/>
              <a:t>…Shall </a:t>
            </a:r>
            <a:r>
              <a:rPr lang="en-US" sz="2000" b="1" i="1" dirty="0"/>
              <a:t>Live</a:t>
            </a:r>
            <a:r>
              <a:rPr lang="en-US" sz="2000" i="1" dirty="0"/>
              <a:t>…</a:t>
            </a:r>
          </a:p>
          <a:p>
            <a:pPr marL="342900" indent="-342900">
              <a:buFont typeface="Arial" pitchFamily="34" charset="0"/>
              <a:buChar char="•"/>
            </a:pPr>
            <a:r>
              <a:rPr lang="en-US" sz="2000" i="1" dirty="0"/>
              <a:t>How?</a:t>
            </a:r>
          </a:p>
          <a:p>
            <a:pPr marL="342900" indent="-342900">
              <a:buFont typeface="Arial" pitchFamily="34" charset="0"/>
              <a:buChar char="•"/>
            </a:pPr>
            <a:r>
              <a:rPr lang="en-US" sz="2000" i="1" dirty="0"/>
              <a:t>Galatians 2:19-3:29</a:t>
            </a:r>
          </a:p>
        </p:txBody>
      </p:sp>
      <p:sp>
        <p:nvSpPr>
          <p:cNvPr id="8" name="TextBox 7"/>
          <p:cNvSpPr txBox="1"/>
          <p:nvPr/>
        </p:nvSpPr>
        <p:spPr>
          <a:xfrm>
            <a:off x="390418" y="4419600"/>
            <a:ext cx="2657582" cy="1015663"/>
          </a:xfrm>
          <a:prstGeom prst="rect">
            <a:avLst/>
          </a:prstGeom>
          <a:noFill/>
        </p:spPr>
        <p:txBody>
          <a:bodyPr wrap="square" rtlCol="0">
            <a:spAutoFit/>
          </a:bodyPr>
          <a:lstStyle/>
          <a:p>
            <a:r>
              <a:rPr lang="en-US" sz="2000" i="1" dirty="0"/>
              <a:t>…By </a:t>
            </a:r>
            <a:r>
              <a:rPr lang="en-US" sz="2000" b="1" i="1" dirty="0"/>
              <a:t>Faith</a:t>
            </a:r>
            <a:r>
              <a:rPr lang="en-US" sz="2000" i="1" dirty="0"/>
              <a:t>.</a:t>
            </a:r>
          </a:p>
          <a:p>
            <a:pPr marL="342900" indent="-342900">
              <a:buFont typeface="Arial" pitchFamily="34" charset="0"/>
              <a:buChar char="•"/>
            </a:pPr>
            <a:r>
              <a:rPr lang="en-US" sz="2000" i="1" dirty="0"/>
              <a:t>What?</a:t>
            </a:r>
          </a:p>
          <a:p>
            <a:pPr marL="342900" indent="-342900">
              <a:buFont typeface="Arial" pitchFamily="34" charset="0"/>
              <a:buChar char="•"/>
            </a:pPr>
            <a:r>
              <a:rPr lang="en-US" sz="2000" i="1" dirty="0"/>
              <a:t>Hebrews 10, 11</a:t>
            </a:r>
          </a:p>
        </p:txBody>
      </p:sp>
      <p:graphicFrame>
        <p:nvGraphicFramePr>
          <p:cNvPr id="3" name="Diagram 2">
            <a:extLst>
              <a:ext uri="{FF2B5EF4-FFF2-40B4-BE49-F238E27FC236}">
                <a16:creationId xmlns:a16="http://schemas.microsoft.com/office/drawing/2014/main" id="{C1C6FAF0-4A55-6115-08A6-8284FD257EDC}"/>
              </a:ext>
            </a:extLst>
          </p:cNvPr>
          <p:cNvGraphicFramePr/>
          <p:nvPr>
            <p:extLst>
              <p:ext uri="{D42A27DB-BD31-4B8C-83A1-F6EECF244321}">
                <p14:modId xmlns:p14="http://schemas.microsoft.com/office/powerpoint/2010/main" val="814734357"/>
              </p:ext>
            </p:extLst>
          </p:nvPr>
        </p:nvGraphicFramePr>
        <p:xfrm>
          <a:off x="2705102" y="1992539"/>
          <a:ext cx="6705600" cy="3140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2419BFE2-8507-29C0-119C-8AD17DA1F784}"/>
              </a:ext>
            </a:extLst>
          </p:cNvPr>
          <p:cNvGraphicFramePr/>
          <p:nvPr>
            <p:extLst>
              <p:ext uri="{D42A27DB-BD31-4B8C-83A1-F6EECF244321}">
                <p14:modId xmlns:p14="http://schemas.microsoft.com/office/powerpoint/2010/main" val="927112552"/>
              </p:ext>
            </p:extLst>
          </p:nvPr>
        </p:nvGraphicFramePr>
        <p:xfrm>
          <a:off x="2713266" y="1992539"/>
          <a:ext cx="6705600" cy="31400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1065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A8BA5-7C2C-6A7C-3E24-E0345D3C2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A8BB8-129B-D4B9-B268-8C5F70B4065D}"/>
              </a:ext>
            </a:extLst>
          </p:cNvPr>
          <p:cNvSpPr>
            <a:spLocks noGrp="1"/>
          </p:cNvSpPr>
          <p:nvPr>
            <p:ph type="title"/>
          </p:nvPr>
        </p:nvSpPr>
        <p:spPr>
          <a:xfrm>
            <a:off x="58722" y="7434"/>
            <a:ext cx="8973869" cy="914400"/>
          </a:xfrm>
        </p:spPr>
        <p:txBody>
          <a:bodyPr>
            <a:normAutofit fontScale="90000"/>
          </a:bodyPr>
          <a:lstStyle/>
          <a:p>
            <a:pPr algn="l"/>
            <a:r>
              <a:rPr lang="en-US" sz="3600" dirty="0"/>
              <a:t>How the World responds to the Just Man…</a:t>
            </a:r>
            <a:br>
              <a:rPr lang="en-US" dirty="0"/>
            </a:br>
            <a:r>
              <a:rPr lang="en-US" sz="2400" dirty="0">
                <a:solidFill>
                  <a:schemeClr val="tx2">
                    <a:lumMod val="60000"/>
                    <a:lumOff val="40000"/>
                  </a:schemeClr>
                </a:solidFill>
              </a:rPr>
              <a:t>Psalms 2</a:t>
            </a:r>
          </a:p>
        </p:txBody>
      </p:sp>
      <p:sp>
        <p:nvSpPr>
          <p:cNvPr id="5" name="Scroll: Horizontal 3">
            <a:extLst>
              <a:ext uri="{FF2B5EF4-FFF2-40B4-BE49-F238E27FC236}">
                <a16:creationId xmlns:a16="http://schemas.microsoft.com/office/drawing/2014/main" id="{F971542A-68F4-392E-8069-E52221AA804C}"/>
              </a:ext>
            </a:extLst>
          </p:cNvPr>
          <p:cNvSpPr/>
          <p:nvPr/>
        </p:nvSpPr>
        <p:spPr>
          <a:xfrm>
            <a:off x="111408" y="297366"/>
            <a:ext cx="6248231" cy="701783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 </a:t>
            </a:r>
            <a:r>
              <a:rPr lang="en-US" sz="1600" i="1" dirty="0"/>
              <a:t>Why do the nations rage, And the people plot a vain thing?</a:t>
            </a:r>
            <a:r>
              <a:rPr lang="en-US" sz="1600" dirty="0"/>
              <a:t> </a:t>
            </a:r>
            <a:r>
              <a:rPr lang="en-US" sz="1200" dirty="0">
                <a:solidFill>
                  <a:schemeClr val="tx1">
                    <a:lumMod val="95000"/>
                    <a:lumOff val="5000"/>
                  </a:schemeClr>
                </a:solidFill>
              </a:rPr>
              <a:t>(2)</a:t>
            </a:r>
            <a:r>
              <a:rPr lang="en-US" sz="1600" dirty="0"/>
              <a:t> </a:t>
            </a:r>
            <a:r>
              <a:rPr lang="en-US" sz="1600" i="1" dirty="0"/>
              <a:t>The kings of the earth set themselves, And the rulers take counsel together, Against the LORD and against His Anointed, saying, </a:t>
            </a:r>
            <a:r>
              <a:rPr lang="en-US" sz="1200" dirty="0">
                <a:solidFill>
                  <a:schemeClr val="tx1">
                    <a:lumMod val="95000"/>
                    <a:lumOff val="5000"/>
                  </a:schemeClr>
                </a:solidFill>
              </a:rPr>
              <a:t>(3)</a:t>
            </a:r>
            <a:r>
              <a:rPr lang="en-US" sz="1600" dirty="0"/>
              <a:t> "</a:t>
            </a:r>
            <a:r>
              <a:rPr lang="en-US" sz="1600" i="1" dirty="0"/>
              <a:t>Let us break Their bonds in pieces And cast away Their cords from us.</a:t>
            </a:r>
            <a:r>
              <a:rPr lang="en-US" sz="1600" dirty="0"/>
              <a:t>" </a:t>
            </a:r>
            <a:r>
              <a:rPr lang="en-US" sz="1200" dirty="0">
                <a:solidFill>
                  <a:schemeClr val="tx1">
                    <a:lumMod val="95000"/>
                    <a:lumOff val="5000"/>
                  </a:schemeClr>
                </a:solidFill>
              </a:rPr>
              <a:t>(4)</a:t>
            </a:r>
            <a:r>
              <a:rPr lang="en-US" sz="1600" dirty="0"/>
              <a:t> He who sits in the heavens shall laugh; The LORD shall hold them in derision. </a:t>
            </a:r>
            <a:r>
              <a:rPr lang="en-US" sz="1200" dirty="0">
                <a:solidFill>
                  <a:schemeClr val="tx1">
                    <a:lumMod val="95000"/>
                    <a:lumOff val="5000"/>
                  </a:schemeClr>
                </a:solidFill>
              </a:rPr>
              <a:t>(5)</a:t>
            </a:r>
            <a:r>
              <a:rPr lang="en-US" sz="1600" dirty="0"/>
              <a:t> Then He shall speak to them in His wrath, And distress them in His deep displeasure:  </a:t>
            </a:r>
            <a:r>
              <a:rPr lang="en-US" sz="1200" dirty="0">
                <a:solidFill>
                  <a:schemeClr val="tx1">
                    <a:lumMod val="95000"/>
                    <a:lumOff val="5000"/>
                  </a:schemeClr>
                </a:solidFill>
              </a:rPr>
              <a:t>(6)</a:t>
            </a:r>
            <a:r>
              <a:rPr lang="en-US" sz="1600" dirty="0"/>
              <a:t> "Yet I have set My King On My holy hill of Zion."  </a:t>
            </a:r>
            <a:r>
              <a:rPr lang="en-US" sz="1200" dirty="0">
                <a:solidFill>
                  <a:schemeClr val="tx1">
                    <a:lumMod val="95000"/>
                    <a:lumOff val="5000"/>
                  </a:schemeClr>
                </a:solidFill>
              </a:rPr>
              <a:t>(7)</a:t>
            </a:r>
            <a:r>
              <a:rPr lang="en-US" sz="1600" dirty="0"/>
              <a:t> "</a:t>
            </a:r>
            <a:r>
              <a:rPr lang="en-US" sz="1600" b="1" i="1" dirty="0"/>
              <a:t>I will declare the decree: The LORD has said to Me, </a:t>
            </a:r>
            <a:r>
              <a:rPr lang="en-US" sz="1600" b="1" i="1" u="sng" dirty="0"/>
              <a:t>'You are My Son, Today I have begotten You</a:t>
            </a:r>
            <a:r>
              <a:rPr lang="en-US" sz="1600" dirty="0"/>
              <a:t>. </a:t>
            </a:r>
            <a:r>
              <a:rPr lang="en-US" sz="1200" dirty="0">
                <a:solidFill>
                  <a:schemeClr val="tx1">
                    <a:lumMod val="95000"/>
                    <a:lumOff val="5000"/>
                  </a:schemeClr>
                </a:solidFill>
              </a:rPr>
              <a:t>(8)</a:t>
            </a:r>
            <a:r>
              <a:rPr lang="en-US" sz="1600" dirty="0"/>
              <a:t> </a:t>
            </a:r>
            <a:r>
              <a:rPr lang="en-US" sz="1600" b="1" i="1" dirty="0"/>
              <a:t>Ask of Me, and I will give You The nations for Your inheritance, And the ends of the earth for Your possession</a:t>
            </a:r>
            <a:r>
              <a:rPr lang="en-US" sz="1600" dirty="0"/>
              <a:t>. </a:t>
            </a:r>
            <a:r>
              <a:rPr lang="en-US" sz="1200" dirty="0">
                <a:solidFill>
                  <a:schemeClr val="tx1">
                    <a:lumMod val="95000"/>
                    <a:lumOff val="5000"/>
                  </a:schemeClr>
                </a:solidFill>
              </a:rPr>
              <a:t>(9)</a:t>
            </a:r>
            <a:r>
              <a:rPr lang="en-US" sz="1600" dirty="0"/>
              <a:t> </a:t>
            </a:r>
            <a:r>
              <a:rPr lang="en-US" sz="1600" b="1" i="1" dirty="0"/>
              <a:t>You shall break them with a rod of iron</a:t>
            </a:r>
            <a:r>
              <a:rPr lang="en-US" sz="1600" i="1" dirty="0"/>
              <a:t>; </a:t>
            </a:r>
            <a:r>
              <a:rPr lang="en-US" sz="1600" b="1" i="1" dirty="0"/>
              <a:t>You shall dash them to pieces like a potter's vessel.'</a:t>
            </a:r>
            <a:r>
              <a:rPr lang="en-US" sz="1600" b="1" dirty="0"/>
              <a:t> </a:t>
            </a:r>
            <a:r>
              <a:rPr lang="en-US" sz="1600" dirty="0"/>
              <a:t>" </a:t>
            </a:r>
            <a:r>
              <a:rPr lang="en-US" sz="1200" dirty="0">
                <a:solidFill>
                  <a:schemeClr val="tx1">
                    <a:lumMod val="95000"/>
                    <a:lumOff val="5000"/>
                  </a:schemeClr>
                </a:solidFill>
              </a:rPr>
              <a:t>(10) </a:t>
            </a:r>
            <a:r>
              <a:rPr lang="en-US" sz="1600" i="1" dirty="0"/>
              <a:t>Now therefore, be wise, O kings; Be instructed, you judges of the earth.</a:t>
            </a:r>
            <a:r>
              <a:rPr lang="en-US" sz="1600" dirty="0"/>
              <a:t> </a:t>
            </a:r>
            <a:r>
              <a:rPr lang="en-US" sz="1200" dirty="0">
                <a:solidFill>
                  <a:schemeClr val="tx1">
                    <a:lumMod val="95000"/>
                    <a:lumOff val="5000"/>
                  </a:schemeClr>
                </a:solidFill>
              </a:rPr>
              <a:t>(11) </a:t>
            </a:r>
            <a:r>
              <a:rPr lang="en-US" sz="1600" i="1" dirty="0"/>
              <a:t>Serve the LORD with fear, And rejoice with trembling. </a:t>
            </a:r>
            <a:r>
              <a:rPr lang="en-US" sz="1200" dirty="0">
                <a:solidFill>
                  <a:schemeClr val="tx1">
                    <a:lumMod val="95000"/>
                    <a:lumOff val="5000"/>
                  </a:schemeClr>
                </a:solidFill>
              </a:rPr>
              <a:t>(12) </a:t>
            </a:r>
            <a:r>
              <a:rPr lang="en-US" sz="1600" i="1" dirty="0"/>
              <a:t>Kiss the Son, lest He be angry, And you perish in the way, When His wrath is kindled but a little. Blessed are all those who put their trust in Him</a:t>
            </a:r>
            <a:r>
              <a:rPr lang="en-US" sz="1600" dirty="0"/>
              <a:t>.</a:t>
            </a:r>
          </a:p>
        </p:txBody>
      </p:sp>
      <p:sp>
        <p:nvSpPr>
          <p:cNvPr id="4" name="Scroll: Horizontal 3">
            <a:extLst>
              <a:ext uri="{FF2B5EF4-FFF2-40B4-BE49-F238E27FC236}">
                <a16:creationId xmlns:a16="http://schemas.microsoft.com/office/drawing/2014/main" id="{7E38A61F-52E0-9918-FDBF-3711584A7741}"/>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How many speakers?</a:t>
            </a:r>
          </a:p>
          <a:p>
            <a:endParaRPr lang="en-US" dirty="0"/>
          </a:p>
          <a:p>
            <a:r>
              <a:rPr lang="en-US" sz="1200" dirty="0"/>
              <a:t>(v1-3) </a:t>
            </a:r>
            <a:r>
              <a:rPr lang="en-US" sz="1400" dirty="0"/>
              <a:t>The voice of rebellion, man in </a:t>
            </a:r>
            <a:r>
              <a:rPr lang="en-US" sz="1400" u="sng" dirty="0"/>
              <a:t>revolt</a:t>
            </a:r>
          </a:p>
          <a:p>
            <a:r>
              <a:rPr lang="en-US" sz="1400" dirty="0"/>
              <a:t> </a:t>
            </a:r>
          </a:p>
          <a:p>
            <a:r>
              <a:rPr lang="en-US" sz="1200" dirty="0"/>
              <a:t>(v4-6) </a:t>
            </a:r>
            <a:r>
              <a:rPr lang="en-US" sz="1400" dirty="0"/>
              <a:t>God in His </a:t>
            </a:r>
            <a:r>
              <a:rPr lang="en-US" sz="1400" u="sng" dirty="0"/>
              <a:t>wrath</a:t>
            </a:r>
          </a:p>
          <a:p>
            <a:endParaRPr lang="en-US" sz="1400" u="sng" dirty="0"/>
          </a:p>
          <a:p>
            <a:r>
              <a:rPr lang="en-US" sz="1200" dirty="0"/>
              <a:t>(v7-9) </a:t>
            </a:r>
            <a:r>
              <a:rPr lang="en-US" sz="1400" u="sng" dirty="0"/>
              <a:t>Revelation</a:t>
            </a:r>
            <a:r>
              <a:rPr lang="en-US" sz="1400" dirty="0"/>
              <a:t> of the Son</a:t>
            </a:r>
          </a:p>
          <a:p>
            <a:endParaRPr lang="en-US" sz="1400" dirty="0"/>
          </a:p>
          <a:p>
            <a:r>
              <a:rPr lang="en-US" sz="1200" dirty="0"/>
              <a:t>(v10-12) </a:t>
            </a:r>
            <a:r>
              <a:rPr lang="en-US" sz="1400" dirty="0"/>
              <a:t>The Spirit calls to </a:t>
            </a:r>
            <a:r>
              <a:rPr lang="en-US" sz="1400" u="sng" dirty="0"/>
              <a:t>reconciliation</a:t>
            </a:r>
          </a:p>
          <a:p>
            <a:endParaRPr lang="en-US" sz="1400" u="sng" dirty="0"/>
          </a:p>
          <a:p>
            <a:r>
              <a:rPr lang="en-US" sz="1400" dirty="0"/>
              <a:t>Foreshadowing of Events:</a:t>
            </a:r>
          </a:p>
          <a:p>
            <a:pPr marL="342900" indent="-342900">
              <a:buAutoNum type="arabicPeriod"/>
            </a:pPr>
            <a:r>
              <a:rPr lang="en-US" sz="1400" dirty="0"/>
              <a:t>Acts 4:8-30</a:t>
            </a:r>
          </a:p>
          <a:p>
            <a:pPr marL="342900" indent="-342900">
              <a:buAutoNum type="arabicPeriod"/>
            </a:pPr>
            <a:r>
              <a:rPr lang="en-US" sz="1400" dirty="0"/>
              <a:t>Acts 13:16-52</a:t>
            </a:r>
          </a:p>
        </p:txBody>
      </p:sp>
      <p:sp>
        <p:nvSpPr>
          <p:cNvPr id="3" name="TextBox 2">
            <a:extLst>
              <a:ext uri="{FF2B5EF4-FFF2-40B4-BE49-F238E27FC236}">
                <a16:creationId xmlns:a16="http://schemas.microsoft.com/office/drawing/2014/main" id="{4B1D0702-ED0C-9281-90FA-971EC99129C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514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4BE04-5E2A-8A75-A407-68EFAB779F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CF128-2FC5-9C11-F98B-A6AFC4E09157}"/>
              </a:ext>
            </a:extLst>
          </p:cNvPr>
          <p:cNvSpPr>
            <a:spLocks noGrp="1"/>
          </p:cNvSpPr>
          <p:nvPr>
            <p:ph type="title"/>
          </p:nvPr>
        </p:nvSpPr>
        <p:spPr>
          <a:xfrm>
            <a:off x="58723" y="7434"/>
            <a:ext cx="8229600" cy="914400"/>
          </a:xfrm>
        </p:spPr>
        <p:txBody>
          <a:bodyPr>
            <a:normAutofit fontScale="90000"/>
          </a:bodyPr>
          <a:lstStyle/>
          <a:p>
            <a:pPr algn="l"/>
            <a:r>
              <a:rPr lang="en-US" sz="3100" dirty="0"/>
              <a:t>The Majesty of God Reveals His Purposes</a:t>
            </a:r>
            <a:br>
              <a:rPr lang="en-US" dirty="0"/>
            </a:br>
            <a:r>
              <a:rPr lang="en-US" sz="2400" dirty="0">
                <a:solidFill>
                  <a:schemeClr val="tx2">
                    <a:lumMod val="60000"/>
                    <a:lumOff val="40000"/>
                  </a:schemeClr>
                </a:solidFill>
              </a:rPr>
              <a:t>Psalms 8</a:t>
            </a:r>
          </a:p>
        </p:txBody>
      </p:sp>
      <p:sp>
        <p:nvSpPr>
          <p:cNvPr id="5" name="Scroll: Horizontal 3">
            <a:extLst>
              <a:ext uri="{FF2B5EF4-FFF2-40B4-BE49-F238E27FC236}">
                <a16:creationId xmlns:a16="http://schemas.microsoft.com/office/drawing/2014/main" id="{4FDA9CCF-EE32-B620-5EF8-D84635F10E80}"/>
              </a:ext>
            </a:extLst>
          </p:cNvPr>
          <p:cNvSpPr/>
          <p:nvPr/>
        </p:nvSpPr>
        <p:spPr>
          <a:xfrm>
            <a:off x="111408" y="682082"/>
            <a:ext cx="6248231" cy="6061109"/>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a:t>
            </a:r>
            <a:r>
              <a:rPr lang="en-US" sz="1600" dirty="0"/>
              <a:t> O LORD, our Lord, How excellent is Your name in all the earth, Who have set Your glory above the heavens! </a:t>
            </a:r>
            <a:r>
              <a:rPr lang="en-US" sz="1200" dirty="0">
                <a:solidFill>
                  <a:schemeClr val="tx1">
                    <a:lumMod val="95000"/>
                    <a:lumOff val="5000"/>
                  </a:schemeClr>
                </a:solidFill>
              </a:rPr>
              <a:t>(2)</a:t>
            </a:r>
            <a:r>
              <a:rPr lang="en-US" sz="1600" dirty="0"/>
              <a:t> Out of the mouth of babes and nursing infants You have ordained strength, Because of Your enemies, That You may silence the enemy and the avenger. </a:t>
            </a:r>
            <a:r>
              <a:rPr lang="en-US" sz="1200" dirty="0">
                <a:solidFill>
                  <a:schemeClr val="tx1">
                    <a:lumMod val="95000"/>
                    <a:lumOff val="5000"/>
                  </a:schemeClr>
                </a:solidFill>
              </a:rPr>
              <a:t>(3)</a:t>
            </a:r>
            <a:r>
              <a:rPr lang="en-US" sz="1600" dirty="0"/>
              <a:t> When I consider Your heavens, the work of Your fingers, The moon and the stars, which You have ordained, </a:t>
            </a:r>
            <a:r>
              <a:rPr lang="en-US" sz="1200" dirty="0">
                <a:solidFill>
                  <a:schemeClr val="tx1">
                    <a:lumMod val="95000"/>
                    <a:lumOff val="5000"/>
                  </a:schemeClr>
                </a:solidFill>
              </a:rPr>
              <a:t>(4)</a:t>
            </a:r>
            <a:r>
              <a:rPr lang="en-US" sz="1600" dirty="0"/>
              <a:t> </a:t>
            </a:r>
            <a:r>
              <a:rPr lang="en-US" sz="1600" i="1" u="sng" dirty="0"/>
              <a:t>What is man that You are mindful of him</a:t>
            </a:r>
            <a:r>
              <a:rPr lang="en-US" sz="1600" i="1" dirty="0"/>
              <a:t>, And the son of man that You visit him? </a:t>
            </a:r>
            <a:r>
              <a:rPr lang="en-US" sz="1200" dirty="0">
                <a:solidFill>
                  <a:schemeClr val="tx1">
                    <a:lumMod val="95000"/>
                    <a:lumOff val="5000"/>
                  </a:schemeClr>
                </a:solidFill>
              </a:rPr>
              <a:t>(5)</a:t>
            </a:r>
            <a:r>
              <a:rPr lang="en-US" sz="1600" dirty="0"/>
              <a:t> </a:t>
            </a:r>
            <a:r>
              <a:rPr lang="en-US" sz="1600" i="1" dirty="0"/>
              <a:t>For You have made him a little lower than the angels, And You have crowned him with glory and honor.</a:t>
            </a:r>
            <a:r>
              <a:rPr lang="en-US" sz="1600" dirty="0"/>
              <a:t> </a:t>
            </a:r>
            <a:r>
              <a:rPr lang="en-US" sz="1200" dirty="0">
                <a:solidFill>
                  <a:schemeClr val="tx1">
                    <a:lumMod val="95000"/>
                    <a:lumOff val="5000"/>
                  </a:schemeClr>
                </a:solidFill>
              </a:rPr>
              <a:t>(6)</a:t>
            </a:r>
            <a:r>
              <a:rPr lang="en-US" sz="1600" dirty="0"/>
              <a:t> </a:t>
            </a:r>
            <a:r>
              <a:rPr lang="en-US" sz="1600" i="1" dirty="0"/>
              <a:t>You have made him to have dominion over the works of Your hands; You have put all things under his feet, </a:t>
            </a:r>
            <a:r>
              <a:rPr lang="en-US" sz="1200" dirty="0">
                <a:solidFill>
                  <a:schemeClr val="tx1">
                    <a:lumMod val="95000"/>
                    <a:lumOff val="5000"/>
                  </a:schemeClr>
                </a:solidFill>
              </a:rPr>
              <a:t>(7)</a:t>
            </a:r>
            <a:r>
              <a:rPr lang="en-US" sz="1600" dirty="0"/>
              <a:t>  All sheep and oxen—Even the beasts of the field,</a:t>
            </a:r>
          </a:p>
          <a:p>
            <a:r>
              <a:rPr lang="en-US" sz="1200" dirty="0">
                <a:solidFill>
                  <a:schemeClr val="tx1">
                    <a:lumMod val="95000"/>
                    <a:lumOff val="5000"/>
                  </a:schemeClr>
                </a:solidFill>
              </a:rPr>
              <a:t>(8)</a:t>
            </a:r>
            <a:r>
              <a:rPr lang="en-US" sz="1600" dirty="0"/>
              <a:t> The birds of the air, And the fish of the sea That pass through the paths of the seas. </a:t>
            </a:r>
            <a:r>
              <a:rPr lang="en-US" sz="1200" dirty="0">
                <a:solidFill>
                  <a:schemeClr val="tx1">
                    <a:lumMod val="95000"/>
                    <a:lumOff val="5000"/>
                  </a:schemeClr>
                </a:solidFill>
              </a:rPr>
              <a:t>(9)</a:t>
            </a:r>
            <a:r>
              <a:rPr lang="en-US" sz="1600" dirty="0"/>
              <a:t> O LORD, our Lord, How excellent is Your name in all the earth!</a:t>
            </a:r>
          </a:p>
        </p:txBody>
      </p:sp>
      <p:sp>
        <p:nvSpPr>
          <p:cNvPr id="4" name="Scroll: Horizontal 3">
            <a:extLst>
              <a:ext uri="{FF2B5EF4-FFF2-40B4-BE49-F238E27FC236}">
                <a16:creationId xmlns:a16="http://schemas.microsoft.com/office/drawing/2014/main" id="{34927F45-F840-D70D-AEA4-934C32998234}"/>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Marvel at God’s creation… (Origins)</a:t>
            </a:r>
          </a:p>
          <a:p>
            <a:endParaRPr lang="en-US" dirty="0"/>
          </a:p>
          <a:p>
            <a:r>
              <a:rPr lang="en-US" dirty="0"/>
              <a:t>“What is man...?” (Why? Meaning)</a:t>
            </a:r>
          </a:p>
          <a:p>
            <a:endParaRPr lang="en-US" dirty="0"/>
          </a:p>
          <a:p>
            <a:r>
              <a:rPr lang="en-US" dirty="0"/>
              <a:t>Hebrews 2 (Destiny)</a:t>
            </a:r>
          </a:p>
          <a:p>
            <a:endParaRPr lang="en-US" dirty="0"/>
          </a:p>
          <a:p>
            <a:endParaRPr lang="en-US" dirty="0"/>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9B363906-D8CD-8C78-A1B0-854203A6B9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63349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189A8-1652-AF76-687E-A4654B0B45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AEF5FB-912F-4C34-D164-94FD88AF5819}"/>
              </a:ext>
            </a:extLst>
          </p:cNvPr>
          <p:cNvSpPr>
            <a:spLocks noGrp="1"/>
          </p:cNvSpPr>
          <p:nvPr>
            <p:ph type="title"/>
          </p:nvPr>
        </p:nvSpPr>
        <p:spPr>
          <a:xfrm>
            <a:off x="58723" y="7434"/>
            <a:ext cx="8229600" cy="914400"/>
          </a:xfrm>
        </p:spPr>
        <p:txBody>
          <a:bodyPr>
            <a:normAutofit fontScale="90000"/>
          </a:bodyPr>
          <a:lstStyle/>
          <a:p>
            <a:pPr algn="l"/>
            <a:r>
              <a:rPr lang="en-US" sz="3600" dirty="0"/>
              <a:t>The Righteousness of Man</a:t>
            </a:r>
            <a:br>
              <a:rPr lang="en-US" dirty="0"/>
            </a:br>
            <a:r>
              <a:rPr lang="en-US" sz="2400" dirty="0">
                <a:solidFill>
                  <a:schemeClr val="tx2">
                    <a:lumMod val="60000"/>
                    <a:lumOff val="40000"/>
                  </a:schemeClr>
                </a:solidFill>
              </a:rPr>
              <a:t>Romans 10</a:t>
            </a:r>
          </a:p>
        </p:txBody>
      </p:sp>
      <p:sp>
        <p:nvSpPr>
          <p:cNvPr id="5" name="Scroll: Horizontal 3">
            <a:extLst>
              <a:ext uri="{FF2B5EF4-FFF2-40B4-BE49-F238E27FC236}">
                <a16:creationId xmlns:a16="http://schemas.microsoft.com/office/drawing/2014/main" id="{B843EEE6-732A-2A27-A061-9A3FFC705857}"/>
              </a:ext>
            </a:extLst>
          </p:cNvPr>
          <p:cNvSpPr/>
          <p:nvPr/>
        </p:nvSpPr>
        <p:spPr>
          <a:xfrm>
            <a:off x="111408" y="297366"/>
            <a:ext cx="6248231" cy="64458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Brethren, my heart's desire and prayer to God for Israel is that they may be saved. </a:t>
            </a:r>
            <a:r>
              <a:rPr lang="en-US" sz="1400" i="1" dirty="0"/>
              <a:t>For I bear them witness that they have a zeal for God, but not according to knowledge. For they being ignorant of God's righteousness, and </a:t>
            </a:r>
            <a:r>
              <a:rPr lang="en-US" sz="1400" i="1" u="sng" dirty="0"/>
              <a:t>seeking to establish their own righteousness</a:t>
            </a:r>
            <a:r>
              <a:rPr lang="en-US" sz="1400" i="1" dirty="0"/>
              <a:t>, </a:t>
            </a:r>
            <a:r>
              <a:rPr lang="en-US" sz="1400" i="1" u="sng" dirty="0"/>
              <a:t>have not submitted to the righteousness of God. For Christ is the end of the law for righteousness to everyone who believes</a:t>
            </a:r>
            <a:r>
              <a:rPr lang="en-US" sz="1400" i="1" dirty="0"/>
              <a:t>. </a:t>
            </a:r>
            <a:r>
              <a:rPr lang="en-US" sz="1400" dirty="0"/>
              <a:t>For Moses writes about the righteousness which is of the law, "THE MAN WHO DOES THOSE THINGS SHALL LIVE BY THEM." But the righteousness of faith speaks in this way, "DO NOT SAY IN YOUR HEART, 'WHO WILL ASCEND INTO HEAVEN?' " (that is, to bring Christ down from above) or, " 'WHO WILL DESCEND INTO THE ABYSS?' " (that is, to bring Christ up from the dead). But what does it say? "THE WORD IS NEAR YOU, IN YOUR MOUTH AND IN YOUR HEART" (that is, the word of faith which we preach): that if you confess with your mouth the Lord Jesus and believe in your heart that God has raised Him from the dead, you will be saved. For with the heart one believes unto righteousness, and with the mouth confession is made unto salvation. For the Scripture says, "WHOEVER BELIEVES ON HIM WILL NOT BE PUT TO SHAME." </a:t>
            </a:r>
            <a:r>
              <a:rPr lang="en-US" sz="1100" dirty="0"/>
              <a:t> (Rom 10:1-11)</a:t>
            </a:r>
            <a:endParaRPr lang="en-US" sz="1400" dirty="0"/>
          </a:p>
        </p:txBody>
      </p:sp>
      <p:sp>
        <p:nvSpPr>
          <p:cNvPr id="4" name="Scroll: Horizontal 3">
            <a:extLst>
              <a:ext uri="{FF2B5EF4-FFF2-40B4-BE49-F238E27FC236}">
                <a16:creationId xmlns:a16="http://schemas.microsoft.com/office/drawing/2014/main" id="{0A1A3CC9-8204-9ACA-CEFD-8FEFC80558E4}"/>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How do men establish their own righteousness?</a:t>
            </a:r>
          </a:p>
          <a:p>
            <a:endParaRPr lang="en-US" dirty="0"/>
          </a:p>
          <a:p>
            <a:r>
              <a:rPr lang="en-US" dirty="0"/>
              <a:t>Identify </a:t>
            </a:r>
            <a:r>
              <a:rPr lang="en-US" i="1" dirty="0"/>
              <a:t>secular ethics</a:t>
            </a:r>
            <a:r>
              <a:rPr lang="en-US" dirty="0"/>
              <a:t> examples?  (Morality)</a:t>
            </a:r>
          </a:p>
          <a:p>
            <a:endParaRPr lang="en-US" dirty="0"/>
          </a:p>
          <a:p>
            <a:r>
              <a:rPr lang="en-US" dirty="0"/>
              <a:t>Is </a:t>
            </a:r>
            <a:r>
              <a:rPr lang="en-US" b="1" dirty="0"/>
              <a:t>compassion</a:t>
            </a:r>
            <a:r>
              <a:rPr lang="en-US" dirty="0"/>
              <a:t> always the right thing?</a:t>
            </a:r>
          </a:p>
          <a:p>
            <a:endParaRPr lang="en-US" dirty="0"/>
          </a:p>
          <a:p>
            <a:r>
              <a:rPr lang="en-US" dirty="0"/>
              <a:t>Could compassion be malevolent?</a:t>
            </a:r>
          </a:p>
          <a:p>
            <a:endParaRPr lang="en-US" dirty="0"/>
          </a:p>
          <a:p>
            <a:r>
              <a:rPr lang="en-US" dirty="0"/>
              <a:t>Why do men suffer?</a:t>
            </a:r>
          </a:p>
          <a:p>
            <a:endParaRPr lang="en-US" dirty="0"/>
          </a:p>
          <a:p>
            <a:r>
              <a:rPr lang="en-US" dirty="0"/>
              <a:t>What does Judgement reveal?</a:t>
            </a:r>
          </a:p>
          <a:p>
            <a:endParaRPr lang="en-US" dirty="0"/>
          </a:p>
        </p:txBody>
      </p:sp>
      <p:sp>
        <p:nvSpPr>
          <p:cNvPr id="3" name="TextBox 2">
            <a:extLst>
              <a:ext uri="{FF2B5EF4-FFF2-40B4-BE49-F238E27FC236}">
                <a16:creationId xmlns:a16="http://schemas.microsoft.com/office/drawing/2014/main" id="{4BEB967B-1ED9-C74B-FE55-1571533125C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5617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fade">
                                      <p:cBhvr>
                                        <p:cTn id="42" dur="1000"/>
                                        <p:tgtEl>
                                          <p:spTgt spid="4">
                                            <p:txEl>
                                              <p:pRg st="6" end="6"/>
                                            </p:txEl>
                                          </p:spTgt>
                                        </p:tgtEl>
                                      </p:cBhvr>
                                    </p:animEffect>
                                    <p:anim calcmode="lin" valueType="num">
                                      <p:cBhvr>
                                        <p:cTn id="43"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4">
                                            <p:txEl>
                                              <p:pRg st="10" end="10"/>
                                            </p:txEl>
                                          </p:spTgt>
                                        </p:tgtEl>
                                        <p:attrNameLst>
                                          <p:attrName>style.visibility</p:attrName>
                                        </p:attrNameLst>
                                      </p:cBhvr>
                                      <p:to>
                                        <p:strVal val="visible"/>
                                      </p:to>
                                    </p:set>
                                    <p:animEffect transition="in" filter="fade">
                                      <p:cBhvr>
                                        <p:cTn id="56" dur="1000"/>
                                        <p:tgtEl>
                                          <p:spTgt spid="4">
                                            <p:txEl>
                                              <p:pRg st="10" end="10"/>
                                            </p:txEl>
                                          </p:spTgt>
                                        </p:tgtEl>
                                      </p:cBhvr>
                                    </p:animEffect>
                                    <p:anim calcmode="lin" valueType="num">
                                      <p:cBhvr>
                                        <p:cTn id="57"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F0F9D-D31F-5D18-0216-BDE27D27927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95D8578-5573-E224-04E4-98000652D6CE}"/>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does God want?</a:t>
            </a:r>
            <a:br>
              <a:rPr lang="en-US" dirty="0"/>
            </a:br>
            <a:r>
              <a:rPr lang="en-US" sz="2400" dirty="0">
                <a:solidFill>
                  <a:schemeClr val="tx2">
                    <a:lumMod val="60000"/>
                    <a:lumOff val="40000"/>
                  </a:schemeClr>
                </a:solidFill>
              </a:rPr>
              <a:t>The righteousness of God versus that of man…</a:t>
            </a:r>
          </a:p>
        </p:txBody>
      </p:sp>
      <p:graphicFrame>
        <p:nvGraphicFramePr>
          <p:cNvPr id="3" name="Diagram 2">
            <a:extLst>
              <a:ext uri="{FF2B5EF4-FFF2-40B4-BE49-F238E27FC236}">
                <a16:creationId xmlns:a16="http://schemas.microsoft.com/office/drawing/2014/main" id="{1AF364A4-2597-4D30-C43F-5AE60E2BB050}"/>
              </a:ext>
            </a:extLst>
          </p:cNvPr>
          <p:cNvGraphicFramePr/>
          <p:nvPr>
            <p:extLst>
              <p:ext uri="{D42A27DB-BD31-4B8C-83A1-F6EECF244321}">
                <p14:modId xmlns:p14="http://schemas.microsoft.com/office/powerpoint/2010/main" val="4143949535"/>
              </p:ext>
            </p:extLst>
          </p:nvPr>
        </p:nvGraphicFramePr>
        <p:xfrm>
          <a:off x="1219200" y="2133600"/>
          <a:ext cx="6705600" cy="3140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8F27CA9A-4F37-91D8-BB30-7D2DA05DE1A9}"/>
              </a:ext>
            </a:extLst>
          </p:cNvPr>
          <p:cNvGraphicFramePr/>
          <p:nvPr>
            <p:extLst>
              <p:ext uri="{D42A27DB-BD31-4B8C-83A1-F6EECF244321}">
                <p14:modId xmlns:p14="http://schemas.microsoft.com/office/powerpoint/2010/main" val="36392421"/>
              </p:ext>
            </p:extLst>
          </p:nvPr>
        </p:nvGraphicFramePr>
        <p:xfrm>
          <a:off x="1232452" y="2133600"/>
          <a:ext cx="6705600" cy="31400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4" name="Diagram 3">
            <a:extLst>
              <a:ext uri="{FF2B5EF4-FFF2-40B4-BE49-F238E27FC236}">
                <a16:creationId xmlns:a16="http://schemas.microsoft.com/office/drawing/2014/main" id="{C274C129-CFE7-C51F-A527-20BE100B4304}"/>
              </a:ext>
            </a:extLst>
          </p:cNvPr>
          <p:cNvGraphicFramePr/>
          <p:nvPr>
            <p:extLst>
              <p:ext uri="{D42A27DB-BD31-4B8C-83A1-F6EECF244321}">
                <p14:modId xmlns:p14="http://schemas.microsoft.com/office/powerpoint/2010/main" val="3013333411"/>
              </p:ext>
            </p:extLst>
          </p:nvPr>
        </p:nvGraphicFramePr>
        <p:xfrm>
          <a:off x="1255643" y="2140226"/>
          <a:ext cx="6705600" cy="314007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46442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Graphic spid="9" grpId="0">
        <p:bldAsOne/>
      </p:bldGraphic>
      <p:bldGraphic spid="9" grpId="1">
        <p:bldAsOne/>
      </p:bldGraphic>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45F96-CC6F-93C4-1A18-31857A8D7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5659B-6FF3-BE25-C9FD-5D0C2A7EBBC1}"/>
              </a:ext>
            </a:extLst>
          </p:cNvPr>
          <p:cNvSpPr>
            <a:spLocks noGrp="1"/>
          </p:cNvSpPr>
          <p:nvPr>
            <p:ph type="title"/>
          </p:nvPr>
        </p:nvSpPr>
        <p:spPr>
          <a:xfrm>
            <a:off x="457200" y="0"/>
            <a:ext cx="8229600" cy="914400"/>
          </a:xfrm>
        </p:spPr>
        <p:txBody>
          <a:bodyPr>
            <a:normAutofit fontScale="90000"/>
          </a:bodyPr>
          <a:lstStyle/>
          <a:p>
            <a:pPr algn="l"/>
            <a:r>
              <a:rPr lang="en-US" sz="3600" dirty="0"/>
              <a:t>What does God want </a:t>
            </a:r>
            <a:r>
              <a:rPr lang="en-US" sz="3600"/>
              <a:t>of the Just Man?</a:t>
            </a:r>
            <a:br>
              <a:rPr lang="en-US" dirty="0"/>
            </a:br>
            <a:r>
              <a:rPr lang="en-US" sz="2400" dirty="0">
                <a:solidFill>
                  <a:schemeClr val="tx2">
                    <a:lumMod val="60000"/>
                    <a:lumOff val="40000"/>
                  </a:schemeClr>
                </a:solidFill>
              </a:rPr>
              <a:t>The purpose of Knowledge, Trust, and Obedience</a:t>
            </a:r>
          </a:p>
        </p:txBody>
      </p:sp>
      <p:sp>
        <p:nvSpPr>
          <p:cNvPr id="5" name="Scroll: Horizontal 3">
            <a:extLst>
              <a:ext uri="{FF2B5EF4-FFF2-40B4-BE49-F238E27FC236}">
                <a16:creationId xmlns:a16="http://schemas.microsoft.com/office/drawing/2014/main" id="{8E7FD5DE-871C-E338-5425-0F06E4F98C35}"/>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t>For I desire mercy and not sacrifice, and the </a:t>
            </a:r>
            <a:r>
              <a:rPr lang="en-US" i="1" dirty="0"/>
              <a:t>knowledge of God</a:t>
            </a:r>
            <a:r>
              <a:rPr lang="en-US" dirty="0"/>
              <a:t> more than burnt offerings.  (Hosea 6:6)</a:t>
            </a:r>
          </a:p>
          <a:p>
            <a:endParaRPr lang="en-US" dirty="0"/>
          </a:p>
          <a:p>
            <a:pPr marL="285750" indent="-285750">
              <a:buFont typeface="Arial" panose="020B0604020202020204" pitchFamily="34" charset="0"/>
              <a:buChar char="•"/>
            </a:pPr>
            <a:r>
              <a:rPr lang="en-US" dirty="0"/>
              <a:t>Thus says the LORD: "Let not the wise man glory in his wisdom, Let not the mighty man glory in his might, Nor let the rich man glory in his riches; </a:t>
            </a:r>
            <a:r>
              <a:rPr lang="en-US" i="1" dirty="0"/>
              <a:t>But let him who glories glory in this, That he understands and knows Me</a:t>
            </a:r>
            <a:r>
              <a:rPr lang="en-US" dirty="0"/>
              <a:t>, That I am the LORD, exercising lovingkindness, judgment, and righteousness in the earth. For in these I delight," says the LORD. (Jeremiah 9:23-24)</a:t>
            </a:r>
          </a:p>
          <a:p>
            <a:endParaRPr lang="en-US" dirty="0"/>
          </a:p>
          <a:p>
            <a:pPr marL="285750" indent="-285750">
              <a:buFont typeface="Arial" panose="020B0604020202020204" pitchFamily="34" charset="0"/>
              <a:buChar char="•"/>
            </a:pPr>
            <a:r>
              <a:rPr lang="en-US" dirty="0"/>
              <a:t>"Has the LORD as great delight in burnt offerings and sacrifices, As in obeying the voice of the LORD? Behold, </a:t>
            </a:r>
            <a:r>
              <a:rPr lang="en-US" i="1" dirty="0"/>
              <a:t>to obey is better than sacrifice</a:t>
            </a:r>
            <a:r>
              <a:rPr lang="en-US" dirty="0"/>
              <a:t>, And to heed than the fat of rams. (1 Samuel 15:22)</a:t>
            </a:r>
          </a:p>
          <a:p>
            <a:endParaRPr lang="en-US" dirty="0"/>
          </a:p>
          <a:p>
            <a:pPr marL="285750" indent="-285750">
              <a:buFont typeface="Arial" panose="020B0604020202020204" pitchFamily="34" charset="0"/>
              <a:buChar char="•"/>
            </a:pPr>
            <a:r>
              <a:rPr lang="en-US" dirty="0"/>
              <a:t>He has shown you, O man, what is good; </a:t>
            </a:r>
            <a:r>
              <a:rPr lang="en-US" i="1" dirty="0"/>
              <a:t>And what does the LORD require of you</a:t>
            </a:r>
            <a:r>
              <a:rPr lang="en-US" dirty="0"/>
              <a:t> But to do justly, To love mercy, And to walk humbly with your God? (Micah 6:8)</a:t>
            </a:r>
          </a:p>
        </p:txBody>
      </p:sp>
      <p:sp>
        <p:nvSpPr>
          <p:cNvPr id="3" name="TextBox 2">
            <a:extLst>
              <a:ext uri="{FF2B5EF4-FFF2-40B4-BE49-F238E27FC236}">
                <a16:creationId xmlns:a16="http://schemas.microsoft.com/office/drawing/2014/main" id="{25CBBB2D-CDB6-EB27-D37B-23BA877E44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2192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34210</TotalTime>
  <Words>2715</Words>
  <Application>Microsoft Office PowerPoint</Application>
  <PresentationFormat>On-screen Show (4:3)</PresentationFormat>
  <Paragraphs>207</Paragraphs>
  <Slides>9</Slides>
  <Notes>9</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Arial Narrow</vt:lpstr>
      <vt:lpstr>Calibri</vt:lpstr>
      <vt:lpstr>Wingdings</vt:lpstr>
      <vt:lpstr>PPT_Template_2010SummerSchool</vt:lpstr>
      <vt:lpstr>1_UPCRC_Powerpoint_Template_with I-Mark</vt:lpstr>
      <vt:lpstr>PowerPoint Presentation</vt:lpstr>
      <vt:lpstr>A quick review… Truth, The Nature of Mankind, and Worldviews</vt:lpstr>
      <vt:lpstr>The Just Man, and the Righteous… Psalms 1</vt:lpstr>
      <vt:lpstr>PowerPoint Presentation</vt:lpstr>
      <vt:lpstr>How the World responds to the Just Man… Psalms 2</vt:lpstr>
      <vt:lpstr>The Majesty of God Reveals His Purposes Psalms 8</vt:lpstr>
      <vt:lpstr>The Righteousness of Man Romans 10</vt:lpstr>
      <vt:lpstr>PowerPoint Presentation</vt:lpstr>
      <vt:lpstr>What does God want of the Just Man? The purpose of Knowledge, Trust, and Obedience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1282</cp:revision>
  <cp:lastPrinted>2024-10-20T13:55:15Z</cp:lastPrinted>
  <dcterms:created xsi:type="dcterms:W3CDTF">2010-06-16T02:58:04Z</dcterms:created>
  <dcterms:modified xsi:type="dcterms:W3CDTF">2024-10-27T13:12:29Z</dcterms:modified>
</cp:coreProperties>
</file>