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395" r:id="rId3"/>
    <p:sldId id="450" r:id="rId4"/>
    <p:sldId id="547" r:id="rId5"/>
    <p:sldId id="542" r:id="rId6"/>
    <p:sldId id="501" r:id="rId7"/>
    <p:sldId id="548" r:id="rId8"/>
    <p:sldId id="549" r:id="rId9"/>
    <p:sldId id="550" r:id="rId10"/>
    <p:sldId id="551" r:id="rId11"/>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69898" autoAdjust="0"/>
  </p:normalViewPr>
  <p:slideViewPr>
    <p:cSldViewPr>
      <p:cViewPr varScale="1">
        <p:scale>
          <a:sx n="110" d="100"/>
          <a:sy n="110" d="100"/>
        </p:scale>
        <p:origin x="1842" y="12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12/14/2024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Luke 24</a:t>
            </a:r>
          </a:p>
          <a:p>
            <a:r>
              <a:rPr lang="en-US" sz="1400"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a:bodyPr>
          <a:lstStyle/>
          <a:p>
            <a:endParaRPr lang="en-US" sz="1400" dirty="0">
              <a:latin typeface="+mn-lt"/>
            </a:endParaRPr>
          </a:p>
          <a:p>
            <a:r>
              <a:rPr lang="en-US" sz="1400" dirty="0">
                <a:latin typeface="+mn-lt"/>
              </a:rPr>
              <a:t>In </a:t>
            </a:r>
            <a:r>
              <a:rPr lang="en-US" sz="1400" b="1" dirty="0">
                <a:latin typeface="+mn-lt"/>
              </a:rPr>
              <a:t>Jeremiah 31:31–34</a:t>
            </a:r>
            <a:r>
              <a:rPr lang="en-US" sz="1400" dirty="0">
                <a:latin typeface="+mn-lt"/>
              </a:rPr>
              <a:t>, God promises a “new covenant” in which </a:t>
            </a:r>
            <a:r>
              <a:rPr lang="en-US" sz="1400" b="1" dirty="0">
                <a:latin typeface="+mn-lt"/>
              </a:rPr>
              <a:t>His law will be written on people’s hearts</a:t>
            </a:r>
            <a:r>
              <a:rPr lang="en-US" sz="1400" dirty="0">
                <a:latin typeface="+mn-lt"/>
              </a:rPr>
              <a:t>, and as a result, </a:t>
            </a:r>
            <a:r>
              <a:rPr lang="en-US" sz="1400" b="1" dirty="0">
                <a:latin typeface="+mn-lt"/>
              </a:rPr>
              <a:t>“they shall all know me.”</a:t>
            </a:r>
            <a:r>
              <a:rPr lang="en-US" sz="1400" dirty="0">
                <a:latin typeface="+mn-lt"/>
              </a:rPr>
              <a:t> This new covenant relationship implies an intimate, personal knowledge of God rather than a merely external or secondhand acquaintance. To understand how one can know they truly “know the LORD,” it’s helpful to consider several biblical principles that clarify the nature and evidence of this relationship.</a:t>
            </a:r>
          </a:p>
          <a:p>
            <a:endParaRPr lang="en-US" sz="1400" dirty="0">
              <a:latin typeface="+mn-lt"/>
            </a:endParaRPr>
          </a:p>
          <a:p>
            <a:r>
              <a:rPr lang="en-US" sz="1400" b="1" dirty="0">
                <a:latin typeface="+mn-lt"/>
              </a:rPr>
              <a:t> 1. An Internal, Heart-Level Knowledge</a:t>
            </a:r>
            <a:r>
              <a:rPr lang="en-US" sz="1400" dirty="0">
                <a:latin typeface="+mn-lt"/>
              </a:rPr>
              <a:t>:   </a:t>
            </a:r>
          </a:p>
          <a:p>
            <a:r>
              <a:rPr lang="en-US" sz="1400" dirty="0">
                <a:latin typeface="+mn-lt"/>
              </a:rPr>
              <a:t>   Under the new covenant, God’s law is not just a set of external rules; it is internalized. This indicates that truly knowing the LORD involves a changed heart—a shift from merely following religious observances to experiencing a genuine inward transformation (</a:t>
            </a:r>
            <a:r>
              <a:rPr lang="en-US" sz="1400" b="1" dirty="0">
                <a:latin typeface="+mn-lt"/>
              </a:rPr>
              <a:t>Jeremiah 31:33</a:t>
            </a:r>
            <a:r>
              <a:rPr lang="en-US" sz="1400" dirty="0">
                <a:latin typeface="+mn-lt"/>
              </a:rPr>
              <a:t>). Thus, </a:t>
            </a:r>
            <a:r>
              <a:rPr lang="en-US" sz="1400" u="sng" dirty="0">
                <a:latin typeface="+mn-lt"/>
              </a:rPr>
              <a:t>one sign of knowing the Lord is the deep, inner desire to love, honor, and please Him, not because of external pressure, but because one’s heart has been made new</a:t>
            </a:r>
            <a:r>
              <a:rPr lang="en-US" sz="1400" dirty="0">
                <a:latin typeface="+mn-lt"/>
              </a:rPr>
              <a:t>.</a:t>
            </a:r>
          </a:p>
          <a:p>
            <a:endParaRPr lang="en-US" sz="1400" dirty="0">
              <a:latin typeface="+mn-lt"/>
            </a:endParaRPr>
          </a:p>
          <a:p>
            <a:r>
              <a:rPr lang="en-US" sz="1400" b="1" dirty="0">
                <a:latin typeface="+mn-lt"/>
              </a:rPr>
              <a:t> 2. A Personal Relationship Through Christ:   </a:t>
            </a:r>
          </a:p>
          <a:p>
            <a:r>
              <a:rPr lang="en-US" sz="1400" dirty="0">
                <a:latin typeface="+mn-lt"/>
              </a:rPr>
              <a:t>   The New Testament reveals that </a:t>
            </a:r>
            <a:r>
              <a:rPr lang="en-US" sz="1400" u="sng" dirty="0">
                <a:latin typeface="+mn-lt"/>
              </a:rPr>
              <a:t>Jesus Christ mediates this new covenant</a:t>
            </a:r>
            <a:r>
              <a:rPr lang="en-US" sz="1400" dirty="0">
                <a:latin typeface="+mn-lt"/>
              </a:rPr>
              <a:t>. Through faith in Christ’s death and resurrection, believers enter into a restored relationship with God (Hebrews 8:6–12, John 14:6). </a:t>
            </a:r>
            <a:r>
              <a:rPr lang="en-US" sz="1400" u="sng" dirty="0">
                <a:latin typeface="+mn-lt"/>
              </a:rPr>
              <a:t>Knowing the Lord, then, is inseparable from knowing Christ</a:t>
            </a:r>
            <a:r>
              <a:rPr lang="en-US" sz="1400" dirty="0">
                <a:latin typeface="+mn-lt"/>
              </a:rPr>
              <a:t>. If you have placed your trust in Jesus, believing His sacrifice for your sins, and have become His disciple, </a:t>
            </a:r>
            <a:r>
              <a:rPr lang="en-US" sz="1400" u="sng" dirty="0">
                <a:latin typeface="+mn-lt"/>
              </a:rPr>
              <a:t>this faith relationship is a foundational indicator that you know God</a:t>
            </a:r>
            <a:r>
              <a:rPr lang="en-US" sz="1400" dirty="0">
                <a:latin typeface="+mn-lt"/>
              </a:rPr>
              <a:t>.</a:t>
            </a:r>
          </a:p>
          <a:p>
            <a:endParaRPr lang="en-US" sz="1400" dirty="0">
              <a:latin typeface="+mn-lt"/>
            </a:endParaRPr>
          </a:p>
          <a:p>
            <a:r>
              <a:rPr lang="en-US" sz="1400" b="1" dirty="0">
                <a:latin typeface="+mn-lt"/>
              </a:rPr>
              <a:t> 3. Obedience as a Sign of Knowledge:   </a:t>
            </a:r>
          </a:p>
          <a:p>
            <a:r>
              <a:rPr lang="en-US" sz="1400" dirty="0">
                <a:latin typeface="+mn-lt"/>
              </a:rPr>
              <a:t>   First John gives practical tests for knowing God:  </a:t>
            </a:r>
          </a:p>
          <a:p>
            <a:pPr marL="457200" lvl="1" indent="0">
              <a:buFont typeface="Arial" panose="020B0604020202020204" pitchFamily="34" charset="0"/>
              <a:buNone/>
            </a:pPr>
            <a:r>
              <a:rPr lang="en-US" sz="1400" b="1" dirty="0">
                <a:latin typeface="+mn-lt"/>
              </a:rPr>
              <a:t>1 John 2:3–6</a:t>
            </a:r>
            <a:r>
              <a:rPr lang="en-US" sz="1400" dirty="0">
                <a:latin typeface="+mn-lt"/>
              </a:rPr>
              <a:t>: </a:t>
            </a:r>
            <a:r>
              <a:rPr lang="en-US" sz="1400" i="1" dirty="0">
                <a:latin typeface="+mn-lt"/>
              </a:rPr>
              <a:t>Now by this we know that we know Him, if we keep His commandments. He who says, "I know Him," and does not keep His commandments, is a liar, and the truth is not in him. But whoever keeps His word, truly the love of God is perfected in him. By this we know that we are in Him. He who says he abides in Him ought himself also to walk just as He walked. </a:t>
            </a:r>
          </a:p>
          <a:p>
            <a:endParaRPr lang="en-US" sz="1400" dirty="0">
              <a:latin typeface="+mn-lt"/>
            </a:endParaRPr>
          </a:p>
          <a:p>
            <a:r>
              <a:rPr lang="en-US" sz="1400" b="1" dirty="0">
                <a:latin typeface="+mn-lt"/>
              </a:rPr>
              <a:t> 4. Love as the Outflow of Knowing God:   </a:t>
            </a:r>
          </a:p>
          <a:p>
            <a:r>
              <a:rPr lang="en-US" sz="1400" dirty="0">
                <a:latin typeface="+mn-lt"/>
              </a:rPr>
              <a:t>   Another test of knowing the Lord is found in love.  </a:t>
            </a:r>
          </a:p>
          <a:p>
            <a:pPr lvl="1"/>
            <a:r>
              <a:rPr lang="en-US" sz="1400" b="1" dirty="0">
                <a:latin typeface="+mn-lt"/>
              </a:rPr>
              <a:t>1 John 4:7–12 </a:t>
            </a:r>
            <a:r>
              <a:rPr lang="en-US" sz="1400" dirty="0">
                <a:latin typeface="+mn-lt"/>
              </a:rPr>
              <a:t>: </a:t>
            </a:r>
            <a:r>
              <a:rPr lang="en-US" sz="1400" b="0" i="1" u="none" strike="noStrike" baseline="0" dirty="0">
                <a:latin typeface="+mn-lt"/>
              </a:rPr>
              <a:t>Beloved, let us love one another, for love is of God; and </a:t>
            </a:r>
            <a:r>
              <a:rPr lang="en-US" sz="1400" b="1" i="1" u="sng" strike="noStrike" baseline="0" dirty="0">
                <a:latin typeface="+mn-lt"/>
              </a:rPr>
              <a:t>everyone who loves is born of God and knows God</a:t>
            </a:r>
            <a:r>
              <a:rPr lang="en-US" sz="1400" b="0" i="1" u="none" strike="noStrike" baseline="0" dirty="0">
                <a:latin typeface="+mn-lt"/>
              </a:rPr>
              <a:t>. </a:t>
            </a:r>
            <a:r>
              <a:rPr lang="en-US" sz="1400" b="1" i="1" u="sng" strike="noStrike" baseline="0" dirty="0">
                <a:latin typeface="+mn-lt"/>
              </a:rPr>
              <a:t>He who does not love does not know God</a:t>
            </a:r>
            <a:r>
              <a:rPr lang="en-US" sz="1400" b="0" i="1" u="none" strike="noStrike" baseline="0" dirty="0">
                <a:latin typeface="+mn-lt"/>
              </a:rPr>
              <a:t>, for God is love. In this the love of God was manifested toward us, that God has sent His only begotten Son into the world, that we might live through Him. In this is love, not that we loved God, but that He loved us and sent His Son to be the propitiation for our sins. Beloved, if God so loved us, we also ought to love one another. No one has seen God at any time. If we love one another, God abides in us, and His love has been perfected in us. </a:t>
            </a:r>
            <a:endParaRPr lang="en-US" sz="1400" i="1" dirty="0">
              <a:latin typeface="+mn-lt"/>
            </a:endParaRPr>
          </a:p>
          <a:p>
            <a:endParaRPr lang="en-US" sz="1400" dirty="0">
              <a:latin typeface="+mn-lt"/>
            </a:endParaRPr>
          </a:p>
          <a:p>
            <a:r>
              <a:rPr lang="en-US" sz="1400" b="1" dirty="0">
                <a:latin typeface="+mn-lt"/>
              </a:rPr>
              <a:t> 5. The Witness of the Holy Spirit:   </a:t>
            </a:r>
          </a:p>
          <a:p>
            <a:r>
              <a:rPr lang="en-US" sz="1400" dirty="0">
                <a:latin typeface="+mn-lt"/>
              </a:rPr>
              <a:t> Under the new covenant, God’s Spirit dwells within believers:  </a:t>
            </a:r>
          </a:p>
          <a:p>
            <a:pPr marR="0" lvl="1" algn="l" rtl="0"/>
            <a:r>
              <a:rPr lang="en-US" sz="1400" b="1" dirty="0">
                <a:latin typeface="+mn-lt"/>
              </a:rPr>
              <a:t>Romans 8:12-17 : </a:t>
            </a:r>
            <a:r>
              <a:rPr lang="en-US" sz="1400" b="0" i="1" u="none" strike="noStrike" baseline="0" dirty="0">
                <a:latin typeface="+mn-lt"/>
              </a:rPr>
              <a:t>Therefore, brethren, we are debtors—not to the flesh, to live according to the flesh. For if you live according to the flesh you will die; but if by the Spirit you put to death the deeds of the body, you will live. </a:t>
            </a:r>
            <a:r>
              <a:rPr lang="en-US" sz="1400" b="1" i="1" u="sng" strike="noStrike" baseline="0" dirty="0">
                <a:latin typeface="+mn-lt"/>
              </a:rPr>
              <a:t>For as many as are led by the Spirit of God, these are sons of God</a:t>
            </a:r>
            <a:r>
              <a:rPr lang="en-US" sz="1400" b="0" i="1" u="none" strike="noStrike" baseline="0" dirty="0">
                <a:latin typeface="+mn-lt"/>
              </a:rPr>
              <a:t>. For you did not receive the spirit of bondage again to fear, but you received the Spirit of adoption by whom we cry out, "Abba, Father." </a:t>
            </a:r>
            <a:r>
              <a:rPr lang="en-US" sz="1400" b="1" i="1" u="sng" strike="noStrike" baseline="0" dirty="0">
                <a:latin typeface="+mn-lt"/>
              </a:rPr>
              <a:t>The Spirit Himself bears witness with our spirit that we are children of God</a:t>
            </a:r>
            <a:r>
              <a:rPr lang="en-US" sz="1400" b="0" i="1" u="none" strike="noStrike" baseline="0" dirty="0">
                <a:latin typeface="+mn-lt"/>
              </a:rPr>
              <a:t>, and if children, then heirs—heirs of God and joint heirs with Christ, if indeed we suffer with Him, that we may also be glorified together. </a:t>
            </a:r>
          </a:p>
          <a:p>
            <a:endParaRPr lang="en-US" sz="1400" dirty="0">
              <a:latin typeface="+mn-lt"/>
            </a:endParaRPr>
          </a:p>
          <a:p>
            <a:r>
              <a:rPr lang="en-US" sz="1400" b="1" dirty="0">
                <a:latin typeface="+mn-lt"/>
              </a:rPr>
              <a:t>Summary:   </a:t>
            </a:r>
          </a:p>
          <a:p>
            <a:r>
              <a:rPr lang="en-US" sz="1400" dirty="0">
                <a:latin typeface="+mn-lt"/>
              </a:rPr>
              <a:t>You can know that you know the Lord when your heart has been changed by Him, when you have come to Him through faith in Jesus Christ, when your life exhibits loving obedience to His commands, and when the Holy Spirit is actively at work within you. This inward transformation, evidenced in loving God and others, marks the reality of the relationship promised in Jeremiah’s prophecy of the new covenant.</a:t>
            </a:r>
          </a:p>
          <a:p>
            <a:endParaRPr lang="en-US" dirty="0"/>
          </a:p>
          <a:p>
            <a:endParaRPr lang="en-US" dirty="0"/>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40000" lnSpcReduction="20000"/>
          </a:bodyPr>
          <a:lstStyle/>
          <a:p>
            <a:endParaRPr lang="en-US" b="1" dirty="0"/>
          </a:p>
          <a:p>
            <a:r>
              <a:rPr lang="en-US" dirty="0"/>
              <a:t>While the Psalms were composed long before the formal promise of the new covenant in Jeremiah 31, </a:t>
            </a:r>
            <a:r>
              <a:rPr lang="en-US" u="sng" dirty="0"/>
              <a:t>many express a heartfelt longing for a deeply personal, internalized knowledge of God—something that anticipates the intimacy and heart-transformation the new covenant would bring</a:t>
            </a:r>
            <a:r>
              <a:rPr lang="en-US" dirty="0"/>
              <a:t>. Although the Psalms do not use the same language as Jeremiah 31:31–34, several passages align with the spirit of that promise: knowing God personally, delighting in His law internally, and experiencing a relationship with Him that transforms from the inside out.</a:t>
            </a:r>
          </a:p>
          <a:p>
            <a:endParaRPr lang="en-US" dirty="0"/>
          </a:p>
          <a:p>
            <a:r>
              <a:rPr lang="en-US" b="1" dirty="0"/>
              <a:t> </a:t>
            </a:r>
            <a:r>
              <a:rPr lang="en-US" b="1" u="sng" dirty="0"/>
              <a:t>Key Themes </a:t>
            </a:r>
            <a:r>
              <a:rPr lang="en-US" b="1" dirty="0"/>
              <a:t>in the Psalms That Resonate with the New Covenant: </a:t>
            </a:r>
          </a:p>
          <a:p>
            <a:r>
              <a:rPr lang="en-US" dirty="0"/>
              <a:t>-  </a:t>
            </a:r>
            <a:r>
              <a:rPr lang="en-US" b="1" dirty="0"/>
              <a:t>Internalization of God’s Law</a:t>
            </a:r>
            <a:r>
              <a:rPr lang="en-US" dirty="0"/>
              <a:t>:  The new covenant involves God writing His law on hearts (Jer. 31:33). Similarly, certain psalms express a desire not just to follow God’s commands externally, but to have them become an inward delight.</a:t>
            </a:r>
          </a:p>
          <a:p>
            <a:r>
              <a:rPr lang="en-US" dirty="0"/>
              <a:t>-  </a:t>
            </a:r>
            <a:r>
              <a:rPr lang="en-US" b="1" dirty="0"/>
              <a:t>Intimate, Personal Knowledge of God</a:t>
            </a:r>
            <a:r>
              <a:rPr lang="en-US" dirty="0"/>
              <a:t>:  The new covenant promises that people will “know the LORD” personally. The psalmists repeatedly seek God’s face, presence, and guidance, reflecting a genuine relational knowledge rather than mere ritual practice.</a:t>
            </a:r>
          </a:p>
          <a:p>
            <a:r>
              <a:rPr lang="en-US" dirty="0"/>
              <a:t>-  </a:t>
            </a:r>
            <a:r>
              <a:rPr lang="en-US" b="1" dirty="0"/>
              <a:t>Transformation and Steadfast Love</a:t>
            </a:r>
            <a:r>
              <a:rPr lang="en-US" dirty="0"/>
              <a:t>:  The psalms emphasize an inner change, a heart that yearns for righteousness, forgiveness, and ongoing communion with God—echoing the inward transformation Jeremiah anticipated.</a:t>
            </a:r>
          </a:p>
          <a:p>
            <a:endParaRPr lang="en-US" dirty="0"/>
          </a:p>
          <a:p>
            <a:r>
              <a:rPr lang="en-US" b="1" dirty="0"/>
              <a:t>Specific Psalms</a:t>
            </a:r>
          </a:p>
          <a:p>
            <a:endParaRPr lang="en-US" dirty="0"/>
          </a:p>
          <a:p>
            <a:r>
              <a:rPr lang="en-US" dirty="0"/>
              <a:t>1.  </a:t>
            </a:r>
            <a:r>
              <a:rPr lang="en-US" b="1" dirty="0"/>
              <a:t>Psalm 40:8 </a:t>
            </a:r>
            <a:endParaRPr lang="en-US" dirty="0"/>
          </a:p>
          <a:p>
            <a:pPr lvl="1"/>
            <a:r>
              <a:rPr lang="en-US" i="1" dirty="0"/>
              <a:t>I delight to do Your will, O my God, And Your law is within my heart. </a:t>
            </a:r>
          </a:p>
          <a:p>
            <a:pPr lvl="1"/>
            <a:endParaRPr lang="en-US" i="1" dirty="0"/>
          </a:p>
          <a:p>
            <a:pPr lvl="1"/>
            <a:r>
              <a:rPr lang="en-US" dirty="0"/>
              <a:t>- This verse closely parallels the new covenant idea of God’s law being written internally. Instead of mere external observance, the psalmist rejoices in an inward embrace of God’s will.</a:t>
            </a:r>
          </a:p>
          <a:p>
            <a:endParaRPr lang="en-US" dirty="0"/>
          </a:p>
          <a:p>
            <a:r>
              <a:rPr lang="en-US" dirty="0"/>
              <a:t>2.  </a:t>
            </a:r>
            <a:r>
              <a:rPr lang="en-US" b="1" dirty="0"/>
              <a:t>Psalm 51:10–12 </a:t>
            </a:r>
            <a:r>
              <a:rPr lang="en-US" dirty="0"/>
              <a:t>  </a:t>
            </a:r>
          </a:p>
          <a:p>
            <a:pPr lvl="1"/>
            <a:r>
              <a:rPr lang="en-US" i="1" dirty="0"/>
              <a:t>Create in me a clean heart, O God, And renew a steadfast spirit within me. Do not cast me away from Your presence, And do not take Your Holy Spirit from me. Restore to me the joy of Your salvation, And uphold me by Your generous Spirit. </a:t>
            </a:r>
          </a:p>
          <a:p>
            <a:pPr lvl="1"/>
            <a:endParaRPr lang="en-US" i="1" dirty="0"/>
          </a:p>
          <a:p>
            <a:pPr lvl="1"/>
            <a:r>
              <a:rPr lang="en-US" dirty="0"/>
              <a:t>- David prays for inward transformation—a cleansed heart and a steadfast spirit. While this prayer is personal, it anticipates the new covenant promise of an inner renewal that enables genuine knowledge and obedience to God.</a:t>
            </a:r>
          </a:p>
          <a:p>
            <a:endParaRPr lang="en-US" dirty="0"/>
          </a:p>
          <a:p>
            <a:r>
              <a:rPr lang="en-US" dirty="0"/>
              <a:t>3.  </a:t>
            </a:r>
            <a:r>
              <a:rPr lang="en-US" b="1" dirty="0"/>
              <a:t>Psalm 25:4–5  </a:t>
            </a:r>
          </a:p>
          <a:p>
            <a:pPr lvl="1"/>
            <a:r>
              <a:rPr lang="en-US" i="1" dirty="0"/>
              <a:t>Show me Your ways, O LORD; Teach me Your paths. Lead me in Your truth and teach me, For You are the God of my salvation; On You I wait all the day. </a:t>
            </a:r>
          </a:p>
          <a:p>
            <a:pPr lvl="1"/>
            <a:endParaRPr lang="en-US" i="1" dirty="0"/>
          </a:p>
          <a:p>
            <a:pPr lvl="1"/>
            <a:r>
              <a:rPr lang="en-US" dirty="0"/>
              <a:t>- The psalmist longs for God’s direct instruction and guidance, a personal knowing of His ways that moves beyond superficial understanding. This hunger for God’s truth and guidance mirrors the relational knowing promised in Jeremiah’s new covenant.</a:t>
            </a:r>
          </a:p>
          <a:p>
            <a:endParaRPr lang="en-US" dirty="0"/>
          </a:p>
          <a:p>
            <a:r>
              <a:rPr lang="en-US" dirty="0"/>
              <a:t>4.  </a:t>
            </a:r>
            <a:r>
              <a:rPr lang="en-US" b="1" dirty="0"/>
              <a:t>Psalm 27:4-8</a:t>
            </a:r>
            <a:r>
              <a:rPr lang="en-US" dirty="0"/>
              <a:t> </a:t>
            </a:r>
          </a:p>
          <a:p>
            <a:pPr lvl="1"/>
            <a:r>
              <a:rPr lang="en-US" i="1" dirty="0"/>
              <a:t>One thing I have desired of the LORD, That will I seek: That I may dwell in the house of the LORD All the days of my life, To behold the beauty of the LORD, And to inquire in His temple. For in the time of trouble He shall hide me in His pavilion; In the secret place of His tabernacle He shall hide me; He shall set me high upon a rock. And now my head shall be lifted up above my enemies all around me; Therefore I will offer sacrifices of joy in His tabernacle; I will sing, yes, I will sing praises to the LORD. Hear, O LORD, when I cry with my voice! Have mercy also upon me, and answer me. When You said, "Seek My face," My heart said to You, "Your face, LORD, I will seek."</a:t>
            </a:r>
          </a:p>
          <a:p>
            <a:endParaRPr lang="en-US" dirty="0"/>
          </a:p>
          <a:p>
            <a:pPr lvl="1"/>
            <a:r>
              <a:rPr lang="en-US" dirty="0"/>
              <a:t>- Here, the psalmist desires intimate fellowship with God. “Seeking God’s face” symbolizes personal interaction—like knowing a friend face-to-face—foreshadowing the direct relationship God promised He would have with His people under the new covenant.</a:t>
            </a:r>
          </a:p>
          <a:p>
            <a:endParaRPr lang="en-US" dirty="0"/>
          </a:p>
          <a:p>
            <a:r>
              <a:rPr lang="en-US" dirty="0"/>
              <a:t>5.  </a:t>
            </a:r>
            <a:r>
              <a:rPr lang="en-US" b="1" dirty="0"/>
              <a:t>Psalm 63:1–8 </a:t>
            </a:r>
            <a:endParaRPr lang="en-US" dirty="0"/>
          </a:p>
          <a:p>
            <a:pPr lvl="1"/>
            <a:r>
              <a:rPr lang="en-US" i="1" dirty="0"/>
              <a:t>O God, You are my God; Early will I seek You; My soul thirsts for You; My flesh longs for You In a dry and thirsty land Where there is no water. So I have looked for You in the sanctuary, To see Your power and Your glory. Because Your lovingkindness is better than life, My lips shall praise You. Thus I will bless You while I live; I will lift up my hands in Your name. My soul shall be satisfied as with marrow and fatness, And my mouth shall praise You with joyful lips. When I remember You on my bed, I meditate on You in the night watches. Because You have been my help, Therefore in the shadow of Your wings I will rejoice. My soul follows close behind You; Your right hand upholds me.</a:t>
            </a:r>
          </a:p>
          <a:p>
            <a:endParaRPr lang="en-US" dirty="0"/>
          </a:p>
          <a:p>
            <a:pPr lvl="1"/>
            <a:r>
              <a:rPr lang="en-US" dirty="0"/>
              <a:t>- This psalm expresses deep spiritual longing and satisfaction found only in a close relationship with God. Such heartfelt pursuit echoes the idea that under the new covenant everyone will know God personally and intimately.</a:t>
            </a:r>
          </a:p>
          <a:p>
            <a:endParaRPr lang="en-US" dirty="0"/>
          </a:p>
          <a:p>
            <a:pPr marL="228600" indent="-228600">
              <a:buAutoNum type="arabicPeriod" startAt="6"/>
            </a:pPr>
            <a:r>
              <a:rPr lang="en-US" b="1" dirty="0"/>
              <a:t>Psalm 119 (various verses, e.g., vv. 11, 18, 97) </a:t>
            </a:r>
            <a:r>
              <a:rPr lang="en-US" dirty="0"/>
              <a:t> </a:t>
            </a:r>
          </a:p>
          <a:p>
            <a:pPr marR="0" lvl="1" algn="l" rtl="0"/>
            <a:r>
              <a:rPr lang="en-US" sz="1800" b="0" i="1" u="none" strike="noStrike" baseline="0" dirty="0">
                <a:latin typeface="Verdana" panose="020B0604030504040204" pitchFamily="34" charset="0"/>
              </a:rPr>
              <a:t>Your word I have hidden in my heart, That I might not sin against You</a:t>
            </a:r>
            <a:r>
              <a:rPr lang="en-US" sz="1800" b="0" i="0" u="none" strike="noStrike" baseline="0" dirty="0">
                <a:latin typeface="Verdana" panose="020B0604030504040204" pitchFamily="34" charset="0"/>
              </a:rPr>
              <a:t>.  (</a:t>
            </a:r>
            <a:r>
              <a:rPr lang="en-US" sz="1800" b="0" i="0" u="none" strike="noStrike" baseline="0" dirty="0" err="1">
                <a:latin typeface="Verdana" panose="020B0604030504040204" pitchFamily="34" charset="0"/>
              </a:rPr>
              <a:t>Psa</a:t>
            </a:r>
            <a:r>
              <a:rPr lang="en-US" sz="1800" b="0" i="0" u="none" strike="noStrike" baseline="0" dirty="0">
                <a:latin typeface="Verdana" panose="020B0604030504040204" pitchFamily="34" charset="0"/>
              </a:rPr>
              <a:t> 119:11)</a:t>
            </a:r>
          </a:p>
          <a:p>
            <a:pPr marL="0" indent="0">
              <a:buNone/>
            </a:pPr>
            <a:endParaRPr lang="en-US" dirty="0"/>
          </a:p>
          <a:p>
            <a:pPr marR="0" lvl="1" algn="l" rtl="0"/>
            <a:r>
              <a:rPr lang="en-US" sz="1800" b="0" i="1" u="none" strike="noStrike" baseline="0" dirty="0">
                <a:latin typeface="Verdana" panose="020B0604030504040204" pitchFamily="34" charset="0"/>
              </a:rPr>
              <a:t>Open my eyes, that I may see Wondrous things from Your law. </a:t>
            </a:r>
            <a:r>
              <a:rPr lang="en-US" sz="1800" b="0" i="0" u="none" strike="noStrike" baseline="0" dirty="0">
                <a:latin typeface="Verdana" panose="020B0604030504040204" pitchFamily="34" charset="0"/>
              </a:rPr>
              <a:t>(</a:t>
            </a:r>
            <a:r>
              <a:rPr lang="en-US" sz="1800" b="0" i="0" u="none" strike="noStrike" baseline="0" dirty="0" err="1">
                <a:latin typeface="Verdana" panose="020B0604030504040204" pitchFamily="34" charset="0"/>
              </a:rPr>
              <a:t>Psa</a:t>
            </a:r>
            <a:r>
              <a:rPr lang="en-US" sz="1800" b="0" i="0" u="none" strike="noStrike" baseline="0" dirty="0">
                <a:latin typeface="Verdana" panose="020B0604030504040204" pitchFamily="34" charset="0"/>
              </a:rPr>
              <a:t> 119:18)</a:t>
            </a:r>
          </a:p>
          <a:p>
            <a:pPr marR="0" lvl="1" algn="l" rtl="0"/>
            <a:endParaRPr lang="en-US" sz="1800" b="0" i="0" u="none" strike="noStrike" baseline="0" dirty="0">
              <a:latin typeface="Verdana" panose="020B0604030504040204" pitchFamily="34" charset="0"/>
            </a:endParaRPr>
          </a:p>
          <a:p>
            <a:pPr marR="0" lvl="1" algn="l" rtl="0"/>
            <a:r>
              <a:rPr lang="en-US" sz="1800" b="0" i="1" u="none" strike="noStrike" baseline="0" dirty="0">
                <a:latin typeface="Verdana" panose="020B0604030504040204" pitchFamily="34" charset="0"/>
              </a:rPr>
              <a:t>Oh, how I love Your law! It is my meditation all the day. </a:t>
            </a:r>
            <a:r>
              <a:rPr lang="en-US" sz="1800" b="0" i="0" u="none" strike="noStrike" baseline="0" dirty="0">
                <a:latin typeface="Verdana" panose="020B0604030504040204" pitchFamily="34" charset="0"/>
              </a:rPr>
              <a:t>(</a:t>
            </a:r>
            <a:r>
              <a:rPr lang="en-US" sz="1800" b="0" i="0" u="none" strike="noStrike" baseline="0" dirty="0" err="1">
                <a:latin typeface="Verdana" panose="020B0604030504040204" pitchFamily="34" charset="0"/>
              </a:rPr>
              <a:t>Psa</a:t>
            </a:r>
            <a:r>
              <a:rPr lang="en-US" sz="1800" b="0" i="0" u="none" strike="noStrike" baseline="0" dirty="0">
                <a:latin typeface="Verdana" panose="020B0604030504040204" pitchFamily="34" charset="0"/>
              </a:rPr>
              <a:t> 119:97)</a:t>
            </a:r>
          </a:p>
          <a:p>
            <a:endParaRPr lang="en-US" dirty="0"/>
          </a:p>
          <a:p>
            <a:pPr lvl="1"/>
            <a:r>
              <a:rPr lang="en-US" dirty="0"/>
              <a:t>- Psalm 119 is essentially a love song to God’s Word. The desire to internalize and cherish divine instruction anticipates the new covenant reality where God’s law is truly “written” inside the believer’s heart.</a:t>
            </a:r>
          </a:p>
          <a:p>
            <a:endParaRPr lang="en-US" dirty="0"/>
          </a:p>
          <a:p>
            <a:r>
              <a:rPr lang="en-US" b="1" dirty="0"/>
              <a:t>Summary</a:t>
            </a:r>
            <a:r>
              <a:rPr lang="en-US" dirty="0"/>
              <a:t>  </a:t>
            </a:r>
          </a:p>
          <a:p>
            <a:r>
              <a:rPr lang="en-US" u="sng" dirty="0"/>
              <a:t>While the Psalms were written under the old covenant, they often express a longing that aligns with the new covenant’s promises</a:t>
            </a:r>
            <a:r>
              <a:rPr lang="en-US" dirty="0"/>
              <a:t>: an inward delight in God’s law, personal intimacy with the Almighty, and the spiritual renewal that makes true knowledge of God possible. Through passages like Psalm 40:8, Psalm 51:10–12, and Psalm 119’s meditations, </a:t>
            </a:r>
            <a:r>
              <a:rPr lang="en-US" u="sng" dirty="0"/>
              <a:t>the psalmists foreshadow the very transformation—knowing God deeply and personally—that Jeremiah 31:31–34 prophesies</a:t>
            </a:r>
            <a:r>
              <a:rPr lang="en-US" dirty="0"/>
              <a:t>.</a:t>
            </a:r>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fontScale="32500" lnSpcReduction="20000"/>
          </a:bodyPr>
          <a:lstStyle/>
          <a:p>
            <a:pPr>
              <a:buFont typeface="Arial" panose="020B0604020202020204" pitchFamily="34" charset="0"/>
              <a:buNone/>
            </a:pPr>
            <a:endParaRPr lang="en-US" sz="1400"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AAA86-877D-F174-235D-69649EDD4D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A634E9-245E-4D6F-386C-8EC160BBB2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2F7D1-CF86-077B-9534-EEF73575E1CC}"/>
              </a:ext>
            </a:extLst>
          </p:cNvPr>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Herein are examples of questions tailored to each type of individual described in Romans 1 through 4; Natural, Moral, Religious, and Just; intended to prompt them to consider the evidence for God’s existence and His self-revelation as described in Romans. These questions aim not to coerce but to encourage honest reflection, drawing on what each category of person already perceives or values.</a:t>
            </a:r>
          </a:p>
          <a:p>
            <a:endParaRPr lang="en-US" sz="1400" dirty="0"/>
          </a:p>
          <a:p>
            <a:r>
              <a:rPr lang="en-US" sz="1400" dirty="0"/>
              <a:t>Each set of questions is designed to resonate with the assumptions and experiences of these four “types” of people. The idea is to lead them from their current vantage point; whether it’s an appreciation of nature, a commitment to morality, a religious intuition, or a faithful trust in God’s promises; toward recognizing that the God of the Bible has made Himself known in creation, conscience, revelation, and ultimately in Jesus Christ.</a:t>
            </a:r>
          </a:p>
        </p:txBody>
      </p:sp>
      <p:sp>
        <p:nvSpPr>
          <p:cNvPr id="4" name="Slide Number Placeholder 3">
            <a:extLst>
              <a:ext uri="{FF2B5EF4-FFF2-40B4-BE49-F238E27FC236}">
                <a16:creationId xmlns:a16="http://schemas.microsoft.com/office/drawing/2014/main" id="{A551F44D-7CEA-E58A-4907-F2A3AE5F0852}"/>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23016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93C78-0C9E-D805-4717-8811D15349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832371-40E1-6DC6-548F-6B6E41C95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5C786-C380-62C7-8610-7238D9F61884}"/>
              </a:ext>
            </a:extLst>
          </p:cNvPr>
          <p:cNvSpPr>
            <a:spLocks noGrp="1"/>
          </p:cNvSpPr>
          <p:nvPr>
            <p:ph type="body" idx="1"/>
          </p:nvPr>
        </p:nvSpPr>
        <p:spPr/>
        <p:txBody>
          <a:bodyPr>
            <a:normAutofit/>
          </a:bodyPr>
          <a:lstStyle/>
          <a:p>
            <a:pPr>
              <a:buFont typeface="Arial" panose="020B0604020202020204" pitchFamily="34" charset="0"/>
              <a:buNone/>
            </a:pPr>
            <a:endParaRPr lang="en-US" sz="1400" dirty="0"/>
          </a:p>
        </p:txBody>
      </p:sp>
      <p:sp>
        <p:nvSpPr>
          <p:cNvPr id="4" name="Slide Number Placeholder 3">
            <a:extLst>
              <a:ext uri="{FF2B5EF4-FFF2-40B4-BE49-F238E27FC236}">
                <a16:creationId xmlns:a16="http://schemas.microsoft.com/office/drawing/2014/main" id="{3FC79A65-5CD5-AB9D-3F0A-6EB448B5DB55}"/>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228551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B3DA7-28A7-32F1-C29E-C9BBE0A174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A44AD-2521-D119-1AF5-09FD26102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64EA9-5428-E883-4A94-7D7AA4D2790C}"/>
              </a:ext>
            </a:extLst>
          </p:cNvPr>
          <p:cNvSpPr>
            <a:spLocks noGrp="1"/>
          </p:cNvSpPr>
          <p:nvPr>
            <p:ph type="body" idx="1"/>
          </p:nvPr>
        </p:nvSpPr>
        <p:spPr/>
        <p:txBody>
          <a:bodyPr>
            <a:normAutofit fontScale="62500" lnSpcReduction="20000"/>
          </a:bodyPr>
          <a:lstStyle/>
          <a:p>
            <a:endParaRPr lang="en-US" sz="1400" dirty="0"/>
          </a:p>
        </p:txBody>
      </p:sp>
      <p:sp>
        <p:nvSpPr>
          <p:cNvPr id="4" name="Slide Number Placeholder 3">
            <a:extLst>
              <a:ext uri="{FF2B5EF4-FFF2-40B4-BE49-F238E27FC236}">
                <a16:creationId xmlns:a16="http://schemas.microsoft.com/office/drawing/2014/main" id="{37B691EB-342C-25DC-A39B-054D59904C2D}"/>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392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23555-AEE2-6653-DF12-F979EAC16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9C7D1C-AA1E-0943-9CEB-758AA0465D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C712D7-843F-AD13-479D-EA2D779769D3}"/>
              </a:ext>
            </a:extLst>
          </p:cNvPr>
          <p:cNvSpPr>
            <a:spLocks noGrp="1"/>
          </p:cNvSpPr>
          <p:nvPr>
            <p:ph type="body" idx="1"/>
          </p:nvPr>
        </p:nvSpPr>
        <p:spPr/>
        <p:txBody>
          <a:bodyPr>
            <a:normAutofit fontScale="77500" lnSpcReduction="20000"/>
          </a:bodyPr>
          <a:lstStyle/>
          <a:p>
            <a:endParaRPr lang="en-US" sz="1400" dirty="0"/>
          </a:p>
        </p:txBody>
      </p:sp>
      <p:sp>
        <p:nvSpPr>
          <p:cNvPr id="4" name="Slide Number Placeholder 3">
            <a:extLst>
              <a:ext uri="{FF2B5EF4-FFF2-40B4-BE49-F238E27FC236}">
                <a16:creationId xmlns:a16="http://schemas.microsoft.com/office/drawing/2014/main" id="{FC993BAD-60F9-D7B1-5474-004E860ADBF7}"/>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2378845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zadnvuc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Knowing God</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How do you know?</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4"/>
              </a:rPr>
              <a:t>https://tinyurl.com/zadnvuca</a:t>
            </a:r>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266700" y="0"/>
            <a:ext cx="8610600" cy="1143000"/>
          </a:xfrm>
        </p:spPr>
        <p:txBody>
          <a:bodyPr>
            <a:normAutofit/>
          </a:bodyPr>
          <a:lstStyle/>
          <a:p>
            <a:pPr algn="l"/>
            <a:r>
              <a:rPr lang="en-US" dirty="0"/>
              <a:t>What is meant by ‘Knowing God’?</a:t>
            </a:r>
            <a:br>
              <a:rPr lang="en-US" dirty="0"/>
            </a:br>
            <a:r>
              <a:rPr lang="en-US" sz="2400" dirty="0">
                <a:solidFill>
                  <a:schemeClr val="tx2">
                    <a:lumMod val="60000"/>
                    <a:lumOff val="40000"/>
                  </a:schemeClr>
                </a:solidFill>
              </a:rPr>
              <a:t>Jeremiah 31:31-34 and Hebrews 8:6-12</a:t>
            </a:r>
          </a:p>
        </p:txBody>
      </p:sp>
      <p:sp>
        <p:nvSpPr>
          <p:cNvPr id="3" name="TextBox 2">
            <a:extLst>
              <a:ext uri="{FF2B5EF4-FFF2-40B4-BE49-F238E27FC236}">
                <a16:creationId xmlns:a16="http://schemas.microsoft.com/office/drawing/2014/main" id="{1066A093-8C2F-E758-7D37-1B61546BC782}"/>
              </a:ext>
            </a:extLst>
          </p:cNvPr>
          <p:cNvSpPr txBox="1"/>
          <p:nvPr/>
        </p:nvSpPr>
        <p:spPr>
          <a:xfrm>
            <a:off x="266700" y="1447800"/>
            <a:ext cx="8610600" cy="4555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i="1" dirty="0">
                <a:latin typeface="+mn-lt"/>
              </a:rPr>
              <a:t>An Internal, Heart-Level Knowledge  </a:t>
            </a:r>
            <a:r>
              <a:rPr lang="en-US" sz="2000" i="1" dirty="0">
                <a:latin typeface="+mn-lt"/>
              </a:rPr>
              <a:t>(Jer. 31:33)</a:t>
            </a:r>
          </a:p>
          <a:p>
            <a:pPr marL="285750" indent="-285750">
              <a:lnSpc>
                <a:spcPct val="150000"/>
              </a:lnSpc>
              <a:buFont typeface="Arial" panose="020B0604020202020204" pitchFamily="34" charset="0"/>
              <a:buChar char="•"/>
            </a:pPr>
            <a:r>
              <a:rPr lang="en-US" sz="2000" b="1" i="1" dirty="0">
                <a:latin typeface="+mn-lt"/>
              </a:rPr>
              <a:t>A Personal Relationship mediated through Jesus Christ </a:t>
            </a:r>
            <a:r>
              <a:rPr lang="en-US" sz="2000" i="1" dirty="0">
                <a:latin typeface="+mn-lt"/>
              </a:rPr>
              <a:t>(John 14:6)</a:t>
            </a:r>
          </a:p>
          <a:p>
            <a:pPr marL="285750" indent="-285750">
              <a:lnSpc>
                <a:spcPct val="150000"/>
              </a:lnSpc>
              <a:buFont typeface="Arial" panose="020B0604020202020204" pitchFamily="34" charset="0"/>
              <a:buChar char="•"/>
            </a:pPr>
            <a:r>
              <a:rPr lang="en-US" sz="2000" b="1" i="1" dirty="0">
                <a:latin typeface="+mn-lt"/>
              </a:rPr>
              <a:t>Obedience as a Sign of Knowledge; a Practical Test </a:t>
            </a:r>
            <a:r>
              <a:rPr lang="en-US" sz="2000" i="1" dirty="0">
                <a:latin typeface="+mn-lt"/>
              </a:rPr>
              <a:t>(1 John 2:3-6)</a:t>
            </a:r>
          </a:p>
          <a:p>
            <a:pPr marL="285750" indent="-285750">
              <a:lnSpc>
                <a:spcPct val="150000"/>
              </a:lnSpc>
              <a:buFont typeface="Arial" panose="020B0604020202020204" pitchFamily="34" charset="0"/>
              <a:buChar char="•"/>
            </a:pPr>
            <a:r>
              <a:rPr lang="en-US" sz="2000" b="1" i="1" dirty="0">
                <a:latin typeface="+mn-lt"/>
              </a:rPr>
              <a:t>Love as the Outflow of Knowing God; a Practical Test </a:t>
            </a:r>
            <a:r>
              <a:rPr lang="en-US" sz="2000" i="1" dirty="0">
                <a:latin typeface="+mn-lt"/>
              </a:rPr>
              <a:t>(1 John 4:7-8)</a:t>
            </a:r>
          </a:p>
          <a:p>
            <a:pPr marL="285750" indent="-285750">
              <a:lnSpc>
                <a:spcPct val="150000"/>
              </a:lnSpc>
              <a:buFont typeface="Arial" panose="020B0604020202020204" pitchFamily="34" charset="0"/>
              <a:buChar char="•"/>
            </a:pPr>
            <a:r>
              <a:rPr lang="en-US" sz="2000" b="1" i="1" dirty="0">
                <a:latin typeface="+mn-lt"/>
              </a:rPr>
              <a:t>The Witness of the Holy Spirit</a:t>
            </a:r>
            <a:r>
              <a:rPr lang="en-US" sz="2000" i="1" dirty="0">
                <a:latin typeface="+mn-lt"/>
              </a:rPr>
              <a:t> (Romans 8:12-17)</a:t>
            </a:r>
            <a:endParaRPr lang="en-US" sz="2000" b="1" dirty="0">
              <a:latin typeface="+mn-lt"/>
            </a:endParaRPr>
          </a:p>
          <a:p>
            <a:endParaRPr lang="en-US" sz="2000" dirty="0">
              <a:latin typeface="+mn-lt"/>
            </a:endParaRPr>
          </a:p>
          <a:p>
            <a:r>
              <a:rPr lang="en-US" sz="2000" u="sng" dirty="0">
                <a:latin typeface="+mn-lt"/>
              </a:rPr>
              <a:t>You can know that you know the Lord </a:t>
            </a:r>
            <a:r>
              <a:rPr lang="en-US" sz="2000" dirty="0">
                <a:latin typeface="+mn-lt"/>
              </a:rPr>
              <a:t>when your heart has been changed by Him, when you have come to Him through faith in Jesus Christ, when your life exhibits loving obedience to His commands, and when the Holy Spirit is actively at work within you. This inward transformation, evidenced in loving God and others, marks the reality of the relationship promised in Jeremiah’s prophecy of the new covenant.</a:t>
            </a:r>
            <a:endParaRPr lang="en-US" sz="2000" i="1" dirty="0">
              <a:latin typeface="+mn-lt"/>
            </a:endParaRPr>
          </a:p>
        </p:txBody>
      </p:sp>
    </p:spTree>
    <p:extLst>
      <p:ext uri="{BB962C8B-B14F-4D97-AF65-F5344CB8AC3E}">
        <p14:creationId xmlns:p14="http://schemas.microsoft.com/office/powerpoint/2010/main" val="35980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304800" y="7088"/>
            <a:ext cx="8763000" cy="914400"/>
          </a:xfrm>
        </p:spPr>
        <p:txBody>
          <a:bodyPr>
            <a:normAutofit fontScale="90000"/>
          </a:bodyPr>
          <a:lstStyle/>
          <a:p>
            <a:pPr algn="l"/>
            <a:r>
              <a:rPr lang="en-US" sz="3600" dirty="0"/>
              <a:t>’Knowing God’ in the Psalms</a:t>
            </a:r>
            <a:br>
              <a:rPr lang="en-US" sz="3600" dirty="0"/>
            </a:br>
            <a:r>
              <a:rPr lang="en-US" sz="2200" dirty="0">
                <a:solidFill>
                  <a:schemeClr val="tx2">
                    <a:lumMod val="60000"/>
                    <a:lumOff val="40000"/>
                  </a:schemeClr>
                </a:solidFill>
              </a:rPr>
              <a:t>Anticipating the promise of a new covenant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309154" y="933709"/>
            <a:ext cx="8534400" cy="5632311"/>
          </a:xfrm>
          <a:prstGeom prst="rect">
            <a:avLst/>
          </a:prstGeom>
          <a:noFill/>
        </p:spPr>
        <p:txBody>
          <a:bodyPr wrap="square">
            <a:spAutoFit/>
          </a:bodyPr>
          <a:lstStyle/>
          <a:p>
            <a:r>
              <a:rPr lang="en-US" sz="2000" b="1" u="sng" dirty="0">
                <a:latin typeface="+mn-lt"/>
              </a:rPr>
              <a:t>Key Themes </a:t>
            </a:r>
            <a:r>
              <a:rPr lang="en-US" sz="2000" b="1" dirty="0">
                <a:latin typeface="+mn-lt"/>
              </a:rPr>
              <a:t>in the Psalms That Resonate with the New Covenant</a:t>
            </a:r>
          </a:p>
          <a:p>
            <a:pPr marL="285750" indent="-285750">
              <a:buFont typeface="Arial" panose="020B0604020202020204" pitchFamily="34" charset="0"/>
              <a:buChar char="•"/>
            </a:pPr>
            <a:r>
              <a:rPr lang="en-US" sz="2000" b="1" dirty="0">
                <a:latin typeface="+mn-lt"/>
              </a:rPr>
              <a:t>Internalization of God’s Law</a:t>
            </a:r>
          </a:p>
          <a:p>
            <a:pPr marL="285750" indent="-285750">
              <a:buFont typeface="Arial" panose="020B0604020202020204" pitchFamily="34" charset="0"/>
              <a:buChar char="•"/>
            </a:pPr>
            <a:r>
              <a:rPr lang="en-US" sz="2000" b="1" dirty="0">
                <a:latin typeface="+mn-lt"/>
              </a:rPr>
              <a:t>Intimate, Personal Knowledge of God</a:t>
            </a:r>
          </a:p>
          <a:p>
            <a:pPr marL="285750" indent="-285750">
              <a:buFont typeface="Arial" panose="020B0604020202020204" pitchFamily="34" charset="0"/>
              <a:buChar char="•"/>
            </a:pPr>
            <a:r>
              <a:rPr lang="en-US" sz="2000" b="1" dirty="0">
                <a:latin typeface="+mn-lt"/>
              </a:rPr>
              <a:t>Transformation and Steadfast Love</a:t>
            </a:r>
          </a:p>
          <a:p>
            <a:pPr marL="285750" indent="-285750">
              <a:buFont typeface="Arial" panose="020B0604020202020204" pitchFamily="34" charset="0"/>
              <a:buChar char="•"/>
            </a:pPr>
            <a:endParaRPr lang="en-US" sz="2000" b="1" dirty="0">
              <a:latin typeface="+mn-lt"/>
            </a:endParaRPr>
          </a:p>
          <a:p>
            <a:r>
              <a:rPr lang="en-US" sz="2000" b="1" dirty="0">
                <a:latin typeface="+mn-lt"/>
              </a:rPr>
              <a:t>Psalm 40:8</a:t>
            </a:r>
          </a:p>
          <a:p>
            <a:r>
              <a:rPr lang="en-US" sz="2000" b="1" dirty="0">
                <a:latin typeface="+mn-lt"/>
              </a:rPr>
              <a:t>Psalm 51:10-12</a:t>
            </a:r>
          </a:p>
          <a:p>
            <a:r>
              <a:rPr lang="en-US" sz="2000" b="1" dirty="0">
                <a:latin typeface="+mn-lt"/>
              </a:rPr>
              <a:t>Psalm 25:4-5</a:t>
            </a:r>
          </a:p>
          <a:p>
            <a:r>
              <a:rPr lang="en-US" sz="2000" b="1" dirty="0">
                <a:latin typeface="+mn-lt"/>
              </a:rPr>
              <a:t>Psalm 27:4-8</a:t>
            </a:r>
          </a:p>
          <a:p>
            <a:r>
              <a:rPr lang="en-US" sz="2000" b="1" dirty="0">
                <a:latin typeface="+mn-lt"/>
              </a:rPr>
              <a:t>Psalm 63:1-8</a:t>
            </a:r>
          </a:p>
          <a:p>
            <a:r>
              <a:rPr lang="en-US" sz="2000" b="1" dirty="0">
                <a:latin typeface="+mn-lt"/>
              </a:rPr>
              <a:t>Psalm 119:11,18,97</a:t>
            </a:r>
          </a:p>
          <a:p>
            <a:r>
              <a:rPr lang="en-US" sz="2000" dirty="0">
                <a:latin typeface="+mn-lt"/>
              </a:rPr>
              <a:t> </a:t>
            </a:r>
          </a:p>
          <a:p>
            <a:r>
              <a:rPr lang="en-US" sz="2000" dirty="0">
                <a:latin typeface="+mn-lt"/>
              </a:rPr>
              <a:t>While the Psalms were written under the old covenant, they often express a longing that aligns with the new covenant’s promises: an inward delight in God’s law, personal intimacy with the Almighty, and the spiritual renewal that makes true knowledge of God possible. The psalmists foreshadow the very transformation - knowing God deeply and personally - that Jeremiah 31:31–34 prophesies.</a:t>
            </a:r>
          </a:p>
        </p:txBody>
      </p:sp>
    </p:spTree>
    <p:extLst>
      <p:ext uri="{BB962C8B-B14F-4D97-AF65-F5344CB8AC3E}">
        <p14:creationId xmlns:p14="http://schemas.microsoft.com/office/powerpoint/2010/main" val="71343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What do you believe about […]?</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066800"/>
            <a:ext cx="8686800" cy="3074624"/>
          </a:xfrm>
          <a:prstGeom prst="rect">
            <a:avLst/>
          </a:prstGeom>
          <a:noFill/>
        </p:spPr>
        <p:txBody>
          <a:bodyPr wrap="square">
            <a:spAutoFit/>
          </a:bodyPr>
          <a:lstStyle/>
          <a:p>
            <a:pPr>
              <a:lnSpc>
                <a:spcPct val="200000"/>
              </a:lnSpc>
            </a:pPr>
            <a:r>
              <a:rPr lang="en-US" sz="2000" b="1" i="1" dirty="0">
                <a:latin typeface="+mn-lt"/>
              </a:rPr>
              <a:t>How do you know?</a:t>
            </a:r>
          </a:p>
          <a:p>
            <a:pPr>
              <a:lnSpc>
                <a:spcPct val="200000"/>
              </a:lnSpc>
            </a:pPr>
            <a:r>
              <a:rPr lang="en-US" sz="2000" b="1" i="1" dirty="0">
                <a:latin typeface="+mn-lt"/>
              </a:rPr>
              <a:t>What do you mean by […]?</a:t>
            </a:r>
          </a:p>
          <a:p>
            <a:pPr>
              <a:lnSpc>
                <a:spcPct val="200000"/>
              </a:lnSpc>
            </a:pPr>
            <a:r>
              <a:rPr lang="en-US" sz="2000" b="1" i="1" dirty="0">
                <a:latin typeface="+mn-lt"/>
              </a:rPr>
              <a:t>What difference does that make?</a:t>
            </a:r>
          </a:p>
          <a:p>
            <a:pPr>
              <a:lnSpc>
                <a:spcPct val="200000"/>
              </a:lnSpc>
            </a:pPr>
            <a:r>
              <a:rPr lang="en-US" sz="2000" b="1" i="1" dirty="0">
                <a:latin typeface="+mn-lt"/>
              </a:rPr>
              <a:t>What if you are wrong?</a:t>
            </a:r>
          </a:p>
          <a:p>
            <a:pPr>
              <a:lnSpc>
                <a:spcPct val="200000"/>
              </a:lnSpc>
            </a:pPr>
            <a:r>
              <a:rPr lang="en-US" sz="2000" b="1" i="1" dirty="0">
                <a:latin typeface="+mn-lt"/>
              </a:rPr>
              <a:t>What would you accept as evidence?</a:t>
            </a:r>
            <a:endParaRPr lang="en-US" sz="2000" i="1" dirty="0">
              <a:latin typeface="+mn-lt"/>
            </a:endParaRP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212D3-71B3-5018-2992-382B219500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526AEA4-D654-9956-4756-9D4E2078B62E}"/>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“Natural Man” of Romans 1</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D447345-A8C7-C76B-6145-179BEA78F9A5}"/>
              </a:ext>
            </a:extLst>
          </p:cNvPr>
          <p:cNvSpPr txBox="1"/>
          <p:nvPr/>
        </p:nvSpPr>
        <p:spPr>
          <a:xfrm>
            <a:off x="228600" y="1066800"/>
            <a:ext cx="8686800" cy="5324535"/>
          </a:xfrm>
          <a:prstGeom prst="rect">
            <a:avLst/>
          </a:prstGeom>
          <a:noFill/>
        </p:spPr>
        <p:txBody>
          <a:bodyPr wrap="square">
            <a:spAutoFit/>
          </a:bodyPr>
          <a:lstStyle/>
          <a:p>
            <a:r>
              <a:rPr lang="en-US" sz="2000" b="1" dirty="0">
                <a:latin typeface="+mn-lt"/>
              </a:rPr>
              <a:t>Focus: Creation as revelation of God’s existence and attributes.</a:t>
            </a:r>
            <a:r>
              <a:rPr lang="en-US" sz="2000" dirty="0">
                <a:latin typeface="+mn-lt"/>
              </a:rPr>
              <a:t>  </a:t>
            </a:r>
          </a:p>
          <a:p>
            <a:endParaRPr lang="en-US" sz="2000" dirty="0">
              <a:latin typeface="+mn-lt"/>
            </a:endParaRPr>
          </a:p>
          <a:p>
            <a:pPr marL="342900" indent="-342900">
              <a:buFontTx/>
              <a:buChar char="-"/>
            </a:pPr>
            <a:r>
              <a:rPr lang="en-US" sz="2000" b="1" dirty="0">
                <a:latin typeface="+mn-lt"/>
              </a:rPr>
              <a:t>“When you look at the vastness of the night sky, the order of the seasons, or the complexity of life, do you ever wonder if there is a purposeful Intelligence behind it all?”</a:t>
            </a:r>
            <a:r>
              <a:rPr lang="en-US" sz="2000" dirty="0">
                <a:latin typeface="+mn-lt"/>
              </a:rPr>
              <a:t>  </a:t>
            </a:r>
          </a:p>
          <a:p>
            <a:endParaRPr lang="en-US" sz="2000" dirty="0">
              <a:latin typeface="+mn-lt"/>
            </a:endParaRPr>
          </a:p>
          <a:p>
            <a:pPr marL="342900" indent="-342900">
              <a:buFontTx/>
              <a:buChar char="-"/>
            </a:pPr>
            <a:r>
              <a:rPr lang="en-US" sz="2000" b="1" dirty="0">
                <a:latin typeface="+mn-lt"/>
              </a:rPr>
              <a:t>“You appreciate the beauty and intricacy of nature, but have you considered why beauty and order exist at all, and what their ultimate source might be?”</a:t>
            </a:r>
            <a:r>
              <a:rPr lang="en-US" sz="2000" dirty="0">
                <a:latin typeface="+mn-lt"/>
              </a:rPr>
              <a:t>  </a:t>
            </a:r>
          </a:p>
          <a:p>
            <a:endParaRPr lang="en-US" sz="2000" dirty="0">
              <a:latin typeface="+mn-lt"/>
            </a:endParaRPr>
          </a:p>
          <a:p>
            <a:pPr marL="342900" indent="-342900">
              <a:buFontTx/>
              <a:buChar char="-"/>
            </a:pPr>
            <a:r>
              <a:rPr lang="en-US" sz="2000" b="1" dirty="0">
                <a:latin typeface="+mn-lt"/>
              </a:rPr>
              <a:t>“Our world follows laws - of physics, chemistry, biology - that never seem to change. Wouldn’t a timeless, intelligent Lawgiver best explain the consistent reliability of these laws?”</a:t>
            </a:r>
            <a:r>
              <a:rPr lang="en-US" sz="2000" dirty="0">
                <a:latin typeface="+mn-lt"/>
              </a:rPr>
              <a:t>  </a:t>
            </a:r>
          </a:p>
          <a:p>
            <a:endParaRPr lang="en-US" sz="2000" dirty="0">
              <a:latin typeface="+mn-lt"/>
            </a:endParaRPr>
          </a:p>
          <a:p>
            <a:pPr marL="342900" indent="-342900">
              <a:buFontTx/>
              <a:buChar char="-"/>
            </a:pPr>
            <a:r>
              <a:rPr lang="en-US" sz="2000" b="1" dirty="0">
                <a:latin typeface="+mn-lt"/>
              </a:rPr>
              <a:t>“If the universe had a beginning, what or who do you think caused it to come into being, and how might that cause be greater than the universe itself?”</a:t>
            </a:r>
            <a:endParaRPr lang="en-US" b="1" dirty="0"/>
          </a:p>
        </p:txBody>
      </p:sp>
    </p:spTree>
    <p:extLst>
      <p:ext uri="{BB962C8B-B14F-4D97-AF65-F5344CB8AC3E}">
        <p14:creationId xmlns:p14="http://schemas.microsoft.com/office/powerpoint/2010/main" val="141069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937A2-F0E6-BA23-FFD0-56BF5D7229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000DB42-9C8E-BBCB-C5BB-195B4720549D}"/>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“Moral Man” of Romans 2</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883FDF07-921C-CE75-A002-0724AAD2C8B0}"/>
              </a:ext>
            </a:extLst>
          </p:cNvPr>
          <p:cNvSpPr txBox="1"/>
          <p:nvPr/>
        </p:nvSpPr>
        <p:spPr>
          <a:xfrm>
            <a:off x="228600" y="1066800"/>
            <a:ext cx="8686800" cy="5016758"/>
          </a:xfrm>
          <a:prstGeom prst="rect">
            <a:avLst/>
          </a:prstGeom>
          <a:noFill/>
        </p:spPr>
        <p:txBody>
          <a:bodyPr wrap="square">
            <a:spAutoFit/>
          </a:bodyPr>
          <a:lstStyle/>
          <a:p>
            <a:r>
              <a:rPr lang="en-US" sz="2000" b="1" dirty="0">
                <a:latin typeface="+mn-lt"/>
              </a:rPr>
              <a:t>Focus: Universal moral standards as inner testimony to God’s character.</a:t>
            </a:r>
            <a:r>
              <a:rPr lang="en-US" sz="2000" dirty="0">
                <a:latin typeface="+mn-lt"/>
              </a:rPr>
              <a:t>  </a:t>
            </a:r>
          </a:p>
          <a:p>
            <a:endParaRPr lang="en-US" sz="2000" dirty="0">
              <a:latin typeface="+mn-lt"/>
            </a:endParaRPr>
          </a:p>
          <a:p>
            <a:pPr marL="342900" indent="-342900">
              <a:buFontTx/>
              <a:buChar char="-"/>
            </a:pPr>
            <a:r>
              <a:rPr lang="en-US" sz="2000" b="1" dirty="0">
                <a:latin typeface="+mn-lt"/>
              </a:rPr>
              <a:t>“You have a sense of right and wrong; where do you think that sense originates, and why do you feel accountable to it?”  </a:t>
            </a:r>
          </a:p>
          <a:p>
            <a:endParaRPr lang="en-US" sz="2000" b="1" dirty="0">
              <a:latin typeface="+mn-lt"/>
            </a:endParaRPr>
          </a:p>
          <a:p>
            <a:pPr marL="342900" indent="-342900">
              <a:buFontTx/>
              <a:buChar char="-"/>
            </a:pPr>
            <a:r>
              <a:rPr lang="en-US" sz="2000" b="1" dirty="0">
                <a:latin typeface="+mn-lt"/>
              </a:rPr>
              <a:t>“If moral standards were merely social constructs, why do you still feel guilt or shame for certain actions even if no one else finds out? Could that point to a moral Lawgiver?”</a:t>
            </a:r>
          </a:p>
          <a:p>
            <a:r>
              <a:rPr lang="en-US" sz="2000" b="1" dirty="0">
                <a:latin typeface="+mn-lt"/>
              </a:rPr>
              <a:t>  </a:t>
            </a:r>
          </a:p>
          <a:p>
            <a:pPr marL="342900" indent="-342900">
              <a:buFontTx/>
              <a:buChar char="-"/>
            </a:pPr>
            <a:r>
              <a:rPr lang="en-US" sz="2000" b="1" dirty="0">
                <a:latin typeface="+mn-lt"/>
              </a:rPr>
              <a:t>“You believe justice is important. What is the ultimate source of this conviction if not a higher, objective moral authority?” </a:t>
            </a:r>
          </a:p>
          <a:p>
            <a:r>
              <a:rPr lang="en-US" sz="2000" b="1" dirty="0">
                <a:latin typeface="+mn-lt"/>
              </a:rPr>
              <a:t> </a:t>
            </a:r>
          </a:p>
          <a:p>
            <a:pPr marL="342900" indent="-342900">
              <a:buFontTx/>
              <a:buChar char="-"/>
            </a:pPr>
            <a:r>
              <a:rPr lang="en-US" sz="2000" b="1" dirty="0">
                <a:latin typeface="+mn-lt"/>
              </a:rPr>
              <a:t>“When you see injustice or cruelty, you believe it’s genuinely wrong; not just inconvenient. Could there be an absolute moral standard beyond human opinion?”</a:t>
            </a:r>
          </a:p>
        </p:txBody>
      </p:sp>
    </p:spTree>
    <p:extLst>
      <p:ext uri="{BB962C8B-B14F-4D97-AF65-F5344CB8AC3E}">
        <p14:creationId xmlns:p14="http://schemas.microsoft.com/office/powerpoint/2010/main" val="41350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0F12E-7211-DA54-2AFA-00D4BE282E7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171F756-A16B-FC2A-C039-F22A8CD99D1A}"/>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“Religious Man” of Romans 2, 3</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94C18F1-EA63-25F5-3DA2-098D88F51D2B}"/>
              </a:ext>
            </a:extLst>
          </p:cNvPr>
          <p:cNvSpPr txBox="1"/>
          <p:nvPr/>
        </p:nvSpPr>
        <p:spPr>
          <a:xfrm>
            <a:off x="76200" y="990600"/>
            <a:ext cx="8991600" cy="5632311"/>
          </a:xfrm>
          <a:prstGeom prst="rect">
            <a:avLst/>
          </a:prstGeom>
          <a:noFill/>
        </p:spPr>
        <p:txBody>
          <a:bodyPr wrap="square">
            <a:spAutoFit/>
          </a:bodyPr>
          <a:lstStyle/>
          <a:p>
            <a:r>
              <a:rPr lang="en-US" sz="2000" b="1" dirty="0">
                <a:latin typeface="+mn-lt"/>
              </a:rPr>
              <a:t>Focus: The innate desire for God and love for others as evidence of divine revelation.</a:t>
            </a:r>
          </a:p>
          <a:p>
            <a:endParaRPr lang="en-US" sz="2000" dirty="0">
              <a:latin typeface="+mn-lt"/>
            </a:endParaRPr>
          </a:p>
          <a:p>
            <a:pPr marL="342900" indent="-342900">
              <a:buFontTx/>
              <a:buChar char="-"/>
            </a:pPr>
            <a:r>
              <a:rPr lang="en-US" sz="2000" b="1" dirty="0">
                <a:latin typeface="+mn-lt"/>
              </a:rPr>
              <a:t>“You are seeking a relationship with the divine. Have you considered why this longing is universal across cultures and time, and what that might suggest about a God who designed us to know Him?” </a:t>
            </a:r>
          </a:p>
          <a:p>
            <a:r>
              <a:rPr lang="en-US" sz="2000" dirty="0">
                <a:latin typeface="+mn-lt"/>
              </a:rPr>
              <a:t> </a:t>
            </a:r>
          </a:p>
          <a:p>
            <a:pPr marL="342900" indent="-342900">
              <a:buFontTx/>
              <a:buChar char="-"/>
            </a:pPr>
            <a:r>
              <a:rPr lang="en-US" sz="2000" b="1" dirty="0">
                <a:latin typeface="+mn-lt"/>
              </a:rPr>
              <a:t>“Your heart tells you there must be more than what you see around you. Where do you think this spiritual hunger comes from, if not from a Creator who wants to be known?”  </a:t>
            </a:r>
          </a:p>
          <a:p>
            <a:endParaRPr lang="en-US" sz="2000" dirty="0">
              <a:latin typeface="+mn-lt"/>
            </a:endParaRPr>
          </a:p>
          <a:p>
            <a:pPr marL="342900" indent="-342900">
              <a:buFontTx/>
              <a:buChar char="-"/>
            </a:pPr>
            <a:r>
              <a:rPr lang="en-US" sz="2000" b="1" dirty="0">
                <a:latin typeface="+mn-lt"/>
              </a:rPr>
              <a:t>“You believe in loving your neighbor, but why should love be a fundamental good unless there is a God who Himself is love and made us in His image?”  </a:t>
            </a:r>
          </a:p>
          <a:p>
            <a:endParaRPr lang="en-US" sz="2000" dirty="0">
              <a:latin typeface="+mn-lt"/>
            </a:endParaRPr>
          </a:p>
          <a:p>
            <a:pPr marL="342900" indent="-342900">
              <a:buFontTx/>
              <a:buChar char="-"/>
            </a:pPr>
            <a:r>
              <a:rPr lang="en-US" sz="2000" b="1" dirty="0">
                <a:latin typeface="+mn-lt"/>
              </a:rPr>
              <a:t>“When you pray or meditate, do you sense that you’re reaching out to someone real and personal? Could that Someone be the God who spoke through the prophets and ultimately through Jesus Christ?”</a:t>
            </a:r>
          </a:p>
        </p:txBody>
      </p:sp>
    </p:spTree>
    <p:extLst>
      <p:ext uri="{BB962C8B-B14F-4D97-AF65-F5344CB8AC3E}">
        <p14:creationId xmlns:p14="http://schemas.microsoft.com/office/powerpoint/2010/main" val="140711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47451-AEDC-DD1E-3E50-0211C6E181B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0BA9067-B60B-D7FC-F21C-8DC0B0D83170}"/>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“Just Man” of Romans 4</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A7CD438-CFC5-107B-0244-14B4F2F073FF}"/>
              </a:ext>
            </a:extLst>
          </p:cNvPr>
          <p:cNvSpPr txBox="1"/>
          <p:nvPr/>
        </p:nvSpPr>
        <p:spPr>
          <a:xfrm>
            <a:off x="76200" y="990600"/>
            <a:ext cx="8991600" cy="5940088"/>
          </a:xfrm>
          <a:prstGeom prst="rect">
            <a:avLst/>
          </a:prstGeom>
          <a:noFill/>
        </p:spPr>
        <p:txBody>
          <a:bodyPr wrap="square">
            <a:spAutoFit/>
          </a:bodyPr>
          <a:lstStyle/>
          <a:p>
            <a:r>
              <a:rPr lang="en-US" sz="2000" b="1" dirty="0"/>
              <a:t>Focus: Faith as the channel through which we are made right with God, illustrated by Abraham and fulfilled in Christ.</a:t>
            </a:r>
          </a:p>
          <a:p>
            <a:endParaRPr lang="en-US" sz="2000" b="1" dirty="0"/>
          </a:p>
          <a:p>
            <a:pPr marL="342900" indent="-342900">
              <a:buFontTx/>
              <a:buChar char="-"/>
            </a:pPr>
            <a:r>
              <a:rPr lang="en-US" sz="2000" b="1" dirty="0"/>
              <a:t>“You trust that God keeps His promises, as Abraham did. Why would you believe that God is both faithful and true unless He has revealed Himself as unchanging, trustworthy, and righteous?”  </a:t>
            </a:r>
          </a:p>
          <a:p>
            <a:endParaRPr lang="en-US" sz="2000" b="1" dirty="0"/>
          </a:p>
          <a:p>
            <a:pPr marL="342900" indent="-342900">
              <a:buFontTx/>
              <a:buChar char="-"/>
            </a:pPr>
            <a:r>
              <a:rPr lang="en-US" sz="2000" b="1" dirty="0"/>
              <a:t>“Your faith points beyond your own goodness to something greater. If your moral efforts are never perfect, on what basis can you stand before a holy God, if not on the righteousness He provides by faith?”  </a:t>
            </a:r>
          </a:p>
          <a:p>
            <a:endParaRPr lang="en-US" sz="2000" b="1" dirty="0"/>
          </a:p>
          <a:p>
            <a:pPr marL="342900" indent="-342900">
              <a:buFontTx/>
              <a:buChar char="-"/>
            </a:pPr>
            <a:r>
              <a:rPr lang="en-US" sz="2000" b="1" dirty="0"/>
              <a:t>“Consider Abraham: he trusted God’s word before it was fulfilled. Has God’s faithfulness to Abraham and to countless believers since not shown that He is real and that we can be certain of His character?” </a:t>
            </a:r>
          </a:p>
          <a:p>
            <a:r>
              <a:rPr lang="en-US" sz="2000" b="1" dirty="0"/>
              <a:t> </a:t>
            </a:r>
          </a:p>
          <a:p>
            <a:pPr marL="342900" indent="-342900">
              <a:buFontTx/>
              <a:buChar char="-"/>
            </a:pPr>
            <a:r>
              <a:rPr lang="en-US" sz="2000" b="1" dirty="0"/>
              <a:t>“When you put your faith in Jesus Christ as the Just One, how does this confirm for you that God has revealed Himself in history, both through His written word and through the life, death, and resurrection of Jesus?”</a:t>
            </a:r>
          </a:p>
        </p:txBody>
      </p:sp>
    </p:spTree>
    <p:extLst>
      <p:ext uri="{BB962C8B-B14F-4D97-AF65-F5344CB8AC3E}">
        <p14:creationId xmlns:p14="http://schemas.microsoft.com/office/powerpoint/2010/main" val="1763214525"/>
      </p:ext>
    </p:extLst>
  </p:cSld>
  <p:clrMapOvr>
    <a:masterClrMapping/>
  </p:clrMapOvr>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39327</TotalTime>
  <Words>3252</Words>
  <Application>Microsoft Office PowerPoint</Application>
  <PresentationFormat>On-screen Show (4:3)</PresentationFormat>
  <Paragraphs>179</Paragraphs>
  <Slides>9</Slides>
  <Notes>9</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Arial Narrow</vt:lpstr>
      <vt:lpstr>Calibri</vt:lpstr>
      <vt:lpstr>Verdana</vt:lpstr>
      <vt:lpstr>Wingdings</vt:lpstr>
      <vt:lpstr>PPT_Template_2010SummerSchool</vt:lpstr>
      <vt:lpstr>1_UPCRC_Powerpoint_Template_with I-Mark</vt:lpstr>
      <vt:lpstr>PowerPoint Presentation</vt:lpstr>
      <vt:lpstr>What is meant by ‘Knowing God’? Jeremiah 31:31-34 and Hebrews 8:6-12</vt:lpstr>
      <vt:lpstr>’Knowing God’ in the Psalms Anticipating the promise of a new covenant</vt:lpstr>
      <vt:lpstr>Knowing God – Encouraging Self-Reflection What do you believe about […]?</vt:lpstr>
      <vt:lpstr>A quick review… Truth, The Nature of Mankind, and Worldviews</vt:lpstr>
      <vt:lpstr>Knowing God – Encouraging Self-Reflection Questions for the “Natural Man” of Romans 1</vt:lpstr>
      <vt:lpstr>Knowing God – Encouraging Self-Reflection Questions for the “Moral Man” of Romans 2</vt:lpstr>
      <vt:lpstr>Knowing God – Encouraging Self-Reflection Questions for the “Religious Man” of Romans 2, 3</vt:lpstr>
      <vt:lpstr>Knowing God – Encouraging Self-Reflection Questions for the “Just Man” of Romans 4</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1454</cp:revision>
  <cp:lastPrinted>2024-11-10T13:24:33Z</cp:lastPrinted>
  <dcterms:created xsi:type="dcterms:W3CDTF">2010-06-16T02:58:04Z</dcterms:created>
  <dcterms:modified xsi:type="dcterms:W3CDTF">2024-12-15T03:26:34Z</dcterms:modified>
</cp:coreProperties>
</file>