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9"/>
  </p:notesMasterIdLst>
  <p:sldIdLst>
    <p:sldId id="560" r:id="rId3"/>
    <p:sldId id="585" r:id="rId4"/>
    <p:sldId id="587" r:id="rId5"/>
    <p:sldId id="588" r:id="rId6"/>
    <p:sldId id="589" r:id="rId7"/>
    <p:sldId id="586" r:id="rId8"/>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48" autoAdjust="0"/>
    <p:restoredTop sz="60583" autoAdjust="0"/>
  </p:normalViewPr>
  <p:slideViewPr>
    <p:cSldViewPr>
      <p:cViewPr varScale="1">
        <p:scale>
          <a:sx n="95" d="100"/>
          <a:sy n="95" d="100"/>
        </p:scale>
        <p:origin x="1698" y="72"/>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076364" cy="469265"/>
          </a:xfrm>
          <a:prstGeom prst="rect">
            <a:avLst/>
          </a:prstGeom>
        </p:spPr>
        <p:txBody>
          <a:bodyPr vert="horz" wrap="square" lIns="94087" tIns="47044" rIns="94087" bIns="47044"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1"/>
            <a:ext cx="3076364" cy="469265"/>
          </a:xfrm>
          <a:prstGeom prst="rect">
            <a:avLst/>
          </a:prstGeom>
        </p:spPr>
        <p:txBody>
          <a:bodyPr vert="horz" wrap="square" lIns="94087" tIns="47044" rIns="94087" bIns="47044"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9/14/2025</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087" tIns="47044" rIns="94087" bIns="47044"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087" tIns="47044" rIns="94087" bIns="47044"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914406"/>
            <a:ext cx="3076364" cy="469265"/>
          </a:xfrm>
          <a:prstGeom prst="rect">
            <a:avLst/>
          </a:prstGeom>
        </p:spPr>
        <p:txBody>
          <a:bodyPr vert="horz" wrap="square" lIns="94087" tIns="47044" rIns="94087" bIns="47044"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087" tIns="47044" rIns="94087" bIns="47044"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EE1C7-1EE0-70E2-129C-779C338B44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655BCE-5209-A53C-0D03-1ACB3A0822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2CCBA4-A9ED-B98C-BA69-7A85D7C7589F}"/>
              </a:ext>
            </a:extLst>
          </p:cNvPr>
          <p:cNvSpPr>
            <a:spLocks noGrp="1"/>
          </p:cNvSpPr>
          <p:nvPr>
            <p:ph type="body" idx="1"/>
          </p:nvPr>
        </p:nvSpPr>
        <p:spPr/>
        <p:txBody>
          <a:bodyPr>
            <a:normAutofit/>
          </a:bodyPr>
          <a:lstStyle/>
          <a:p>
            <a:r>
              <a:rPr lang="en-US" sz="1400" b="1" kern="1200" dirty="0">
                <a:solidFill>
                  <a:schemeClr val="tx1"/>
                </a:solidFill>
                <a:effectLst/>
                <a:latin typeface="+mn-lt"/>
                <a:ea typeface="ＭＳ Ｐゴシック" pitchFamily="-106" charset="-128"/>
                <a:cs typeface="ＭＳ Ｐゴシック" pitchFamily="-106" charset="-128"/>
              </a:rPr>
              <a:t>Bearing One Another’s Burdens</a:t>
            </a:r>
            <a:endParaRPr lang="en-US" sz="1400" kern="1200" dirty="0">
              <a:solidFill>
                <a:schemeClr val="tx1"/>
              </a:solidFill>
              <a:effectLst/>
              <a:latin typeface="+mn-lt"/>
              <a:ea typeface="ＭＳ Ｐゴシック" pitchFamily="-106" charset="-128"/>
              <a:cs typeface="ＭＳ Ｐゴシック" pitchFamily="-106" charset="-128"/>
            </a:endParaRPr>
          </a:p>
          <a:p>
            <a:pPr fontAlgn="base"/>
            <a:r>
              <a:rPr lang="en-US" sz="1400" b="1" kern="1200" dirty="0">
                <a:solidFill>
                  <a:schemeClr val="tx1"/>
                </a:solidFill>
                <a:effectLst/>
                <a:latin typeface="+mn-lt"/>
                <a:ea typeface="ＭＳ Ｐゴシック" pitchFamily="-106" charset="-128"/>
                <a:cs typeface="ＭＳ Ｐゴシック" pitchFamily="-106" charset="-128"/>
              </a:rPr>
              <a:t>Text</a:t>
            </a:r>
            <a:r>
              <a:rPr lang="en-US" sz="1400" kern="1200" dirty="0">
                <a:solidFill>
                  <a:schemeClr val="tx1"/>
                </a:solidFill>
                <a:effectLst/>
                <a:latin typeface="+mn-lt"/>
                <a:ea typeface="ＭＳ Ｐゴシック" pitchFamily="-106" charset="-128"/>
                <a:cs typeface="ＭＳ Ｐゴシック" pitchFamily="-106" charset="-128"/>
              </a:rPr>
              <a:t>: Galatians 6:1–5</a:t>
            </a:r>
          </a:p>
          <a:p>
            <a:pPr fontAlgn="base"/>
            <a:r>
              <a:rPr lang="en-US" sz="1400" b="1" kern="1200" dirty="0">
                <a:solidFill>
                  <a:schemeClr val="tx1"/>
                </a:solidFill>
                <a:effectLst/>
                <a:latin typeface="+mn-lt"/>
                <a:ea typeface="ＭＳ Ｐゴシック" pitchFamily="-106" charset="-128"/>
                <a:cs typeface="ＭＳ Ｐゴシック" pitchFamily="-106" charset="-128"/>
              </a:rPr>
              <a:t>Objective</a:t>
            </a:r>
            <a:r>
              <a:rPr lang="en-US" sz="1400" kern="1200" dirty="0">
                <a:solidFill>
                  <a:schemeClr val="tx1"/>
                </a:solidFill>
                <a:effectLst/>
                <a:latin typeface="+mn-lt"/>
                <a:ea typeface="ＭＳ Ｐゴシック" pitchFamily="-106" charset="-128"/>
                <a:cs typeface="ＭＳ Ｐゴシック" pitchFamily="-106" charset="-128"/>
              </a:rPr>
              <a:t>: Unity thrives where empathy is practiced.</a:t>
            </a:r>
          </a:p>
          <a:p>
            <a:pPr fontAlgn="base"/>
            <a:r>
              <a:rPr lang="en-US" sz="1400" b="1" kern="1200" dirty="0">
                <a:solidFill>
                  <a:schemeClr val="tx1"/>
                </a:solidFill>
                <a:effectLst/>
                <a:latin typeface="+mn-lt"/>
                <a:ea typeface="ＭＳ Ｐゴシック" pitchFamily="-106" charset="-128"/>
                <a:cs typeface="ＭＳ Ｐゴシック" pitchFamily="-106" charset="-128"/>
              </a:rPr>
              <a:t>Key Themes</a:t>
            </a:r>
            <a:r>
              <a:rPr lang="en-US" sz="1400" kern="1200" dirty="0">
                <a:solidFill>
                  <a:schemeClr val="tx1"/>
                </a:solidFill>
                <a:effectLst/>
                <a:latin typeface="+mn-lt"/>
                <a:ea typeface="ＭＳ Ｐゴシック" pitchFamily="-106" charset="-128"/>
                <a:cs typeface="ＭＳ Ｐゴシック" pitchFamily="-106" charset="-128"/>
              </a:rPr>
              <a:t>: Responsibility, compassion, restoration.</a:t>
            </a:r>
          </a:p>
          <a:p>
            <a:pPr fontAlgn="base"/>
            <a:r>
              <a:rPr lang="en-US" sz="1400" b="1" kern="1200" dirty="0">
                <a:solidFill>
                  <a:schemeClr val="tx1"/>
                </a:solidFill>
                <a:effectLst/>
                <a:latin typeface="+mn-lt"/>
                <a:ea typeface="ＭＳ Ｐゴシック" pitchFamily="-106" charset="-128"/>
                <a:cs typeface="ＭＳ Ｐゴシック" pitchFamily="-106" charset="-128"/>
              </a:rPr>
              <a:t>Discussion</a:t>
            </a:r>
            <a:r>
              <a:rPr lang="en-US" sz="1400" kern="1200" dirty="0">
                <a:solidFill>
                  <a:schemeClr val="tx1"/>
                </a:solidFill>
                <a:effectLst/>
                <a:latin typeface="+mn-lt"/>
                <a:ea typeface="ＭＳ Ｐゴシック" pitchFamily="-106" charset="-128"/>
                <a:cs typeface="ＭＳ Ｐゴシック" pitchFamily="-106" charset="-128"/>
              </a:rPr>
              <a:t>:</a:t>
            </a:r>
          </a:p>
          <a:p>
            <a:pPr lvl="0"/>
            <a:r>
              <a:rPr lang="en-US" sz="1400" kern="1200" dirty="0">
                <a:solidFill>
                  <a:schemeClr val="tx1"/>
                </a:solidFill>
                <a:effectLst/>
                <a:latin typeface="+mn-lt"/>
                <a:ea typeface="ＭＳ Ｐゴシック" pitchFamily="-106" charset="-128"/>
                <a:cs typeface="ＭＳ Ｐゴシック" pitchFamily="-106" charset="-128"/>
              </a:rPr>
              <a:t>What keeps us from helping others spiritually?</a:t>
            </a:r>
          </a:p>
          <a:p>
            <a:pPr lvl="0" fontAlgn="base"/>
            <a:r>
              <a:rPr lang="en-US" sz="1400" kern="1200" dirty="0">
                <a:solidFill>
                  <a:schemeClr val="tx1"/>
                </a:solidFill>
                <a:effectLst/>
                <a:latin typeface="+mn-lt"/>
                <a:ea typeface="ＭＳ Ｐゴシック" pitchFamily="-106" charset="-128"/>
                <a:cs typeface="ＭＳ Ｐゴシック" pitchFamily="-106" charset="-128"/>
              </a:rPr>
              <a:t>How can we make space for burden-bearing?</a:t>
            </a:r>
          </a:p>
          <a:p>
            <a:pPr fontAlgn="base"/>
            <a:r>
              <a:rPr lang="en-US" sz="1400" b="1" kern="1200" dirty="0">
                <a:solidFill>
                  <a:schemeClr val="tx1"/>
                </a:solidFill>
                <a:effectLst/>
                <a:latin typeface="+mn-lt"/>
                <a:ea typeface="ＭＳ Ｐゴシック" pitchFamily="-106" charset="-128"/>
                <a:cs typeface="ＭＳ Ｐゴシック" pitchFamily="-106" charset="-128"/>
              </a:rPr>
              <a:t>Application</a:t>
            </a:r>
            <a:r>
              <a:rPr lang="en-US" sz="1400" kern="1200" dirty="0">
                <a:solidFill>
                  <a:schemeClr val="tx1"/>
                </a:solidFill>
                <a:effectLst/>
                <a:latin typeface="+mn-lt"/>
                <a:ea typeface="ＭＳ Ｐゴシック" pitchFamily="-106" charset="-128"/>
                <a:cs typeface="ＭＳ Ｐゴシック" pitchFamily="-106" charset="-128"/>
              </a:rPr>
              <a:t>: Intentionally support a struggling believer.</a:t>
            </a:r>
          </a:p>
          <a:p>
            <a:endParaRPr lang="en-US" sz="1400" dirty="0"/>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Gal 6:1-5  Brothers and sisters, if a person is discovered in some sin, you who are spiritual restore such a person in a spirit of gentleness. Pay close attention to yourselves, so that you are not tempted too.  (2)  Carry one another’s burdens, and in this way you will fulfill the law of Christ.  (3)  For if anyone thinks he is something when he is nothing, he deceives himself.  (4)  Let each one examine his own work. Then he can take pride in himself and not compare himself with someone else.  (5)  For each one will carry his own load.</a:t>
            </a:r>
          </a:p>
          <a:p>
            <a:pPr rtl="0"/>
            <a:endParaRPr lang="en-US" sz="1400" dirty="0"/>
          </a:p>
          <a:p>
            <a:pPr rtl="0" fontAlgn="ctr"/>
            <a:r>
              <a:rPr lang="en-US" sz="1400" b="1" kern="1200" dirty="0">
                <a:solidFill>
                  <a:schemeClr val="tx1"/>
                </a:solidFill>
                <a:effectLst/>
                <a:latin typeface="+mn-lt"/>
                <a:ea typeface="ＭＳ Ｐゴシック" pitchFamily="-106" charset="-128"/>
                <a:cs typeface="ＭＳ Ｐゴシック" pitchFamily="-106" charset="-128"/>
              </a:rPr>
              <a:t>Verse 1: </a:t>
            </a:r>
            <a:r>
              <a:rPr lang="en-US" sz="1400" i="1" kern="1200" dirty="0">
                <a:solidFill>
                  <a:schemeClr val="tx1"/>
                </a:solidFill>
                <a:effectLst/>
                <a:latin typeface="+mn-lt"/>
                <a:ea typeface="ＭＳ Ｐゴシック" pitchFamily="-106" charset="-128"/>
                <a:cs typeface="ＭＳ Ｐゴシック" pitchFamily="-106" charset="-128"/>
              </a:rPr>
              <a:t>“If someone is caught in a sin, you who live by the Spirit should restore that person gently.”</a:t>
            </a:r>
            <a:endParaRPr lang="en-US" sz="1400" kern="1200" dirty="0">
              <a:solidFill>
                <a:schemeClr val="tx1"/>
              </a:solidFill>
              <a:effectLst/>
              <a:latin typeface="+mn-lt"/>
              <a:ea typeface="ＭＳ Ｐゴシック" pitchFamily="-106" charset="-128"/>
              <a:cs typeface="ＭＳ Ｐゴシック" pitchFamily="-106" charset="-128"/>
            </a:endParaRPr>
          </a:p>
          <a:p>
            <a:pPr lvl="1" rtl="0" fontAlgn="ctr"/>
            <a:r>
              <a:rPr lang="en-US" sz="1400" kern="1200" dirty="0">
                <a:solidFill>
                  <a:schemeClr val="tx1"/>
                </a:solidFill>
                <a:effectLst/>
                <a:latin typeface="+mn-lt"/>
                <a:ea typeface="ＭＳ Ｐゴシック" pitchFamily="-106" charset="-128"/>
                <a:cs typeface="+mn-cs"/>
              </a:rPr>
              <a:t>Restoration is the goal—not shame or punishment.</a:t>
            </a:r>
          </a:p>
          <a:p>
            <a:pPr lvl="1" rtl="0" fontAlgn="ctr"/>
            <a:r>
              <a:rPr lang="en-US" sz="1400" kern="1200" dirty="0">
                <a:solidFill>
                  <a:schemeClr val="tx1"/>
                </a:solidFill>
                <a:effectLst/>
                <a:latin typeface="+mn-lt"/>
                <a:ea typeface="ＭＳ Ｐゴシック" pitchFamily="-106" charset="-128"/>
                <a:cs typeface="+mn-cs"/>
              </a:rPr>
              <a:t>Requires </a:t>
            </a:r>
            <a:r>
              <a:rPr lang="en-US" sz="1400" b="1" kern="1200" dirty="0">
                <a:solidFill>
                  <a:schemeClr val="tx1"/>
                </a:solidFill>
                <a:effectLst/>
                <a:latin typeface="+mn-lt"/>
                <a:ea typeface="ＭＳ Ｐゴシック" pitchFamily="-106" charset="-128"/>
                <a:cs typeface="+mn-cs"/>
              </a:rPr>
              <a:t>spiritual maturity</a:t>
            </a:r>
            <a:r>
              <a:rPr lang="en-US" sz="1400" kern="1200" dirty="0">
                <a:solidFill>
                  <a:schemeClr val="tx1"/>
                </a:solidFill>
                <a:effectLst/>
                <a:latin typeface="+mn-lt"/>
                <a:ea typeface="ＭＳ Ｐゴシック" pitchFamily="-106" charset="-128"/>
                <a:cs typeface="+mn-cs"/>
              </a:rPr>
              <a:t> and </a:t>
            </a:r>
            <a:r>
              <a:rPr lang="en-US" sz="1400" b="1" kern="1200" dirty="0">
                <a:solidFill>
                  <a:schemeClr val="tx1"/>
                </a:solidFill>
                <a:effectLst/>
                <a:latin typeface="+mn-lt"/>
                <a:ea typeface="ＭＳ Ｐゴシック" pitchFamily="-106" charset="-128"/>
                <a:cs typeface="+mn-cs"/>
              </a:rPr>
              <a:t>gentleness</a:t>
            </a:r>
            <a:r>
              <a:rPr lang="en-US" sz="1400" kern="1200" dirty="0">
                <a:solidFill>
                  <a:schemeClr val="tx1"/>
                </a:solidFill>
                <a:effectLst/>
                <a:latin typeface="+mn-lt"/>
                <a:ea typeface="ＭＳ Ｐゴシック" pitchFamily="-106" charset="-128"/>
                <a:cs typeface="+mn-cs"/>
              </a:rPr>
              <a:t>.</a:t>
            </a:r>
          </a:p>
          <a:p>
            <a:pPr rtl="0" fontAlgn="ctr"/>
            <a:r>
              <a:rPr lang="en-US" sz="1400" b="1" kern="1200" dirty="0">
                <a:solidFill>
                  <a:schemeClr val="tx1"/>
                </a:solidFill>
                <a:effectLst/>
                <a:latin typeface="+mn-lt"/>
                <a:ea typeface="ＭＳ Ｐゴシック" pitchFamily="-106" charset="-128"/>
                <a:cs typeface="ＭＳ Ｐゴシック" pitchFamily="-106" charset="-128"/>
              </a:rPr>
              <a:t>Verse 2: </a:t>
            </a:r>
            <a:r>
              <a:rPr lang="en-US" sz="1400" i="1" kern="1200" dirty="0">
                <a:solidFill>
                  <a:schemeClr val="tx1"/>
                </a:solidFill>
                <a:effectLst/>
                <a:latin typeface="+mn-lt"/>
                <a:ea typeface="ＭＳ Ｐゴシック" pitchFamily="-106" charset="-128"/>
                <a:cs typeface="ＭＳ Ｐゴシック" pitchFamily="-106" charset="-128"/>
              </a:rPr>
              <a:t>“Carry each other’s burdens, and in this way you will fulfill the law of Christ.”</a:t>
            </a:r>
            <a:endParaRPr lang="en-US" sz="1400" kern="1200" dirty="0">
              <a:solidFill>
                <a:schemeClr val="tx1"/>
              </a:solidFill>
              <a:effectLst/>
              <a:latin typeface="+mn-lt"/>
              <a:ea typeface="ＭＳ Ｐゴシック" pitchFamily="-106" charset="-128"/>
              <a:cs typeface="ＭＳ Ｐゴシック" pitchFamily="-106" charset="-128"/>
            </a:endParaRPr>
          </a:p>
          <a:p>
            <a:pPr lvl="1" rtl="0" fontAlgn="ctr"/>
            <a:r>
              <a:rPr lang="en-US" sz="1400" kern="1200" dirty="0">
                <a:solidFill>
                  <a:schemeClr val="tx1"/>
                </a:solidFill>
                <a:effectLst/>
                <a:latin typeface="+mn-lt"/>
                <a:ea typeface="ＭＳ Ｐゴシック" pitchFamily="-106" charset="-128"/>
                <a:cs typeface="+mn-cs"/>
              </a:rPr>
              <a:t>The </a:t>
            </a:r>
            <a:r>
              <a:rPr lang="en-US" sz="1400" i="1" kern="1200" dirty="0">
                <a:solidFill>
                  <a:schemeClr val="tx1"/>
                </a:solidFill>
                <a:effectLst/>
                <a:latin typeface="+mn-lt"/>
                <a:ea typeface="ＭＳ Ｐゴシック" pitchFamily="-106" charset="-128"/>
                <a:cs typeface="+mn-cs"/>
              </a:rPr>
              <a:t>law of Christ</a:t>
            </a:r>
            <a:r>
              <a:rPr lang="en-US" sz="1400" kern="1200" dirty="0">
                <a:solidFill>
                  <a:schemeClr val="tx1"/>
                </a:solidFill>
                <a:effectLst/>
                <a:latin typeface="+mn-lt"/>
                <a:ea typeface="ＭＳ Ｐゴシック" pitchFamily="-106" charset="-128"/>
                <a:cs typeface="+mn-cs"/>
              </a:rPr>
              <a:t> = love one another (John 13:34).</a:t>
            </a:r>
          </a:p>
          <a:p>
            <a:pPr lvl="1" rtl="0" fontAlgn="ctr"/>
            <a:r>
              <a:rPr lang="en-US" sz="1400" kern="1200" dirty="0">
                <a:solidFill>
                  <a:schemeClr val="tx1"/>
                </a:solidFill>
                <a:effectLst/>
                <a:latin typeface="+mn-lt"/>
                <a:ea typeface="ＭＳ Ｐゴシック" pitchFamily="-106" charset="-128"/>
                <a:cs typeface="+mn-cs"/>
              </a:rPr>
              <a:t>Burdens = weights too heavy for one person—sin struggles, grief, doubt, financial crisis.</a:t>
            </a:r>
          </a:p>
          <a:p>
            <a:pPr rtl="0" fontAlgn="ctr"/>
            <a:r>
              <a:rPr lang="en-US" sz="1400" b="1" kern="1200" dirty="0">
                <a:solidFill>
                  <a:schemeClr val="tx1"/>
                </a:solidFill>
                <a:effectLst/>
                <a:latin typeface="+mn-lt"/>
                <a:ea typeface="ＭＳ Ｐゴシック" pitchFamily="-106" charset="-128"/>
                <a:cs typeface="ＭＳ Ｐゴシック" pitchFamily="-106" charset="-128"/>
              </a:rPr>
              <a:t>Verses 3–4:</a:t>
            </a:r>
            <a:r>
              <a:rPr lang="en-US" sz="1400" kern="1200" dirty="0">
                <a:solidFill>
                  <a:schemeClr val="tx1"/>
                </a:solidFill>
                <a:effectLst/>
                <a:latin typeface="+mn-lt"/>
                <a:ea typeface="ＭＳ Ｐゴシック" pitchFamily="-106" charset="-128"/>
                <a:cs typeface="ＭＳ Ｐゴシック" pitchFamily="-106" charset="-128"/>
              </a:rPr>
              <a:t> Warning against pride. Helping others spiritually demands humility. Pride blinds us to our own weakness.</a:t>
            </a:r>
          </a:p>
          <a:p>
            <a:pPr rtl="0" fontAlgn="ctr"/>
            <a:r>
              <a:rPr lang="en-US" sz="1400" b="1" kern="1200" dirty="0">
                <a:solidFill>
                  <a:schemeClr val="tx1"/>
                </a:solidFill>
                <a:effectLst/>
                <a:latin typeface="+mn-lt"/>
                <a:ea typeface="ＭＳ Ｐゴシック" pitchFamily="-106" charset="-128"/>
                <a:cs typeface="ＭＳ Ｐゴシック" pitchFamily="-106" charset="-128"/>
              </a:rPr>
              <a:t>Verse 5: </a:t>
            </a:r>
            <a:r>
              <a:rPr lang="en-US" sz="1400" i="1" kern="1200" dirty="0">
                <a:solidFill>
                  <a:schemeClr val="tx1"/>
                </a:solidFill>
                <a:effectLst/>
                <a:latin typeface="+mn-lt"/>
                <a:ea typeface="ＭＳ Ｐゴシック" pitchFamily="-106" charset="-128"/>
                <a:cs typeface="ＭＳ Ｐゴシック" pitchFamily="-106" charset="-128"/>
              </a:rPr>
              <a:t>“Each one should carry their own load.”</a:t>
            </a:r>
            <a:endParaRPr lang="en-US" sz="1400" kern="1200" dirty="0">
              <a:solidFill>
                <a:schemeClr val="tx1"/>
              </a:solidFill>
              <a:effectLst/>
              <a:latin typeface="+mn-lt"/>
              <a:ea typeface="ＭＳ Ｐゴシック" pitchFamily="-106" charset="-128"/>
              <a:cs typeface="ＭＳ Ｐゴシック" pitchFamily="-106" charset="-128"/>
            </a:endParaRPr>
          </a:p>
          <a:p>
            <a:pPr lvl="1" rtl="0" fontAlgn="ctr"/>
            <a:r>
              <a:rPr lang="en-US" sz="1400" kern="1200" dirty="0">
                <a:solidFill>
                  <a:schemeClr val="tx1"/>
                </a:solidFill>
                <a:effectLst/>
                <a:latin typeface="+mn-lt"/>
                <a:ea typeface="ＭＳ Ｐゴシック" pitchFamily="-106" charset="-128"/>
                <a:cs typeface="+mn-cs"/>
              </a:rPr>
              <a:t>Balances verse 2. Everyone bears daily responsibilities, but we share extraordinary burdens.</a:t>
            </a:r>
          </a:p>
          <a:p>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Paul shows that unity comes when we accept our </a:t>
            </a:r>
            <a:r>
              <a:rPr lang="en-US" sz="1400" b="1" kern="1200" dirty="0">
                <a:solidFill>
                  <a:schemeClr val="tx1"/>
                </a:solidFill>
                <a:effectLst/>
                <a:latin typeface="+mn-lt"/>
                <a:ea typeface="ＭＳ Ｐゴシック" pitchFamily="-106" charset="-128"/>
                <a:cs typeface="ＭＳ Ｐゴシック" pitchFamily="-106" charset="-128"/>
              </a:rPr>
              <a:t>mutual responsibility</a:t>
            </a:r>
            <a:r>
              <a:rPr lang="en-US" sz="1400" kern="1200" dirty="0">
                <a:solidFill>
                  <a:schemeClr val="tx1"/>
                </a:solidFill>
                <a:effectLst/>
                <a:latin typeface="+mn-lt"/>
                <a:ea typeface="ＭＳ Ｐゴシック" pitchFamily="-106" charset="-128"/>
                <a:cs typeface="ＭＳ Ｐゴシック" pitchFamily="-106" charset="-128"/>
              </a:rPr>
              <a:t>: helping others with heavy loads, while also carrying our personal calling faithfully</a:t>
            </a:r>
            <a:r>
              <a:rPr lang="en-US" sz="1200" kern="1200" dirty="0">
                <a:solidFill>
                  <a:schemeClr val="tx1"/>
                </a:solidFill>
                <a:effectLst/>
                <a:latin typeface="+mn-lt"/>
                <a:ea typeface="ＭＳ Ｐゴシック" pitchFamily="-106" charset="-128"/>
                <a:cs typeface="ＭＳ Ｐゴシック" pitchFamily="-106" charset="-128"/>
              </a:rPr>
              <a:t>.</a:t>
            </a:r>
          </a:p>
          <a:p>
            <a:endParaRPr lang="en-US" sz="1200" kern="1200" dirty="0">
              <a:solidFill>
                <a:schemeClr val="tx1"/>
              </a:solidFill>
              <a:effectLst/>
              <a:latin typeface="+mn-lt"/>
              <a:ea typeface="ＭＳ Ｐゴシック" pitchFamily="-106" charset="-128"/>
              <a:cs typeface="ＭＳ Ｐゴシック" pitchFamily="-106" charset="-128"/>
            </a:endParaRPr>
          </a:p>
          <a:p>
            <a:endParaRPr lang="en-US" sz="1200" kern="1200" dirty="0">
              <a:solidFill>
                <a:schemeClr val="tx1"/>
              </a:solidFill>
              <a:effectLst/>
              <a:latin typeface="+mn-lt"/>
              <a:ea typeface="ＭＳ Ｐゴシック" pitchFamily="-106" charset="-128"/>
              <a:cs typeface="ＭＳ Ｐゴシック" pitchFamily="-106" charset="-128"/>
            </a:endParaRPr>
          </a:p>
          <a:p>
            <a:pPr rtl="0"/>
            <a:endParaRPr lang="en-US" sz="1400" dirty="0"/>
          </a:p>
          <a:p>
            <a:endParaRPr lang="en-US" sz="1400" dirty="0"/>
          </a:p>
        </p:txBody>
      </p:sp>
      <p:sp>
        <p:nvSpPr>
          <p:cNvPr id="4" name="Slide Number Placeholder 3">
            <a:extLst>
              <a:ext uri="{FF2B5EF4-FFF2-40B4-BE49-F238E27FC236}">
                <a16:creationId xmlns:a16="http://schemas.microsoft.com/office/drawing/2014/main" id="{3603345E-929F-C8D2-64E3-D485990D7FFE}"/>
              </a:ext>
            </a:extLst>
          </p:cNvPr>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6623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ACAC1-A53A-9ACA-D954-07BF1AC18E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AFA503-91E0-9091-B6FD-6D414C27FD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498AD3-5AFE-2037-8816-6239E023BACB}"/>
              </a:ext>
            </a:extLst>
          </p:cNvPr>
          <p:cNvSpPr>
            <a:spLocks noGrp="1"/>
          </p:cNvSpPr>
          <p:nvPr>
            <p:ph type="body" idx="1"/>
          </p:nvPr>
        </p:nvSpPr>
        <p:spPr/>
        <p:txBody>
          <a:bodyPr>
            <a:normAutofit fontScale="92500" lnSpcReduction="20000"/>
          </a:bodyPr>
          <a:lstStyle/>
          <a:p>
            <a:r>
              <a:rPr lang="en-US" sz="1400" b="1" dirty="0"/>
              <a:t>Rom 12:9-21  </a:t>
            </a:r>
            <a:r>
              <a:rPr lang="en-US" sz="1400" b="0" dirty="0"/>
              <a:t>Love must be without hypocrisy. Abhor what is evil, cling to what is good.  (10)  Be devoted to one another with mutual love, showing eagerness in honoring one another.  (11)  Do not lag in zeal, be enthusiastic in spirit, serve the Lord.  (12)  Rejoice in hope, endure in suffering, persist in prayer.  (13)  Contribute to the needs of the saints, pursue hospitality.  (14)  Bless those who persecute you, bless and do not curse.  (15)  Rejoice with those who rejoice, weep with those who weep.  (16)  Live in harmony with one another; do not be haughty but associate with the lowly. Do not be conceited.  (17)  Do not repay anyone evil for evil; consider what is good before all people.  (18)  If possible, so far as it depends on you, live peaceably with all people.  (19)  Do not avenge yourselves, dear friends, but give place to God’s wrath, for it is written, “Vengeance is mine, I will repay,” says the Lord.  (20)  Rather, if your enemy is hungry, feed him; if he is thirsty, give him a drink; for in doing this you will be heaping burning coals on his head.  (21)  Do not be overcome by evil, but overcome evil with good.</a:t>
            </a:r>
          </a:p>
          <a:p>
            <a:endParaRPr lang="en-US" sz="1400" b="1"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mn-lt"/>
                <a:ea typeface="ＭＳ Ｐゴシック" pitchFamily="-106" charset="-128"/>
                <a:cs typeface="ＭＳ Ｐゴシック" pitchFamily="-106" charset="-128"/>
              </a:rPr>
              <a:t>1Cor 12:20-27  </a:t>
            </a:r>
            <a:r>
              <a:rPr lang="en-US" sz="1200" b="0" i="0" u="none" strike="noStrike" kern="1200" baseline="0" dirty="0">
                <a:solidFill>
                  <a:schemeClr val="tx1"/>
                </a:solidFill>
                <a:latin typeface="+mn-lt"/>
                <a:ea typeface="ＭＳ Ｐゴシック" pitchFamily="-106" charset="-128"/>
                <a:cs typeface="ＭＳ Ｐゴシック" pitchFamily="-106" charset="-128"/>
              </a:rPr>
              <a:t>So now there are many members, but one body.  (21)  The eye cannot say to the hand, “I do not need you,” nor in turn can the head say to the foot, “I do not need you.”  (22)  On the contrary, those members that seem to be weaker are essential,  (23)  and those members we consider less honorable we clothe with greater honor, and our unpresentable members are clothed with dignity,  (24)  but our presentable members do not need this. Instead, God has blended together the body, giving greater honor to the lesser member,  (25)  so that there may be no division in the body, but the members may have mutual concern for one another.  (26)  If one member suffers, everyone suffers with it. If a member is honored, all rejoice with it.  (27)  Now you are Christ’s body, and each of you is a member of it.</a:t>
            </a:r>
          </a:p>
          <a:p>
            <a:endParaRPr lang="en-US" sz="1400" b="1" dirty="0"/>
          </a:p>
          <a:p>
            <a:endParaRPr lang="en-US" sz="1400" b="1" dirty="0"/>
          </a:p>
          <a:p>
            <a:r>
              <a:rPr lang="en-US" sz="1400" b="1" dirty="0"/>
              <a:t>Col 3:5-17  </a:t>
            </a:r>
            <a:r>
              <a:rPr lang="en-US" sz="1400" dirty="0"/>
              <a:t>So put to death whatever in your nature belongs to the earth: sexual immorality, impurity, shameful passion, evil desire, and greed which is idolatry.  (6)  Because of these things the wrath of God is coming on the sons of disobedience.  (7)  You also lived your lives in this way at one time, when you used to live among them.  (8)  But now, put off all such things as anger, rage, malice, slander, abusive language from your mouth.  (9)  Do not lie to one another since you have put off the old man with its practices  (10)  and have been clothed with the new man that is being renewed in knowledge according to the image of the one who created it.  (11)  Here there is neither Greek nor Jew, circumcised or uncircumcised, barbarian, Scythian, slave or free, but Christ is all and in all.  (12)  Therefore, as the elect of God, holy and dearly loved, clothe yourselves with a heart of mercy, kindness, humility, gentleness, and patience,  (13)  bearing with one another and forgiving one another, if someone happens to have a complaint against anyone else. Just as the Lord has forgiven you, so you also forgive others.  (14)  And to all these virtues add love, which is the perfect bond.  (15)  Let the peace of Christ be in control in your heart (for you were in fact called as one body to this peace), and be thankful.  (16)  Let the word of Christ dwell in you richly, teaching and exhorting one another with all wisdom, singing psalms, hymns, and spiritual songs, all with grace in your hearts to God.  (17)  And whatever you do in word or deed, do it all in the name of the Lord Jesus, giving thanks to God the Father through him.</a:t>
            </a:r>
          </a:p>
          <a:p>
            <a:endParaRPr lang="en-US" dirty="0"/>
          </a:p>
        </p:txBody>
      </p:sp>
      <p:sp>
        <p:nvSpPr>
          <p:cNvPr id="4" name="Slide Number Placeholder 3">
            <a:extLst>
              <a:ext uri="{FF2B5EF4-FFF2-40B4-BE49-F238E27FC236}">
                <a16:creationId xmlns:a16="http://schemas.microsoft.com/office/drawing/2014/main" id="{F900A243-00D6-C950-8540-DFBDEBE226CF}"/>
              </a:ext>
            </a:extLst>
          </p:cNvPr>
          <p:cNvSpPr>
            <a:spLocks noGrp="1"/>
          </p:cNvSpPr>
          <p:nvPr>
            <p:ph type="sldNum" sz="quarter" idx="10"/>
          </p:nvPr>
        </p:nvSpPr>
        <p:spPr/>
        <p:txBody>
          <a:bodyPr/>
          <a:lstStyle/>
          <a:p>
            <a:pPr>
              <a:defRPr/>
            </a:pPr>
            <a:fld id="{07776858-791E-4C8D-8FA3-473B3AFECFAC}" type="slidenum">
              <a:rPr lang="en-US" smtClean="0"/>
              <a:pPr>
                <a:defRPr/>
              </a:pPr>
              <a:t>2</a:t>
            </a:fld>
            <a:endParaRPr lang="en-US" dirty="0"/>
          </a:p>
        </p:txBody>
      </p:sp>
    </p:spTree>
    <p:extLst>
      <p:ext uri="{BB962C8B-B14F-4D97-AF65-F5344CB8AC3E}">
        <p14:creationId xmlns:p14="http://schemas.microsoft.com/office/powerpoint/2010/main" val="3187149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BC77E-69ED-5F33-F812-CD15CD8376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A0BEAD-6CA2-5145-59FD-79BB955B05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765C56-58BA-CFB2-5DAB-204ED2C66F36}"/>
              </a:ext>
            </a:extLst>
          </p:cNvPr>
          <p:cNvSpPr>
            <a:spLocks noGrp="1"/>
          </p:cNvSpPr>
          <p:nvPr>
            <p:ph type="body" idx="1"/>
          </p:nvPr>
        </p:nvSpPr>
        <p:spPr/>
        <p:txBody>
          <a:bodyPr>
            <a:normAutofit/>
          </a:bodyPr>
          <a:lstStyle/>
          <a:p>
            <a:r>
              <a:rPr lang="en-US" sz="1400" b="1" kern="1200" dirty="0">
                <a:solidFill>
                  <a:schemeClr val="tx1"/>
                </a:solidFill>
                <a:effectLst/>
                <a:latin typeface="+mn-lt"/>
                <a:ea typeface="ＭＳ Ｐゴシック" pitchFamily="-106" charset="-128"/>
                <a:cs typeface="ＭＳ Ｐゴシック" pitchFamily="-106" charset="-128"/>
              </a:rPr>
              <a:t>Discussion Questions</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0" i="0" kern="1200" dirty="0">
                <a:solidFill>
                  <a:schemeClr val="tx1"/>
                </a:solidFill>
                <a:effectLst/>
                <a:latin typeface="+mn-lt"/>
                <a:ea typeface="ＭＳ Ｐゴシック" pitchFamily="-106" charset="-128"/>
                <a:cs typeface="ＭＳ Ｐゴシック" pitchFamily="-106" charset="-128"/>
              </a:rPr>
              <a:t>What keeps us from helping others spiritually?</a:t>
            </a:r>
          </a:p>
          <a:p>
            <a:pPr rtl="0" fontAlgn="ctr"/>
            <a:r>
              <a:rPr lang="en-US" sz="1400" b="0" i="0" kern="1200" dirty="0">
                <a:solidFill>
                  <a:schemeClr val="tx1"/>
                </a:solidFill>
                <a:effectLst/>
                <a:latin typeface="+mn-lt"/>
                <a:ea typeface="ＭＳ Ｐゴシック" pitchFamily="-106" charset="-128"/>
                <a:cs typeface="ＭＳ Ｐゴシック" pitchFamily="-106" charset="-128"/>
              </a:rPr>
              <a:t>How can we balance </a:t>
            </a:r>
            <a:r>
              <a:rPr lang="en-US" sz="1400" b="1" i="0" kern="1200" dirty="0">
                <a:solidFill>
                  <a:schemeClr val="tx1"/>
                </a:solidFill>
                <a:effectLst/>
                <a:latin typeface="+mn-lt"/>
                <a:ea typeface="ＭＳ Ｐゴシック" pitchFamily="-106" charset="-128"/>
                <a:cs typeface="ＭＳ Ｐゴシック" pitchFamily="-106" charset="-128"/>
              </a:rPr>
              <a:t>personal responsibility </a:t>
            </a:r>
            <a:r>
              <a:rPr lang="en-US" sz="1400" b="0" i="0" kern="1200" dirty="0">
                <a:solidFill>
                  <a:schemeClr val="tx1"/>
                </a:solidFill>
                <a:effectLst/>
                <a:latin typeface="+mn-lt"/>
                <a:ea typeface="ＭＳ Ｐゴシック" pitchFamily="-106" charset="-128"/>
                <a:cs typeface="ＭＳ Ｐゴシック" pitchFamily="-106" charset="-128"/>
              </a:rPr>
              <a:t>with </a:t>
            </a:r>
            <a:r>
              <a:rPr lang="en-US" sz="1400" b="1" i="0" kern="1200" dirty="0">
                <a:solidFill>
                  <a:schemeClr val="tx1"/>
                </a:solidFill>
                <a:effectLst/>
                <a:latin typeface="+mn-lt"/>
                <a:ea typeface="ＭＳ Ｐゴシック" pitchFamily="-106" charset="-128"/>
                <a:cs typeface="ＭＳ Ｐゴシック" pitchFamily="-106" charset="-128"/>
              </a:rPr>
              <a:t>shared responsibility</a:t>
            </a:r>
            <a:r>
              <a:rPr lang="en-US" sz="1400" b="0" i="0" kern="1200" dirty="0">
                <a:solidFill>
                  <a:schemeClr val="tx1"/>
                </a:solidFill>
                <a:effectLst/>
                <a:latin typeface="+mn-lt"/>
                <a:ea typeface="ＭＳ Ｐゴシック" pitchFamily="-106" charset="-128"/>
                <a:cs typeface="ＭＳ Ｐゴシック" pitchFamily="-106" charset="-128"/>
              </a:rPr>
              <a:t>?</a:t>
            </a:r>
          </a:p>
          <a:p>
            <a:pPr rtl="0" fontAlgn="ctr"/>
            <a:r>
              <a:rPr lang="en-US" sz="1400" b="0" i="0" kern="1200" dirty="0">
                <a:solidFill>
                  <a:schemeClr val="tx1"/>
                </a:solidFill>
                <a:effectLst/>
                <a:latin typeface="+mn-lt"/>
                <a:ea typeface="ＭＳ Ｐゴシック" pitchFamily="-106" charset="-128"/>
                <a:cs typeface="ＭＳ Ｐゴシック" pitchFamily="-106" charset="-128"/>
              </a:rPr>
              <a:t>Have you ever experienced someone bearing your burden? How did it affect your faith?</a:t>
            </a:r>
          </a:p>
          <a:p>
            <a:pPr rtl="0" fontAlgn="ctr"/>
            <a:r>
              <a:rPr lang="en-US" sz="1400" b="0" i="0" kern="1200" dirty="0">
                <a:solidFill>
                  <a:schemeClr val="tx1"/>
                </a:solidFill>
                <a:effectLst/>
                <a:latin typeface="+mn-lt"/>
                <a:ea typeface="ＭＳ Ｐゴシック" pitchFamily="-106" charset="-128"/>
                <a:cs typeface="ＭＳ Ｐゴシック" pitchFamily="-106" charset="-128"/>
              </a:rPr>
              <a:t>What structures in our church could better support burden-bearing?</a:t>
            </a:r>
          </a:p>
          <a:p>
            <a:endParaRPr lang="en-US" sz="1400" dirty="0"/>
          </a:p>
          <a:p>
            <a:endParaRPr lang="en-US" dirty="0"/>
          </a:p>
        </p:txBody>
      </p:sp>
      <p:sp>
        <p:nvSpPr>
          <p:cNvPr id="4" name="Slide Number Placeholder 3">
            <a:extLst>
              <a:ext uri="{FF2B5EF4-FFF2-40B4-BE49-F238E27FC236}">
                <a16:creationId xmlns:a16="http://schemas.microsoft.com/office/drawing/2014/main" id="{060A5D65-77C9-EFF4-BAFD-C698F314288A}"/>
              </a:ext>
            </a:extLst>
          </p:cNvPr>
          <p:cNvSpPr>
            <a:spLocks noGrp="1"/>
          </p:cNvSpPr>
          <p:nvPr>
            <p:ph type="sldNum" sz="quarter" idx="10"/>
          </p:nvPr>
        </p:nvSpPr>
        <p:spPr/>
        <p:txBody>
          <a:bodyPr/>
          <a:lstStyle/>
          <a:p>
            <a:pPr>
              <a:defRPr/>
            </a:pPr>
            <a:fld id="{07776858-791E-4C8D-8FA3-473B3AFECFAC}" type="slidenum">
              <a:rPr lang="en-US" smtClean="0"/>
              <a:pPr>
                <a:defRPr/>
              </a:pPr>
              <a:t>3</a:t>
            </a:fld>
            <a:endParaRPr lang="en-US" dirty="0"/>
          </a:p>
        </p:txBody>
      </p:sp>
    </p:spTree>
    <p:extLst>
      <p:ext uri="{BB962C8B-B14F-4D97-AF65-F5344CB8AC3E}">
        <p14:creationId xmlns:p14="http://schemas.microsoft.com/office/powerpoint/2010/main" val="1505528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C8E8C-5588-D327-C3B2-D8E8357494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B440E0-B30D-81BD-20A4-F314C7FBB4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E6D5E5-F010-02C2-F575-87645C333D78}"/>
              </a:ext>
            </a:extLst>
          </p:cNvPr>
          <p:cNvSpPr>
            <a:spLocks noGrp="1"/>
          </p:cNvSpPr>
          <p:nvPr>
            <p:ph type="body" idx="1"/>
          </p:nvPr>
        </p:nvSpPr>
        <p:spPr/>
        <p:txBody>
          <a:bodyPr>
            <a:normAutofit fontScale="92500" lnSpcReduction="10000"/>
          </a:bodyPr>
          <a:lstStyle/>
          <a:p>
            <a:r>
              <a:rPr lang="en-US" sz="1400" b="1" dirty="0"/>
              <a:t>Luk 10:25-37  </a:t>
            </a:r>
            <a:r>
              <a:rPr lang="en-US" sz="1400" dirty="0"/>
              <a:t>Now an expert in religious law stood up to test Jesus, saying, “Teacher, what must I do to inherit eternal life?”  (26)  He said to him, “What is written in the law? How do you understand it?”  (27)  The expert answered, “Love the Lord your God with all your heart, with all your soul, with all your strength, and with all your mind, and love your neighbor as yourself.”  (28)  Jesus said to him, “You have answered correctly; do this, and you will live.”  (29)  But the expert, wanting to justify himself, said to Jesus, “And who is my neighbor?”  (30)  Jesus replied, “A man was going down from Jerusalem to Jericho, and fell into the hands of robbers, who stripped him, beat him up, and went off, leaving him half dead.  (31)  Now by chance a priest was going down that road, but when he saw the injured man he passed by on the other side.  (32)  So too a Levite, when he came up to the place and saw him, passed by on the other side.  (33)  But a Samaritan who was traveling came to where the injured man was, and when he saw him, he felt compassion for him.  (34)  He went up to him and bandaged his wounds, pouring olive oil and wine on them. Then he put him on his own animal, brought him to an inn, and took care of him.  (35)  The next day he took out two silver coins and gave them to the innkeeper, saying, ‘Take care of him, and whatever else you spend, I will repay you when I come back this way.’  (36)  Which of these three do you think became a neighbor to the man who fell into the hands of the robbers?”  (37)  The expert in religious law said, “The one who showed mercy to him.” So Jesus said to him, “Go and do the same.”</a:t>
            </a:r>
          </a:p>
          <a:p>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mn-lt"/>
                <a:ea typeface="ＭＳ Ｐゴシック" pitchFamily="-106" charset="-128"/>
                <a:cs typeface="ＭＳ Ｐゴシック" pitchFamily="-106" charset="-128"/>
              </a:rPr>
              <a:t>Jas 5:13-20  </a:t>
            </a:r>
            <a:r>
              <a:rPr lang="en-US" sz="1200" b="0" i="0" u="none" strike="noStrike" kern="1200" baseline="0" dirty="0">
                <a:solidFill>
                  <a:schemeClr val="tx1"/>
                </a:solidFill>
                <a:latin typeface="+mn-lt"/>
                <a:ea typeface="ＭＳ Ｐゴシック" pitchFamily="-106" charset="-128"/>
                <a:cs typeface="ＭＳ Ｐゴシック" pitchFamily="-106" charset="-128"/>
              </a:rPr>
              <a:t>Is anyone among you suffering? He should pray. Is anyone in good spirits? He should sing praises.  (14)  Is anyone among you ill? He should summon the elders of the church, and they should pray for him and anoint him with olive oil in the name of the Lord.  (15)  And the prayer of faith will save the one who is sick and the Lord will raise him up – and if he has committed sins, he will be forgiven.  (16)  So confess your sins to one another and pray for one another so that you may be healed. The prayer of a righteous person has great effectiveness.  (17)  Elijah was a human being like us, and he prayed earnestly that it would not rain and there was no rain on the land for three years and six months!  (18)  Then he prayed again, and the sky gave rain and the land sprouted with a harvest.  (19)  My brothers and sisters, if anyone among you wanders from the truth and someone turns him back,  (20)  he should know that the one who turns a sinner back from his wandering path will save that person’s soul from death and will cover a multitude of sins.</a:t>
            </a:r>
          </a:p>
          <a:p>
            <a:endParaRPr lang="en-US" sz="1400" dirty="0"/>
          </a:p>
        </p:txBody>
      </p:sp>
      <p:sp>
        <p:nvSpPr>
          <p:cNvPr id="4" name="Slide Number Placeholder 3">
            <a:extLst>
              <a:ext uri="{FF2B5EF4-FFF2-40B4-BE49-F238E27FC236}">
                <a16:creationId xmlns:a16="http://schemas.microsoft.com/office/drawing/2014/main" id="{C08B85AB-EC2F-424D-EE61-886DCA051044}"/>
              </a:ext>
            </a:extLst>
          </p:cNvPr>
          <p:cNvSpPr>
            <a:spLocks noGrp="1"/>
          </p:cNvSpPr>
          <p:nvPr>
            <p:ph type="sldNum" sz="quarter" idx="10"/>
          </p:nvPr>
        </p:nvSpPr>
        <p:spPr/>
        <p:txBody>
          <a:bodyPr/>
          <a:lstStyle/>
          <a:p>
            <a:pPr>
              <a:defRPr/>
            </a:pPr>
            <a:fld id="{07776858-791E-4C8D-8FA3-473B3AFECFAC}" type="slidenum">
              <a:rPr lang="en-US" smtClean="0"/>
              <a:pPr>
                <a:defRPr/>
              </a:pPr>
              <a:t>4</a:t>
            </a:fld>
            <a:endParaRPr lang="en-US" dirty="0"/>
          </a:p>
        </p:txBody>
      </p:sp>
    </p:spTree>
    <p:extLst>
      <p:ext uri="{BB962C8B-B14F-4D97-AF65-F5344CB8AC3E}">
        <p14:creationId xmlns:p14="http://schemas.microsoft.com/office/powerpoint/2010/main" val="3184379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5CAC6-2263-0B86-FF77-93AEA14B4E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D404B9-2242-8D7B-A041-3811DA3C75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0BBBA9-8608-98E7-43D6-39FB6308789D}"/>
              </a:ext>
            </a:extLst>
          </p:cNvPr>
          <p:cNvSpPr>
            <a:spLocks noGrp="1"/>
          </p:cNvSpPr>
          <p:nvPr>
            <p:ph type="body" idx="1"/>
          </p:nvPr>
        </p:nvSpPr>
        <p:spPr/>
        <p:txBody>
          <a:bodyPr>
            <a:normAutofit fontScale="92500" lnSpcReduction="10000"/>
          </a:bodyPr>
          <a:lstStyle/>
          <a:p>
            <a:r>
              <a:rPr lang="en-US" sz="1400" b="1" dirty="0"/>
              <a:t>Exo 18:13-24  </a:t>
            </a:r>
            <a:r>
              <a:rPr lang="en-US" sz="1400" dirty="0"/>
              <a:t>On the next day Moses sat to judge the people, and the people stood around Moses from morning until evening.  (14)  When Moses’ father-in-law saw all that he was doing for the people, he said, “What is this that you are doing for the people? Why are you sitting by yourself, and all the people stand around you from morning until evening?”  (15)  Moses said to his father-in-law, “Because the people come to me to inquire of God.  (16)  When they have a dispute, it comes to me and I decide between a man and his neighbor, and I make known the decrees of God and his laws.”  (17)  Moses’ father-in-law said to him, “What you are doing is not good!  (18)  You will surely wear out, both you and these people who are with you, for this is too heavy a burden for you; you are not able to do it by yourself.  (19)  Now listen to me, I will give you advice, and may God be with you: You be a representative for the people to God, and you bring their disputes to God;  (20)  warn them of the statutes and the laws, and make known to them the way in which they must walk and the work they must do.  (21)  But you choose from the people capable men, God-fearing, men of truth, those who hate bribes, and put them over the people as rulers of thousands, rulers of hundreds, rulers of fifties, and rulers of tens.  (22)  They will judge the people under normal circumstances, and every difficult case they will bring to you, but every small case they themselves will judge, so that you may make it easier for yourself, and they will bear the burden with you.  (23)  If you do this thing, and God so commands you, then you will be able to endure, and all these people will be able to go home satisfied.”  (24)  Moses listened to his father-in-law and did everything he had said.</a:t>
            </a:r>
          </a:p>
          <a:p>
            <a:endParaRPr lang="en-US" sz="1400" dirty="0"/>
          </a:p>
          <a:p>
            <a:r>
              <a:rPr lang="en-US" sz="1400" b="1" dirty="0" err="1"/>
              <a:t>Rth</a:t>
            </a:r>
            <a:r>
              <a:rPr lang="en-US" sz="1400" b="1" dirty="0"/>
              <a:t> 1:14-18  </a:t>
            </a:r>
            <a:r>
              <a:rPr lang="en-US" sz="1400" dirty="0"/>
              <a:t>Again they wept loudly. Then Orpah kissed her mother-in-law goodbye, but Ruth clung tightly to her.  (15)  So Naomi said, “Look, your sister-in-law is returning to her people and to her god. Follow your sister-in-law back home!”  (16)  But Ruth replied, “Stop urging me to abandon you! For wherever you go, I will go. Wherever you live, I will live. Your people will become my people, and your God will become my God.  (17)  Wherever you die, I will die – and there I will be buried. May the LORD punish me severely if I do not keep my promise! Only death will be able to separate me from you!”  (18)  When Naomi realized that Ruth was determined to go with her, she stopped trying to dissuade her.</a:t>
            </a:r>
          </a:p>
          <a:p>
            <a:endParaRPr lang="en-US" sz="1400" dirty="0"/>
          </a:p>
          <a:p>
            <a:r>
              <a:rPr lang="en-US" sz="1400" b="1" dirty="0"/>
              <a:t>1Sa 23:15-18  </a:t>
            </a:r>
            <a:r>
              <a:rPr lang="en-US" sz="1400" dirty="0"/>
              <a:t>David realized that Saul had come out to seek his life; at that time David was in </a:t>
            </a:r>
            <a:r>
              <a:rPr lang="en-US" sz="1400" dirty="0" err="1"/>
              <a:t>Horesh</a:t>
            </a:r>
            <a:r>
              <a:rPr lang="en-US" sz="1400" dirty="0"/>
              <a:t> in the wilderness of Ziph.  (16)  Then Jonathan son of Saul left and went to David at </a:t>
            </a:r>
            <a:r>
              <a:rPr lang="en-US" sz="1400" dirty="0" err="1"/>
              <a:t>Horesh</a:t>
            </a:r>
            <a:r>
              <a:rPr lang="en-US" sz="1400" dirty="0"/>
              <a:t>. He encouraged him through God.  (17)  He said to him, “Don’t be afraid! For the hand of my father Saul cannot find you. You will rule over Israel, and I will be your second in command. Even my father Saul realizes this.”  (18)  When the two of them had made a covenant before the LORD, David stayed on at </a:t>
            </a:r>
            <a:r>
              <a:rPr lang="en-US" sz="1400" dirty="0" err="1"/>
              <a:t>Horesh</a:t>
            </a:r>
            <a:r>
              <a:rPr lang="en-US" sz="1400" dirty="0"/>
              <a:t>, but Jonathan went to his house.</a:t>
            </a:r>
          </a:p>
          <a:p>
            <a:endParaRPr lang="en-US" sz="1400" dirty="0"/>
          </a:p>
          <a:p>
            <a:r>
              <a:rPr lang="en-US" sz="1400" b="1" dirty="0" err="1"/>
              <a:t>Php</a:t>
            </a:r>
            <a:r>
              <a:rPr lang="en-US" sz="1400" b="1" dirty="0"/>
              <a:t> 2:25-30  </a:t>
            </a:r>
            <a:r>
              <a:rPr lang="en-US" sz="1400" dirty="0"/>
              <a:t>But for now I have considered it necessary to send Epaphroditus to you. For he is my brother, coworker and fellow soldier, and your messenger and minister to me in my need.  (26)  Indeed, he greatly missed all of you and was distressed because you heard that he had been ill.  (27)  In fact he became so ill that he nearly died. But God showed mercy to him – and not to him only, but also to me – so that I would not have grief on top of grief.  (28)  Therefore I am all the more eager to send him, so that when you see him again you can rejoice and I can be free from anxiety.  (29)  So welcome him in the Lord with great joy, and honor people like him,  (30)  since it was because of the work of Christ that he almost died. He risked his life so that he could make up for your inability to serve me.</a:t>
            </a:r>
          </a:p>
          <a:p>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mn-lt"/>
                <a:ea typeface="ＭＳ Ｐゴシック" pitchFamily="-106" charset="-128"/>
                <a:cs typeface="ＭＳ Ｐゴシック" pitchFamily="-106" charset="-128"/>
              </a:rPr>
              <a:t>Mat 11:28-30  </a:t>
            </a:r>
            <a:r>
              <a:rPr lang="en-US" sz="1200" b="0" i="0" u="none" strike="noStrike" kern="1200" baseline="0" dirty="0">
                <a:solidFill>
                  <a:schemeClr val="tx1"/>
                </a:solidFill>
                <a:latin typeface="+mn-lt"/>
                <a:ea typeface="ＭＳ Ｐゴシック" pitchFamily="-106" charset="-128"/>
                <a:cs typeface="ＭＳ Ｐゴシック" pitchFamily="-106" charset="-128"/>
              </a:rPr>
              <a:t>Come to me, all you who are weary and burdened, and I will give you rest.  (29)  Take my yoke on you and learn from me, because I am gentle and humble in heart, and you will find rest for your souls.  (30)  For my yoke is easy to bear, and my load is not hard to carry.”</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i="0" u="none" strike="noStrike" kern="1200" baseline="0" dirty="0">
              <a:solidFill>
                <a:schemeClr val="tx1"/>
              </a:solidFill>
              <a:latin typeface="+mn-lt"/>
              <a:ea typeface="ＭＳ Ｐゴシック" pitchFamily="-106" charset="-128"/>
              <a:cs typeface="ＭＳ Ｐゴシック" pitchFamily="-106"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mn-lt"/>
                <a:ea typeface="ＭＳ Ｐゴシック" pitchFamily="-106" charset="-128"/>
                <a:cs typeface="ＭＳ Ｐゴシック" pitchFamily="-106" charset="-128"/>
              </a:rPr>
              <a:t>Isa 53:4-6  </a:t>
            </a:r>
            <a:r>
              <a:rPr lang="en-US" sz="1200" b="0" i="0" u="none" strike="noStrike" kern="1200" baseline="0" dirty="0">
                <a:solidFill>
                  <a:schemeClr val="tx1"/>
                </a:solidFill>
                <a:latin typeface="+mn-lt"/>
                <a:ea typeface="ＭＳ Ｐゴシック" pitchFamily="-106" charset="-128"/>
                <a:cs typeface="ＭＳ Ｐゴシック" pitchFamily="-106" charset="-128"/>
              </a:rPr>
              <a:t>But he lifted up our illnesses, he carried our pain; even though we thought he was being punished, attacked by God, and afflicted for something he had done.  (5)  He was wounded because of our rebellious deeds, crushed because of our sins; he endured punishment that made us well; because of his wounds we have been healed.  (6)  All of us had wandered off like sheep; each of us had strayed off on his own path, but the LORD caused the sin of all of us to attack him.</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b="0" i="0" u="none" strike="noStrike" kern="1200" baseline="0" dirty="0">
              <a:solidFill>
                <a:schemeClr val="tx1"/>
              </a:solidFill>
              <a:latin typeface="+mn-lt"/>
              <a:ea typeface="ＭＳ Ｐゴシック" pitchFamily="-106" charset="-128"/>
              <a:cs typeface="ＭＳ Ｐゴシック" pitchFamily="-106" charset="-128"/>
            </a:endParaRPr>
          </a:p>
          <a:p>
            <a:endParaRPr lang="en-US" dirty="0"/>
          </a:p>
        </p:txBody>
      </p:sp>
      <p:sp>
        <p:nvSpPr>
          <p:cNvPr id="4" name="Slide Number Placeholder 3">
            <a:extLst>
              <a:ext uri="{FF2B5EF4-FFF2-40B4-BE49-F238E27FC236}">
                <a16:creationId xmlns:a16="http://schemas.microsoft.com/office/drawing/2014/main" id="{1C02731E-7465-EBD7-1209-41FC9E24452C}"/>
              </a:ext>
            </a:extLst>
          </p:cNvPr>
          <p:cNvSpPr>
            <a:spLocks noGrp="1"/>
          </p:cNvSpPr>
          <p:nvPr>
            <p:ph type="sldNum" sz="quarter" idx="10"/>
          </p:nvPr>
        </p:nvSpPr>
        <p:spPr/>
        <p:txBody>
          <a:bodyPr/>
          <a:lstStyle/>
          <a:p>
            <a:pPr>
              <a:defRPr/>
            </a:pPr>
            <a:fld id="{07776858-791E-4C8D-8FA3-473B3AFECFAC}" type="slidenum">
              <a:rPr lang="en-US" smtClean="0"/>
              <a:pPr>
                <a:defRPr/>
              </a:pPr>
              <a:t>5</a:t>
            </a:fld>
            <a:endParaRPr lang="en-US" dirty="0"/>
          </a:p>
        </p:txBody>
      </p:sp>
    </p:spTree>
    <p:extLst>
      <p:ext uri="{BB962C8B-B14F-4D97-AF65-F5344CB8AC3E}">
        <p14:creationId xmlns:p14="http://schemas.microsoft.com/office/powerpoint/2010/main" val="1288354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4E9CC-ACD4-1FFF-ADE8-A7B85576D0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965018-1138-5FC6-6D85-B76606FED3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41E93F-3B33-EAE0-396D-2C0EEE13BC1D}"/>
              </a:ext>
            </a:extLst>
          </p:cNvPr>
          <p:cNvSpPr>
            <a:spLocks noGrp="1"/>
          </p:cNvSpPr>
          <p:nvPr>
            <p:ph type="body" idx="1"/>
          </p:nvPr>
        </p:nvSpPr>
        <p:spPr/>
        <p:txBody>
          <a:bodyPr>
            <a:normAutofit/>
          </a:bodyPr>
          <a:lstStyle/>
          <a:p>
            <a:r>
              <a:rPr lang="en-US" sz="1200" b="1" kern="1200" dirty="0">
                <a:solidFill>
                  <a:schemeClr val="tx1"/>
                </a:solidFill>
                <a:effectLst/>
                <a:latin typeface="+mn-lt"/>
                <a:ea typeface="ＭＳ Ｐゴシック" pitchFamily="-106" charset="-128"/>
                <a:cs typeface="ＭＳ Ｐゴシック" pitchFamily="-106" charset="-128"/>
              </a:rPr>
              <a:t>Key Reflection</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Unity thrives</a:t>
            </a:r>
            <a:r>
              <a:rPr lang="en-US" sz="1200" kern="1200" dirty="0">
                <a:solidFill>
                  <a:schemeClr val="tx1"/>
                </a:solidFill>
                <a:effectLst/>
                <a:latin typeface="+mn-lt"/>
                <a:ea typeface="ＭＳ Ｐゴシック" pitchFamily="-106" charset="-128"/>
                <a:cs typeface="ＭＳ Ｐゴシック" pitchFamily="-106" charset="-128"/>
              </a:rPr>
              <a:t> when the church functions like a family, carrying one another’s heavy loads in Christ’s love.</a:t>
            </a:r>
          </a:p>
          <a:p>
            <a:pPr rtl="0" fontAlgn="ctr"/>
            <a:r>
              <a:rPr lang="en-US" sz="1200" b="1" kern="1200" dirty="0">
                <a:solidFill>
                  <a:schemeClr val="tx1"/>
                </a:solidFill>
                <a:effectLst/>
                <a:latin typeface="+mn-lt"/>
                <a:ea typeface="ＭＳ Ｐゴシック" pitchFamily="-106" charset="-128"/>
                <a:cs typeface="ＭＳ Ｐゴシック" pitchFamily="-106" charset="-128"/>
              </a:rPr>
              <a:t>Unity suffers</a:t>
            </a:r>
            <a:r>
              <a:rPr lang="en-US" sz="1200" kern="1200" dirty="0">
                <a:solidFill>
                  <a:schemeClr val="tx1"/>
                </a:solidFill>
                <a:effectLst/>
                <a:latin typeface="+mn-lt"/>
                <a:ea typeface="ＭＳ Ｐゴシック" pitchFamily="-106" charset="-128"/>
                <a:cs typeface="ＭＳ Ｐゴシック" pitchFamily="-106" charset="-128"/>
              </a:rPr>
              <a:t> when pride, fear, or neglect prevents believers from entering into each other’s lives.</a:t>
            </a:r>
          </a:p>
          <a:p>
            <a:r>
              <a:rPr lang="en-US" sz="1200" i="1" kern="1200" dirty="0">
                <a:solidFill>
                  <a:schemeClr val="tx1"/>
                </a:solidFill>
                <a:effectLst/>
                <a:latin typeface="+mn-lt"/>
                <a:ea typeface="ＭＳ Ｐゴシック" pitchFamily="-106" charset="-128"/>
                <a:cs typeface="ＭＳ Ｐゴシック" pitchFamily="-106" charset="-128"/>
              </a:rPr>
              <a:t>“Carry each other’s burdens, and in this way you will fulfill the law of Christ.”</a:t>
            </a:r>
            <a:r>
              <a:rPr lang="en-US" sz="1200" kern="1200" dirty="0">
                <a:solidFill>
                  <a:schemeClr val="tx1"/>
                </a:solidFill>
                <a:effectLst/>
                <a:latin typeface="+mn-lt"/>
                <a:ea typeface="ＭＳ Ｐゴシック" pitchFamily="-106" charset="-128"/>
                <a:cs typeface="ＭＳ Ｐゴシック" pitchFamily="-106" charset="-128"/>
              </a:rPr>
              <a:t> (Galatians 6:2)</a:t>
            </a:r>
          </a:p>
          <a:p>
            <a:endParaRPr lang="en-US" dirty="0"/>
          </a:p>
          <a:p>
            <a:r>
              <a:rPr lang="en-US" sz="1200" b="1" kern="1200" dirty="0">
                <a:solidFill>
                  <a:schemeClr val="tx1"/>
                </a:solidFill>
                <a:effectLst/>
                <a:latin typeface="+mn-lt"/>
                <a:ea typeface="ＭＳ Ｐゴシック" pitchFamily="-106" charset="-128"/>
                <a:cs typeface="ＭＳ Ｐゴシック" pitchFamily="-106" charset="-128"/>
              </a:rPr>
              <a:t>Summary:</a:t>
            </a:r>
            <a:r>
              <a:rPr lang="en-US" sz="1200" kern="1200" dirty="0">
                <a:solidFill>
                  <a:schemeClr val="tx1"/>
                </a:solidFill>
                <a:effectLst/>
                <a:latin typeface="+mn-lt"/>
                <a:ea typeface="ＭＳ Ｐゴシック" pitchFamily="-106" charset="-128"/>
                <a:cs typeface="ＭＳ Ｐゴシック" pitchFamily="-106" charset="-128"/>
              </a:rPr>
              <a:t> True unity is not just shared doctrine or mission, but shared lives. When Christians carry one another’s burdens with humility, empathy, and gentleness, the law of Christ is fulfilled, and the body of Christ is strengthened.</a:t>
            </a:r>
            <a:endParaRPr lang="en-US" dirty="0"/>
          </a:p>
        </p:txBody>
      </p:sp>
      <p:sp>
        <p:nvSpPr>
          <p:cNvPr id="4" name="Slide Number Placeholder 3">
            <a:extLst>
              <a:ext uri="{FF2B5EF4-FFF2-40B4-BE49-F238E27FC236}">
                <a16:creationId xmlns:a16="http://schemas.microsoft.com/office/drawing/2014/main" id="{27BC76E1-44E1-247D-01B9-C9585730E21C}"/>
              </a:ext>
            </a:extLst>
          </p:cNvPr>
          <p:cNvSpPr>
            <a:spLocks noGrp="1"/>
          </p:cNvSpPr>
          <p:nvPr>
            <p:ph type="sldNum" sz="quarter" idx="10"/>
          </p:nvPr>
        </p:nvSpPr>
        <p:spPr/>
        <p:txBody>
          <a:bodyPr/>
          <a:lstStyle/>
          <a:p>
            <a:pPr>
              <a:defRPr/>
            </a:pPr>
            <a:fld id="{07776858-791E-4C8D-8FA3-473B3AFECFAC}" type="slidenum">
              <a:rPr lang="en-US" smtClean="0"/>
              <a:pPr>
                <a:defRPr/>
              </a:pPr>
              <a:t>6</a:t>
            </a:fld>
            <a:endParaRPr lang="en-US" dirty="0"/>
          </a:p>
        </p:txBody>
      </p:sp>
    </p:spTree>
    <p:extLst>
      <p:ext uri="{BB962C8B-B14F-4D97-AF65-F5344CB8AC3E}">
        <p14:creationId xmlns:p14="http://schemas.microsoft.com/office/powerpoint/2010/main" val="550396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4826E-3D54-D155-2F1B-C5B9C08B2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21EDE2-7532-5C86-C012-FEF9434CBB70}"/>
              </a:ext>
            </a:extLst>
          </p:cNvPr>
          <p:cNvSpPr txBox="1">
            <a:spLocks/>
          </p:cNvSpPr>
          <p:nvPr/>
        </p:nvSpPr>
        <p:spPr bwMode="auto">
          <a:xfrm>
            <a:off x="457200" y="304800"/>
            <a:ext cx="82296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475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7000" dirty="0"/>
              <a:t>Bearing One Another’s Burdens</a:t>
            </a:r>
          </a:p>
          <a:p>
            <a:endParaRPr lang="en-US" sz="3500" dirty="0">
              <a:solidFill>
                <a:schemeClr val="tx2">
                  <a:lumMod val="60000"/>
                  <a:lumOff val="40000"/>
                </a:schemeClr>
              </a:solidFill>
            </a:endParaRPr>
          </a:p>
          <a:p>
            <a:r>
              <a:rPr lang="en-US" sz="3500" dirty="0">
                <a:solidFill>
                  <a:schemeClr val="tx2">
                    <a:lumMod val="60000"/>
                    <a:lumOff val="40000"/>
                  </a:schemeClr>
                </a:solidFill>
                <a:sym typeface="Wingdings" panose="05000000000000000000" pitchFamily="2" charset="2"/>
              </a:rPr>
              <a:t>Responsibility, Compassion, Restoration</a:t>
            </a:r>
            <a:endParaRPr lang="en-US" sz="3500" dirty="0">
              <a:solidFill>
                <a:schemeClr val="tx2">
                  <a:lumMod val="60000"/>
                  <a:lumOff val="40000"/>
                </a:schemeClr>
              </a:solidFill>
            </a:endParaRPr>
          </a:p>
          <a:p>
            <a:endParaRPr lang="en-US" sz="2400" dirty="0">
              <a:solidFill>
                <a:schemeClr val="tx2">
                  <a:lumMod val="60000"/>
                  <a:lumOff val="40000"/>
                </a:schemeClr>
              </a:solidFill>
            </a:endParaRPr>
          </a:p>
          <a:p>
            <a:r>
              <a:rPr lang="en-US" sz="3000" dirty="0">
                <a:solidFill>
                  <a:schemeClr val="tx2">
                    <a:lumMod val="60000"/>
                    <a:lumOff val="40000"/>
                  </a:schemeClr>
                </a:solidFill>
              </a:rPr>
              <a:t>Unity Thrives where Empathy is Practiced</a:t>
            </a:r>
          </a:p>
          <a:p>
            <a:endParaRPr lang="en-US" sz="2400" dirty="0"/>
          </a:p>
          <a:p>
            <a:r>
              <a:rPr lang="en-US" sz="6000" b="0" dirty="0"/>
              <a:t>Brothers and sisters, if a person is discovered in some sin, you who are spiritual restore such a person in a spirit of gentleness. Pay close attention to yourselves, so that you are not tempted too. Carry one another’s burdens, and in this way you will fulfill the law of Christ. For if anyone thinks he is something when he is nothing, he deceives himself. Let each one examine his own work. Then he can take pride in himself and not compare himself with someone else. For each one will carry his own load.</a:t>
            </a:r>
          </a:p>
          <a:p>
            <a:r>
              <a:rPr lang="en-US" sz="6000" b="0" dirty="0"/>
              <a:t>(</a:t>
            </a:r>
            <a:r>
              <a:rPr lang="en-US" sz="6000" b="0" dirty="0" err="1"/>
              <a:t>Galations</a:t>
            </a:r>
            <a:r>
              <a:rPr lang="en-US" sz="6000" b="0" dirty="0"/>
              <a:t> 6:1-5)</a:t>
            </a:r>
            <a:endParaRPr lang="en-US" sz="2400" b="0" dirty="0">
              <a:solidFill>
                <a:schemeClr val="tx2">
                  <a:lumMod val="60000"/>
                  <a:lumOff val="40000"/>
                </a:schemeClr>
              </a:solidFill>
            </a:endParaRPr>
          </a:p>
          <a:p>
            <a:endParaRPr lang="en-US" sz="2400" dirty="0">
              <a:solidFill>
                <a:schemeClr val="tx2">
                  <a:lumMod val="60000"/>
                  <a:lumOff val="40000"/>
                </a:schemeClr>
              </a:solidFill>
            </a:endParaRPr>
          </a:p>
          <a:p>
            <a:r>
              <a:rPr lang="en-US" sz="2000" dirty="0">
                <a:solidFill>
                  <a:schemeClr val="tx2">
                    <a:lumMod val="60000"/>
                    <a:lumOff val="40000"/>
                  </a:schemeClr>
                </a:solidFill>
                <a:hlinkClick r:id="rId3"/>
              </a:rPr>
              <a:t>Phil@UsefulEngines.com</a:t>
            </a:r>
            <a:endParaRPr lang="en-US" sz="2000" dirty="0">
              <a:solidFill>
                <a:schemeClr val="tx2">
                  <a:lumMod val="60000"/>
                  <a:lumOff val="40000"/>
                </a:schemeClr>
              </a:solidFill>
            </a:endParaRPr>
          </a:p>
          <a:p>
            <a:endParaRPr lang="en-US" sz="2000" dirty="0">
              <a:solidFill>
                <a:schemeClr val="tx2">
                  <a:lumMod val="60000"/>
                  <a:lumOff val="40000"/>
                </a:schemeClr>
              </a:solidFill>
            </a:endParaRPr>
          </a:p>
          <a:p>
            <a:r>
              <a:rPr lang="en-US" sz="3400" dirty="0">
                <a:solidFill>
                  <a:schemeClr val="tx2">
                    <a:lumMod val="60000"/>
                    <a:lumOff val="40000"/>
                  </a:schemeClr>
                </a:solidFill>
              </a:rPr>
              <a:t>https://tinyurl.com/Call2Unity</a:t>
            </a: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3292055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7C88A-6917-ED0D-1639-80FCF4D2D6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B07B9E-3DDB-DFED-4BCE-EEBFEB80C582}"/>
              </a:ext>
            </a:extLst>
          </p:cNvPr>
          <p:cNvSpPr>
            <a:spLocks noGrp="1"/>
          </p:cNvSpPr>
          <p:nvPr>
            <p:ph type="title"/>
          </p:nvPr>
        </p:nvSpPr>
        <p:spPr>
          <a:xfrm>
            <a:off x="304800" y="9427"/>
            <a:ext cx="8229600" cy="888449"/>
          </a:xfrm>
        </p:spPr>
        <p:txBody>
          <a:bodyPr>
            <a:normAutofit fontScale="90000"/>
          </a:bodyPr>
          <a:lstStyle/>
          <a:p>
            <a:r>
              <a:rPr lang="en-US" dirty="0"/>
              <a:t>Burden Bearing</a:t>
            </a:r>
            <a:br>
              <a:rPr lang="en-US" dirty="0"/>
            </a:br>
            <a:r>
              <a:rPr lang="en-US" sz="2000" dirty="0">
                <a:solidFill>
                  <a:schemeClr val="tx2">
                    <a:lumMod val="60000"/>
                    <a:lumOff val="40000"/>
                  </a:schemeClr>
                </a:solidFill>
              </a:rPr>
              <a:t>Empathy, Interdependence, Restoration</a:t>
            </a:r>
            <a:endParaRPr lang="en-US" sz="2400" dirty="0">
              <a:solidFill>
                <a:schemeClr val="tx2">
                  <a:lumMod val="60000"/>
                  <a:lumOff val="40000"/>
                </a:schemeClr>
              </a:solidFill>
            </a:endParaRPr>
          </a:p>
        </p:txBody>
      </p:sp>
      <p:sp>
        <p:nvSpPr>
          <p:cNvPr id="6" name="TextBox 5">
            <a:extLst>
              <a:ext uri="{FF2B5EF4-FFF2-40B4-BE49-F238E27FC236}">
                <a16:creationId xmlns:a16="http://schemas.microsoft.com/office/drawing/2014/main" id="{F1D9245E-8094-0E2F-6204-3B8076EF6C44}"/>
              </a:ext>
            </a:extLst>
          </p:cNvPr>
          <p:cNvSpPr txBox="1"/>
          <p:nvPr/>
        </p:nvSpPr>
        <p:spPr>
          <a:xfrm>
            <a:off x="304800" y="1267599"/>
            <a:ext cx="8514761" cy="923330"/>
          </a:xfrm>
          <a:prstGeom prst="rect">
            <a:avLst/>
          </a:prstGeom>
          <a:noFill/>
        </p:spPr>
        <p:txBody>
          <a:bodyPr wrap="square" rtlCol="0">
            <a:spAutoFit/>
          </a:bodyPr>
          <a:lstStyle/>
          <a:p>
            <a:r>
              <a:rPr lang="en-US" b="1" dirty="0"/>
              <a:t>Rom 12:15  </a:t>
            </a:r>
            <a:r>
              <a:rPr lang="en-US" i="1" dirty="0"/>
              <a:t>Rejoice with those who rejoice, weep with those who weep. </a:t>
            </a:r>
          </a:p>
          <a:p>
            <a:pPr lvl="1"/>
            <a:r>
              <a:rPr lang="en-US" b="1" dirty="0"/>
              <a:t>Empathy strengthens bonds:</a:t>
            </a:r>
            <a:r>
              <a:rPr lang="en-US" dirty="0"/>
              <a:t> Shared suffering and shared prayer draw believers closer.</a:t>
            </a:r>
            <a:endParaRPr lang="en-US" dirty="0">
              <a:ea typeface="ＭＳ Ｐゴシック" pitchFamily="-106" charset="-128"/>
              <a:cs typeface="ＭＳ Ｐゴシック" pitchFamily="-106" charset="-128"/>
            </a:endParaRPr>
          </a:p>
        </p:txBody>
      </p:sp>
      <p:sp>
        <p:nvSpPr>
          <p:cNvPr id="4" name="TextBox 3">
            <a:extLst>
              <a:ext uri="{FF2B5EF4-FFF2-40B4-BE49-F238E27FC236}">
                <a16:creationId xmlns:a16="http://schemas.microsoft.com/office/drawing/2014/main" id="{8B739AA0-A182-DE66-31E2-766F298B6C84}"/>
              </a:ext>
            </a:extLst>
          </p:cNvPr>
          <p:cNvSpPr txBox="1"/>
          <p:nvPr/>
        </p:nvSpPr>
        <p:spPr>
          <a:xfrm>
            <a:off x="279679" y="2568188"/>
            <a:ext cx="8514761" cy="1200329"/>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1Cor 12:25-26  </a:t>
            </a:r>
            <a:r>
              <a:rPr lang="en-US" dirty="0">
                <a:ea typeface="ＭＳ Ｐゴシック" pitchFamily="-106" charset="-128"/>
                <a:cs typeface="ＭＳ Ｐゴシック" pitchFamily="-106" charset="-128"/>
              </a:rPr>
              <a:t>…</a:t>
            </a:r>
            <a:r>
              <a:rPr lang="en-US" i="1" dirty="0">
                <a:ea typeface="ＭＳ Ｐゴシック" pitchFamily="-106" charset="-128"/>
                <a:cs typeface="ＭＳ Ｐゴシック" pitchFamily="-106" charset="-128"/>
              </a:rPr>
              <a:t>so that there may be no division in the body, but the members may have mutual concern for one another.  (26)  If one member suffers, everyone suffers with it. If a member is honored, all rejoice with it.</a:t>
            </a:r>
          </a:p>
          <a:p>
            <a:pPr lvl="1"/>
            <a:r>
              <a:rPr lang="en-US" b="1" dirty="0"/>
              <a:t>Interdependence fosters humility:</a:t>
            </a:r>
            <a:r>
              <a:rPr lang="en-US" dirty="0"/>
              <a:t> We admit we cannot thrive alone.</a:t>
            </a:r>
            <a:endParaRPr lang="en-US" i="1" dirty="0">
              <a:ea typeface="ＭＳ Ｐゴシック" pitchFamily="-106" charset="-128"/>
              <a:cs typeface="ＭＳ Ｐゴシック" pitchFamily="-106" charset="-128"/>
            </a:endParaRPr>
          </a:p>
        </p:txBody>
      </p:sp>
      <p:sp>
        <p:nvSpPr>
          <p:cNvPr id="5" name="TextBox 4">
            <a:extLst>
              <a:ext uri="{FF2B5EF4-FFF2-40B4-BE49-F238E27FC236}">
                <a16:creationId xmlns:a16="http://schemas.microsoft.com/office/drawing/2014/main" id="{BDFF8049-A154-88A5-876F-8E798F07A20E}"/>
              </a:ext>
            </a:extLst>
          </p:cNvPr>
          <p:cNvSpPr txBox="1"/>
          <p:nvPr/>
        </p:nvSpPr>
        <p:spPr>
          <a:xfrm>
            <a:off x="304799" y="4145776"/>
            <a:ext cx="8514761" cy="1477328"/>
          </a:xfrm>
          <a:prstGeom prst="rect">
            <a:avLst/>
          </a:prstGeom>
          <a:noFill/>
        </p:spPr>
        <p:txBody>
          <a:bodyPr wrap="square" rtlCol="0">
            <a:spAutoFit/>
          </a:bodyPr>
          <a:lstStyle/>
          <a:p>
            <a:r>
              <a:rPr lang="en-US" b="1" dirty="0"/>
              <a:t>Col 3:13  </a:t>
            </a:r>
            <a:r>
              <a:rPr lang="en-US" b="1" i="1" dirty="0"/>
              <a:t>…</a:t>
            </a:r>
            <a:r>
              <a:rPr lang="en-US" i="1" dirty="0"/>
              <a:t>bearing with one another and forgiving one another, if someone happens to have a complaint against anyone else. Just as the Lord has forgiven you, so you also forgive others.</a:t>
            </a:r>
          </a:p>
          <a:p>
            <a:pPr lvl="1"/>
            <a:r>
              <a:rPr lang="en-US" b="1" dirty="0"/>
              <a:t>Restoration preserves fellowship:</a:t>
            </a:r>
            <a:r>
              <a:rPr lang="en-US" dirty="0"/>
              <a:t> Gently lifting up a fallen believer protects against division and bitterness.</a:t>
            </a:r>
          </a:p>
        </p:txBody>
      </p:sp>
    </p:spTree>
    <p:extLst>
      <p:ext uri="{BB962C8B-B14F-4D97-AF65-F5344CB8AC3E}">
        <p14:creationId xmlns:p14="http://schemas.microsoft.com/office/powerpoint/2010/main" val="1386908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88B735-F03D-C949-9178-A14585B58E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5D6414-D42D-A2A1-EF7D-B6BDF0E6374C}"/>
              </a:ext>
            </a:extLst>
          </p:cNvPr>
          <p:cNvSpPr>
            <a:spLocks noGrp="1"/>
          </p:cNvSpPr>
          <p:nvPr>
            <p:ph type="title"/>
          </p:nvPr>
        </p:nvSpPr>
        <p:spPr>
          <a:xfrm>
            <a:off x="304800" y="9427"/>
            <a:ext cx="8229600" cy="888449"/>
          </a:xfrm>
        </p:spPr>
        <p:txBody>
          <a:bodyPr>
            <a:normAutofit fontScale="90000"/>
          </a:bodyPr>
          <a:lstStyle/>
          <a:p>
            <a:r>
              <a:rPr lang="en-US" dirty="0"/>
              <a:t>Barriers to Burden-Bearing</a:t>
            </a:r>
            <a:br>
              <a:rPr lang="en-US" dirty="0"/>
            </a:br>
            <a:r>
              <a:rPr lang="en-US" sz="2000" dirty="0">
                <a:solidFill>
                  <a:schemeClr val="tx2">
                    <a:lumMod val="60000"/>
                    <a:lumOff val="40000"/>
                  </a:schemeClr>
                </a:solidFill>
              </a:rPr>
              <a:t>Fear, Pride, Condemnation, Time</a:t>
            </a:r>
            <a:endParaRPr lang="en-US" sz="2400" dirty="0">
              <a:solidFill>
                <a:schemeClr val="tx2">
                  <a:lumMod val="60000"/>
                  <a:lumOff val="40000"/>
                </a:schemeClr>
              </a:solidFill>
            </a:endParaRPr>
          </a:p>
        </p:txBody>
      </p:sp>
      <p:sp>
        <p:nvSpPr>
          <p:cNvPr id="6" name="TextBox 5">
            <a:extLst>
              <a:ext uri="{FF2B5EF4-FFF2-40B4-BE49-F238E27FC236}">
                <a16:creationId xmlns:a16="http://schemas.microsoft.com/office/drawing/2014/main" id="{D5D4F679-27DB-313D-AC76-07C02593D8A4}"/>
              </a:ext>
            </a:extLst>
          </p:cNvPr>
          <p:cNvSpPr txBox="1"/>
          <p:nvPr/>
        </p:nvSpPr>
        <p:spPr>
          <a:xfrm>
            <a:off x="320709" y="1045646"/>
            <a:ext cx="8514761" cy="369332"/>
          </a:xfrm>
          <a:prstGeom prst="rect">
            <a:avLst/>
          </a:prstGeom>
          <a:noFill/>
        </p:spPr>
        <p:txBody>
          <a:bodyPr wrap="square" rtlCol="0">
            <a:spAutoFit/>
          </a:bodyPr>
          <a:lstStyle/>
          <a:p>
            <a:r>
              <a:rPr lang="en-US" b="1" dirty="0"/>
              <a:t>Fear of involvement:</a:t>
            </a:r>
            <a:r>
              <a:rPr lang="en-US" dirty="0"/>
              <a:t> We don’t want to “get messy” in someone else’s problems.</a:t>
            </a:r>
          </a:p>
        </p:txBody>
      </p:sp>
      <p:sp>
        <p:nvSpPr>
          <p:cNvPr id="4" name="TextBox 3">
            <a:extLst>
              <a:ext uri="{FF2B5EF4-FFF2-40B4-BE49-F238E27FC236}">
                <a16:creationId xmlns:a16="http://schemas.microsoft.com/office/drawing/2014/main" id="{2FDCE1BC-80BB-6A40-5ABB-8543022D458F}"/>
              </a:ext>
            </a:extLst>
          </p:cNvPr>
          <p:cNvSpPr txBox="1"/>
          <p:nvPr/>
        </p:nvSpPr>
        <p:spPr>
          <a:xfrm>
            <a:off x="320709" y="1470765"/>
            <a:ext cx="8514761" cy="369332"/>
          </a:xfrm>
          <a:prstGeom prst="rect">
            <a:avLst/>
          </a:prstGeom>
          <a:noFill/>
        </p:spPr>
        <p:txBody>
          <a:bodyPr wrap="square" rtlCol="0">
            <a:spAutoFit/>
          </a:bodyPr>
          <a:lstStyle/>
          <a:p>
            <a:r>
              <a:rPr lang="en-US" b="1" dirty="0"/>
              <a:t>Pride:</a:t>
            </a:r>
            <a:r>
              <a:rPr lang="en-US" dirty="0"/>
              <a:t> Thinking “that could never be me” (1 Corinthians 10:12).</a:t>
            </a:r>
            <a:endParaRPr lang="en-US" dirty="0">
              <a:ea typeface="ＭＳ Ｐゴシック" pitchFamily="-106" charset="-128"/>
              <a:cs typeface="ＭＳ Ｐゴシック" pitchFamily="-106" charset="-128"/>
            </a:endParaRPr>
          </a:p>
        </p:txBody>
      </p:sp>
      <p:sp>
        <p:nvSpPr>
          <p:cNvPr id="5" name="TextBox 4">
            <a:extLst>
              <a:ext uri="{FF2B5EF4-FFF2-40B4-BE49-F238E27FC236}">
                <a16:creationId xmlns:a16="http://schemas.microsoft.com/office/drawing/2014/main" id="{4FCB08F5-5CA6-1D56-052D-8F5B0B814215}"/>
              </a:ext>
            </a:extLst>
          </p:cNvPr>
          <p:cNvSpPr txBox="1"/>
          <p:nvPr/>
        </p:nvSpPr>
        <p:spPr>
          <a:xfrm>
            <a:off x="320709" y="1895884"/>
            <a:ext cx="8514761" cy="369332"/>
          </a:xfrm>
          <a:prstGeom prst="rect">
            <a:avLst/>
          </a:prstGeom>
          <a:noFill/>
        </p:spPr>
        <p:txBody>
          <a:bodyPr wrap="square" rtlCol="0">
            <a:spAutoFit/>
          </a:bodyPr>
          <a:lstStyle/>
          <a:p>
            <a:r>
              <a:rPr lang="en-US" b="1" dirty="0"/>
              <a:t>Busyness:</a:t>
            </a:r>
            <a:r>
              <a:rPr lang="en-US" dirty="0"/>
              <a:t> No margin to walk alongside another.</a:t>
            </a:r>
          </a:p>
        </p:txBody>
      </p:sp>
      <p:sp>
        <p:nvSpPr>
          <p:cNvPr id="3" name="TextBox 2">
            <a:extLst>
              <a:ext uri="{FF2B5EF4-FFF2-40B4-BE49-F238E27FC236}">
                <a16:creationId xmlns:a16="http://schemas.microsoft.com/office/drawing/2014/main" id="{F877E153-C112-EAD2-CB7D-7559D6079FB2}"/>
              </a:ext>
            </a:extLst>
          </p:cNvPr>
          <p:cNvSpPr txBox="1"/>
          <p:nvPr/>
        </p:nvSpPr>
        <p:spPr>
          <a:xfrm>
            <a:off x="320709" y="2321004"/>
            <a:ext cx="8514761" cy="369332"/>
          </a:xfrm>
          <a:prstGeom prst="rect">
            <a:avLst/>
          </a:prstGeom>
          <a:noFill/>
        </p:spPr>
        <p:txBody>
          <a:bodyPr wrap="square" rtlCol="0">
            <a:spAutoFit/>
          </a:bodyPr>
          <a:lstStyle/>
          <a:p>
            <a:r>
              <a:rPr lang="en-US" b="1" dirty="0"/>
              <a:t>Judgmental spirit:</a:t>
            </a:r>
            <a:r>
              <a:rPr lang="en-US" dirty="0"/>
              <a:t> Preferring criticism over compassion.</a:t>
            </a:r>
          </a:p>
        </p:txBody>
      </p:sp>
      <p:sp>
        <p:nvSpPr>
          <p:cNvPr id="7" name="TextBox 6">
            <a:extLst>
              <a:ext uri="{FF2B5EF4-FFF2-40B4-BE49-F238E27FC236}">
                <a16:creationId xmlns:a16="http://schemas.microsoft.com/office/drawing/2014/main" id="{7EA32395-8086-CCBA-2FA9-5A0E6F8426DB}"/>
              </a:ext>
            </a:extLst>
          </p:cNvPr>
          <p:cNvSpPr txBox="1"/>
          <p:nvPr/>
        </p:nvSpPr>
        <p:spPr>
          <a:xfrm>
            <a:off x="304800" y="3606178"/>
            <a:ext cx="8514761" cy="369332"/>
          </a:xfrm>
          <a:prstGeom prst="rect">
            <a:avLst/>
          </a:prstGeom>
          <a:noFill/>
        </p:spPr>
        <p:txBody>
          <a:bodyPr wrap="square" rtlCol="0">
            <a:spAutoFit/>
          </a:bodyPr>
          <a:lstStyle/>
          <a:p>
            <a:pPr fontAlgn="ctr"/>
            <a:r>
              <a:rPr lang="en-US" dirty="0"/>
              <a:t>What keeps us from helping others spiritually?</a:t>
            </a:r>
          </a:p>
        </p:txBody>
      </p:sp>
      <p:sp>
        <p:nvSpPr>
          <p:cNvPr id="8" name="TextBox 7">
            <a:extLst>
              <a:ext uri="{FF2B5EF4-FFF2-40B4-BE49-F238E27FC236}">
                <a16:creationId xmlns:a16="http://schemas.microsoft.com/office/drawing/2014/main" id="{38ECEE5C-16FC-5976-1939-4E0397DF3D47}"/>
              </a:ext>
            </a:extLst>
          </p:cNvPr>
          <p:cNvSpPr txBox="1"/>
          <p:nvPr/>
        </p:nvSpPr>
        <p:spPr>
          <a:xfrm>
            <a:off x="304800" y="4110216"/>
            <a:ext cx="8514761" cy="369332"/>
          </a:xfrm>
          <a:prstGeom prst="rect">
            <a:avLst/>
          </a:prstGeom>
          <a:noFill/>
        </p:spPr>
        <p:txBody>
          <a:bodyPr wrap="square" rtlCol="0">
            <a:spAutoFit/>
          </a:bodyPr>
          <a:lstStyle/>
          <a:p>
            <a:pPr fontAlgn="ctr"/>
            <a:r>
              <a:rPr lang="en-US" dirty="0"/>
              <a:t>How can we balance personal responsibility with shared responsibility?</a:t>
            </a:r>
          </a:p>
        </p:txBody>
      </p:sp>
      <p:sp>
        <p:nvSpPr>
          <p:cNvPr id="9" name="TextBox 8">
            <a:extLst>
              <a:ext uri="{FF2B5EF4-FFF2-40B4-BE49-F238E27FC236}">
                <a16:creationId xmlns:a16="http://schemas.microsoft.com/office/drawing/2014/main" id="{CF2BEEF0-E177-FCDB-0074-3EF945194C26}"/>
              </a:ext>
            </a:extLst>
          </p:cNvPr>
          <p:cNvSpPr txBox="1"/>
          <p:nvPr/>
        </p:nvSpPr>
        <p:spPr>
          <a:xfrm>
            <a:off x="304800" y="4614254"/>
            <a:ext cx="8514761" cy="646331"/>
          </a:xfrm>
          <a:prstGeom prst="rect">
            <a:avLst/>
          </a:prstGeom>
          <a:noFill/>
        </p:spPr>
        <p:txBody>
          <a:bodyPr wrap="square" rtlCol="0">
            <a:spAutoFit/>
          </a:bodyPr>
          <a:lstStyle/>
          <a:p>
            <a:pPr fontAlgn="ctr"/>
            <a:r>
              <a:rPr lang="en-US" dirty="0"/>
              <a:t>Have you ever experienced someone bearing your burden? How did it affect your faith?</a:t>
            </a:r>
          </a:p>
        </p:txBody>
      </p:sp>
      <p:sp>
        <p:nvSpPr>
          <p:cNvPr id="10" name="TextBox 9">
            <a:extLst>
              <a:ext uri="{FF2B5EF4-FFF2-40B4-BE49-F238E27FC236}">
                <a16:creationId xmlns:a16="http://schemas.microsoft.com/office/drawing/2014/main" id="{17492BD0-BE93-A903-8A4A-1F3AAA55E87E}"/>
              </a:ext>
            </a:extLst>
          </p:cNvPr>
          <p:cNvSpPr txBox="1"/>
          <p:nvPr/>
        </p:nvSpPr>
        <p:spPr>
          <a:xfrm>
            <a:off x="304800" y="5395292"/>
            <a:ext cx="8514761" cy="369332"/>
          </a:xfrm>
          <a:prstGeom prst="rect">
            <a:avLst/>
          </a:prstGeom>
          <a:noFill/>
        </p:spPr>
        <p:txBody>
          <a:bodyPr wrap="square" rtlCol="0">
            <a:spAutoFit/>
          </a:bodyPr>
          <a:lstStyle/>
          <a:p>
            <a:pPr fontAlgn="ctr"/>
            <a:r>
              <a:rPr lang="en-US" dirty="0"/>
              <a:t>What structures in our church could better support burden-bearing?</a:t>
            </a:r>
          </a:p>
        </p:txBody>
      </p:sp>
      <p:sp>
        <p:nvSpPr>
          <p:cNvPr id="11" name="TextBox 10">
            <a:extLst>
              <a:ext uri="{FF2B5EF4-FFF2-40B4-BE49-F238E27FC236}">
                <a16:creationId xmlns:a16="http://schemas.microsoft.com/office/drawing/2014/main" id="{7FC56FAD-79B8-233F-EAC5-25B5432CF256}"/>
              </a:ext>
            </a:extLst>
          </p:cNvPr>
          <p:cNvSpPr txBox="1"/>
          <p:nvPr/>
        </p:nvSpPr>
        <p:spPr>
          <a:xfrm>
            <a:off x="304800" y="3102139"/>
            <a:ext cx="8514761" cy="369332"/>
          </a:xfrm>
          <a:prstGeom prst="rect">
            <a:avLst/>
          </a:prstGeom>
          <a:noFill/>
        </p:spPr>
        <p:txBody>
          <a:bodyPr wrap="square" rtlCol="0">
            <a:spAutoFit/>
          </a:bodyPr>
          <a:lstStyle/>
          <a:p>
            <a:r>
              <a:rPr lang="en-US" b="1" dirty="0"/>
              <a:t>Questions</a:t>
            </a:r>
            <a:endParaRPr lang="en-US" dirty="0"/>
          </a:p>
        </p:txBody>
      </p:sp>
    </p:spTree>
    <p:extLst>
      <p:ext uri="{BB962C8B-B14F-4D97-AF65-F5344CB8AC3E}">
        <p14:creationId xmlns:p14="http://schemas.microsoft.com/office/powerpoint/2010/main" val="191380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1000"/>
                                        <p:tgtEl>
                                          <p:spTgt spid="9"/>
                                        </p:tgtEl>
                                      </p:cBhvr>
                                    </p:animEffect>
                                    <p:anim calcmode="lin" valueType="num">
                                      <p:cBhvr>
                                        <p:cTn id="57" dur="1000" fill="hold"/>
                                        <p:tgtEl>
                                          <p:spTgt spid="9"/>
                                        </p:tgtEl>
                                        <p:attrNameLst>
                                          <p:attrName>ppt_x</p:attrName>
                                        </p:attrNameLst>
                                      </p:cBhvr>
                                      <p:tavLst>
                                        <p:tav tm="0">
                                          <p:val>
                                            <p:strVal val="#ppt_x"/>
                                          </p:val>
                                        </p:tav>
                                        <p:tav tm="100000">
                                          <p:val>
                                            <p:strVal val="#ppt_x"/>
                                          </p:val>
                                        </p:tav>
                                      </p:tavLst>
                                    </p:anim>
                                    <p:anim calcmode="lin" valueType="num">
                                      <p:cBhvr>
                                        <p:cTn id="5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1000"/>
                                        <p:tgtEl>
                                          <p:spTgt spid="10"/>
                                        </p:tgtEl>
                                      </p:cBhvr>
                                    </p:animEffect>
                                    <p:anim calcmode="lin" valueType="num">
                                      <p:cBhvr>
                                        <p:cTn id="64" dur="1000" fill="hold"/>
                                        <p:tgtEl>
                                          <p:spTgt spid="10"/>
                                        </p:tgtEl>
                                        <p:attrNameLst>
                                          <p:attrName>ppt_x</p:attrName>
                                        </p:attrNameLst>
                                      </p:cBhvr>
                                      <p:tavLst>
                                        <p:tav tm="0">
                                          <p:val>
                                            <p:strVal val="#ppt_x"/>
                                          </p:val>
                                        </p:tav>
                                        <p:tav tm="100000">
                                          <p:val>
                                            <p:strVal val="#ppt_x"/>
                                          </p:val>
                                        </p:tav>
                                      </p:tavLst>
                                    </p:anim>
                                    <p:anim calcmode="lin" valueType="num">
                                      <p:cBhvr>
                                        <p:cTn id="6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5" grpId="0"/>
      <p:bldP spid="3" grpId="0"/>
      <p:bldP spid="7" grpId="0"/>
      <p:bldP spid="8" grpId="0"/>
      <p:bldP spid="9"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5B2A7-842D-A9B8-94FA-EBF410F171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6F7925-7819-5A5E-2CF1-8CA471C67C7D}"/>
              </a:ext>
            </a:extLst>
          </p:cNvPr>
          <p:cNvSpPr>
            <a:spLocks noGrp="1"/>
          </p:cNvSpPr>
          <p:nvPr>
            <p:ph type="title"/>
          </p:nvPr>
        </p:nvSpPr>
        <p:spPr>
          <a:xfrm>
            <a:off x="304800" y="9427"/>
            <a:ext cx="8839200" cy="888449"/>
          </a:xfrm>
        </p:spPr>
        <p:txBody>
          <a:bodyPr>
            <a:normAutofit fontScale="90000"/>
          </a:bodyPr>
          <a:lstStyle/>
          <a:p>
            <a:r>
              <a:rPr lang="en-US" dirty="0"/>
              <a:t>How to Make Space for Burden-Bearing</a:t>
            </a:r>
            <a:br>
              <a:rPr lang="en-US" dirty="0"/>
            </a:br>
            <a:r>
              <a:rPr lang="en-US" sz="2000" dirty="0">
                <a:solidFill>
                  <a:schemeClr val="tx2">
                    <a:lumMod val="60000"/>
                    <a:lumOff val="40000"/>
                  </a:schemeClr>
                </a:solidFill>
              </a:rPr>
              <a:t>Cultivate the Culture</a:t>
            </a:r>
            <a:endParaRPr lang="en-US" sz="2400" dirty="0">
              <a:solidFill>
                <a:schemeClr val="tx2">
                  <a:lumMod val="60000"/>
                  <a:lumOff val="40000"/>
                </a:schemeClr>
              </a:solidFill>
            </a:endParaRPr>
          </a:p>
        </p:txBody>
      </p:sp>
      <p:sp>
        <p:nvSpPr>
          <p:cNvPr id="6" name="TextBox 5">
            <a:extLst>
              <a:ext uri="{FF2B5EF4-FFF2-40B4-BE49-F238E27FC236}">
                <a16:creationId xmlns:a16="http://schemas.microsoft.com/office/drawing/2014/main" id="{9B3DC7C0-8FE3-C2E3-4AF2-BC305CDB9446}"/>
              </a:ext>
            </a:extLst>
          </p:cNvPr>
          <p:cNvSpPr txBox="1"/>
          <p:nvPr/>
        </p:nvSpPr>
        <p:spPr>
          <a:xfrm>
            <a:off x="268792" y="1119835"/>
            <a:ext cx="8514761" cy="369332"/>
          </a:xfrm>
          <a:prstGeom prst="rect">
            <a:avLst/>
          </a:prstGeom>
          <a:noFill/>
        </p:spPr>
        <p:txBody>
          <a:bodyPr wrap="square" rtlCol="0">
            <a:spAutoFit/>
          </a:bodyPr>
          <a:lstStyle/>
          <a:p>
            <a:r>
              <a:rPr lang="en-US" b="1" dirty="0"/>
              <a:t>Cultivate Margin:</a:t>
            </a:r>
            <a:r>
              <a:rPr lang="en-US" dirty="0"/>
              <a:t> Leave room in schedules for interruptions (Luke 10:25–37).</a:t>
            </a:r>
          </a:p>
        </p:txBody>
      </p:sp>
      <p:sp>
        <p:nvSpPr>
          <p:cNvPr id="4" name="TextBox 3">
            <a:extLst>
              <a:ext uri="{FF2B5EF4-FFF2-40B4-BE49-F238E27FC236}">
                <a16:creationId xmlns:a16="http://schemas.microsoft.com/office/drawing/2014/main" id="{0625B8C8-627B-60AC-E4A6-C9F59EDFCBA1}"/>
              </a:ext>
            </a:extLst>
          </p:cNvPr>
          <p:cNvSpPr txBox="1"/>
          <p:nvPr/>
        </p:nvSpPr>
        <p:spPr>
          <a:xfrm>
            <a:off x="268792" y="1610918"/>
            <a:ext cx="8514761" cy="369332"/>
          </a:xfrm>
          <a:prstGeom prst="rect">
            <a:avLst/>
          </a:prstGeom>
          <a:noFill/>
        </p:spPr>
        <p:txBody>
          <a:bodyPr wrap="square" rtlCol="0">
            <a:spAutoFit/>
          </a:bodyPr>
          <a:lstStyle/>
          <a:p>
            <a:r>
              <a:rPr lang="en-US" b="1" dirty="0"/>
              <a:t>Practice Confidentiality:</a:t>
            </a:r>
            <a:r>
              <a:rPr lang="en-US" dirty="0"/>
              <a:t> Trust fosters openness.</a:t>
            </a:r>
          </a:p>
        </p:txBody>
      </p:sp>
      <p:sp>
        <p:nvSpPr>
          <p:cNvPr id="5" name="TextBox 4">
            <a:extLst>
              <a:ext uri="{FF2B5EF4-FFF2-40B4-BE49-F238E27FC236}">
                <a16:creationId xmlns:a16="http://schemas.microsoft.com/office/drawing/2014/main" id="{B4F10AA7-F949-8DFC-87CD-0BDB98CD1FCD}"/>
              </a:ext>
            </a:extLst>
          </p:cNvPr>
          <p:cNvSpPr txBox="1"/>
          <p:nvPr/>
        </p:nvSpPr>
        <p:spPr>
          <a:xfrm>
            <a:off x="268792" y="2102001"/>
            <a:ext cx="8514761" cy="646331"/>
          </a:xfrm>
          <a:prstGeom prst="rect">
            <a:avLst/>
          </a:prstGeom>
          <a:noFill/>
        </p:spPr>
        <p:txBody>
          <a:bodyPr wrap="square" rtlCol="0">
            <a:spAutoFit/>
          </a:bodyPr>
          <a:lstStyle/>
          <a:p>
            <a:r>
              <a:rPr lang="en-US" b="1" dirty="0"/>
              <a:t>Build Smaller Communities:</a:t>
            </a:r>
            <a:r>
              <a:rPr lang="en-US" dirty="0"/>
              <a:t> In large congregations, small groups enable real burden-sharing.</a:t>
            </a:r>
          </a:p>
        </p:txBody>
      </p:sp>
      <p:sp>
        <p:nvSpPr>
          <p:cNvPr id="3" name="TextBox 2">
            <a:extLst>
              <a:ext uri="{FF2B5EF4-FFF2-40B4-BE49-F238E27FC236}">
                <a16:creationId xmlns:a16="http://schemas.microsoft.com/office/drawing/2014/main" id="{27BEFCAF-462F-2E52-5C53-470109186B43}"/>
              </a:ext>
            </a:extLst>
          </p:cNvPr>
          <p:cNvSpPr txBox="1"/>
          <p:nvPr/>
        </p:nvSpPr>
        <p:spPr>
          <a:xfrm>
            <a:off x="268792" y="2870083"/>
            <a:ext cx="8514761" cy="646331"/>
          </a:xfrm>
          <a:prstGeom prst="rect">
            <a:avLst/>
          </a:prstGeom>
          <a:noFill/>
        </p:spPr>
        <p:txBody>
          <a:bodyPr wrap="square" rtlCol="0">
            <a:spAutoFit/>
          </a:bodyPr>
          <a:lstStyle/>
          <a:p>
            <a:r>
              <a:rPr lang="en-US" b="1" dirty="0"/>
              <a:t>Normalize Confession:</a:t>
            </a:r>
            <a:r>
              <a:rPr lang="en-US" dirty="0"/>
              <a:t> Encourage honest sharing of weakness without fear of gossip (James 5:16).</a:t>
            </a:r>
          </a:p>
        </p:txBody>
      </p:sp>
      <p:sp>
        <p:nvSpPr>
          <p:cNvPr id="7" name="TextBox 6">
            <a:extLst>
              <a:ext uri="{FF2B5EF4-FFF2-40B4-BE49-F238E27FC236}">
                <a16:creationId xmlns:a16="http://schemas.microsoft.com/office/drawing/2014/main" id="{A8827925-1336-D290-7054-9788BB55C4C6}"/>
              </a:ext>
            </a:extLst>
          </p:cNvPr>
          <p:cNvSpPr txBox="1"/>
          <p:nvPr/>
        </p:nvSpPr>
        <p:spPr>
          <a:xfrm>
            <a:off x="268792" y="3638165"/>
            <a:ext cx="8514761" cy="646331"/>
          </a:xfrm>
          <a:prstGeom prst="rect">
            <a:avLst/>
          </a:prstGeom>
          <a:noFill/>
        </p:spPr>
        <p:txBody>
          <a:bodyPr wrap="square" rtlCol="0">
            <a:spAutoFit/>
          </a:bodyPr>
          <a:lstStyle/>
          <a:p>
            <a:r>
              <a:rPr lang="en-US" b="1" dirty="0"/>
              <a:t>Personal Action:</a:t>
            </a:r>
            <a:r>
              <a:rPr lang="en-US" dirty="0"/>
              <a:t> Identify one struggling believer this week; reach out with prayer, presence, or practical help.</a:t>
            </a:r>
          </a:p>
        </p:txBody>
      </p:sp>
      <p:sp>
        <p:nvSpPr>
          <p:cNvPr id="8" name="TextBox 7">
            <a:extLst>
              <a:ext uri="{FF2B5EF4-FFF2-40B4-BE49-F238E27FC236}">
                <a16:creationId xmlns:a16="http://schemas.microsoft.com/office/drawing/2014/main" id="{0EE8FD79-2156-348E-5586-48C12B371F56}"/>
              </a:ext>
            </a:extLst>
          </p:cNvPr>
          <p:cNvSpPr txBox="1"/>
          <p:nvPr/>
        </p:nvSpPr>
        <p:spPr>
          <a:xfrm>
            <a:off x="268792" y="4406247"/>
            <a:ext cx="8514761" cy="369332"/>
          </a:xfrm>
          <a:prstGeom prst="rect">
            <a:avLst/>
          </a:prstGeom>
          <a:noFill/>
        </p:spPr>
        <p:txBody>
          <a:bodyPr wrap="square" rtlCol="0">
            <a:spAutoFit/>
          </a:bodyPr>
          <a:lstStyle/>
          <a:p>
            <a:pPr fontAlgn="ctr"/>
            <a:r>
              <a:rPr lang="en-US" b="1" dirty="0"/>
              <a:t>Church Culture:</a:t>
            </a:r>
            <a:r>
              <a:rPr lang="en-US" dirty="0"/>
              <a:t> Encourage testimonies of burden-bearing to normalize it.</a:t>
            </a:r>
          </a:p>
        </p:txBody>
      </p:sp>
      <p:sp>
        <p:nvSpPr>
          <p:cNvPr id="9" name="TextBox 8">
            <a:extLst>
              <a:ext uri="{FF2B5EF4-FFF2-40B4-BE49-F238E27FC236}">
                <a16:creationId xmlns:a16="http://schemas.microsoft.com/office/drawing/2014/main" id="{CDE6BBF9-EE34-F876-3ABA-141A0A72EF3D}"/>
              </a:ext>
            </a:extLst>
          </p:cNvPr>
          <p:cNvSpPr txBox="1"/>
          <p:nvPr/>
        </p:nvSpPr>
        <p:spPr>
          <a:xfrm>
            <a:off x="268792" y="4897328"/>
            <a:ext cx="8514761" cy="646331"/>
          </a:xfrm>
          <a:prstGeom prst="rect">
            <a:avLst/>
          </a:prstGeom>
          <a:noFill/>
        </p:spPr>
        <p:txBody>
          <a:bodyPr wrap="square" rtlCol="0">
            <a:spAutoFit/>
          </a:bodyPr>
          <a:lstStyle/>
          <a:p>
            <a:pPr fontAlgn="ctr"/>
            <a:r>
              <a:rPr lang="en-US" b="1" dirty="0"/>
              <a:t>Leadership Example:</a:t>
            </a:r>
            <a:r>
              <a:rPr lang="en-US" dirty="0"/>
              <a:t> Elders and deacons should model entering into people’s suffering, not distancing from it.</a:t>
            </a:r>
          </a:p>
        </p:txBody>
      </p:sp>
    </p:spTree>
    <p:extLst>
      <p:ext uri="{BB962C8B-B14F-4D97-AF65-F5344CB8AC3E}">
        <p14:creationId xmlns:p14="http://schemas.microsoft.com/office/powerpoint/2010/main" val="2297110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5" grpId="0"/>
      <p:bldP spid="3" grpId="0"/>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C8F97E-10F5-49BE-C805-498166BAA3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98054C-D7D9-0127-92FD-0A7160BD61DD}"/>
              </a:ext>
            </a:extLst>
          </p:cNvPr>
          <p:cNvSpPr>
            <a:spLocks noGrp="1"/>
          </p:cNvSpPr>
          <p:nvPr>
            <p:ph type="title"/>
          </p:nvPr>
        </p:nvSpPr>
        <p:spPr>
          <a:xfrm>
            <a:off x="304800" y="9427"/>
            <a:ext cx="8229600" cy="888449"/>
          </a:xfrm>
        </p:spPr>
        <p:txBody>
          <a:bodyPr>
            <a:normAutofit fontScale="90000"/>
          </a:bodyPr>
          <a:lstStyle/>
          <a:p>
            <a:r>
              <a:rPr lang="en-US" dirty="0"/>
              <a:t>Biblical Examples</a:t>
            </a:r>
            <a:br>
              <a:rPr lang="en-US" dirty="0"/>
            </a:br>
            <a:r>
              <a:rPr lang="en-US" sz="2000" dirty="0">
                <a:solidFill>
                  <a:schemeClr val="tx2">
                    <a:lumMod val="60000"/>
                    <a:lumOff val="40000"/>
                  </a:schemeClr>
                </a:solidFill>
              </a:rPr>
              <a:t>Fulfill the Law of Christ</a:t>
            </a:r>
            <a:endParaRPr lang="en-US" sz="2400" dirty="0">
              <a:solidFill>
                <a:schemeClr val="tx2">
                  <a:lumMod val="60000"/>
                  <a:lumOff val="40000"/>
                </a:schemeClr>
              </a:solidFill>
            </a:endParaRPr>
          </a:p>
        </p:txBody>
      </p:sp>
      <p:sp>
        <p:nvSpPr>
          <p:cNvPr id="6" name="TextBox 5">
            <a:extLst>
              <a:ext uri="{FF2B5EF4-FFF2-40B4-BE49-F238E27FC236}">
                <a16:creationId xmlns:a16="http://schemas.microsoft.com/office/drawing/2014/main" id="{65B3CDB0-7C78-0815-BD07-913DCCCD7134}"/>
              </a:ext>
            </a:extLst>
          </p:cNvPr>
          <p:cNvSpPr txBox="1"/>
          <p:nvPr/>
        </p:nvSpPr>
        <p:spPr>
          <a:xfrm>
            <a:off x="234460" y="1036766"/>
            <a:ext cx="8514761" cy="646331"/>
          </a:xfrm>
          <a:prstGeom prst="rect">
            <a:avLst/>
          </a:prstGeom>
          <a:noFill/>
        </p:spPr>
        <p:txBody>
          <a:bodyPr wrap="square" rtlCol="0">
            <a:spAutoFit/>
          </a:bodyPr>
          <a:lstStyle/>
          <a:p>
            <a:r>
              <a:rPr lang="en-US" b="1" dirty="0"/>
              <a:t>Moses and Israel’s Judges (Exodus 18:13–24):</a:t>
            </a:r>
            <a:r>
              <a:rPr lang="en-US" dirty="0"/>
              <a:t> Moses needed help; Jethro counseled him to share the load with other leaders.</a:t>
            </a:r>
          </a:p>
        </p:txBody>
      </p:sp>
      <p:sp>
        <p:nvSpPr>
          <p:cNvPr id="4" name="TextBox 3">
            <a:extLst>
              <a:ext uri="{FF2B5EF4-FFF2-40B4-BE49-F238E27FC236}">
                <a16:creationId xmlns:a16="http://schemas.microsoft.com/office/drawing/2014/main" id="{65475A9A-F8AE-D3EF-7A96-7BBF014D3992}"/>
              </a:ext>
            </a:extLst>
          </p:cNvPr>
          <p:cNvSpPr txBox="1"/>
          <p:nvPr/>
        </p:nvSpPr>
        <p:spPr>
          <a:xfrm>
            <a:off x="234460" y="2646600"/>
            <a:ext cx="8514761" cy="646331"/>
          </a:xfrm>
          <a:prstGeom prst="rect">
            <a:avLst/>
          </a:prstGeom>
          <a:noFill/>
        </p:spPr>
        <p:txBody>
          <a:bodyPr wrap="square" rtlCol="0">
            <a:spAutoFit/>
          </a:bodyPr>
          <a:lstStyle/>
          <a:p>
            <a:r>
              <a:rPr lang="en-US" b="1" dirty="0"/>
              <a:t>Jonathan and David (1 Samuel 23:15-18):</a:t>
            </a:r>
            <a:r>
              <a:rPr lang="en-US" dirty="0"/>
              <a:t> Jonathan “helped David find strength in God.”</a:t>
            </a:r>
          </a:p>
        </p:txBody>
      </p:sp>
      <p:sp>
        <p:nvSpPr>
          <p:cNvPr id="5" name="TextBox 4">
            <a:extLst>
              <a:ext uri="{FF2B5EF4-FFF2-40B4-BE49-F238E27FC236}">
                <a16:creationId xmlns:a16="http://schemas.microsoft.com/office/drawing/2014/main" id="{9463343E-0BA2-305B-C580-EA0EC9FA97CF}"/>
              </a:ext>
            </a:extLst>
          </p:cNvPr>
          <p:cNvSpPr txBox="1"/>
          <p:nvPr/>
        </p:nvSpPr>
        <p:spPr>
          <a:xfrm>
            <a:off x="234458" y="5773931"/>
            <a:ext cx="8514761" cy="646331"/>
          </a:xfrm>
          <a:prstGeom prst="rect">
            <a:avLst/>
          </a:prstGeom>
          <a:noFill/>
        </p:spPr>
        <p:txBody>
          <a:bodyPr wrap="square" rtlCol="0">
            <a:spAutoFit/>
          </a:bodyPr>
          <a:lstStyle/>
          <a:p>
            <a:r>
              <a:rPr lang="en-US" b="1" dirty="0"/>
              <a:t>Gal 6:2  </a:t>
            </a:r>
            <a:r>
              <a:rPr lang="en-US" i="1" dirty="0"/>
              <a:t>Carry one another’s burdens, and in this way you will fulfill the law of Christ.</a:t>
            </a:r>
          </a:p>
        </p:txBody>
      </p:sp>
      <p:sp>
        <p:nvSpPr>
          <p:cNvPr id="3" name="TextBox 2">
            <a:extLst>
              <a:ext uri="{FF2B5EF4-FFF2-40B4-BE49-F238E27FC236}">
                <a16:creationId xmlns:a16="http://schemas.microsoft.com/office/drawing/2014/main" id="{1665F0FA-81AC-2A9A-0E0E-0E52DC92F5A0}"/>
              </a:ext>
            </a:extLst>
          </p:cNvPr>
          <p:cNvSpPr txBox="1"/>
          <p:nvPr/>
        </p:nvSpPr>
        <p:spPr>
          <a:xfrm>
            <a:off x="234460" y="3451516"/>
            <a:ext cx="8514761" cy="646331"/>
          </a:xfrm>
          <a:prstGeom prst="rect">
            <a:avLst/>
          </a:prstGeom>
          <a:noFill/>
        </p:spPr>
        <p:txBody>
          <a:bodyPr wrap="square" rtlCol="0">
            <a:spAutoFit/>
          </a:bodyPr>
          <a:lstStyle/>
          <a:p>
            <a:r>
              <a:rPr lang="en-US" b="1" dirty="0"/>
              <a:t>Paul and Epaphroditus (Philippians 2:25–30):</a:t>
            </a:r>
            <a:r>
              <a:rPr lang="en-US" dirty="0"/>
              <a:t> Epaphroditus risked his life to serve Paul, embodying sacrificial care.</a:t>
            </a:r>
          </a:p>
        </p:txBody>
      </p:sp>
      <p:sp>
        <p:nvSpPr>
          <p:cNvPr id="7" name="TextBox 6">
            <a:extLst>
              <a:ext uri="{FF2B5EF4-FFF2-40B4-BE49-F238E27FC236}">
                <a16:creationId xmlns:a16="http://schemas.microsoft.com/office/drawing/2014/main" id="{D55624EB-CE85-E44C-C849-143E9C9A5A7C}"/>
              </a:ext>
            </a:extLst>
          </p:cNvPr>
          <p:cNvSpPr txBox="1"/>
          <p:nvPr/>
        </p:nvSpPr>
        <p:spPr>
          <a:xfrm>
            <a:off x="234460" y="1841683"/>
            <a:ext cx="8514761" cy="646331"/>
          </a:xfrm>
          <a:prstGeom prst="rect">
            <a:avLst/>
          </a:prstGeom>
          <a:noFill/>
        </p:spPr>
        <p:txBody>
          <a:bodyPr wrap="square" rtlCol="0">
            <a:spAutoFit/>
          </a:bodyPr>
          <a:lstStyle/>
          <a:p>
            <a:r>
              <a:rPr lang="en-US" b="1" dirty="0"/>
              <a:t>Naomi and Ruth (Ruth 1:16-17): </a:t>
            </a:r>
            <a:r>
              <a:rPr lang="en-US" dirty="0"/>
              <a:t>Ruth bore Naomi’s burden of grief and widowhood by committing to stay with her.</a:t>
            </a:r>
          </a:p>
        </p:txBody>
      </p:sp>
      <p:sp>
        <p:nvSpPr>
          <p:cNvPr id="8" name="TextBox 7">
            <a:extLst>
              <a:ext uri="{FF2B5EF4-FFF2-40B4-BE49-F238E27FC236}">
                <a16:creationId xmlns:a16="http://schemas.microsoft.com/office/drawing/2014/main" id="{A9D73809-964B-4436-FA52-4E43773A11D7}"/>
              </a:ext>
            </a:extLst>
          </p:cNvPr>
          <p:cNvSpPr txBox="1"/>
          <p:nvPr/>
        </p:nvSpPr>
        <p:spPr>
          <a:xfrm>
            <a:off x="234459" y="4256432"/>
            <a:ext cx="8514761" cy="1200329"/>
          </a:xfrm>
          <a:prstGeom prst="rect">
            <a:avLst/>
          </a:prstGeom>
          <a:noFill/>
        </p:spPr>
        <p:txBody>
          <a:bodyPr wrap="square" rtlCol="0">
            <a:spAutoFit/>
          </a:bodyPr>
          <a:lstStyle/>
          <a:p>
            <a:r>
              <a:rPr lang="en-US" b="1" dirty="0"/>
              <a:t>Jesus Bearing the Ultimate Burden (Matthew 11:28–30; Isaiah 53:4–6):</a:t>
            </a:r>
            <a:r>
              <a:rPr lang="en-US" dirty="0"/>
              <a:t> </a:t>
            </a:r>
          </a:p>
          <a:p>
            <a:pPr marL="285750" indent="-285750">
              <a:buFont typeface="Arial" panose="020B0604020202020204" pitchFamily="34" charset="0"/>
              <a:buChar char="•"/>
            </a:pPr>
            <a:r>
              <a:rPr lang="en-US" dirty="0"/>
              <a:t>Jesus invites the weary to find rest in Him, having borne our sin on the cross.</a:t>
            </a:r>
          </a:p>
          <a:p>
            <a:pPr marL="285750" indent="-285750">
              <a:buFont typeface="Arial" panose="020B0604020202020204" pitchFamily="34" charset="0"/>
              <a:buChar char="•"/>
            </a:pPr>
            <a:r>
              <a:rPr lang="en-US" dirty="0"/>
              <a:t>All Christian burden-bearing flows from Christ’s own example of substitutionary love.</a:t>
            </a:r>
          </a:p>
        </p:txBody>
      </p:sp>
    </p:spTree>
    <p:extLst>
      <p:ext uri="{BB962C8B-B14F-4D97-AF65-F5344CB8AC3E}">
        <p14:creationId xmlns:p14="http://schemas.microsoft.com/office/powerpoint/2010/main" val="2502751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1000"/>
                                        <p:tgtEl>
                                          <p:spTgt spid="5"/>
                                        </p:tgtEl>
                                      </p:cBhvr>
                                    </p:animEffect>
                                    <p:anim calcmode="lin" valueType="num">
                                      <p:cBhvr>
                                        <p:cTn id="43" dur="1000" fill="hold"/>
                                        <p:tgtEl>
                                          <p:spTgt spid="5"/>
                                        </p:tgtEl>
                                        <p:attrNameLst>
                                          <p:attrName>ppt_x</p:attrName>
                                        </p:attrNameLst>
                                      </p:cBhvr>
                                      <p:tavLst>
                                        <p:tav tm="0">
                                          <p:val>
                                            <p:strVal val="#ppt_x"/>
                                          </p:val>
                                        </p:tav>
                                        <p:tav tm="100000">
                                          <p:val>
                                            <p:strVal val="#ppt_x"/>
                                          </p:val>
                                        </p:tav>
                                      </p:tavLst>
                                    </p:anim>
                                    <p:anim calcmode="lin" valueType="num">
                                      <p:cBhvr>
                                        <p:cTn id="4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5" grpId="0"/>
      <p:bldP spid="3"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5E99CF-B04F-0D53-6D5B-32732B1B2E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391CAC-17E5-3850-2391-FE2C5F39236C}"/>
              </a:ext>
            </a:extLst>
          </p:cNvPr>
          <p:cNvSpPr>
            <a:spLocks noGrp="1"/>
          </p:cNvSpPr>
          <p:nvPr>
            <p:ph type="title"/>
          </p:nvPr>
        </p:nvSpPr>
        <p:spPr>
          <a:xfrm>
            <a:off x="304800" y="9427"/>
            <a:ext cx="8229600" cy="888449"/>
          </a:xfrm>
        </p:spPr>
        <p:txBody>
          <a:bodyPr>
            <a:normAutofit fontScale="90000"/>
          </a:bodyPr>
          <a:lstStyle/>
          <a:p>
            <a:r>
              <a:rPr lang="en-US" dirty="0"/>
              <a:t>Burden-Bearing vs. Burden-Ignoring</a:t>
            </a:r>
            <a:br>
              <a:rPr lang="en-US" dirty="0"/>
            </a:br>
            <a:r>
              <a:rPr lang="en-US" sz="2000" dirty="0">
                <a:solidFill>
                  <a:schemeClr val="tx2">
                    <a:lumMod val="60000"/>
                    <a:lumOff val="40000"/>
                  </a:schemeClr>
                </a:solidFill>
              </a:rPr>
              <a:t>Thriving vs. Suffering</a:t>
            </a:r>
            <a:endParaRPr lang="en-US" sz="2400" dirty="0">
              <a:solidFill>
                <a:schemeClr val="tx2">
                  <a:lumMod val="60000"/>
                  <a:lumOff val="40000"/>
                </a:schemeClr>
              </a:solidFill>
            </a:endParaRPr>
          </a:p>
        </p:txBody>
      </p:sp>
      <p:graphicFrame>
        <p:nvGraphicFramePr>
          <p:cNvPr id="3" name="Table 2">
            <a:extLst>
              <a:ext uri="{FF2B5EF4-FFF2-40B4-BE49-F238E27FC236}">
                <a16:creationId xmlns:a16="http://schemas.microsoft.com/office/drawing/2014/main" id="{1095E3D8-2E6F-C130-587C-D5303454C690}"/>
              </a:ext>
            </a:extLst>
          </p:cNvPr>
          <p:cNvGraphicFramePr>
            <a:graphicFrameLocks noGrp="1"/>
          </p:cNvGraphicFramePr>
          <p:nvPr>
            <p:extLst>
              <p:ext uri="{D42A27DB-BD31-4B8C-83A1-F6EECF244321}">
                <p14:modId xmlns:p14="http://schemas.microsoft.com/office/powerpoint/2010/main" val="4293566972"/>
              </p:ext>
            </p:extLst>
          </p:nvPr>
        </p:nvGraphicFramePr>
        <p:xfrm>
          <a:off x="381000" y="1066800"/>
          <a:ext cx="8458200" cy="5508335"/>
        </p:xfrm>
        <a:graphic>
          <a:graphicData uri="http://schemas.openxmlformats.org/drawingml/2006/table">
            <a:tbl>
              <a:tblPr firstRow="1" bandRow="1">
                <a:tableStyleId>{5C22544A-7EE6-4342-B048-85BDC9FD1C3A}</a:tableStyleId>
              </a:tblPr>
              <a:tblGrid>
                <a:gridCol w="4229100">
                  <a:extLst>
                    <a:ext uri="{9D8B030D-6E8A-4147-A177-3AD203B41FA5}">
                      <a16:colId xmlns:a16="http://schemas.microsoft.com/office/drawing/2014/main" val="3887855432"/>
                    </a:ext>
                  </a:extLst>
                </a:gridCol>
                <a:gridCol w="4229100">
                  <a:extLst>
                    <a:ext uri="{9D8B030D-6E8A-4147-A177-3AD203B41FA5}">
                      <a16:colId xmlns:a16="http://schemas.microsoft.com/office/drawing/2014/main" val="1450906880"/>
                    </a:ext>
                  </a:extLst>
                </a:gridCol>
              </a:tblGrid>
              <a:tr h="701500">
                <a:tc>
                  <a:txBody>
                    <a:bodyPr/>
                    <a:lstStyle/>
                    <a:p>
                      <a:pPr marL="0" marR="0" fontAlgn="t">
                        <a:buNone/>
                      </a:pPr>
                      <a:r>
                        <a:rPr lang="en-US" sz="2000" b="1" dirty="0">
                          <a:effectLst/>
                          <a:latin typeface="Calibri" panose="020F0502020204030204" pitchFamily="34" charset="0"/>
                        </a:rPr>
                        <a:t>Burden-Bearing Church</a:t>
                      </a:r>
                      <a:endParaRPr lang="en-US" sz="2000" dirty="0">
                        <a:effectLst/>
                        <a:latin typeface="Calibri" panose="020F0502020204030204" pitchFamily="34" charset="0"/>
                      </a:endParaRPr>
                    </a:p>
                  </a:txBody>
                  <a:tcPr marL="50800" marR="50800" marT="50800" marB="50800"/>
                </a:tc>
                <a:tc>
                  <a:txBody>
                    <a:bodyPr/>
                    <a:lstStyle/>
                    <a:p>
                      <a:pPr marL="0" marR="0" fontAlgn="t">
                        <a:buNone/>
                      </a:pPr>
                      <a:r>
                        <a:rPr lang="en-US" sz="2000" b="1" dirty="0">
                          <a:effectLst/>
                          <a:latin typeface="Calibri" panose="020F0502020204030204" pitchFamily="34" charset="0"/>
                        </a:rPr>
                        <a:t>Burden-Ignoring Church</a:t>
                      </a:r>
                      <a:endParaRPr lang="en-US" sz="2000" dirty="0">
                        <a:effectLst/>
                        <a:latin typeface="Calibri" panose="020F0502020204030204" pitchFamily="34" charset="0"/>
                      </a:endParaRPr>
                    </a:p>
                  </a:txBody>
                  <a:tcPr marL="50800" marR="50800" marT="50800" marB="50800"/>
                </a:tc>
                <a:extLst>
                  <a:ext uri="{0D108BD9-81ED-4DB2-BD59-A6C34878D82A}">
                    <a16:rowId xmlns:a16="http://schemas.microsoft.com/office/drawing/2014/main" val="58075570"/>
                  </a:ext>
                </a:extLst>
              </a:tr>
              <a:tr h="826425">
                <a:tc>
                  <a:txBody>
                    <a:bodyPr/>
                    <a:lstStyle/>
                    <a:p>
                      <a:pPr marL="0" marR="0" fontAlgn="t">
                        <a:buNone/>
                      </a:pPr>
                      <a:r>
                        <a:rPr lang="en-US" sz="1800">
                          <a:effectLst/>
                          <a:latin typeface="Calibri" panose="020F0502020204030204" pitchFamily="34" charset="0"/>
                        </a:rPr>
                        <a:t>Practices </a:t>
                      </a:r>
                      <a:r>
                        <a:rPr lang="en-US" sz="1800" b="1">
                          <a:effectLst/>
                          <a:latin typeface="Calibri" panose="020F0502020204030204" pitchFamily="34" charset="0"/>
                        </a:rPr>
                        <a:t>empathy</a:t>
                      </a:r>
                      <a:r>
                        <a:rPr lang="en-US" sz="1800">
                          <a:effectLst/>
                          <a:latin typeface="Calibri" panose="020F0502020204030204" pitchFamily="34" charset="0"/>
                        </a:rPr>
                        <a:t>—listens well and steps into others’ struggles (Romans 12:15).</a:t>
                      </a:r>
                    </a:p>
                  </a:txBody>
                  <a:tcPr marL="50800" marR="50800" marT="50800" marB="50800"/>
                </a:tc>
                <a:tc>
                  <a:txBody>
                    <a:bodyPr/>
                    <a:lstStyle/>
                    <a:p>
                      <a:pPr marL="0" marR="0" fontAlgn="t">
                        <a:buNone/>
                      </a:pPr>
                      <a:r>
                        <a:rPr lang="en-US" sz="1800" dirty="0">
                          <a:effectLst/>
                          <a:latin typeface="Calibri" panose="020F0502020204030204" pitchFamily="34" charset="0"/>
                        </a:rPr>
                        <a:t>Shows </a:t>
                      </a:r>
                      <a:r>
                        <a:rPr lang="en-US" sz="1800" b="1" dirty="0">
                          <a:effectLst/>
                          <a:latin typeface="Calibri" panose="020F0502020204030204" pitchFamily="34" charset="0"/>
                        </a:rPr>
                        <a:t>indifference</a:t>
                      </a:r>
                      <a:r>
                        <a:rPr lang="en-US" sz="1800" dirty="0">
                          <a:effectLst/>
                          <a:latin typeface="Calibri" panose="020F0502020204030204" pitchFamily="34" charset="0"/>
                        </a:rPr>
                        <a:t>—avoids messy situations or keeps distance (Luke 10:31–32).</a:t>
                      </a:r>
                    </a:p>
                  </a:txBody>
                  <a:tcPr marL="50800" marR="50800" marT="50800" marB="50800"/>
                </a:tc>
                <a:extLst>
                  <a:ext uri="{0D108BD9-81ED-4DB2-BD59-A6C34878D82A}">
                    <a16:rowId xmlns:a16="http://schemas.microsoft.com/office/drawing/2014/main" val="1346285416"/>
                  </a:ext>
                </a:extLst>
              </a:tr>
              <a:tr h="701500">
                <a:tc>
                  <a:txBody>
                    <a:bodyPr/>
                    <a:lstStyle/>
                    <a:p>
                      <a:pPr marL="0" marR="0" fontAlgn="t">
                        <a:buNone/>
                      </a:pPr>
                      <a:r>
                        <a:rPr lang="en-US" sz="1800">
                          <a:effectLst/>
                          <a:latin typeface="Calibri" panose="020F0502020204030204" pitchFamily="34" charset="0"/>
                        </a:rPr>
                        <a:t>Prioritizes </a:t>
                      </a:r>
                      <a:r>
                        <a:rPr lang="en-US" sz="1800" b="1">
                          <a:effectLst/>
                          <a:latin typeface="Calibri" panose="020F0502020204030204" pitchFamily="34" charset="0"/>
                        </a:rPr>
                        <a:t>restoration</a:t>
                      </a:r>
                      <a:r>
                        <a:rPr lang="en-US" sz="1800">
                          <a:effectLst/>
                          <a:latin typeface="Calibri" panose="020F0502020204030204" pitchFamily="34" charset="0"/>
                        </a:rPr>
                        <a:t> of the fallen through gentleness (Galatians 6:1).</a:t>
                      </a:r>
                    </a:p>
                  </a:txBody>
                  <a:tcPr marL="50800" marR="50800" marT="50800" marB="50800"/>
                </a:tc>
                <a:tc>
                  <a:txBody>
                    <a:bodyPr/>
                    <a:lstStyle/>
                    <a:p>
                      <a:pPr marL="0" marR="0" fontAlgn="t">
                        <a:buNone/>
                      </a:pPr>
                      <a:r>
                        <a:rPr lang="en-US" sz="1800">
                          <a:effectLst/>
                          <a:latin typeface="Calibri" panose="020F0502020204030204" pitchFamily="34" charset="0"/>
                        </a:rPr>
                        <a:t>Leans toward </a:t>
                      </a:r>
                      <a:r>
                        <a:rPr lang="en-US" sz="1800" b="1">
                          <a:effectLst/>
                          <a:latin typeface="Calibri" panose="020F0502020204030204" pitchFamily="34" charset="0"/>
                        </a:rPr>
                        <a:t>condemnation</a:t>
                      </a:r>
                      <a:r>
                        <a:rPr lang="en-US" sz="1800">
                          <a:effectLst/>
                          <a:latin typeface="Calibri" panose="020F0502020204030204" pitchFamily="34" charset="0"/>
                        </a:rPr>
                        <a:t> or gossip, wounding the vulnerable.</a:t>
                      </a:r>
                    </a:p>
                  </a:txBody>
                  <a:tcPr marL="50800" marR="50800" marT="50800" marB="50800"/>
                </a:tc>
                <a:extLst>
                  <a:ext uri="{0D108BD9-81ED-4DB2-BD59-A6C34878D82A}">
                    <a16:rowId xmlns:a16="http://schemas.microsoft.com/office/drawing/2014/main" val="3124314419"/>
                  </a:ext>
                </a:extLst>
              </a:tr>
              <a:tr h="826425">
                <a:tc>
                  <a:txBody>
                    <a:bodyPr/>
                    <a:lstStyle/>
                    <a:p>
                      <a:pPr marL="0" marR="0" fontAlgn="t">
                        <a:buNone/>
                      </a:pPr>
                      <a:r>
                        <a:rPr lang="en-US" sz="1800">
                          <a:effectLst/>
                          <a:latin typeface="Calibri" panose="020F0502020204030204" pitchFamily="34" charset="0"/>
                        </a:rPr>
                        <a:t>Creates safe spaces for </a:t>
                      </a:r>
                      <a:r>
                        <a:rPr lang="en-US" sz="1800" b="1">
                          <a:effectLst/>
                          <a:latin typeface="Calibri" panose="020F0502020204030204" pitchFamily="34" charset="0"/>
                        </a:rPr>
                        <a:t>confession and prayer</a:t>
                      </a:r>
                      <a:r>
                        <a:rPr lang="en-US" sz="1800">
                          <a:effectLst/>
                          <a:latin typeface="Calibri" panose="020F0502020204030204" pitchFamily="34" charset="0"/>
                        </a:rPr>
                        <a:t> (James 5:16).</a:t>
                      </a:r>
                    </a:p>
                  </a:txBody>
                  <a:tcPr marL="50800" marR="50800" marT="50800" marB="50800"/>
                </a:tc>
                <a:tc>
                  <a:txBody>
                    <a:bodyPr/>
                    <a:lstStyle/>
                    <a:p>
                      <a:pPr marL="0" marR="0" fontAlgn="t">
                        <a:buNone/>
                      </a:pPr>
                      <a:r>
                        <a:rPr lang="en-US" sz="1800" dirty="0">
                          <a:effectLst/>
                          <a:latin typeface="Calibri" panose="020F0502020204030204" pitchFamily="34" charset="0"/>
                        </a:rPr>
                        <a:t>Fosters </a:t>
                      </a:r>
                      <a:r>
                        <a:rPr lang="en-US" sz="1800" b="1" dirty="0">
                          <a:effectLst/>
                          <a:latin typeface="Calibri" panose="020F0502020204030204" pitchFamily="34" charset="0"/>
                        </a:rPr>
                        <a:t>fear of exposure</a:t>
                      </a:r>
                      <a:r>
                        <a:rPr lang="en-US" sz="1800" dirty="0">
                          <a:effectLst/>
                          <a:latin typeface="Calibri" panose="020F0502020204030204" pitchFamily="34" charset="0"/>
                        </a:rPr>
                        <a:t>, where weakness is hidden and burdens are carried alone.</a:t>
                      </a:r>
                    </a:p>
                  </a:txBody>
                  <a:tcPr marL="50800" marR="50800" marT="50800" marB="50800"/>
                </a:tc>
                <a:extLst>
                  <a:ext uri="{0D108BD9-81ED-4DB2-BD59-A6C34878D82A}">
                    <a16:rowId xmlns:a16="http://schemas.microsoft.com/office/drawing/2014/main" val="104675766"/>
                  </a:ext>
                </a:extLst>
              </a:tr>
              <a:tr h="826425">
                <a:tc>
                  <a:txBody>
                    <a:bodyPr/>
                    <a:lstStyle/>
                    <a:p>
                      <a:pPr marL="0" marR="0" fontAlgn="t">
                        <a:buNone/>
                      </a:pPr>
                      <a:r>
                        <a:rPr lang="en-US" sz="1800" b="1">
                          <a:effectLst/>
                          <a:latin typeface="Calibri" panose="020F0502020204030204" pitchFamily="34" charset="0"/>
                        </a:rPr>
                        <a:t>Shares resources</a:t>
                      </a:r>
                      <a:r>
                        <a:rPr lang="en-US" sz="1800">
                          <a:effectLst/>
                          <a:latin typeface="Calibri" panose="020F0502020204030204" pitchFamily="34" charset="0"/>
                        </a:rPr>
                        <a:t> freely, meeting physical and spiritual needs (Acts 2:44–45).</a:t>
                      </a:r>
                    </a:p>
                  </a:txBody>
                  <a:tcPr marL="50800" marR="50800" marT="50800" marB="50800"/>
                </a:tc>
                <a:tc>
                  <a:txBody>
                    <a:bodyPr/>
                    <a:lstStyle/>
                    <a:p>
                      <a:pPr marL="0" marR="0" fontAlgn="t">
                        <a:buNone/>
                      </a:pPr>
                      <a:r>
                        <a:rPr lang="en-US" sz="1800" dirty="0">
                          <a:effectLst/>
                          <a:latin typeface="Calibri" panose="020F0502020204030204" pitchFamily="34" charset="0"/>
                        </a:rPr>
                        <a:t>Hoards resources or expects everyone to “</a:t>
                      </a:r>
                      <a:r>
                        <a:rPr lang="en-US" sz="1800" b="1" dirty="0">
                          <a:effectLst/>
                          <a:latin typeface="Calibri" panose="020F0502020204030204" pitchFamily="34" charset="0"/>
                        </a:rPr>
                        <a:t>handle it themselves</a:t>
                      </a:r>
                      <a:r>
                        <a:rPr lang="en-US" sz="1800" dirty="0">
                          <a:effectLst/>
                          <a:latin typeface="Calibri" panose="020F0502020204030204" pitchFamily="34" charset="0"/>
                        </a:rPr>
                        <a:t>.”</a:t>
                      </a:r>
                    </a:p>
                  </a:txBody>
                  <a:tcPr marL="50800" marR="50800" marT="50800" marB="50800"/>
                </a:tc>
                <a:extLst>
                  <a:ext uri="{0D108BD9-81ED-4DB2-BD59-A6C34878D82A}">
                    <a16:rowId xmlns:a16="http://schemas.microsoft.com/office/drawing/2014/main" val="108036123"/>
                  </a:ext>
                </a:extLst>
              </a:tr>
              <a:tr h="826425">
                <a:tc>
                  <a:txBody>
                    <a:bodyPr/>
                    <a:lstStyle/>
                    <a:p>
                      <a:pPr marL="0" marR="0" fontAlgn="t">
                        <a:buNone/>
                      </a:pPr>
                      <a:r>
                        <a:rPr lang="en-US" sz="1800">
                          <a:effectLst/>
                          <a:latin typeface="Calibri" panose="020F0502020204030204" pitchFamily="34" charset="0"/>
                        </a:rPr>
                        <a:t>Encourages </a:t>
                      </a:r>
                      <a:r>
                        <a:rPr lang="en-US" sz="1800" b="1">
                          <a:effectLst/>
                          <a:latin typeface="Calibri" panose="020F0502020204030204" pitchFamily="34" charset="0"/>
                        </a:rPr>
                        <a:t>mutual accountability</a:t>
                      </a:r>
                      <a:r>
                        <a:rPr lang="en-US" sz="1800">
                          <a:effectLst/>
                          <a:latin typeface="Calibri" panose="020F0502020204030204" pitchFamily="34" charset="0"/>
                        </a:rPr>
                        <a:t> and interdependence (1 Cor. 12:25–26).</a:t>
                      </a:r>
                    </a:p>
                  </a:txBody>
                  <a:tcPr marL="50800" marR="50800" marT="50800" marB="50800"/>
                </a:tc>
                <a:tc>
                  <a:txBody>
                    <a:bodyPr/>
                    <a:lstStyle/>
                    <a:p>
                      <a:pPr marL="0" marR="0" fontAlgn="t">
                        <a:buNone/>
                      </a:pPr>
                      <a:r>
                        <a:rPr lang="en-US" sz="1800" b="1" dirty="0">
                          <a:effectLst/>
                          <a:latin typeface="Calibri" panose="020F0502020204030204" pitchFamily="34" charset="0"/>
                        </a:rPr>
                        <a:t>Promotes isolation or pride</a:t>
                      </a:r>
                      <a:r>
                        <a:rPr lang="en-US" sz="1800" dirty="0">
                          <a:effectLst/>
                          <a:latin typeface="Calibri" panose="020F0502020204030204" pitchFamily="34" charset="0"/>
                        </a:rPr>
                        <a:t>, saying, “Everyone must carry their own weight.”</a:t>
                      </a:r>
                    </a:p>
                  </a:txBody>
                  <a:tcPr marL="50800" marR="50800" marT="50800" marB="50800"/>
                </a:tc>
                <a:extLst>
                  <a:ext uri="{0D108BD9-81ED-4DB2-BD59-A6C34878D82A}">
                    <a16:rowId xmlns:a16="http://schemas.microsoft.com/office/drawing/2014/main" val="3782913822"/>
                  </a:ext>
                </a:extLst>
              </a:tr>
              <a:tr h="701500">
                <a:tc>
                  <a:txBody>
                    <a:bodyPr/>
                    <a:lstStyle/>
                    <a:p>
                      <a:pPr marL="0" marR="0" fontAlgn="t">
                        <a:buNone/>
                      </a:pPr>
                      <a:r>
                        <a:rPr lang="en-US" sz="1800">
                          <a:effectLst/>
                          <a:latin typeface="Calibri" panose="020F0502020204030204" pitchFamily="34" charset="0"/>
                        </a:rPr>
                        <a:t>Unity strengthened through </a:t>
                      </a:r>
                      <a:r>
                        <a:rPr lang="en-US" sz="1800" b="1">
                          <a:effectLst/>
                          <a:latin typeface="Calibri" panose="020F0502020204030204" pitchFamily="34" charset="0"/>
                        </a:rPr>
                        <a:t>shared suffering and shared healing</a:t>
                      </a:r>
                      <a:r>
                        <a:rPr lang="en-US" sz="1800">
                          <a:effectLst/>
                          <a:latin typeface="Calibri" panose="020F0502020204030204" pitchFamily="34" charset="0"/>
                        </a:rPr>
                        <a:t>.</a:t>
                      </a:r>
                    </a:p>
                  </a:txBody>
                  <a:tcPr marL="50800" marR="50800" marT="50800" marB="50800"/>
                </a:tc>
                <a:tc>
                  <a:txBody>
                    <a:bodyPr/>
                    <a:lstStyle/>
                    <a:p>
                      <a:pPr marL="0" marR="0" fontAlgn="t">
                        <a:buNone/>
                      </a:pPr>
                      <a:r>
                        <a:rPr lang="en-US" sz="1800" dirty="0">
                          <a:effectLst/>
                          <a:latin typeface="Calibri" panose="020F0502020204030204" pitchFamily="34" charset="0"/>
                        </a:rPr>
                        <a:t>Unity fractured by </a:t>
                      </a:r>
                      <a:r>
                        <a:rPr lang="en-US" sz="1800" b="1" dirty="0">
                          <a:effectLst/>
                          <a:latin typeface="Calibri" panose="020F0502020204030204" pitchFamily="34" charset="0"/>
                        </a:rPr>
                        <a:t>judgment, neglect, and silent suffering</a:t>
                      </a:r>
                      <a:r>
                        <a:rPr lang="en-US" sz="1800" dirty="0">
                          <a:effectLst/>
                          <a:latin typeface="Calibri" panose="020F0502020204030204" pitchFamily="34" charset="0"/>
                        </a:rPr>
                        <a:t>.</a:t>
                      </a:r>
                    </a:p>
                  </a:txBody>
                  <a:tcPr marL="50800" marR="50800" marT="50800" marB="50800"/>
                </a:tc>
                <a:extLst>
                  <a:ext uri="{0D108BD9-81ED-4DB2-BD59-A6C34878D82A}">
                    <a16:rowId xmlns:a16="http://schemas.microsoft.com/office/drawing/2014/main" val="3620344819"/>
                  </a:ext>
                </a:extLst>
              </a:tr>
            </a:tbl>
          </a:graphicData>
        </a:graphic>
      </p:graphicFrame>
    </p:spTree>
    <p:extLst>
      <p:ext uri="{BB962C8B-B14F-4D97-AF65-F5344CB8AC3E}">
        <p14:creationId xmlns:p14="http://schemas.microsoft.com/office/powerpoint/2010/main" val="1899756123"/>
      </p:ext>
    </p:extLst>
  </p:cSld>
  <p:clrMapOvr>
    <a:masterClrMapping/>
  </p:clrMapOvr>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45335</TotalTime>
  <Words>3834</Words>
  <Application>Microsoft Office PowerPoint</Application>
  <PresentationFormat>On-screen Show (4:3)</PresentationFormat>
  <Paragraphs>122</Paragraphs>
  <Slides>6</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ＭＳ Ｐゴシック</vt:lpstr>
      <vt:lpstr>Arial</vt:lpstr>
      <vt:lpstr>Arial Narrow</vt:lpstr>
      <vt:lpstr>Calibri</vt:lpstr>
      <vt:lpstr>Wingdings</vt:lpstr>
      <vt:lpstr>PPT_Template_2010SummerSchool</vt:lpstr>
      <vt:lpstr>1_UPCRC_Powerpoint_Template_with I-Mark</vt:lpstr>
      <vt:lpstr>PowerPoint Presentation</vt:lpstr>
      <vt:lpstr>Burden Bearing Empathy, Interdependence, Restoration</vt:lpstr>
      <vt:lpstr>Barriers to Burden-Bearing Fear, Pride, Condemnation, Time</vt:lpstr>
      <vt:lpstr>How to Make Space for Burden-Bearing Cultivate the Culture</vt:lpstr>
      <vt:lpstr>Biblical Examples Fulfill the Law of Christ</vt:lpstr>
      <vt:lpstr>Burden-Bearing vs. Burden-Ignoring Thriving vs. Suffering</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1636</cp:revision>
  <cp:lastPrinted>2025-09-07T12:33:42Z</cp:lastPrinted>
  <dcterms:created xsi:type="dcterms:W3CDTF">2010-06-16T02:58:04Z</dcterms:created>
  <dcterms:modified xsi:type="dcterms:W3CDTF">2025-09-14T12:13:51Z</dcterms:modified>
</cp:coreProperties>
</file>