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068" r:id="rId1"/>
    <p:sldMasterId id="2147484131" r:id="rId2"/>
  </p:sldMasterIdLst>
  <p:notesMasterIdLst>
    <p:notesMasterId r:id="rId11"/>
  </p:notesMasterIdLst>
  <p:sldIdLst>
    <p:sldId id="560" r:id="rId3"/>
    <p:sldId id="579" r:id="rId4"/>
    <p:sldId id="256" r:id="rId5"/>
    <p:sldId id="393" r:id="rId6"/>
    <p:sldId id="394" r:id="rId7"/>
    <p:sldId id="405" r:id="rId8"/>
    <p:sldId id="400" r:id="rId9"/>
    <p:sldId id="407" r:id="rId10"/>
  </p:sldIdLst>
  <p:sldSz cx="9144000" cy="6858000" type="screen4x3"/>
  <p:notesSz cx="7099300" cy="9385300"/>
  <p:defaultTextStyle>
    <a:defPPr>
      <a:defRPr lang="en-US"/>
    </a:defPPr>
    <a:lvl1pPr algn="l"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hillip Pennington" initials="PP" lastIdx="2" clrIdx="0">
    <p:extLst>
      <p:ext uri="{19B8F6BF-5375-455C-9EA6-DF929625EA0E}">
        <p15:presenceInfo xmlns:p15="http://schemas.microsoft.com/office/powerpoint/2012/main" userId="7a30b84b863a4f9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606" autoAdjust="0"/>
    <p:restoredTop sz="60583" autoAdjust="0"/>
  </p:normalViewPr>
  <p:slideViewPr>
    <p:cSldViewPr>
      <p:cViewPr varScale="1">
        <p:scale>
          <a:sx n="95" d="100"/>
          <a:sy n="95" d="100"/>
        </p:scale>
        <p:origin x="1584" y="72"/>
      </p:cViewPr>
      <p:guideLst>
        <p:guide orient="horz" pos="2160"/>
        <p:guide pos="2880"/>
      </p:guideLst>
    </p:cSldViewPr>
  </p:slideViewPr>
  <p:notesTextViewPr>
    <p:cViewPr>
      <p:scale>
        <a:sx n="3" d="2"/>
        <a:sy n="3" d="2"/>
      </p:scale>
      <p:origin x="0" y="-1602"/>
    </p:cViewPr>
  </p:notesTextViewPr>
  <p:sorterViewPr>
    <p:cViewPr>
      <p:scale>
        <a:sx n="100" d="100"/>
        <a:sy n="100" d="100"/>
      </p:scale>
      <p:origin x="0" y="0"/>
    </p:cViewPr>
  </p:sorterViewPr>
  <p:notesViewPr>
    <p:cSldViewPr>
      <p:cViewPr varScale="1">
        <p:scale>
          <a:sx n="99" d="100"/>
          <a:sy n="99" d="100"/>
        </p:scale>
        <p:origin x="3848"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6364" cy="469265"/>
          </a:xfrm>
          <a:prstGeom prst="rect">
            <a:avLst/>
          </a:prstGeom>
        </p:spPr>
        <p:txBody>
          <a:bodyPr vert="horz" wrap="square" lIns="94103" tIns="47052" rIns="94103" bIns="47052" numCol="1" anchor="t" anchorCtr="0" compatLnSpc="1">
            <a:prstTxWarp prst="textNoShape">
              <a:avLst/>
            </a:prstTxWarp>
          </a:bodyPr>
          <a:lstStyle>
            <a:lvl1pPr>
              <a:defRPr sz="1200">
                <a:latin typeface="Arial" pitchFamily="34" charset="0"/>
                <a:ea typeface="ＭＳ Ｐゴシック" pitchFamily="-106" charset="-128"/>
              </a:defRPr>
            </a:lvl1pPr>
          </a:lstStyle>
          <a:p>
            <a:pPr>
              <a:defRPr/>
            </a:pPr>
            <a:endParaRPr lang="en-US"/>
          </a:p>
        </p:txBody>
      </p:sp>
      <p:sp>
        <p:nvSpPr>
          <p:cNvPr id="3" name="Date Placeholder 2"/>
          <p:cNvSpPr>
            <a:spLocks noGrp="1"/>
          </p:cNvSpPr>
          <p:nvPr>
            <p:ph type="dt" idx="1"/>
          </p:nvPr>
        </p:nvSpPr>
        <p:spPr>
          <a:xfrm>
            <a:off x="4021295" y="0"/>
            <a:ext cx="3076364" cy="469265"/>
          </a:xfrm>
          <a:prstGeom prst="rect">
            <a:avLst/>
          </a:prstGeom>
        </p:spPr>
        <p:txBody>
          <a:bodyPr vert="horz" wrap="square" lIns="94103" tIns="47052" rIns="94103" bIns="47052" numCol="1" anchor="t" anchorCtr="0" compatLnSpc="1">
            <a:prstTxWarp prst="textNoShape">
              <a:avLst/>
            </a:prstTxWarp>
          </a:bodyPr>
          <a:lstStyle>
            <a:lvl1pPr algn="r">
              <a:defRPr sz="1200">
                <a:latin typeface="Arial" pitchFamily="34" charset="0"/>
                <a:ea typeface="ＭＳ Ｐゴシック" pitchFamily="-106" charset="-128"/>
              </a:defRPr>
            </a:lvl1pPr>
          </a:lstStyle>
          <a:p>
            <a:pPr>
              <a:defRPr/>
            </a:pPr>
            <a:fld id="{37B93000-4848-40F5-8AEF-44DFB12065B3}" type="datetime1">
              <a:rPr lang="en-US"/>
              <a:pPr>
                <a:defRPr/>
              </a:pPr>
              <a:t>8/16/2025</a:t>
            </a:fld>
            <a:endParaRPr lang="en-US"/>
          </a:p>
        </p:txBody>
      </p:sp>
      <p:sp>
        <p:nvSpPr>
          <p:cNvPr id="4" name="Slide Image Placeholder 3"/>
          <p:cNvSpPr>
            <a:spLocks noGrp="1" noRot="1" noChangeAspect="1"/>
          </p:cNvSpPr>
          <p:nvPr>
            <p:ph type="sldImg" idx="2"/>
          </p:nvPr>
        </p:nvSpPr>
        <p:spPr>
          <a:xfrm>
            <a:off x="1203325" y="704850"/>
            <a:ext cx="4692650" cy="3519488"/>
          </a:xfrm>
          <a:prstGeom prst="rect">
            <a:avLst/>
          </a:prstGeom>
          <a:noFill/>
          <a:ln w="12700">
            <a:solidFill>
              <a:prstClr val="black"/>
            </a:solidFill>
          </a:ln>
        </p:spPr>
        <p:txBody>
          <a:bodyPr vert="horz" wrap="square" lIns="94103" tIns="47052" rIns="94103" bIns="47052"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709931" y="4458018"/>
            <a:ext cx="5679440" cy="4223385"/>
          </a:xfrm>
          <a:prstGeom prst="rect">
            <a:avLst/>
          </a:prstGeom>
        </p:spPr>
        <p:txBody>
          <a:bodyPr vert="horz" wrap="square" lIns="94103" tIns="47052" rIns="94103" bIns="47052"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1" y="8914406"/>
            <a:ext cx="3076364" cy="469265"/>
          </a:xfrm>
          <a:prstGeom prst="rect">
            <a:avLst/>
          </a:prstGeom>
        </p:spPr>
        <p:txBody>
          <a:bodyPr vert="horz" wrap="square" lIns="94103" tIns="47052" rIns="94103" bIns="47052" numCol="1" anchor="b" anchorCtr="0" compatLnSpc="1">
            <a:prstTxWarp prst="textNoShape">
              <a:avLst/>
            </a:prstTxWarp>
          </a:bodyPr>
          <a:lstStyle>
            <a:lvl1pPr>
              <a:defRPr sz="1200">
                <a:latin typeface="Arial" pitchFamily="34" charset="0"/>
                <a:ea typeface="ＭＳ Ｐゴシック" pitchFamily="-106" charset="-128"/>
              </a:defRPr>
            </a:lvl1pPr>
          </a:lstStyle>
          <a:p>
            <a:pPr>
              <a:defRPr/>
            </a:pPr>
            <a:endParaRPr lang="en-US"/>
          </a:p>
        </p:txBody>
      </p:sp>
      <p:sp>
        <p:nvSpPr>
          <p:cNvPr id="7" name="Slide Number Placeholder 6"/>
          <p:cNvSpPr>
            <a:spLocks noGrp="1"/>
          </p:cNvSpPr>
          <p:nvPr>
            <p:ph type="sldNum" sz="quarter" idx="5"/>
          </p:nvPr>
        </p:nvSpPr>
        <p:spPr>
          <a:xfrm>
            <a:off x="4021295" y="8914406"/>
            <a:ext cx="3076364" cy="469265"/>
          </a:xfrm>
          <a:prstGeom prst="rect">
            <a:avLst/>
          </a:prstGeom>
        </p:spPr>
        <p:txBody>
          <a:bodyPr vert="horz" wrap="square" lIns="94103" tIns="47052" rIns="94103" bIns="47052" numCol="1" anchor="b" anchorCtr="0" compatLnSpc="1">
            <a:prstTxWarp prst="textNoShape">
              <a:avLst/>
            </a:prstTxWarp>
          </a:bodyPr>
          <a:lstStyle>
            <a:lvl1pPr algn="r">
              <a:defRPr sz="1200">
                <a:latin typeface="Arial" pitchFamily="34" charset="0"/>
                <a:ea typeface="ＭＳ Ｐゴシック" pitchFamily="-106" charset="-128"/>
              </a:defRPr>
            </a:lvl1pPr>
          </a:lstStyle>
          <a:p>
            <a:pPr>
              <a:defRPr/>
            </a:pPr>
            <a:fld id="{07776858-791E-4C8D-8FA3-473B3AFECFAC}" type="slidenum">
              <a:rPr lang="en-US"/>
              <a:pPr>
                <a:defRPr/>
              </a:pPr>
              <a:t>‹#›</a:t>
            </a:fld>
            <a:endParaRPr lang="en-US"/>
          </a:p>
        </p:txBody>
      </p:sp>
    </p:spTree>
    <p:extLst>
      <p:ext uri="{BB962C8B-B14F-4D97-AF65-F5344CB8AC3E}">
        <p14:creationId xmlns:p14="http://schemas.microsoft.com/office/powerpoint/2010/main" val="411837504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pitchFamily="-106" charset="-128"/>
        <a:cs typeface="ＭＳ Ｐゴシック" pitchFamily="-106" charset="-128"/>
      </a:defRPr>
    </a:lvl1pPr>
    <a:lvl2pPr marL="4572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1EE1C7-1EE0-70E2-129C-779C338B442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8655BCE-5209-A53C-0D03-1ACB3A08229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32CCBA4-A9ED-B98C-BA69-7A85D7C7589F}"/>
              </a:ext>
            </a:extLst>
          </p:cNvPr>
          <p:cNvSpPr>
            <a:spLocks noGrp="1"/>
          </p:cNvSpPr>
          <p:nvPr>
            <p:ph type="body" idx="1"/>
          </p:nvPr>
        </p:nvSpPr>
        <p:spPr/>
        <p:txBody>
          <a:bodyPr>
            <a:normAutofit fontScale="85000" lnSpcReduction="20000"/>
          </a:bodyPr>
          <a:lstStyle/>
          <a:p>
            <a:pPr fontAlgn="base"/>
            <a:r>
              <a:rPr lang="en-US" sz="1200" b="1" kern="1200" dirty="0">
                <a:solidFill>
                  <a:schemeClr val="tx1"/>
                </a:solidFill>
                <a:effectLst/>
                <a:latin typeface="+mn-lt"/>
                <a:ea typeface="ＭＳ Ｐゴシック" pitchFamily="-106" charset="-128"/>
                <a:cs typeface="ＭＳ Ｐゴシック" pitchFamily="-106" charset="-128"/>
              </a:rPr>
              <a:t>Servant </a:t>
            </a:r>
            <a:r>
              <a:rPr lang="en-US" sz="1200" b="1" kern="1200" dirty="0" err="1">
                <a:solidFill>
                  <a:schemeClr val="tx1"/>
                </a:solidFill>
                <a:effectLst/>
                <a:latin typeface="+mn-lt"/>
                <a:ea typeface="ＭＳ Ｐゴシック" pitchFamily="-106" charset="-128"/>
                <a:cs typeface="ＭＳ Ｐゴシック" pitchFamily="-106" charset="-128"/>
              </a:rPr>
              <a:t>Leaderhip</a:t>
            </a:r>
            <a:endParaRPr lang="en-US" sz="1200" b="1" kern="1200" dirty="0">
              <a:solidFill>
                <a:schemeClr val="tx1"/>
              </a:solidFill>
              <a:effectLst/>
              <a:latin typeface="+mn-lt"/>
              <a:ea typeface="ＭＳ Ｐゴシック" pitchFamily="-106" charset="-128"/>
              <a:cs typeface="ＭＳ Ｐゴシック" pitchFamily="-106" charset="-128"/>
            </a:endParaRPr>
          </a:p>
          <a:p>
            <a:pPr fontAlgn="base"/>
            <a:r>
              <a:rPr lang="en-US" sz="1200" b="1" kern="1200" dirty="0">
                <a:solidFill>
                  <a:schemeClr val="tx1"/>
                </a:solidFill>
                <a:effectLst/>
                <a:latin typeface="+mn-lt"/>
                <a:ea typeface="ＭＳ Ｐゴシック" pitchFamily="-106" charset="-128"/>
                <a:cs typeface="ＭＳ Ｐゴシック" pitchFamily="-106" charset="-128"/>
              </a:rPr>
              <a:t>Text</a:t>
            </a:r>
            <a:r>
              <a:rPr lang="en-US" sz="1200" kern="1200" dirty="0">
                <a:solidFill>
                  <a:schemeClr val="tx1"/>
                </a:solidFill>
                <a:effectLst/>
                <a:latin typeface="+mn-lt"/>
                <a:ea typeface="ＭＳ Ｐゴシック" pitchFamily="-106" charset="-128"/>
                <a:cs typeface="ＭＳ Ｐゴシック" pitchFamily="-106" charset="-128"/>
              </a:rPr>
              <a:t>: Mark 10:42–45</a:t>
            </a:r>
          </a:p>
          <a:p>
            <a:pPr fontAlgn="base"/>
            <a:r>
              <a:rPr lang="en-US" sz="1200" b="1" kern="1200" dirty="0">
                <a:solidFill>
                  <a:schemeClr val="tx1"/>
                </a:solidFill>
                <a:effectLst/>
                <a:latin typeface="+mn-lt"/>
                <a:ea typeface="ＭＳ Ｐゴシック" pitchFamily="-106" charset="-128"/>
                <a:cs typeface="ＭＳ Ｐゴシック" pitchFamily="-106" charset="-128"/>
              </a:rPr>
              <a:t>Objective</a:t>
            </a:r>
            <a:r>
              <a:rPr lang="en-US" sz="1200" kern="1200" dirty="0">
                <a:solidFill>
                  <a:schemeClr val="tx1"/>
                </a:solidFill>
                <a:effectLst/>
                <a:latin typeface="+mn-lt"/>
                <a:ea typeface="ＭＳ Ｐゴシック" pitchFamily="-106" charset="-128"/>
                <a:cs typeface="ＭＳ Ｐゴシック" pitchFamily="-106" charset="-128"/>
              </a:rPr>
              <a:t>: Model leadership after Christ’s humility.</a:t>
            </a:r>
          </a:p>
          <a:p>
            <a:pPr fontAlgn="base"/>
            <a:r>
              <a:rPr lang="en-US" sz="1200" b="1" kern="1200" dirty="0">
                <a:solidFill>
                  <a:schemeClr val="tx1"/>
                </a:solidFill>
                <a:effectLst/>
                <a:latin typeface="+mn-lt"/>
                <a:ea typeface="ＭＳ Ｐゴシック" pitchFamily="-106" charset="-128"/>
                <a:cs typeface="ＭＳ Ｐゴシック" pitchFamily="-106" charset="-128"/>
              </a:rPr>
              <a:t>Key Themes</a:t>
            </a:r>
            <a:r>
              <a:rPr lang="en-US" sz="1200" kern="1200" dirty="0">
                <a:solidFill>
                  <a:schemeClr val="tx1"/>
                </a:solidFill>
                <a:effectLst/>
                <a:latin typeface="+mn-lt"/>
                <a:ea typeface="ＭＳ Ｐゴシック" pitchFamily="-106" charset="-128"/>
                <a:cs typeface="ＭＳ Ｐゴシック" pitchFamily="-106" charset="-128"/>
              </a:rPr>
              <a:t>: Power inverted, greatness redefined.</a:t>
            </a:r>
          </a:p>
          <a:p>
            <a:pPr fontAlgn="base"/>
            <a:r>
              <a:rPr lang="en-US" sz="1200" b="1" kern="1200" dirty="0">
                <a:solidFill>
                  <a:schemeClr val="tx1"/>
                </a:solidFill>
                <a:effectLst/>
                <a:latin typeface="+mn-lt"/>
                <a:ea typeface="ＭＳ Ｐゴシック" pitchFamily="-106" charset="-128"/>
                <a:cs typeface="ＭＳ Ｐゴシック" pitchFamily="-106" charset="-128"/>
              </a:rPr>
              <a:t>Discussion</a:t>
            </a:r>
            <a:r>
              <a:rPr lang="en-US" sz="1200" kern="1200" dirty="0">
                <a:solidFill>
                  <a:schemeClr val="tx1"/>
                </a:solidFill>
                <a:effectLst/>
                <a:latin typeface="+mn-lt"/>
                <a:ea typeface="ＭＳ Ｐゴシック" pitchFamily="-106" charset="-128"/>
                <a:cs typeface="ＭＳ Ｐゴシック" pitchFamily="-106" charset="-128"/>
              </a:rPr>
              <a:t>:</a:t>
            </a:r>
          </a:p>
          <a:p>
            <a:pPr lvl="0"/>
            <a:r>
              <a:rPr lang="en-US" sz="1200" kern="1200" dirty="0">
                <a:solidFill>
                  <a:schemeClr val="tx1"/>
                </a:solidFill>
                <a:effectLst/>
                <a:latin typeface="+mn-lt"/>
                <a:ea typeface="ＭＳ Ｐゴシック" pitchFamily="-106" charset="-128"/>
                <a:cs typeface="ＭＳ Ｐゴシック" pitchFamily="-106" charset="-128"/>
              </a:rPr>
              <a:t>How does Jesus redefine leadership?</a:t>
            </a:r>
          </a:p>
          <a:p>
            <a:pPr lvl="0" fontAlgn="base"/>
            <a:r>
              <a:rPr lang="en-US" sz="1200" kern="1200" dirty="0">
                <a:solidFill>
                  <a:schemeClr val="tx1"/>
                </a:solidFill>
                <a:effectLst/>
                <a:latin typeface="+mn-lt"/>
                <a:ea typeface="ＭＳ Ｐゴシック" pitchFamily="-106" charset="-128"/>
                <a:cs typeface="ＭＳ Ｐゴシック" pitchFamily="-106" charset="-128"/>
              </a:rPr>
              <a:t>How can leaders guard against control and pride?</a:t>
            </a:r>
          </a:p>
          <a:p>
            <a:pPr fontAlgn="base"/>
            <a:r>
              <a:rPr lang="en-US" sz="1200" b="1" kern="1200" dirty="0">
                <a:solidFill>
                  <a:schemeClr val="tx1"/>
                </a:solidFill>
                <a:effectLst/>
                <a:latin typeface="+mn-lt"/>
                <a:ea typeface="ＭＳ Ｐゴシック" pitchFamily="-106" charset="-128"/>
                <a:cs typeface="ＭＳ Ｐゴシック" pitchFamily="-106" charset="-128"/>
              </a:rPr>
              <a:t>Application</a:t>
            </a:r>
            <a:r>
              <a:rPr lang="en-US" sz="1200" kern="1200" dirty="0">
                <a:solidFill>
                  <a:schemeClr val="tx1"/>
                </a:solidFill>
                <a:effectLst/>
                <a:latin typeface="+mn-lt"/>
                <a:ea typeface="ＭＳ Ｐゴシック" pitchFamily="-106" charset="-128"/>
                <a:cs typeface="ＭＳ Ｐゴシック" pitchFamily="-106" charset="-128"/>
              </a:rPr>
              <a:t>: Serve others in ways that go unseen.</a:t>
            </a:r>
          </a:p>
          <a:p>
            <a:endParaRPr lang="en-US" sz="1400" dirty="0"/>
          </a:p>
          <a:p>
            <a:r>
              <a:rPr lang="en-US" sz="1400" b="0" dirty="0"/>
              <a:t>Jesus called them and said to them, “You know that those who are recognized as rulers of the Gentiles lord it over them, and those in high positions use their authority over them. But it is not this way among you. Instead, whoever wants to be great among you must be your servant, and whoever wants to be first among you must be the slave of all. For even the Son of Man did not come to be served but to serve, and to give his life as a ransom for many.”</a:t>
            </a:r>
          </a:p>
          <a:p>
            <a:r>
              <a:rPr lang="en-US" sz="1400" b="0" dirty="0"/>
              <a:t>(Mark 10:42-45)</a:t>
            </a:r>
          </a:p>
          <a:p>
            <a:endParaRPr lang="en-US" sz="1400" dirty="0"/>
          </a:p>
          <a:p>
            <a:pPr marL="0" lvl="0" indent="0">
              <a:buNone/>
            </a:pPr>
            <a:endParaRPr lang="en-US" sz="1400" dirty="0"/>
          </a:p>
        </p:txBody>
      </p:sp>
      <p:sp>
        <p:nvSpPr>
          <p:cNvPr id="4" name="Slide Number Placeholder 3">
            <a:extLst>
              <a:ext uri="{FF2B5EF4-FFF2-40B4-BE49-F238E27FC236}">
                <a16:creationId xmlns:a16="http://schemas.microsoft.com/office/drawing/2014/main" id="{3603345E-929F-C8D2-64E3-D485990D7FFE}"/>
              </a:ext>
            </a:extLst>
          </p:cNvPr>
          <p:cNvSpPr>
            <a:spLocks noGrp="1"/>
          </p:cNvSpPr>
          <p:nvPr>
            <p:ph type="sldNum" sz="quarter" idx="5"/>
          </p:nvPr>
        </p:nvSpPr>
        <p:spPr/>
        <p:txBody>
          <a:bodyPr/>
          <a:lstStyle/>
          <a:p>
            <a:pPr>
              <a:defRPr/>
            </a:pPr>
            <a:fld id="{07776858-791E-4C8D-8FA3-473B3AFECFAC}" type="slidenum">
              <a:rPr lang="en-US" smtClean="0"/>
              <a:pPr>
                <a:defRPr/>
              </a:pPr>
              <a:t>1</a:t>
            </a:fld>
            <a:endParaRPr lang="en-US"/>
          </a:p>
        </p:txBody>
      </p:sp>
    </p:spTree>
    <p:extLst>
      <p:ext uri="{BB962C8B-B14F-4D97-AF65-F5344CB8AC3E}">
        <p14:creationId xmlns:p14="http://schemas.microsoft.com/office/powerpoint/2010/main" val="41662352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2F8BC2-3ACA-F53C-DA9F-EED5F18D929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3610D53-0869-701E-824A-3B40691466A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FDB0AF8-82B7-9372-44C2-F3D1674C7A9E}"/>
              </a:ext>
            </a:extLst>
          </p:cNvPr>
          <p:cNvSpPr>
            <a:spLocks noGrp="1"/>
          </p:cNvSpPr>
          <p:nvPr>
            <p:ph type="body" idx="1"/>
          </p:nvPr>
        </p:nvSpPr>
        <p:spPr/>
        <p:txBody>
          <a:bodyPr>
            <a:normAutofit fontScale="77500" lnSpcReduction="20000"/>
          </a:bodyPr>
          <a:lstStyle/>
          <a:p>
            <a:r>
              <a:rPr lang="en-US" sz="1400" b="1" kern="1200" dirty="0">
                <a:solidFill>
                  <a:schemeClr val="tx1"/>
                </a:solidFill>
                <a:effectLst/>
                <a:latin typeface="+mn-lt"/>
                <a:ea typeface="ＭＳ Ｐゴシック" pitchFamily="-106" charset="-128"/>
                <a:cs typeface="ＭＳ Ｐゴシック" pitchFamily="-106" charset="-128"/>
              </a:rPr>
              <a:t>Analysis – Mark 10:42–45</a:t>
            </a:r>
            <a:endParaRPr lang="en-US" sz="1400" kern="1200" dirty="0">
              <a:solidFill>
                <a:schemeClr val="tx1"/>
              </a:solidFill>
              <a:effectLst/>
              <a:latin typeface="+mn-lt"/>
              <a:ea typeface="ＭＳ Ｐゴシック" pitchFamily="-106" charset="-128"/>
              <a:cs typeface="ＭＳ Ｐゴシック" pitchFamily="-106" charset="-128"/>
            </a:endParaRPr>
          </a:p>
          <a:p>
            <a:r>
              <a:rPr lang="en-US" sz="1400" b="1" kern="1200" dirty="0">
                <a:solidFill>
                  <a:schemeClr val="tx1"/>
                </a:solidFill>
                <a:effectLst/>
                <a:latin typeface="+mn-lt"/>
                <a:ea typeface="ＭＳ Ｐゴシック" pitchFamily="-106" charset="-128"/>
                <a:cs typeface="ＭＳ Ｐゴシック" pitchFamily="-106" charset="-128"/>
              </a:rPr>
              <a:t>Context:</a:t>
            </a:r>
            <a:endParaRPr lang="en-US" sz="1400" kern="1200" dirty="0">
              <a:solidFill>
                <a:schemeClr val="tx1"/>
              </a:solidFill>
              <a:effectLst/>
              <a:latin typeface="+mn-lt"/>
              <a:ea typeface="ＭＳ Ｐゴシック" pitchFamily="-106" charset="-128"/>
              <a:cs typeface="ＭＳ Ｐゴシック" pitchFamily="-106" charset="-128"/>
            </a:endParaRPr>
          </a:p>
          <a:p>
            <a:r>
              <a:rPr lang="en-US" sz="1400" kern="1200" dirty="0">
                <a:solidFill>
                  <a:schemeClr val="tx1"/>
                </a:solidFill>
                <a:effectLst/>
                <a:latin typeface="+mn-lt"/>
                <a:ea typeface="ＭＳ Ｐゴシック" pitchFamily="-106" charset="-128"/>
                <a:cs typeface="ＭＳ Ｐゴシック" pitchFamily="-106" charset="-128"/>
              </a:rPr>
              <a:t>James and John had just requested prominent positions in Jesus’ kingdom (Mark 10:35–41). The other disciples became indignant, revealing that </a:t>
            </a:r>
            <a:r>
              <a:rPr lang="en-US" sz="1400" b="1" kern="1200" dirty="0">
                <a:solidFill>
                  <a:schemeClr val="tx1"/>
                </a:solidFill>
                <a:effectLst/>
                <a:latin typeface="+mn-lt"/>
                <a:ea typeface="ＭＳ Ｐゴシック" pitchFamily="-106" charset="-128"/>
                <a:cs typeface="ＭＳ Ｐゴシック" pitchFamily="-106" charset="-128"/>
              </a:rPr>
              <a:t>status and rank</a:t>
            </a:r>
            <a:r>
              <a:rPr lang="en-US" sz="1400" kern="1200" dirty="0">
                <a:solidFill>
                  <a:schemeClr val="tx1"/>
                </a:solidFill>
                <a:effectLst/>
                <a:latin typeface="+mn-lt"/>
                <a:ea typeface="ＭＳ Ｐゴシック" pitchFamily="-106" charset="-128"/>
                <a:cs typeface="ＭＳ Ｐゴシック" pitchFamily="-106" charset="-128"/>
              </a:rPr>
              <a:t> were still deeply ingrained in their understanding of leadership.</a:t>
            </a:r>
          </a:p>
          <a:p>
            <a:endParaRPr lang="en-US" sz="1400" b="1" kern="1200" dirty="0">
              <a:solidFill>
                <a:schemeClr val="tx1"/>
              </a:solidFill>
              <a:effectLst/>
              <a:latin typeface="+mn-lt"/>
              <a:ea typeface="ＭＳ Ｐゴシック" pitchFamily="-106" charset="-128"/>
              <a:cs typeface="ＭＳ Ｐゴシック" pitchFamily="-106" charset="-128"/>
            </a:endParaRPr>
          </a:p>
          <a:p>
            <a:r>
              <a:rPr lang="en-US" sz="1400" b="1" kern="1200" dirty="0">
                <a:solidFill>
                  <a:schemeClr val="tx1"/>
                </a:solidFill>
                <a:effectLst/>
                <a:latin typeface="+mn-lt"/>
                <a:ea typeface="ＭＳ Ｐゴシック" pitchFamily="-106" charset="-128"/>
                <a:cs typeface="ＭＳ Ｐゴシック" pitchFamily="-106" charset="-128"/>
              </a:rPr>
              <a:t>Jesus’ Redefinition of Leadership:</a:t>
            </a:r>
            <a:endParaRPr lang="en-US" sz="1400" kern="1200" dirty="0">
              <a:solidFill>
                <a:schemeClr val="tx1"/>
              </a:solidFill>
              <a:effectLst/>
              <a:latin typeface="+mn-lt"/>
              <a:ea typeface="ＭＳ Ｐゴシック" pitchFamily="-106" charset="-128"/>
              <a:cs typeface="ＭＳ Ｐゴシック" pitchFamily="-106" charset="-128"/>
            </a:endParaRPr>
          </a:p>
          <a:p>
            <a:pPr rtl="0" fontAlgn="ctr"/>
            <a:r>
              <a:rPr lang="en-US" sz="1400" b="1" kern="1200" dirty="0">
                <a:solidFill>
                  <a:schemeClr val="tx1"/>
                </a:solidFill>
                <a:effectLst/>
                <a:latin typeface="+mn-lt"/>
                <a:ea typeface="ＭＳ Ｐゴシック" pitchFamily="-106" charset="-128"/>
                <a:cs typeface="ＭＳ Ｐゴシック" pitchFamily="-106" charset="-128"/>
              </a:rPr>
              <a:t>Worldly model:</a:t>
            </a:r>
            <a:r>
              <a:rPr lang="en-US" sz="1400" kern="1200" dirty="0">
                <a:solidFill>
                  <a:schemeClr val="tx1"/>
                </a:solidFill>
                <a:effectLst/>
                <a:latin typeface="+mn-lt"/>
                <a:ea typeface="ＭＳ Ｐゴシック" pitchFamily="-106" charset="-128"/>
                <a:cs typeface="ＭＳ Ｐゴシック" pitchFamily="-106" charset="-128"/>
              </a:rPr>
              <a:t> “Those who are considered rulers of the Gentiles lord it over them… exercise authority over them.” (v. 42)</a:t>
            </a:r>
          </a:p>
          <a:p>
            <a:pPr rtl="0" fontAlgn="ctr"/>
            <a:r>
              <a:rPr lang="en-US" sz="1400" b="1" kern="1200" dirty="0">
                <a:solidFill>
                  <a:schemeClr val="tx1"/>
                </a:solidFill>
                <a:effectLst/>
                <a:latin typeface="+mn-lt"/>
                <a:ea typeface="ＭＳ Ｐゴシック" pitchFamily="-106" charset="-128"/>
                <a:cs typeface="ＭＳ Ｐゴシック" pitchFamily="-106" charset="-128"/>
              </a:rPr>
              <a:t>Kingdom model:</a:t>
            </a:r>
            <a:r>
              <a:rPr lang="en-US" sz="1400" kern="1200" dirty="0">
                <a:solidFill>
                  <a:schemeClr val="tx1"/>
                </a:solidFill>
                <a:effectLst/>
                <a:latin typeface="+mn-lt"/>
                <a:ea typeface="ＭＳ Ｐゴシック" pitchFamily="-106" charset="-128"/>
                <a:cs typeface="ＭＳ Ｐゴシック" pitchFamily="-106" charset="-128"/>
              </a:rPr>
              <a:t> “Not so with you.” (v. 43) Greatness comes through service; first place comes by being the slave of all.</a:t>
            </a:r>
          </a:p>
          <a:p>
            <a:pPr rtl="0" fontAlgn="ctr"/>
            <a:r>
              <a:rPr lang="en-US" sz="1400" b="1" kern="1200" dirty="0">
                <a:solidFill>
                  <a:schemeClr val="tx1"/>
                </a:solidFill>
                <a:effectLst/>
                <a:latin typeface="+mn-lt"/>
                <a:ea typeface="ＭＳ Ｐゴシック" pitchFamily="-106" charset="-128"/>
                <a:cs typeface="ＭＳ Ｐゴシック" pitchFamily="-106" charset="-128"/>
              </a:rPr>
              <a:t>Christ’s example:</a:t>
            </a:r>
            <a:r>
              <a:rPr lang="en-US" sz="1400" kern="1200" dirty="0">
                <a:solidFill>
                  <a:schemeClr val="tx1"/>
                </a:solidFill>
                <a:effectLst/>
                <a:latin typeface="+mn-lt"/>
                <a:ea typeface="ＭＳ Ｐゴシック" pitchFamily="-106" charset="-128"/>
                <a:cs typeface="ＭＳ Ｐゴシック" pitchFamily="-106" charset="-128"/>
              </a:rPr>
              <a:t> “For even the Son of Man came not to be served but to serve, and to give His life as a ransom for many.” (v. 45)</a:t>
            </a:r>
            <a:br>
              <a:rPr lang="en-US" sz="1400" kern="1200" dirty="0">
                <a:solidFill>
                  <a:schemeClr val="tx1"/>
                </a:solidFill>
                <a:effectLst/>
                <a:latin typeface="+mn-lt"/>
                <a:ea typeface="ＭＳ Ｐゴシック" pitchFamily="-106" charset="-128"/>
                <a:cs typeface="ＭＳ Ｐゴシック" pitchFamily="-106" charset="-128"/>
              </a:rPr>
            </a:br>
            <a:r>
              <a:rPr lang="en-US" sz="1400" kern="1200" dirty="0">
                <a:solidFill>
                  <a:schemeClr val="tx1"/>
                </a:solidFill>
                <a:effectLst/>
                <a:latin typeface="+mn-lt"/>
                <a:ea typeface="ＭＳ Ｐゴシック" pitchFamily="-106" charset="-128"/>
                <a:cs typeface="ＭＳ Ｐゴシック" pitchFamily="-106" charset="-128"/>
              </a:rPr>
              <a:t>This is leadership defined by </a:t>
            </a:r>
            <a:r>
              <a:rPr lang="en-US" sz="1400" b="1" kern="1200" dirty="0">
                <a:solidFill>
                  <a:schemeClr val="tx1"/>
                </a:solidFill>
                <a:effectLst/>
                <a:latin typeface="+mn-lt"/>
                <a:ea typeface="ＭＳ Ｐゴシック" pitchFamily="-106" charset="-128"/>
                <a:cs typeface="ＭＳ Ｐゴシック" pitchFamily="-106" charset="-128"/>
              </a:rPr>
              <a:t>sacrificial service</a:t>
            </a:r>
            <a:r>
              <a:rPr lang="en-US" sz="1400" kern="1200" dirty="0">
                <a:solidFill>
                  <a:schemeClr val="tx1"/>
                </a:solidFill>
                <a:effectLst/>
                <a:latin typeface="+mn-lt"/>
                <a:ea typeface="ＭＳ Ｐゴシック" pitchFamily="-106" charset="-128"/>
                <a:cs typeface="ＭＳ Ｐゴシック" pitchFamily="-106" charset="-128"/>
              </a:rPr>
              <a:t>, not by accruing privilege.</a:t>
            </a:r>
          </a:p>
          <a:p>
            <a:endParaRPr lang="en-US" sz="1400" b="1" kern="1200" dirty="0">
              <a:solidFill>
                <a:schemeClr val="tx1"/>
              </a:solidFill>
              <a:effectLst/>
              <a:latin typeface="+mn-lt"/>
              <a:ea typeface="ＭＳ Ｐゴシック" pitchFamily="-106" charset="-128"/>
              <a:cs typeface="ＭＳ Ｐゴシック" pitchFamily="-106" charset="-128"/>
            </a:endParaRPr>
          </a:p>
          <a:p>
            <a:r>
              <a:rPr lang="en-US" sz="1400" b="1" kern="1200" dirty="0">
                <a:solidFill>
                  <a:schemeClr val="tx1"/>
                </a:solidFill>
                <a:effectLst/>
                <a:latin typeface="+mn-lt"/>
                <a:ea typeface="ＭＳ Ｐゴシック" pitchFamily="-106" charset="-128"/>
                <a:cs typeface="ＭＳ Ｐゴシック" pitchFamily="-106" charset="-128"/>
              </a:rPr>
              <a:t>Key Theological Points:</a:t>
            </a:r>
            <a:endParaRPr lang="en-US" sz="1400" kern="1200" dirty="0">
              <a:solidFill>
                <a:schemeClr val="tx1"/>
              </a:solidFill>
              <a:effectLst/>
              <a:latin typeface="+mn-lt"/>
              <a:ea typeface="ＭＳ Ｐゴシック" pitchFamily="-106" charset="-128"/>
              <a:cs typeface="ＭＳ Ｐゴシック" pitchFamily="-106" charset="-128"/>
            </a:endParaRPr>
          </a:p>
          <a:p>
            <a:pPr rtl="0" fontAlgn="ctr"/>
            <a:r>
              <a:rPr lang="en-US" sz="1400" kern="1200" dirty="0">
                <a:solidFill>
                  <a:schemeClr val="tx1"/>
                </a:solidFill>
                <a:effectLst/>
                <a:latin typeface="+mn-lt"/>
                <a:ea typeface="ＭＳ Ｐゴシック" pitchFamily="-106" charset="-128"/>
                <a:cs typeface="ＭＳ Ｐゴシック" pitchFamily="-106" charset="-128"/>
              </a:rPr>
              <a:t>Authority is </a:t>
            </a:r>
            <a:r>
              <a:rPr lang="en-US" sz="1400" b="1" kern="1200" dirty="0">
                <a:solidFill>
                  <a:schemeClr val="tx1"/>
                </a:solidFill>
                <a:effectLst/>
                <a:latin typeface="+mn-lt"/>
                <a:ea typeface="ＭＳ Ｐゴシック" pitchFamily="-106" charset="-128"/>
                <a:cs typeface="ＭＳ Ｐゴシック" pitchFamily="-106" charset="-128"/>
              </a:rPr>
              <a:t>given by God for the good of others</a:t>
            </a:r>
            <a:r>
              <a:rPr lang="en-US" sz="1400" kern="1200" dirty="0">
                <a:solidFill>
                  <a:schemeClr val="tx1"/>
                </a:solidFill>
                <a:effectLst/>
                <a:latin typeface="+mn-lt"/>
                <a:ea typeface="ＭＳ Ｐゴシック" pitchFamily="-106" charset="-128"/>
                <a:cs typeface="ＭＳ Ｐゴシック" pitchFamily="-106" charset="-128"/>
              </a:rPr>
              <a:t>, not self-promotion.</a:t>
            </a:r>
          </a:p>
          <a:p>
            <a:pPr rtl="0" fontAlgn="ctr"/>
            <a:r>
              <a:rPr lang="en-US" sz="1400" kern="1200" dirty="0">
                <a:solidFill>
                  <a:schemeClr val="tx1"/>
                </a:solidFill>
                <a:effectLst/>
                <a:latin typeface="+mn-lt"/>
                <a:ea typeface="ＭＳ Ｐゴシック" pitchFamily="-106" charset="-128"/>
                <a:cs typeface="ＭＳ Ｐゴシック" pitchFamily="-106" charset="-128"/>
              </a:rPr>
              <a:t>Leadership is a </a:t>
            </a:r>
            <a:r>
              <a:rPr lang="en-US" sz="1400" b="1" kern="1200" dirty="0">
                <a:solidFill>
                  <a:schemeClr val="tx1"/>
                </a:solidFill>
                <a:effectLst/>
                <a:latin typeface="+mn-lt"/>
                <a:ea typeface="ＭＳ Ｐゴシック" pitchFamily="-106" charset="-128"/>
                <a:cs typeface="ＭＳ Ｐゴシック" pitchFamily="-106" charset="-128"/>
              </a:rPr>
              <a:t>stewardship</a:t>
            </a:r>
            <a:r>
              <a:rPr lang="en-US" sz="1400" kern="1200" dirty="0">
                <a:solidFill>
                  <a:schemeClr val="tx1"/>
                </a:solidFill>
                <a:effectLst/>
                <a:latin typeface="+mn-lt"/>
                <a:ea typeface="ＭＳ Ｐゴシック" pitchFamily="-106" charset="-128"/>
                <a:cs typeface="ＭＳ Ｐゴシック" pitchFamily="-106" charset="-128"/>
              </a:rPr>
              <a:t>—a temporary trust to be exercised in humility.</a:t>
            </a:r>
          </a:p>
          <a:p>
            <a:pPr rtl="0" fontAlgn="ctr"/>
            <a:r>
              <a:rPr lang="en-US" sz="1400" kern="1200" dirty="0">
                <a:solidFill>
                  <a:schemeClr val="tx1"/>
                </a:solidFill>
                <a:effectLst/>
                <a:latin typeface="+mn-lt"/>
                <a:ea typeface="ＭＳ Ｐゴシック" pitchFamily="-106" charset="-128"/>
                <a:cs typeface="ＭＳ Ｐゴシック" pitchFamily="-106" charset="-128"/>
              </a:rPr>
              <a:t>The ultimate model is the cross, where Christ gives Himself for those He leads.</a:t>
            </a:r>
          </a:p>
          <a:p>
            <a:pPr rtl="0" fontAlgn="ctr"/>
            <a:endParaRPr lang="en-US" sz="1400" kern="1200" dirty="0">
              <a:solidFill>
                <a:schemeClr val="tx1"/>
              </a:solidFill>
              <a:effectLst/>
              <a:latin typeface="+mn-lt"/>
              <a:ea typeface="ＭＳ Ｐゴシック" pitchFamily="-106" charset="-128"/>
              <a:cs typeface="ＭＳ Ｐゴシック" pitchFamily="-106" charset="-128"/>
            </a:endParaRPr>
          </a:p>
          <a:p>
            <a:r>
              <a:rPr lang="en-US" sz="1400" b="1" kern="1200" dirty="0">
                <a:solidFill>
                  <a:schemeClr val="tx1"/>
                </a:solidFill>
                <a:effectLst/>
                <a:latin typeface="+mn-lt"/>
                <a:ea typeface="ＭＳ Ｐゴシック" pitchFamily="-106" charset="-128"/>
                <a:cs typeface="ＭＳ Ｐゴシック" pitchFamily="-106" charset="-128"/>
              </a:rPr>
              <a:t>Guarding Against Control and Pride</a:t>
            </a:r>
            <a:endParaRPr lang="en-US" sz="1400" kern="1200" dirty="0">
              <a:solidFill>
                <a:schemeClr val="tx1"/>
              </a:solidFill>
              <a:effectLst/>
              <a:latin typeface="+mn-lt"/>
              <a:ea typeface="ＭＳ Ｐゴシック" pitchFamily="-106" charset="-128"/>
              <a:cs typeface="ＭＳ Ｐゴシック" pitchFamily="-106" charset="-128"/>
            </a:endParaRPr>
          </a:p>
          <a:p>
            <a:r>
              <a:rPr lang="en-US" sz="1400" kern="1200" dirty="0">
                <a:solidFill>
                  <a:schemeClr val="tx1"/>
                </a:solidFill>
                <a:effectLst/>
                <a:latin typeface="+mn-lt"/>
                <a:ea typeface="ＭＳ Ｐゴシック" pitchFamily="-106" charset="-128"/>
                <a:cs typeface="ＭＳ Ｐゴシック" pitchFamily="-106" charset="-128"/>
              </a:rPr>
              <a:t>Practical safeguards leaders can employ:</a:t>
            </a:r>
          </a:p>
          <a:p>
            <a:pPr lvl="1" rtl="0" fontAlgn="ctr"/>
            <a:r>
              <a:rPr lang="en-US" sz="1400" b="1" i="0" kern="1200" dirty="0">
                <a:solidFill>
                  <a:schemeClr val="tx1"/>
                </a:solidFill>
                <a:effectLst/>
                <a:latin typeface="+mn-lt"/>
                <a:ea typeface="ＭＳ Ｐゴシック" pitchFamily="-106" charset="-128"/>
                <a:cs typeface="ＭＳ Ｐゴシック" pitchFamily="-106" charset="-128"/>
              </a:rPr>
              <a:t>Accountability:</a:t>
            </a:r>
            <a:r>
              <a:rPr lang="en-US" sz="1400" b="0" i="0" kern="1200" dirty="0">
                <a:solidFill>
                  <a:schemeClr val="tx1"/>
                </a:solidFill>
                <a:effectLst/>
                <a:latin typeface="+mn-lt"/>
                <a:ea typeface="ＭＳ Ｐゴシック" pitchFamily="-106" charset="-128"/>
                <a:cs typeface="ＭＳ Ｐゴシック" pitchFamily="-106" charset="-128"/>
              </a:rPr>
              <a:t> Serve alongside a team of elders or co-leaders (Acts 14:23).</a:t>
            </a:r>
            <a:endParaRPr lang="en-US" sz="1400" b="1" i="0" kern="1200" dirty="0">
              <a:solidFill>
                <a:schemeClr val="tx1"/>
              </a:solidFill>
              <a:effectLst/>
              <a:latin typeface="+mn-lt"/>
              <a:ea typeface="ＭＳ Ｐゴシック" pitchFamily="-106" charset="-128"/>
              <a:cs typeface="ＭＳ Ｐゴシック" pitchFamily="-106" charset="-128"/>
            </a:endParaRPr>
          </a:p>
          <a:p>
            <a:pPr lvl="1" rtl="0" fontAlgn="ctr"/>
            <a:r>
              <a:rPr lang="en-US" sz="1400" b="1" i="0" kern="1200" dirty="0">
                <a:solidFill>
                  <a:schemeClr val="tx1"/>
                </a:solidFill>
                <a:effectLst/>
                <a:latin typeface="+mn-lt"/>
                <a:ea typeface="ＭＳ Ｐゴシック" pitchFamily="-106" charset="-128"/>
                <a:cs typeface="ＭＳ Ｐゴシック" pitchFamily="-106" charset="-128"/>
              </a:rPr>
              <a:t>Service in obscurity:</a:t>
            </a:r>
            <a:r>
              <a:rPr lang="en-US" sz="1400" b="0" i="0" kern="1200" dirty="0">
                <a:solidFill>
                  <a:schemeClr val="tx1"/>
                </a:solidFill>
                <a:effectLst/>
                <a:latin typeface="+mn-lt"/>
                <a:ea typeface="ＭＳ Ｐゴシック" pitchFamily="-106" charset="-128"/>
                <a:cs typeface="ＭＳ Ｐゴシック" pitchFamily="-106" charset="-128"/>
              </a:rPr>
              <a:t> Regularly engage in unseen acts of service (John 13:1–17).</a:t>
            </a:r>
            <a:endParaRPr lang="en-US" sz="1400" b="1" i="0" kern="1200" dirty="0">
              <a:solidFill>
                <a:schemeClr val="tx1"/>
              </a:solidFill>
              <a:effectLst/>
              <a:latin typeface="+mn-lt"/>
              <a:ea typeface="ＭＳ Ｐゴシック" pitchFamily="-106" charset="-128"/>
              <a:cs typeface="ＭＳ Ｐゴシック" pitchFamily="-106" charset="-128"/>
            </a:endParaRPr>
          </a:p>
          <a:p>
            <a:pPr lvl="1" rtl="0" fontAlgn="ctr"/>
            <a:r>
              <a:rPr lang="en-US" sz="1400" b="1" i="0" kern="1200" dirty="0">
                <a:solidFill>
                  <a:schemeClr val="tx1"/>
                </a:solidFill>
                <a:effectLst/>
                <a:latin typeface="+mn-lt"/>
                <a:ea typeface="ＭＳ Ｐゴシック" pitchFamily="-106" charset="-128"/>
                <a:cs typeface="ＭＳ Ｐゴシック" pitchFamily="-106" charset="-128"/>
              </a:rPr>
              <a:t>Feedback culture:</a:t>
            </a:r>
            <a:r>
              <a:rPr lang="en-US" sz="1400" b="0" i="0" kern="1200" dirty="0">
                <a:solidFill>
                  <a:schemeClr val="tx1"/>
                </a:solidFill>
                <a:effectLst/>
                <a:latin typeface="+mn-lt"/>
                <a:ea typeface="ＭＳ Ｐゴシック" pitchFamily="-106" charset="-128"/>
                <a:cs typeface="ＭＳ Ｐゴシック" pitchFamily="-106" charset="-128"/>
              </a:rPr>
              <a:t> Invite correction from trusted peers (Proverbs 27:6).</a:t>
            </a:r>
            <a:endParaRPr lang="en-US" sz="1400" b="1" i="0" kern="1200" dirty="0">
              <a:solidFill>
                <a:schemeClr val="tx1"/>
              </a:solidFill>
              <a:effectLst/>
              <a:latin typeface="+mn-lt"/>
              <a:ea typeface="ＭＳ Ｐゴシック" pitchFamily="-106" charset="-128"/>
              <a:cs typeface="ＭＳ Ｐゴシック" pitchFamily="-106" charset="-128"/>
            </a:endParaRPr>
          </a:p>
          <a:p>
            <a:pPr lvl="1" rtl="0" fontAlgn="ctr"/>
            <a:r>
              <a:rPr lang="en-US" sz="1400" b="1" i="0" kern="1200" dirty="0">
                <a:solidFill>
                  <a:schemeClr val="tx1"/>
                </a:solidFill>
                <a:effectLst/>
                <a:latin typeface="+mn-lt"/>
                <a:ea typeface="ＭＳ Ｐゴシック" pitchFamily="-106" charset="-128"/>
                <a:cs typeface="ＭＳ Ｐゴシック" pitchFamily="-106" charset="-128"/>
              </a:rPr>
              <a:t>Prayer posture:</a:t>
            </a:r>
            <a:r>
              <a:rPr lang="en-US" sz="1400" b="0" i="0" kern="1200" dirty="0">
                <a:solidFill>
                  <a:schemeClr val="tx1"/>
                </a:solidFill>
                <a:effectLst/>
                <a:latin typeface="+mn-lt"/>
                <a:ea typeface="ＭＳ Ｐゴシック" pitchFamily="-106" charset="-128"/>
                <a:cs typeface="ＭＳ Ｐゴシック" pitchFamily="-106" charset="-128"/>
              </a:rPr>
              <a:t> Daily submit ambitions and decisions to God’s will (Philippians 2:3–4).</a:t>
            </a:r>
            <a:endParaRPr lang="en-US" sz="1400" b="1" i="0" kern="1200" dirty="0">
              <a:solidFill>
                <a:schemeClr val="tx1"/>
              </a:solidFill>
              <a:effectLst/>
              <a:latin typeface="+mn-lt"/>
              <a:ea typeface="ＭＳ Ｐゴシック" pitchFamily="-106" charset="-128"/>
              <a:cs typeface="ＭＳ Ｐゴシック" pitchFamily="-106" charset="-128"/>
            </a:endParaRPr>
          </a:p>
          <a:p>
            <a:pPr lvl="1" rtl="0" fontAlgn="ctr"/>
            <a:endParaRPr lang="en-US" sz="1400" kern="1200" dirty="0">
              <a:solidFill>
                <a:schemeClr val="tx1"/>
              </a:solidFill>
              <a:effectLst/>
              <a:latin typeface="+mn-lt"/>
              <a:ea typeface="ＭＳ Ｐゴシック" pitchFamily="-106" charset="-128"/>
              <a:cs typeface="ＭＳ Ｐゴシック" pitchFamily="-106" charset="-128"/>
            </a:endParaRPr>
          </a:p>
          <a:p>
            <a:r>
              <a:rPr lang="en-US" sz="1400" b="1" kern="1200" dirty="0">
                <a:solidFill>
                  <a:schemeClr val="tx1"/>
                </a:solidFill>
                <a:effectLst/>
                <a:latin typeface="+mn-lt"/>
                <a:ea typeface="ＭＳ Ｐゴシック" pitchFamily="-106" charset="-128"/>
                <a:cs typeface="ＭＳ Ｐゴシック" pitchFamily="-106" charset="-128"/>
              </a:rPr>
              <a:t>Fruits of Servant Leadership in Scripture</a:t>
            </a:r>
            <a:endParaRPr lang="en-US" sz="1400" kern="1200" dirty="0">
              <a:solidFill>
                <a:schemeClr val="tx1"/>
              </a:solidFill>
              <a:effectLst/>
              <a:latin typeface="+mn-lt"/>
              <a:ea typeface="ＭＳ Ｐゴシック" pitchFamily="-106" charset="-128"/>
              <a:cs typeface="ＭＳ Ｐゴシック" pitchFamily="-106" charset="-128"/>
            </a:endParaRPr>
          </a:p>
          <a:p>
            <a:r>
              <a:rPr lang="en-US" sz="1400" kern="1200" dirty="0">
                <a:solidFill>
                  <a:schemeClr val="tx1"/>
                </a:solidFill>
                <a:effectLst/>
                <a:latin typeface="+mn-lt"/>
                <a:ea typeface="ＭＳ Ｐゴシック" pitchFamily="-106" charset="-128"/>
                <a:cs typeface="ＭＳ Ｐゴシック" pitchFamily="-106" charset="-128"/>
              </a:rPr>
              <a:t>Examples of New Testament servant leadership patterns:</a:t>
            </a:r>
          </a:p>
          <a:p>
            <a:pPr rtl="0" fontAlgn="ctr"/>
            <a:r>
              <a:rPr lang="en-US" sz="1400" b="1" kern="1200" dirty="0">
                <a:solidFill>
                  <a:schemeClr val="tx1"/>
                </a:solidFill>
                <a:effectLst/>
                <a:latin typeface="+mn-lt"/>
                <a:ea typeface="ＭＳ Ｐゴシック" pitchFamily="-106" charset="-128"/>
                <a:cs typeface="ＭＳ Ｐゴシック" pitchFamily="-106" charset="-128"/>
              </a:rPr>
              <a:t>Jesus washing the disciples’ feet</a:t>
            </a:r>
            <a:r>
              <a:rPr lang="en-US" sz="1400" kern="1200" dirty="0">
                <a:solidFill>
                  <a:schemeClr val="tx1"/>
                </a:solidFill>
                <a:effectLst/>
                <a:latin typeface="+mn-lt"/>
                <a:ea typeface="ＭＳ Ｐゴシック" pitchFamily="-106" charset="-128"/>
                <a:cs typeface="ＭＳ Ｐゴシック" pitchFamily="-106" charset="-128"/>
              </a:rPr>
              <a:t> (John 13:1–17) – Humility, love, and example-setting.</a:t>
            </a:r>
          </a:p>
          <a:p>
            <a:pPr rtl="0" fontAlgn="ctr"/>
            <a:r>
              <a:rPr lang="en-US" sz="1400" b="1" kern="1200" dirty="0">
                <a:solidFill>
                  <a:schemeClr val="tx1"/>
                </a:solidFill>
                <a:effectLst/>
                <a:latin typeface="+mn-lt"/>
                <a:ea typeface="ＭＳ Ｐゴシック" pitchFamily="-106" charset="-128"/>
                <a:cs typeface="ＭＳ Ｐゴシック" pitchFamily="-106" charset="-128"/>
              </a:rPr>
              <a:t>Paul’s ministry style</a:t>
            </a:r>
            <a:r>
              <a:rPr lang="en-US" sz="1400" kern="1200" dirty="0">
                <a:solidFill>
                  <a:schemeClr val="tx1"/>
                </a:solidFill>
                <a:effectLst/>
                <a:latin typeface="+mn-lt"/>
                <a:ea typeface="ＭＳ Ｐゴシック" pitchFamily="-106" charset="-128"/>
                <a:cs typeface="ＭＳ Ｐゴシック" pitchFamily="-106" charset="-128"/>
              </a:rPr>
              <a:t> (1 Thessalonians 2:7–12) – Gentle care “like a nursing mother” and encouragement “like a father.”</a:t>
            </a:r>
          </a:p>
          <a:p>
            <a:pPr rtl="0" fontAlgn="ctr"/>
            <a:r>
              <a:rPr lang="en-US" sz="1400" b="1" kern="1200" dirty="0">
                <a:solidFill>
                  <a:schemeClr val="tx1"/>
                </a:solidFill>
                <a:effectLst/>
                <a:latin typeface="+mn-lt"/>
                <a:ea typeface="ＭＳ Ｐゴシック" pitchFamily="-106" charset="-128"/>
                <a:cs typeface="ＭＳ Ｐゴシック" pitchFamily="-106" charset="-128"/>
              </a:rPr>
              <a:t>Barnabas</a:t>
            </a:r>
            <a:r>
              <a:rPr lang="en-US" sz="1400" kern="1200" dirty="0">
                <a:solidFill>
                  <a:schemeClr val="tx1"/>
                </a:solidFill>
                <a:effectLst/>
                <a:latin typeface="+mn-lt"/>
                <a:ea typeface="ＭＳ Ｐゴシック" pitchFamily="-106" charset="-128"/>
                <a:cs typeface="ＭＳ Ｐゴシック" pitchFamily="-106" charset="-128"/>
              </a:rPr>
              <a:t> (Acts 4:36–37; 9:26–27; 11:22–26) – Encourager, advocate for the marginalized, quick to give others the spotlight.</a:t>
            </a:r>
          </a:p>
          <a:p>
            <a:pPr lvl="0" rtl="0" fontAlgn="ctr"/>
            <a:endParaRPr lang="en-US" sz="1400" kern="1200" dirty="0">
              <a:solidFill>
                <a:schemeClr val="tx1"/>
              </a:solidFill>
              <a:effectLst/>
              <a:latin typeface="+mn-lt"/>
              <a:ea typeface="ＭＳ Ｐゴシック" pitchFamily="-106" charset="-128"/>
              <a:cs typeface="ＭＳ Ｐゴシック" pitchFamily="-106" charset="-128"/>
            </a:endParaRPr>
          </a:p>
          <a:p>
            <a:endParaRPr lang="en-US" dirty="0"/>
          </a:p>
        </p:txBody>
      </p:sp>
      <p:sp>
        <p:nvSpPr>
          <p:cNvPr id="4" name="Slide Number Placeholder 3">
            <a:extLst>
              <a:ext uri="{FF2B5EF4-FFF2-40B4-BE49-F238E27FC236}">
                <a16:creationId xmlns:a16="http://schemas.microsoft.com/office/drawing/2014/main" id="{78CAEE62-1EE0-0243-6D58-207645D26119}"/>
              </a:ext>
            </a:extLst>
          </p:cNvPr>
          <p:cNvSpPr>
            <a:spLocks noGrp="1"/>
          </p:cNvSpPr>
          <p:nvPr>
            <p:ph type="sldNum" sz="quarter" idx="10"/>
          </p:nvPr>
        </p:nvSpPr>
        <p:spPr/>
        <p:txBody>
          <a:bodyPr/>
          <a:lstStyle/>
          <a:p>
            <a:pPr>
              <a:defRPr/>
            </a:pPr>
            <a:fld id="{07776858-791E-4C8D-8FA3-473B3AFECFAC}" type="slidenum">
              <a:rPr lang="en-US" smtClean="0"/>
              <a:pPr>
                <a:defRPr/>
              </a:pPr>
              <a:t>2</a:t>
            </a:fld>
            <a:endParaRPr lang="en-US" dirty="0"/>
          </a:p>
        </p:txBody>
      </p:sp>
    </p:spTree>
    <p:extLst>
      <p:ext uri="{BB962C8B-B14F-4D97-AF65-F5344CB8AC3E}">
        <p14:creationId xmlns:p14="http://schemas.microsoft.com/office/powerpoint/2010/main" val="32281109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lvl="0" indent="0">
              <a:buFont typeface="Arial" panose="020B0604020202020204" pitchFamily="34" charset="0"/>
              <a:buNone/>
            </a:pPr>
            <a:endParaRPr lang="en-US" sz="1400" baseline="0" dirty="0"/>
          </a:p>
          <a:p>
            <a:pPr marL="171437" lvl="0" indent="-171437">
              <a:buFont typeface="Arial" pitchFamily="34" charset="0"/>
              <a:buChar char="•"/>
            </a:pPr>
            <a:r>
              <a:rPr lang="en-US" sz="1400" baseline="0" dirty="0"/>
              <a:t>What is the difference between a statement of vision and a statement of principle?</a:t>
            </a:r>
          </a:p>
          <a:p>
            <a:pPr marL="628637" lvl="1" indent="-171437">
              <a:buFont typeface="Arial" pitchFamily="34" charset="0"/>
              <a:buChar char="•"/>
            </a:pPr>
            <a:r>
              <a:rPr lang="en-US" sz="1400" baseline="0" dirty="0"/>
              <a:t>What versus How</a:t>
            </a:r>
          </a:p>
          <a:p>
            <a:pPr marL="628637" lvl="1" indent="-171437">
              <a:buFont typeface="Arial" pitchFamily="34" charset="0"/>
              <a:buChar char="•"/>
            </a:pPr>
            <a:r>
              <a:rPr lang="en-US" sz="1400" baseline="0" dirty="0"/>
              <a:t>Ends versus Means   </a:t>
            </a:r>
          </a:p>
          <a:p>
            <a:pPr marL="171437" lvl="0" indent="-171437">
              <a:buFont typeface="Arial" pitchFamily="34" charset="0"/>
              <a:buChar char="•"/>
            </a:pPr>
            <a:endParaRPr lang="en-US" sz="1400" baseline="0" dirty="0"/>
          </a:p>
          <a:p>
            <a:pPr marL="171437" lvl="0" indent="-171437">
              <a:buFont typeface="Arial" pitchFamily="34" charset="0"/>
              <a:buChar char="•"/>
            </a:pPr>
            <a:r>
              <a:rPr lang="en-US" sz="1400" baseline="0" dirty="0"/>
              <a:t>What is the difference between a vision statement and a goal?</a:t>
            </a:r>
          </a:p>
          <a:p>
            <a:pPr marL="628637" lvl="1" indent="-171437">
              <a:buFont typeface="Arial" pitchFamily="34" charset="0"/>
              <a:buChar char="•"/>
            </a:pPr>
            <a:r>
              <a:rPr lang="en-US" sz="1400" baseline="0" dirty="0"/>
              <a:t>A goal is an operational milestone…  a point of measure towards the vision.</a:t>
            </a:r>
          </a:p>
          <a:p>
            <a:pPr marL="171437" lvl="0" indent="-171437">
              <a:buFont typeface="Arial" pitchFamily="34" charset="0"/>
              <a:buChar char="•"/>
            </a:pPr>
            <a:endParaRPr lang="en-US" sz="1400" baseline="0" dirty="0"/>
          </a:p>
          <a:p>
            <a:pPr marL="171437" marR="0" lvl="0" indent="-171437" algn="l" defTabSz="914400" rtl="0" eaLnBrk="0" fontAlgn="base" latinLnBrk="0" hangingPunct="0">
              <a:lnSpc>
                <a:spcPct val="100000"/>
              </a:lnSpc>
              <a:spcBef>
                <a:spcPct val="30000"/>
              </a:spcBef>
              <a:spcAft>
                <a:spcPct val="0"/>
              </a:spcAft>
              <a:buClrTx/>
              <a:buSzTx/>
              <a:buFont typeface="Arial" pitchFamily="34" charset="0"/>
              <a:buChar char="•"/>
              <a:tabLst/>
              <a:defRPr/>
            </a:pPr>
            <a:r>
              <a:rPr lang="en-US" sz="1400" baseline="0" dirty="0"/>
              <a:t>Did the first Christians recognize one or more Visions?</a:t>
            </a:r>
          </a:p>
          <a:p>
            <a:pPr marL="628637" marR="0" lvl="1" indent="-171437" algn="l" defTabSz="914400" rtl="0" eaLnBrk="0" fontAlgn="base" latinLnBrk="0" hangingPunct="0">
              <a:lnSpc>
                <a:spcPct val="100000"/>
              </a:lnSpc>
              <a:spcBef>
                <a:spcPct val="30000"/>
              </a:spcBef>
              <a:spcAft>
                <a:spcPct val="0"/>
              </a:spcAft>
              <a:buClrTx/>
              <a:buSzTx/>
              <a:buFont typeface="Arial" pitchFamily="34" charset="0"/>
              <a:buChar char="•"/>
              <a:tabLst/>
              <a:defRPr/>
            </a:pPr>
            <a:r>
              <a:rPr lang="en-US" sz="1400" baseline="0" dirty="0"/>
              <a:t>By obeying (i.e. acting upon) the Apostle’s teaching.</a:t>
            </a:r>
          </a:p>
          <a:p>
            <a:pPr marL="628637" marR="0" lvl="1" indent="-171437" algn="l" defTabSz="914400" rtl="0" eaLnBrk="0" fontAlgn="base" latinLnBrk="0" hangingPunct="0">
              <a:lnSpc>
                <a:spcPct val="100000"/>
              </a:lnSpc>
              <a:spcBef>
                <a:spcPct val="30000"/>
              </a:spcBef>
              <a:spcAft>
                <a:spcPct val="0"/>
              </a:spcAft>
              <a:buClrTx/>
              <a:buSzTx/>
              <a:buFont typeface="Arial" pitchFamily="34" charset="0"/>
              <a:buChar char="•"/>
              <a:tabLst/>
              <a:defRPr/>
            </a:pPr>
            <a:r>
              <a:rPr lang="en-US" sz="1400" baseline="0" dirty="0"/>
              <a:t>By developing specific spiritual and communal disciplines.</a:t>
            </a:r>
          </a:p>
          <a:p>
            <a:pPr marL="628637" marR="0" lvl="1" indent="-171437" algn="l" defTabSz="914400" rtl="0" eaLnBrk="0" fontAlgn="base" latinLnBrk="0" hangingPunct="0">
              <a:lnSpc>
                <a:spcPct val="100000"/>
              </a:lnSpc>
              <a:spcBef>
                <a:spcPct val="30000"/>
              </a:spcBef>
              <a:spcAft>
                <a:spcPct val="0"/>
              </a:spcAft>
              <a:buClrTx/>
              <a:buSzTx/>
              <a:buFont typeface="Arial" pitchFamily="34" charset="0"/>
              <a:buChar char="•"/>
              <a:tabLst/>
              <a:defRPr/>
            </a:pPr>
            <a:r>
              <a:rPr lang="en-US" sz="1400" baseline="0" dirty="0"/>
              <a:t>By developing memorable creedal statements that encapsulated vision and purpose.</a:t>
            </a:r>
          </a:p>
          <a:p>
            <a:pPr marL="457200" marR="0" lvl="1" indent="0" algn="l" defTabSz="914400" rtl="0" eaLnBrk="0" fontAlgn="base" latinLnBrk="0" hangingPunct="0">
              <a:lnSpc>
                <a:spcPct val="100000"/>
              </a:lnSpc>
              <a:spcBef>
                <a:spcPct val="30000"/>
              </a:spcBef>
              <a:spcAft>
                <a:spcPct val="0"/>
              </a:spcAft>
              <a:buClrTx/>
              <a:buSzTx/>
              <a:buFont typeface="Arial" pitchFamily="34" charset="0"/>
              <a:buNone/>
              <a:tabLst/>
              <a:defRPr/>
            </a:pPr>
            <a:endParaRPr lang="en-US" sz="1400" baseline="0" dirty="0"/>
          </a:p>
          <a:p>
            <a:pPr marL="0" marR="0" lvl="0" indent="0" algn="l" defTabSz="914400" rtl="0" eaLnBrk="0" fontAlgn="base" latinLnBrk="0" hangingPunct="0">
              <a:lnSpc>
                <a:spcPct val="100000"/>
              </a:lnSpc>
              <a:spcBef>
                <a:spcPct val="30000"/>
              </a:spcBef>
              <a:spcAft>
                <a:spcPct val="0"/>
              </a:spcAft>
              <a:buClrTx/>
              <a:buSzTx/>
              <a:buFont typeface="Arial" pitchFamily="34" charset="0"/>
              <a:buNone/>
              <a:tabLst/>
              <a:defRPr/>
            </a:pPr>
            <a:r>
              <a:rPr lang="en-US" sz="1400" b="1" baseline="0" dirty="0"/>
              <a:t>1 Corinthians 15:1-8</a:t>
            </a:r>
          </a:p>
          <a:p>
            <a:pPr marL="0" marR="0" lvl="0" indent="0" algn="l" defTabSz="914400" rtl="0" eaLnBrk="0" fontAlgn="base" latinLnBrk="0" hangingPunct="0">
              <a:lnSpc>
                <a:spcPct val="100000"/>
              </a:lnSpc>
              <a:spcBef>
                <a:spcPct val="30000"/>
              </a:spcBef>
              <a:spcAft>
                <a:spcPct val="0"/>
              </a:spcAft>
              <a:buClrTx/>
              <a:buSzTx/>
              <a:buFont typeface="Arial" pitchFamily="34" charset="0"/>
              <a:buNone/>
              <a:tabLst/>
              <a:defRPr/>
            </a:pPr>
            <a:r>
              <a:rPr lang="en-US" sz="1400" baseline="0" dirty="0"/>
              <a:t>Now I want to make clear for you, brothers and sisters, the gospel that I preached to you, that you received and on which you stand, and by which you are being saved, if you hold firmly to the message I preached to you – unless you believed in vain. </a:t>
            </a:r>
            <a:r>
              <a:rPr lang="en-US" sz="1400" b="1" u="sng" baseline="0" dirty="0"/>
              <a:t>For I passed on to you as of first importance what I also received – that Christ died for our sins according to the scriptures, and that he was buried, and that he was raised on the third day according to the scriptures, and that he appeared to Cephas, then to the twelve. </a:t>
            </a:r>
            <a:r>
              <a:rPr lang="en-US" sz="1400" baseline="0" dirty="0"/>
              <a:t>Then he appeared to more than five hundred of the brothers and sisters at one time, most of whom are still alive, though some have fallen asleep. Then he appeared to James, then to all the apostles. Last of all, as though to one born at the wrong time, he appeared to me also.</a:t>
            </a:r>
          </a:p>
          <a:p>
            <a:pPr marL="171437" lvl="0" indent="-171437">
              <a:buFont typeface="Arial" pitchFamily="34" charset="0"/>
              <a:buChar char="•"/>
            </a:pPr>
            <a:endParaRPr lang="en-US" sz="1400" baseline="0" dirty="0"/>
          </a:p>
          <a:p>
            <a:pPr marL="171437" lvl="0" indent="-171437">
              <a:buFont typeface="Arial" pitchFamily="34" charset="0"/>
              <a:buChar char="•"/>
            </a:pPr>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3</a:t>
            </a:fld>
            <a:endParaRPr lang="en-US"/>
          </a:p>
        </p:txBody>
      </p:sp>
    </p:spTree>
    <p:extLst>
      <p:ext uri="{BB962C8B-B14F-4D97-AF65-F5344CB8AC3E}">
        <p14:creationId xmlns:p14="http://schemas.microsoft.com/office/powerpoint/2010/main" val="16548471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“Follow</a:t>
            </a:r>
            <a:r>
              <a:rPr lang="en-US" baseline="0" dirty="0"/>
              <a:t> Me”   not “study Me”</a:t>
            </a:r>
          </a:p>
          <a:p>
            <a:endParaRPr lang="en-US" baseline="0" dirty="0"/>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4</a:t>
            </a:fld>
            <a:endParaRPr lang="en-US"/>
          </a:p>
        </p:txBody>
      </p:sp>
    </p:spTree>
    <p:extLst>
      <p:ext uri="{BB962C8B-B14F-4D97-AF65-F5344CB8AC3E}">
        <p14:creationId xmlns:p14="http://schemas.microsoft.com/office/powerpoint/2010/main" val="15627139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sz="1400" b="1" dirty="0"/>
              <a:t>What did Jesus See and Feel?</a:t>
            </a:r>
          </a:p>
          <a:p>
            <a:endParaRPr lang="en-US" sz="1400" dirty="0"/>
          </a:p>
          <a:p>
            <a:pPr marL="228600" indent="-228600">
              <a:buAutoNum type="arabicPeriod"/>
            </a:pPr>
            <a:r>
              <a:rPr lang="en-US" sz="1400" dirty="0"/>
              <a:t>Matt 9:36 – Jesus saw the great need of lost people.</a:t>
            </a:r>
          </a:p>
          <a:p>
            <a:pPr marL="228600" indent="-228600">
              <a:buAutoNum type="arabicPeriod"/>
            </a:pPr>
            <a:endParaRPr lang="en-US" sz="1400" dirty="0"/>
          </a:p>
          <a:p>
            <a:pPr marL="228600" indent="-228600">
              <a:buAutoNum type="arabicPeriod"/>
            </a:pPr>
            <a:r>
              <a:rPr lang="en-US" sz="1400" dirty="0"/>
              <a:t>Matt 9:37 – Jesus saw the great harvest of lost people.</a:t>
            </a:r>
          </a:p>
          <a:p>
            <a:pPr marL="228600" indent="-228600">
              <a:buAutoNum type="arabicPeriod"/>
            </a:pPr>
            <a:endParaRPr lang="en-US" sz="1400" dirty="0"/>
          </a:p>
          <a:p>
            <a:pPr marL="228600" indent="-228600">
              <a:buAutoNum type="arabicPeriod"/>
            </a:pPr>
            <a:r>
              <a:rPr lang="en-US" sz="1400" dirty="0"/>
              <a:t>Matt 9:37 – Jesus saw the great need for workers of the harvest.</a:t>
            </a:r>
          </a:p>
          <a:p>
            <a:pPr marL="228600" indent="-228600">
              <a:buAutoNum type="arabicPeriod"/>
            </a:pPr>
            <a:endParaRPr lang="en-US" sz="1400" dirty="0"/>
          </a:p>
          <a:p>
            <a:pPr marL="0" indent="0">
              <a:buNone/>
            </a:pPr>
            <a:r>
              <a:rPr lang="en-US" sz="1400" b="1" dirty="0"/>
              <a:t>What did Jesus do?</a:t>
            </a:r>
          </a:p>
          <a:p>
            <a:pPr marL="0" indent="0">
              <a:buNone/>
            </a:pPr>
            <a:endParaRPr lang="en-US" sz="1400" dirty="0"/>
          </a:p>
          <a:p>
            <a:pPr marL="228600" indent="-228600">
              <a:buAutoNum type="alphaUcPeriod"/>
            </a:pPr>
            <a:r>
              <a:rPr lang="en-US" sz="1400" dirty="0"/>
              <a:t>Jesus ministered to peoples’ physical and spiritual needs.</a:t>
            </a:r>
          </a:p>
          <a:p>
            <a:pPr marL="228600" indent="-228600">
              <a:buAutoNum type="alphaUcPeriod"/>
            </a:pPr>
            <a:r>
              <a:rPr lang="en-US" sz="1400" dirty="0"/>
              <a:t>Jesus prayed for more workers.</a:t>
            </a:r>
          </a:p>
          <a:p>
            <a:pPr marL="457200" lvl="1" indent="0">
              <a:buNone/>
            </a:pPr>
            <a:endParaRPr lang="en-US" sz="1400" dirty="0"/>
          </a:p>
          <a:p>
            <a:r>
              <a:rPr lang="en-US" sz="1400" b="1" dirty="0"/>
              <a:t>What guidance did the Apostles provide?</a:t>
            </a:r>
          </a:p>
          <a:p>
            <a:endParaRPr lang="en-US" sz="1400" dirty="0"/>
          </a:p>
          <a:p>
            <a:r>
              <a:rPr lang="en-US" sz="1400" dirty="0"/>
              <a:t>1 Corinthians 11:1 – be imitators</a:t>
            </a:r>
          </a:p>
          <a:p>
            <a:r>
              <a:rPr lang="en-US" sz="1400" dirty="0"/>
              <a:t>1 Corinthians 12:4-11 – diversity of gifts; roles</a:t>
            </a:r>
          </a:p>
          <a:p>
            <a:r>
              <a:rPr lang="en-US" sz="1400" dirty="0"/>
              <a:t>1 Corinthians 12:27 – roles established</a:t>
            </a:r>
          </a:p>
          <a:p>
            <a:r>
              <a:rPr lang="en-US" sz="1400" dirty="0"/>
              <a:t>1 Peter 3:15-17 – be prepared</a:t>
            </a:r>
          </a:p>
          <a:p>
            <a:r>
              <a:rPr lang="en-US" sz="1400" dirty="0"/>
              <a:t>James 1:21-26 – be doers</a:t>
            </a:r>
          </a:p>
          <a:p>
            <a:pPr marL="0" lvl="0" indent="0">
              <a:buNone/>
            </a:pPr>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5</a:t>
            </a:fld>
            <a:endParaRPr lang="en-US"/>
          </a:p>
        </p:txBody>
      </p:sp>
    </p:spTree>
    <p:extLst>
      <p:ext uri="{BB962C8B-B14F-4D97-AF65-F5344CB8AC3E}">
        <p14:creationId xmlns:p14="http://schemas.microsoft.com/office/powerpoint/2010/main" val="3777048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sz="1400" b="1" dirty="0"/>
              <a:t>Mat 16:15-19  </a:t>
            </a:r>
            <a:r>
              <a:rPr lang="en-US" sz="1400" dirty="0"/>
              <a:t>He said to them, “But who do you say that I am?”  (16)  Simon Peter answered, “You are the Christ, the Son of the living God.”  (17)  And Jesus answered him, “You are blessed, Simon son of Jonah, because flesh and blood did not reveal this to you, but my Father in heaven!  (18)  And I tell you that you are Peter, and on this rock I will build my church, and the gates of Hades will not overpower it.  (19)  I will give you the keys of the kingdom of heaven. Whatever you bind on earth will have been bound in heaven, and whatever you release on earth will have been released in heaven.”</a:t>
            </a:r>
          </a:p>
          <a:p>
            <a:endParaRPr lang="en-US" sz="1400" dirty="0"/>
          </a:p>
          <a:p>
            <a:pPr marL="0" indent="0">
              <a:buNone/>
            </a:pPr>
            <a:r>
              <a:rPr lang="en-US" sz="1400" dirty="0"/>
              <a:t>Some versions read:  </a:t>
            </a:r>
            <a:r>
              <a:rPr lang="en-US" sz="1400" b="1" dirty="0"/>
              <a:t>Prov 19:21 </a:t>
            </a:r>
            <a:r>
              <a:rPr lang="en-US" sz="1400" dirty="0"/>
              <a:t>– Many are the plans in a man’s heart, but it is the Lord’s purpose that prevails.</a:t>
            </a:r>
          </a:p>
          <a:p>
            <a:pPr marL="685800" lvl="1" indent="-228600">
              <a:buAutoNum type="arabicPeriod"/>
            </a:pPr>
            <a:r>
              <a:rPr lang="en-US" sz="1400" i="1" dirty="0"/>
              <a:t>Plans, programs, and personalities don’t last.  But, God’s purpose will last.</a:t>
            </a:r>
          </a:p>
          <a:p>
            <a:pPr marL="0" lvl="0" indent="0">
              <a:buNone/>
            </a:pPr>
            <a:endParaRPr lang="en-US" sz="1400" dirty="0"/>
          </a:p>
          <a:p>
            <a:pPr marL="0" lvl="0" indent="0">
              <a:buNone/>
            </a:pPr>
            <a:r>
              <a:rPr lang="en-US" sz="1400" dirty="0"/>
              <a:t>Traditions</a:t>
            </a:r>
          </a:p>
          <a:p>
            <a:pPr marL="0" lvl="0" indent="0">
              <a:buNone/>
            </a:pPr>
            <a:r>
              <a:rPr lang="en-US" sz="1400" dirty="0"/>
              <a:t>    “We’ve never done it that way before…”</a:t>
            </a:r>
          </a:p>
          <a:p>
            <a:pPr marL="0" lvl="0" indent="0">
              <a:buNone/>
            </a:pPr>
            <a:r>
              <a:rPr lang="en-US" sz="1400" dirty="0"/>
              <a:t>Personality</a:t>
            </a:r>
          </a:p>
          <a:p>
            <a:pPr marL="0" lvl="0" indent="0">
              <a:buNone/>
            </a:pPr>
            <a:r>
              <a:rPr lang="en-US" sz="1400" dirty="0"/>
              <a:t>   “What does the leader want…”</a:t>
            </a:r>
          </a:p>
          <a:p>
            <a:pPr marL="0" lvl="0" indent="0">
              <a:buNone/>
            </a:pPr>
            <a:r>
              <a:rPr lang="en-US" sz="1400" dirty="0"/>
              <a:t>Finance</a:t>
            </a:r>
          </a:p>
          <a:p>
            <a:pPr marL="0" lvl="0" indent="0">
              <a:buNone/>
            </a:pPr>
            <a:r>
              <a:rPr lang="en-US" sz="1400" dirty="0"/>
              <a:t>    “How much will it cost…”</a:t>
            </a:r>
          </a:p>
          <a:p>
            <a:pPr marL="0" lvl="0" indent="0">
              <a:buNone/>
            </a:pPr>
            <a:r>
              <a:rPr lang="en-US" sz="1400" dirty="0"/>
              <a:t>Programs</a:t>
            </a:r>
          </a:p>
          <a:p>
            <a:pPr marL="0" lvl="0" indent="0">
              <a:buNone/>
            </a:pPr>
            <a:r>
              <a:rPr lang="en-US" sz="1400" dirty="0"/>
              <a:t>    “The </a:t>
            </a:r>
            <a:r>
              <a:rPr lang="en-US" sz="1400" dirty="0" err="1"/>
              <a:t>womens</a:t>
            </a:r>
            <a:r>
              <a:rPr lang="en-US" sz="1400" dirty="0"/>
              <a:t> program, the youth program, the </a:t>
            </a:r>
            <a:r>
              <a:rPr lang="en-US" sz="1400" dirty="0" err="1"/>
              <a:t>xyz</a:t>
            </a:r>
            <a:r>
              <a:rPr lang="en-US" sz="1400" dirty="0"/>
              <a:t> committee…”</a:t>
            </a:r>
          </a:p>
          <a:p>
            <a:pPr marL="0" lvl="0" indent="0">
              <a:buNone/>
            </a:pPr>
            <a:r>
              <a:rPr lang="en-US" sz="1400" dirty="0"/>
              <a:t>Buildings</a:t>
            </a:r>
          </a:p>
          <a:p>
            <a:pPr marL="0" lvl="0" indent="0">
              <a:buNone/>
            </a:pPr>
            <a:r>
              <a:rPr lang="en-US" sz="1400" dirty="0"/>
              <a:t>    “All resources go to the building… maintenance, mortgage, budget…”</a:t>
            </a:r>
          </a:p>
          <a:p>
            <a:pPr marL="0" lvl="0" indent="0">
              <a:buNone/>
            </a:pPr>
            <a:r>
              <a:rPr lang="en-US" sz="1400" dirty="0"/>
              <a:t>Events</a:t>
            </a:r>
          </a:p>
          <a:p>
            <a:pPr marL="0" lvl="0" indent="0">
              <a:buNone/>
            </a:pPr>
            <a:r>
              <a:rPr lang="en-US" sz="1400" dirty="0"/>
              <a:t>    “Busy activity schedules…”</a:t>
            </a:r>
          </a:p>
          <a:p>
            <a:pPr marL="0" lvl="0" indent="0">
              <a:buNone/>
            </a:pPr>
            <a:r>
              <a:rPr lang="en-US" sz="1400" dirty="0"/>
              <a:t>Seekers</a:t>
            </a:r>
          </a:p>
          <a:p>
            <a:pPr marL="0" lvl="0" indent="0">
              <a:buNone/>
            </a:pPr>
            <a:r>
              <a:rPr lang="en-US" sz="1400" dirty="0"/>
              <a:t>    “Adapting to the ‘wants’ of the unchurched…”</a:t>
            </a:r>
          </a:p>
          <a:p>
            <a:pPr marL="0" lvl="0" indent="0">
              <a:buNone/>
            </a:pPr>
            <a:endParaRPr lang="en-US" sz="1400"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400" b="0" i="0" u="none" strike="noStrike" kern="1200" baseline="0" dirty="0">
                <a:solidFill>
                  <a:schemeClr val="tx1"/>
                </a:solidFill>
                <a:latin typeface="+mn-lt"/>
                <a:ea typeface="ＭＳ Ｐゴシック" pitchFamily="-106" charset="-128"/>
                <a:cs typeface="ＭＳ Ｐゴシック" pitchFamily="-106" charset="-128"/>
              </a:rPr>
              <a:t>1Co 3:1-23  So, brothers and sisters, I could not speak to you as spiritual people, but instead as people of the flesh, as infants in Christ.  (2)  I fed you milk, not solid food, for you were not yet ready. In fact, you are still not ready,  (3)  for you are still influenced by the flesh. For since there is still jealousy and dissension among you, are you not influenced by the flesh and behaving like unregenerate people?  (4)  For whenever someone says, “I am with Paul,” or “I am with Apollos,” are you not merely human?  (5)  What is Apollos, really? Or what is Paul? Servants through whom you came to believe, and each of us in the ministry the Lord gave us.  (6)  I planted, Apollos watered, but God caused it to grow.  (7)  So neither the one who plants counts for anything, nor the one who waters, but God who causes the growth.  (8)  The one who plants and the one who waters work as one, but each will receive his reward according to his work.  (9)  We are coworkers belonging to God. You are God’s field, God’s building.  (10)  </a:t>
            </a:r>
            <a:r>
              <a:rPr lang="en-US" sz="1400" b="1" i="0" u="sng" strike="noStrike" kern="1200" baseline="0" dirty="0">
                <a:solidFill>
                  <a:schemeClr val="tx1"/>
                </a:solidFill>
                <a:latin typeface="+mn-lt"/>
                <a:ea typeface="ＭＳ Ｐゴシック" pitchFamily="-106" charset="-128"/>
                <a:cs typeface="ＭＳ Ｐゴシック" pitchFamily="-106" charset="-128"/>
              </a:rPr>
              <a:t>According to the grace of God given to me, like a skilled master-builder I laid a foundation, but someone else builds on it. And each one must be careful how he builds</a:t>
            </a:r>
            <a:r>
              <a:rPr lang="en-US" sz="1400" b="0" i="0" u="none" strike="noStrike" kern="1200" baseline="0" dirty="0">
                <a:solidFill>
                  <a:schemeClr val="tx1"/>
                </a:solidFill>
                <a:latin typeface="+mn-lt"/>
                <a:ea typeface="ＭＳ Ｐゴシック" pitchFamily="-106" charset="-128"/>
                <a:cs typeface="ＭＳ Ｐゴシック" pitchFamily="-106" charset="-128"/>
              </a:rPr>
              <a:t>.  (11)  For no one can lay any foundation other than what is being laid, which is Jesus Christ.  (12)  If anyone builds on the foundation with gold, silver, precious stones, wood, hay, or straw,  (13)  each builder’s work will be plainly seen, for the Day will make it clear, because it will be revealed by fire. And the fire will test what kind of work each has done.  (14)  If what someone has built survives, he will receive a reward.  (15)  If someone’s work is burned up, he will suffer loss. He himself will be saved, but only as through fire.  (16)  Do you not know that you are God’s temple and that God’s Spirit lives in you?  (17)  If someone destroys God’s temple, God will destroy him. For God’s temple is holy, which is what you are.  (18)  Guard against self-deception, each of you. If someone among you thinks he is wise in this age, let him become foolish so that he can become wise.  (19)  For the wisdom of this age is foolishness with God. As it is written, “</a:t>
            </a:r>
            <a:r>
              <a:rPr lang="en-US" sz="1400" b="1" i="1" u="none" strike="noStrike" kern="1200" baseline="0" dirty="0">
                <a:solidFill>
                  <a:schemeClr val="tx1"/>
                </a:solidFill>
                <a:latin typeface="+mn-lt"/>
                <a:ea typeface="ＭＳ Ｐゴシック" pitchFamily="-106" charset="-128"/>
                <a:cs typeface="ＭＳ Ｐゴシック" pitchFamily="-106" charset="-128"/>
              </a:rPr>
              <a:t>He catches the wise in their craftiness</a:t>
            </a:r>
            <a:r>
              <a:rPr lang="en-US" sz="1400" b="0" i="0" u="none" strike="noStrike" kern="1200" baseline="0" dirty="0">
                <a:solidFill>
                  <a:schemeClr val="tx1"/>
                </a:solidFill>
                <a:latin typeface="+mn-lt"/>
                <a:ea typeface="ＭＳ Ｐゴシック" pitchFamily="-106" charset="-128"/>
                <a:cs typeface="ＭＳ Ｐゴシック" pitchFamily="-106" charset="-128"/>
              </a:rPr>
              <a:t>.”  (20)  And again, “</a:t>
            </a:r>
            <a:r>
              <a:rPr lang="en-US" sz="1400" b="1" i="1" u="none" strike="noStrike" kern="1200" baseline="0" dirty="0">
                <a:solidFill>
                  <a:schemeClr val="tx1"/>
                </a:solidFill>
                <a:latin typeface="+mn-lt"/>
                <a:ea typeface="ＭＳ Ｐゴシック" pitchFamily="-106" charset="-128"/>
                <a:cs typeface="ＭＳ Ｐゴシック" pitchFamily="-106" charset="-128"/>
              </a:rPr>
              <a:t>The Lord knows that the thoughts of the wise are futile</a:t>
            </a:r>
            <a:r>
              <a:rPr lang="en-US" sz="1400" b="0" i="0" u="none" strike="noStrike" kern="1200" baseline="0" dirty="0">
                <a:solidFill>
                  <a:schemeClr val="tx1"/>
                </a:solidFill>
                <a:latin typeface="+mn-lt"/>
                <a:ea typeface="ＭＳ Ｐゴシック" pitchFamily="-106" charset="-128"/>
                <a:cs typeface="ＭＳ Ｐゴシック" pitchFamily="-106" charset="-128"/>
              </a:rPr>
              <a:t>.”  (21)  So then, no more boasting about mere mortals! For everything belongs to you,  (22)  whether Paul or Apollos or Cephas or the world or life or death or the present or the future. Everything belongs to you,  (23)  and you belong to Christ, and Christ belongs to God.</a:t>
            </a:r>
          </a:p>
          <a:p>
            <a:pPr marL="0" lvl="0" indent="0">
              <a:buNone/>
            </a:pPr>
            <a:endParaRPr lang="en-US" sz="1400" dirty="0"/>
          </a:p>
          <a:p>
            <a:pPr marL="0" lvl="0" indent="0">
              <a:buNone/>
            </a:pPr>
            <a:endParaRPr lang="en-US" dirty="0"/>
          </a:p>
        </p:txBody>
      </p:sp>
      <p:sp>
        <p:nvSpPr>
          <p:cNvPr id="4" name="Slide Number Placeholder 3"/>
          <p:cNvSpPr>
            <a:spLocks noGrp="1"/>
          </p:cNvSpPr>
          <p:nvPr>
            <p:ph type="sldNum" sz="quarter" idx="5"/>
          </p:nvPr>
        </p:nvSpPr>
        <p:spPr/>
        <p:txBody>
          <a:bodyPr/>
          <a:lstStyle/>
          <a:p>
            <a:pPr>
              <a:defRPr/>
            </a:pPr>
            <a:fld id="{07776858-791E-4C8D-8FA3-473B3AFECFAC}" type="slidenum">
              <a:rPr lang="en-US" smtClean="0"/>
              <a:pPr>
                <a:defRPr/>
              </a:pPr>
              <a:t>6</a:t>
            </a:fld>
            <a:endParaRPr lang="en-US"/>
          </a:p>
        </p:txBody>
      </p:sp>
    </p:spTree>
    <p:extLst>
      <p:ext uri="{BB962C8B-B14F-4D97-AF65-F5344CB8AC3E}">
        <p14:creationId xmlns:p14="http://schemas.microsoft.com/office/powerpoint/2010/main" val="17475731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400" dirty="0"/>
              <a:t>What “roles” may be defined for Church members?</a:t>
            </a:r>
          </a:p>
          <a:p>
            <a:endParaRPr lang="en-US" sz="1400" dirty="0"/>
          </a:p>
          <a:p>
            <a:r>
              <a:rPr lang="en-US" sz="1400" dirty="0"/>
              <a:t>What “resources” may we leverage in doing Kingdom work?</a:t>
            </a:r>
          </a:p>
          <a:p>
            <a:endParaRPr lang="en-US" sz="1400" dirty="0"/>
          </a:p>
          <a:p>
            <a:r>
              <a:rPr lang="en-US" sz="1400" dirty="0"/>
              <a:t>What “tasks” correspond to Church business?</a:t>
            </a:r>
          </a:p>
          <a:p>
            <a:endParaRPr lang="en-US" sz="1400" dirty="0"/>
          </a:p>
          <a:p>
            <a:pPr marL="228600" indent="-228600">
              <a:buAutoNum type="arabicPeriod"/>
            </a:pPr>
            <a:r>
              <a:rPr lang="en-US" sz="1400" dirty="0"/>
              <a:t>Inward Disciplines</a:t>
            </a:r>
          </a:p>
          <a:p>
            <a:pPr marL="685800" lvl="1" indent="-228600">
              <a:buAutoNum type="arabicPeriod"/>
            </a:pPr>
            <a:r>
              <a:rPr lang="en-US" sz="1400" dirty="0"/>
              <a:t>Prayer and contemplation</a:t>
            </a:r>
          </a:p>
          <a:p>
            <a:pPr marL="685800" lvl="1" indent="-228600">
              <a:buAutoNum type="arabicPeriod"/>
            </a:pPr>
            <a:r>
              <a:rPr lang="en-US" sz="1400" dirty="0"/>
              <a:t>Fasting</a:t>
            </a:r>
          </a:p>
          <a:p>
            <a:pPr marL="685800" lvl="1" indent="-228600">
              <a:buAutoNum type="arabicPeriod"/>
            </a:pPr>
            <a:r>
              <a:rPr lang="en-US" sz="1400" dirty="0"/>
              <a:t>Study</a:t>
            </a:r>
          </a:p>
          <a:p>
            <a:pPr marL="685800" lvl="1" indent="-228600">
              <a:buAutoNum type="arabicPeriod"/>
            </a:pPr>
            <a:endParaRPr lang="en-US" sz="1400" dirty="0"/>
          </a:p>
          <a:p>
            <a:pPr marL="228600" lvl="0" indent="-228600">
              <a:buAutoNum type="arabicPeriod"/>
            </a:pPr>
            <a:r>
              <a:rPr lang="en-US" sz="1400" dirty="0"/>
              <a:t>Outward Disciplines</a:t>
            </a:r>
          </a:p>
          <a:p>
            <a:pPr marL="685800" lvl="1" indent="-228600">
              <a:buAutoNum type="arabicPeriod"/>
            </a:pPr>
            <a:r>
              <a:rPr lang="en-US" sz="1400" dirty="0"/>
              <a:t>Evangelism</a:t>
            </a:r>
          </a:p>
          <a:p>
            <a:pPr marL="685800" lvl="1" indent="-228600">
              <a:buAutoNum type="arabicPeriod"/>
            </a:pPr>
            <a:r>
              <a:rPr lang="en-US" sz="1400" dirty="0"/>
              <a:t>Submission</a:t>
            </a:r>
          </a:p>
          <a:p>
            <a:pPr marL="685800" lvl="1" indent="-228600">
              <a:buAutoNum type="arabicPeriod"/>
            </a:pPr>
            <a:r>
              <a:rPr lang="en-US" sz="1400" dirty="0"/>
              <a:t>Service</a:t>
            </a:r>
          </a:p>
          <a:p>
            <a:pPr marL="685800" lvl="1" indent="-228600">
              <a:buAutoNum type="arabicPeriod"/>
            </a:pPr>
            <a:endParaRPr lang="en-US" sz="1400" dirty="0"/>
          </a:p>
          <a:p>
            <a:pPr marL="228600" lvl="0" indent="-228600">
              <a:buAutoNum type="arabicPeriod"/>
            </a:pPr>
            <a:r>
              <a:rPr lang="en-US" sz="1400" dirty="0"/>
              <a:t>Corporate Disciplines</a:t>
            </a:r>
          </a:p>
          <a:p>
            <a:pPr marL="685800" lvl="1" indent="-228600">
              <a:buAutoNum type="arabicPeriod"/>
            </a:pPr>
            <a:r>
              <a:rPr lang="en-US" sz="1400" dirty="0"/>
              <a:t>Worship</a:t>
            </a:r>
          </a:p>
          <a:p>
            <a:pPr marL="685800" lvl="1" indent="-228600">
              <a:buAutoNum type="arabicPeriod"/>
            </a:pPr>
            <a:r>
              <a:rPr lang="en-US" sz="1400" dirty="0"/>
              <a:t>Teaching</a:t>
            </a:r>
          </a:p>
          <a:p>
            <a:pPr marL="685800" lvl="1" indent="-228600">
              <a:buAutoNum type="arabicPeriod"/>
            </a:pPr>
            <a:r>
              <a:rPr lang="en-US" sz="1400" dirty="0"/>
              <a:t>Celebration</a:t>
            </a:r>
          </a:p>
          <a:p>
            <a:endParaRPr lang="en-US" dirty="0"/>
          </a:p>
        </p:txBody>
      </p:sp>
      <p:sp>
        <p:nvSpPr>
          <p:cNvPr id="4" name="Slide Number Placeholder 3"/>
          <p:cNvSpPr>
            <a:spLocks noGrp="1"/>
          </p:cNvSpPr>
          <p:nvPr>
            <p:ph type="sldNum" sz="quarter" idx="5"/>
          </p:nvPr>
        </p:nvSpPr>
        <p:spPr/>
        <p:txBody>
          <a:bodyPr/>
          <a:lstStyle/>
          <a:p>
            <a:pPr>
              <a:defRPr/>
            </a:pPr>
            <a:fld id="{07776858-791E-4C8D-8FA3-473B3AFECFAC}" type="slidenum">
              <a:rPr lang="en-US" smtClean="0"/>
              <a:pPr>
                <a:defRPr/>
              </a:pPr>
              <a:t>7</a:t>
            </a:fld>
            <a:endParaRPr lang="en-US"/>
          </a:p>
        </p:txBody>
      </p:sp>
    </p:spTree>
    <p:extLst>
      <p:ext uri="{BB962C8B-B14F-4D97-AF65-F5344CB8AC3E}">
        <p14:creationId xmlns:p14="http://schemas.microsoft.com/office/powerpoint/2010/main" val="27150144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400" b="1" dirty="0"/>
              <a:t>Ephesians 5:1-21</a:t>
            </a:r>
          </a:p>
          <a:p>
            <a:r>
              <a:rPr lang="en-US" sz="1400" dirty="0"/>
              <a:t>Therefore, be imitators of God as dearly loved children and live in love, just as Christ also loved us and gave himself for us, a sacrificial and fragrant offering to God. But among you there must not be either sexual immorality, impurity of any kind, or greed, as these are not fitting for the saints. Neither should there be vulgar speech, foolish talk, or coarse jesting – all of which are out of character – but rather thanksgiving. For you can be confident of this one thing: that no person who is immoral, impure, or greedy (such a person is an idolater) has any inheritance in the kingdom of Christ and God. Let nobody deceive you with empty words, for because of these things God’s wrath comes on the sons of disobedience. Therefore do not be sharers with them, for you were at one time darkness, but now you are light in the Lord. Live like children of light – for the fruit of the light consists in all goodness, righteousness, and truth – trying to learn what is pleasing to the Lord. Do not participate in the unfruitful deeds of darkness, but rather expose them. For the things they do in secret are shameful even to mention. But all things being exposed by the light are made visible. For everything made visible is light, and for this reason it says: “Awake, O sleeper! Rise from the dead, and Christ will shine on you!” Therefore consider carefully how you live – not as unwise but as wise, taking advantage of every opportunity, because the days are evil. For this reason do not be foolish, but be wise by understanding what the Lord’s will is. And do not get drunk with wine, which is debauchery, but be filled by the Spirit, speaking to one another in psalms, hymns, and spiritual songs, singing and making music in your hearts to the Lord, always giving thanks to God the Father for each other in the name of our Lord Jesus Christ, and submitting to one another out of reverence for Christ.  </a:t>
            </a:r>
          </a:p>
          <a:p>
            <a:endParaRPr lang="en-US" sz="1400" dirty="0"/>
          </a:p>
          <a:p>
            <a:r>
              <a:rPr lang="en-US" sz="1400" b="1" dirty="0"/>
              <a:t>Romans 12:1-8</a:t>
            </a:r>
          </a:p>
          <a:p>
            <a:pPr rtl="0"/>
            <a:r>
              <a:rPr lang="en-US" sz="1400" b="0" i="0" u="none" strike="noStrike" kern="1200" baseline="0" dirty="0">
                <a:solidFill>
                  <a:schemeClr val="tx1"/>
                </a:solidFill>
                <a:latin typeface="+mn-lt"/>
                <a:ea typeface="ＭＳ Ｐゴシック" pitchFamily="-106" charset="-128"/>
                <a:cs typeface="ＭＳ Ｐゴシック" pitchFamily="-106" charset="-128"/>
              </a:rPr>
              <a:t>Therefore I exhort you, brothers and sisters, by the mercies of God, to present your bodies as a sacrifice – alive, holy, and pleasing to God – which is your reasonable service. Do not be conformed to this present world, but be transformed by the renewing of your mind, so that you may test and approve what is the will of God – what is good and well-pleasing and perfect. For by the grace given to me I say to every one of you not to think more highly of yourself than you ought to think, but to think with sober discernment, as God has distributed to each of you a measure of faith. For just as in one body we have many members, and not all the members serve the same function, so we who are many are one body in Christ, and individually we are members who belong to one another. And we have different gifts according to the grace given to us. If the gift is prophecy, that individual must use it in proportion to his faith. If it is service, he must serve; if it is teaching, he must teach; if it is exhortation, he must exhort; if it is contributing, he must do so with sincerity; if it is leadership, he must do so with diligence; if it is showing mercy, he must do so with cheerfulness.</a:t>
            </a:r>
          </a:p>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8</a:t>
            </a:fld>
            <a:endParaRPr lang="en-US"/>
          </a:p>
        </p:txBody>
      </p:sp>
    </p:spTree>
    <p:extLst>
      <p:ext uri="{BB962C8B-B14F-4D97-AF65-F5344CB8AC3E}">
        <p14:creationId xmlns:p14="http://schemas.microsoft.com/office/powerpoint/2010/main" val="4587294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lang="en-US" sz="4400" b="1" kern="1200" dirty="0">
                <a:solidFill>
                  <a:schemeClr val="tx2"/>
                </a:solidFill>
                <a:latin typeface="+mj-lt"/>
                <a:ea typeface="ＭＳ Ｐゴシック" pitchFamily="34" charset="-128"/>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4243918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sz="4000"/>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34741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sz="4000"/>
            </a:lvl1pPr>
          </a:lstStyle>
          <a:p>
            <a:r>
              <a:rPr lang="en-US" dirty="0"/>
              <a:t>Click to edit Master title style</a:t>
            </a:r>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2373462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7" name="Title Placeholder 1"/>
          <p:cNvSpPr>
            <a:spLocks noGrp="1"/>
          </p:cNvSpPr>
          <p:nvPr>
            <p:ph type="title"/>
          </p:nvPr>
        </p:nvSpPr>
        <p:spPr bwMode="auto">
          <a:xfrm>
            <a:off x="4572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Text Placeholder 2"/>
          <p:cNvSpPr>
            <a:spLocks noGrp="1"/>
          </p:cNvSpPr>
          <p:nvPr>
            <p:ph type="body" idx="1"/>
          </p:nvPr>
        </p:nvSpPr>
        <p:spPr bwMode="auto">
          <a:xfrm>
            <a:off x="457200" y="1143000"/>
            <a:ext cx="82296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4149" r:id="rId1"/>
    <p:sldLayoutId id="2147484150" r:id="rId2"/>
  </p:sldLayoutIdLst>
  <p:hf hdr="0"/>
  <p:txStyles>
    <p:titleStyle>
      <a:lvl1pPr algn="ctr" rtl="0" eaLnBrk="1" fontAlgn="base" hangingPunct="1">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Arial Narrow" pitchFamily="34" charset="0"/>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Arial Narrow" pitchFamily="34" charset="0"/>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Arial Narrow" pitchFamily="34" charset="0"/>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Arial Narrow" pitchFamily="34" charset="0"/>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051" name="Text Placeholder 2"/>
          <p:cNvSpPr>
            <a:spLocks noGrp="1"/>
          </p:cNvSpPr>
          <p:nvPr>
            <p:ph type="body" idx="1"/>
          </p:nvPr>
        </p:nvSpPr>
        <p:spPr bwMode="auto">
          <a:xfrm>
            <a:off x="457200" y="1143000"/>
            <a:ext cx="82296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4151" r:id="rId1"/>
  </p:sldLayoutIdLst>
  <p:hf hdr="0"/>
  <p:txStyles>
    <p:titleStyle>
      <a:lvl1pPr algn="ctr" rtl="0" eaLnBrk="0" fontAlgn="base" hangingPunct="0">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0" fontAlgn="base" hangingPunct="0">
        <a:spcBef>
          <a:spcPct val="0"/>
        </a:spcBef>
        <a:spcAft>
          <a:spcPct val="0"/>
        </a:spcAft>
        <a:defRPr sz="4400" b="1">
          <a:solidFill>
            <a:schemeClr val="tx2"/>
          </a:solidFill>
          <a:latin typeface="Arial" charset="0"/>
          <a:ea typeface="ＭＳ Ｐゴシック" pitchFamily="34" charset="-128"/>
        </a:defRPr>
      </a:lvl2pPr>
      <a:lvl3pPr algn="ctr" rtl="0" eaLnBrk="0" fontAlgn="base" hangingPunct="0">
        <a:spcBef>
          <a:spcPct val="0"/>
        </a:spcBef>
        <a:spcAft>
          <a:spcPct val="0"/>
        </a:spcAft>
        <a:defRPr sz="4400" b="1">
          <a:solidFill>
            <a:schemeClr val="tx2"/>
          </a:solidFill>
          <a:latin typeface="Arial" charset="0"/>
          <a:ea typeface="ＭＳ Ｐゴシック" pitchFamily="34" charset="-128"/>
        </a:defRPr>
      </a:lvl3pPr>
      <a:lvl4pPr algn="ctr" rtl="0" eaLnBrk="0" fontAlgn="base" hangingPunct="0">
        <a:spcBef>
          <a:spcPct val="0"/>
        </a:spcBef>
        <a:spcAft>
          <a:spcPct val="0"/>
        </a:spcAft>
        <a:defRPr sz="4400" b="1">
          <a:solidFill>
            <a:schemeClr val="tx2"/>
          </a:solidFill>
          <a:latin typeface="Arial" charset="0"/>
          <a:ea typeface="ＭＳ Ｐゴシック" pitchFamily="34" charset="-128"/>
        </a:defRPr>
      </a:lvl4pPr>
      <a:lvl5pPr algn="ctr" rtl="0" eaLnBrk="0" fontAlgn="base" hangingPunct="0">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Arial Narrow" pitchFamily="34" charset="0"/>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Arial Narrow" pitchFamily="34" charset="0"/>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Arial Narrow" pitchFamily="34" charset="0"/>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Arial Narrow" pitchFamily="34" charset="0"/>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Phil@UsefulEngines.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64826E-3D54-D155-2F1B-C5B9C08B243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421EDE2-7532-5C86-C012-FEF9434CBB70}"/>
              </a:ext>
            </a:extLst>
          </p:cNvPr>
          <p:cNvSpPr txBox="1">
            <a:spLocks/>
          </p:cNvSpPr>
          <p:nvPr/>
        </p:nvSpPr>
        <p:spPr bwMode="auto">
          <a:xfrm>
            <a:off x="457200" y="304800"/>
            <a:ext cx="8229600" cy="624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fontScale="62500" lnSpcReduction="20000"/>
          </a:bodyPr>
          <a:lstStyle>
            <a:lvl1pPr algn="ctr" rtl="0" eaLnBrk="1" fontAlgn="base" hangingPunct="1">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sz="5800" dirty="0"/>
              <a:t>Servant Leadership</a:t>
            </a:r>
          </a:p>
          <a:p>
            <a:endParaRPr lang="en-US" sz="2800" dirty="0">
              <a:solidFill>
                <a:schemeClr val="tx2">
                  <a:lumMod val="60000"/>
                  <a:lumOff val="40000"/>
                </a:schemeClr>
              </a:solidFill>
            </a:endParaRPr>
          </a:p>
          <a:p>
            <a:r>
              <a:rPr lang="en-US" sz="3600" dirty="0">
                <a:solidFill>
                  <a:schemeClr val="tx2">
                    <a:lumMod val="60000"/>
                    <a:lumOff val="40000"/>
                  </a:schemeClr>
                </a:solidFill>
                <a:sym typeface="Wingdings" panose="05000000000000000000" pitchFamily="2" charset="2"/>
              </a:rPr>
              <a:t>Power Inverted, Greatness Redefined</a:t>
            </a:r>
            <a:endParaRPr lang="en-US" sz="3600" dirty="0">
              <a:solidFill>
                <a:schemeClr val="tx2">
                  <a:lumMod val="60000"/>
                  <a:lumOff val="40000"/>
                </a:schemeClr>
              </a:solidFill>
            </a:endParaRPr>
          </a:p>
          <a:p>
            <a:endParaRPr lang="en-US" sz="2400" dirty="0">
              <a:solidFill>
                <a:schemeClr val="tx2">
                  <a:lumMod val="60000"/>
                  <a:lumOff val="40000"/>
                </a:schemeClr>
              </a:solidFill>
            </a:endParaRPr>
          </a:p>
          <a:p>
            <a:r>
              <a:rPr lang="en-US" sz="2400" dirty="0">
                <a:solidFill>
                  <a:schemeClr val="tx2">
                    <a:lumMod val="60000"/>
                    <a:lumOff val="40000"/>
                  </a:schemeClr>
                </a:solidFill>
              </a:rPr>
              <a:t>Model Leadership after Christ’s Humility</a:t>
            </a:r>
          </a:p>
          <a:p>
            <a:endParaRPr lang="en-US" sz="2400" dirty="0"/>
          </a:p>
          <a:p>
            <a:r>
              <a:rPr lang="en-US" b="0" dirty="0"/>
              <a:t>Jesus called them and said to them, “You know that those who are recognized as rulers of the Gentiles lord it over them, and those in high positions use their authority over them. But it is not this way among you. Instead, whoever wants to be great among you must be your servant, and whoever wants to be first among you must be the slave of all. For even the Son of Man did not come to be served but to serve, and to give his life as a ransom for many.”</a:t>
            </a:r>
          </a:p>
          <a:p>
            <a:r>
              <a:rPr lang="en-US" b="0" dirty="0"/>
              <a:t>(Mark 10:42-45)</a:t>
            </a:r>
          </a:p>
          <a:p>
            <a:endParaRPr lang="en-US" sz="2400" b="0" dirty="0">
              <a:solidFill>
                <a:schemeClr val="tx2">
                  <a:lumMod val="60000"/>
                  <a:lumOff val="40000"/>
                </a:schemeClr>
              </a:solidFill>
            </a:endParaRPr>
          </a:p>
          <a:p>
            <a:endParaRPr lang="en-US" sz="2400" dirty="0">
              <a:solidFill>
                <a:schemeClr val="tx2">
                  <a:lumMod val="60000"/>
                  <a:lumOff val="40000"/>
                </a:schemeClr>
              </a:solidFill>
            </a:endParaRPr>
          </a:p>
          <a:p>
            <a:r>
              <a:rPr lang="en-US" sz="2000" dirty="0">
                <a:solidFill>
                  <a:schemeClr val="tx2">
                    <a:lumMod val="60000"/>
                    <a:lumOff val="40000"/>
                  </a:schemeClr>
                </a:solidFill>
                <a:hlinkClick r:id="rId3"/>
              </a:rPr>
              <a:t>Phil@UsefulEngines.com</a:t>
            </a:r>
            <a:endParaRPr lang="en-US" sz="2000" dirty="0">
              <a:solidFill>
                <a:schemeClr val="tx2">
                  <a:lumMod val="60000"/>
                  <a:lumOff val="40000"/>
                </a:schemeClr>
              </a:solidFill>
            </a:endParaRPr>
          </a:p>
          <a:p>
            <a:endParaRPr lang="en-US" sz="2000" dirty="0">
              <a:solidFill>
                <a:schemeClr val="tx2">
                  <a:lumMod val="60000"/>
                  <a:lumOff val="40000"/>
                </a:schemeClr>
              </a:solidFill>
            </a:endParaRPr>
          </a:p>
          <a:p>
            <a:r>
              <a:rPr lang="en-US" sz="2000" dirty="0">
                <a:solidFill>
                  <a:schemeClr val="tx2">
                    <a:lumMod val="60000"/>
                    <a:lumOff val="40000"/>
                  </a:schemeClr>
                </a:solidFill>
              </a:rPr>
              <a:t>https://tinyurl.com/Call2Unity</a:t>
            </a:r>
          </a:p>
          <a:p>
            <a:endParaRPr lang="en-US" sz="2400" dirty="0">
              <a:solidFill>
                <a:schemeClr val="tx2">
                  <a:lumMod val="60000"/>
                  <a:lumOff val="40000"/>
                </a:schemeClr>
              </a:solidFill>
            </a:endParaRPr>
          </a:p>
        </p:txBody>
      </p:sp>
    </p:spTree>
    <p:extLst>
      <p:ext uri="{BB962C8B-B14F-4D97-AF65-F5344CB8AC3E}">
        <p14:creationId xmlns:p14="http://schemas.microsoft.com/office/powerpoint/2010/main" val="32920550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35702C-16F1-285C-4734-60910DEC202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2B83D87-4E18-E054-0991-963FB44D8D76}"/>
              </a:ext>
            </a:extLst>
          </p:cNvPr>
          <p:cNvSpPr>
            <a:spLocks noGrp="1"/>
          </p:cNvSpPr>
          <p:nvPr>
            <p:ph type="title"/>
          </p:nvPr>
        </p:nvSpPr>
        <p:spPr>
          <a:xfrm>
            <a:off x="304800" y="9427"/>
            <a:ext cx="8229600" cy="990600"/>
          </a:xfrm>
        </p:spPr>
        <p:txBody>
          <a:bodyPr>
            <a:normAutofit fontScale="90000"/>
          </a:bodyPr>
          <a:lstStyle/>
          <a:p>
            <a:pPr algn="l"/>
            <a:r>
              <a:rPr lang="en-US" dirty="0"/>
              <a:t>Servant Leadership</a:t>
            </a:r>
            <a:br>
              <a:rPr lang="en-US" dirty="0"/>
            </a:br>
            <a:r>
              <a:rPr lang="en-US" sz="2400" dirty="0">
                <a:solidFill>
                  <a:schemeClr val="tx2">
                    <a:lumMod val="60000"/>
                    <a:lumOff val="40000"/>
                  </a:schemeClr>
                </a:solidFill>
              </a:rPr>
              <a:t>The Upside-Down Kingdom</a:t>
            </a:r>
          </a:p>
        </p:txBody>
      </p:sp>
      <p:sp>
        <p:nvSpPr>
          <p:cNvPr id="3" name="TextBox 2">
            <a:extLst>
              <a:ext uri="{FF2B5EF4-FFF2-40B4-BE49-F238E27FC236}">
                <a16:creationId xmlns:a16="http://schemas.microsoft.com/office/drawing/2014/main" id="{ADE8D265-1E04-CE49-0956-9C7363724786}"/>
              </a:ext>
            </a:extLst>
          </p:cNvPr>
          <p:cNvSpPr txBox="1"/>
          <p:nvPr/>
        </p:nvSpPr>
        <p:spPr>
          <a:xfrm>
            <a:off x="333269" y="4114800"/>
            <a:ext cx="8514761" cy="2616101"/>
          </a:xfrm>
          <a:prstGeom prst="rect">
            <a:avLst/>
          </a:prstGeom>
          <a:noFill/>
        </p:spPr>
        <p:txBody>
          <a:bodyPr wrap="square" rtlCol="0">
            <a:spAutoFit/>
          </a:bodyPr>
          <a:lstStyle/>
          <a:p>
            <a:r>
              <a:rPr lang="en-US" sz="2000" b="1" i="1" u="sng" dirty="0"/>
              <a:t>Key Theological Points</a:t>
            </a:r>
          </a:p>
          <a:p>
            <a:endParaRPr lang="en-US" b="1" i="1" u="sng" dirty="0"/>
          </a:p>
          <a:p>
            <a:r>
              <a:rPr lang="en-US" dirty="0">
                <a:ea typeface="ＭＳ Ｐゴシック" pitchFamily="-106" charset="-128"/>
                <a:cs typeface="ＭＳ Ｐゴシック" pitchFamily="-106" charset="-128"/>
              </a:rPr>
              <a:t>This is leadership defined by </a:t>
            </a:r>
            <a:r>
              <a:rPr lang="en-US" b="1" dirty="0">
                <a:ea typeface="ＭＳ Ｐゴシック" pitchFamily="-106" charset="-128"/>
                <a:cs typeface="ＭＳ Ｐゴシック" pitchFamily="-106" charset="-128"/>
              </a:rPr>
              <a:t>sacrificial service</a:t>
            </a:r>
            <a:r>
              <a:rPr lang="en-US" dirty="0">
                <a:ea typeface="ＭＳ Ｐゴシック" pitchFamily="-106" charset="-128"/>
                <a:cs typeface="ＭＳ Ｐゴシック" pitchFamily="-106" charset="-128"/>
              </a:rPr>
              <a:t>, not by accruing privilege.</a:t>
            </a:r>
            <a:endParaRPr lang="en-US" b="1" i="1" u="sng" dirty="0"/>
          </a:p>
          <a:p>
            <a:pPr fontAlgn="ctr"/>
            <a:endParaRPr lang="en-US" dirty="0">
              <a:ea typeface="ＭＳ Ｐゴシック" pitchFamily="-106" charset="-128"/>
              <a:cs typeface="ＭＳ Ｐゴシック" pitchFamily="-106" charset="-128"/>
            </a:endParaRPr>
          </a:p>
          <a:p>
            <a:pPr fontAlgn="ctr"/>
            <a:r>
              <a:rPr lang="en-US" dirty="0">
                <a:ea typeface="ＭＳ Ｐゴシック" pitchFamily="-106" charset="-128"/>
                <a:cs typeface="ＭＳ Ｐゴシック" pitchFamily="-106" charset="-128"/>
              </a:rPr>
              <a:t>Authority is </a:t>
            </a:r>
            <a:r>
              <a:rPr lang="en-US" b="1" dirty="0">
                <a:ea typeface="ＭＳ Ｐゴシック" pitchFamily="-106" charset="-128"/>
                <a:cs typeface="ＭＳ Ｐゴシック" pitchFamily="-106" charset="-128"/>
              </a:rPr>
              <a:t>given by God for the good of others</a:t>
            </a:r>
            <a:r>
              <a:rPr lang="en-US" dirty="0">
                <a:ea typeface="ＭＳ Ｐゴシック" pitchFamily="-106" charset="-128"/>
                <a:cs typeface="ＭＳ Ｐゴシック" pitchFamily="-106" charset="-128"/>
              </a:rPr>
              <a:t>, not self-promotion.</a:t>
            </a:r>
          </a:p>
          <a:p>
            <a:pPr fontAlgn="ctr"/>
            <a:endParaRPr lang="en-US" dirty="0">
              <a:ea typeface="ＭＳ Ｐゴシック" pitchFamily="-106" charset="-128"/>
              <a:cs typeface="ＭＳ Ｐゴシック" pitchFamily="-106" charset="-128"/>
            </a:endParaRPr>
          </a:p>
          <a:p>
            <a:pPr fontAlgn="ctr"/>
            <a:r>
              <a:rPr lang="en-US" dirty="0">
                <a:ea typeface="ＭＳ Ｐゴシック" pitchFamily="-106" charset="-128"/>
                <a:cs typeface="ＭＳ Ｐゴシック" pitchFamily="-106" charset="-128"/>
              </a:rPr>
              <a:t>Leadership is a </a:t>
            </a:r>
            <a:r>
              <a:rPr lang="en-US" b="1" dirty="0">
                <a:ea typeface="ＭＳ Ｐゴシック" pitchFamily="-106" charset="-128"/>
                <a:cs typeface="ＭＳ Ｐゴシック" pitchFamily="-106" charset="-128"/>
              </a:rPr>
              <a:t>stewardship</a:t>
            </a:r>
            <a:r>
              <a:rPr lang="en-US" dirty="0">
                <a:ea typeface="ＭＳ Ｐゴシック" pitchFamily="-106" charset="-128"/>
                <a:cs typeface="ＭＳ Ｐゴシック" pitchFamily="-106" charset="-128"/>
              </a:rPr>
              <a:t>—a temporary trust to be exercised in humility.</a:t>
            </a:r>
          </a:p>
          <a:p>
            <a:pPr fontAlgn="ctr"/>
            <a:endParaRPr lang="en-US" dirty="0">
              <a:ea typeface="ＭＳ Ｐゴシック" pitchFamily="-106" charset="-128"/>
              <a:cs typeface="ＭＳ Ｐゴシック" pitchFamily="-106" charset="-128"/>
            </a:endParaRPr>
          </a:p>
          <a:p>
            <a:pPr fontAlgn="ctr"/>
            <a:r>
              <a:rPr lang="en-US" dirty="0">
                <a:ea typeface="ＭＳ Ｐゴシック" pitchFamily="-106" charset="-128"/>
                <a:cs typeface="ＭＳ Ｐゴシック" pitchFamily="-106" charset="-128"/>
              </a:rPr>
              <a:t>The </a:t>
            </a:r>
            <a:r>
              <a:rPr lang="en-US" b="1" dirty="0">
                <a:ea typeface="ＭＳ Ｐゴシック" pitchFamily="-106" charset="-128"/>
                <a:cs typeface="ＭＳ Ｐゴシック" pitchFamily="-106" charset="-128"/>
              </a:rPr>
              <a:t>ultimate model is the cross</a:t>
            </a:r>
            <a:r>
              <a:rPr lang="en-US" dirty="0">
                <a:ea typeface="ＭＳ Ｐゴシック" pitchFamily="-106" charset="-128"/>
                <a:cs typeface="ＭＳ Ｐゴシック" pitchFamily="-106" charset="-128"/>
              </a:rPr>
              <a:t>, where Christ gives Himself for those He leads.</a:t>
            </a:r>
          </a:p>
        </p:txBody>
      </p:sp>
      <p:sp>
        <p:nvSpPr>
          <p:cNvPr id="5" name="TextBox 4">
            <a:extLst>
              <a:ext uri="{FF2B5EF4-FFF2-40B4-BE49-F238E27FC236}">
                <a16:creationId xmlns:a16="http://schemas.microsoft.com/office/drawing/2014/main" id="{E096649C-2920-A9EC-E3FD-805701D5322D}"/>
              </a:ext>
            </a:extLst>
          </p:cNvPr>
          <p:cNvSpPr txBox="1"/>
          <p:nvPr/>
        </p:nvSpPr>
        <p:spPr>
          <a:xfrm>
            <a:off x="333269" y="1066800"/>
            <a:ext cx="8514761" cy="2893100"/>
          </a:xfrm>
          <a:prstGeom prst="rect">
            <a:avLst/>
          </a:prstGeom>
          <a:noFill/>
        </p:spPr>
        <p:txBody>
          <a:bodyPr wrap="square" rtlCol="0">
            <a:spAutoFit/>
          </a:bodyPr>
          <a:lstStyle/>
          <a:p>
            <a:r>
              <a:rPr lang="en-US" sz="2000" b="1" i="1" u="sng" dirty="0"/>
              <a:t>Jesus’ Redefinition of Leadership</a:t>
            </a:r>
          </a:p>
          <a:p>
            <a:endParaRPr lang="en-US" b="1" i="1" u="sng" dirty="0"/>
          </a:p>
          <a:p>
            <a:pPr fontAlgn="ctr"/>
            <a:r>
              <a:rPr lang="en-US" b="1" dirty="0">
                <a:ea typeface="ＭＳ Ｐゴシック" pitchFamily="-106" charset="-128"/>
                <a:cs typeface="ＭＳ Ｐゴシック" pitchFamily="-106" charset="-128"/>
              </a:rPr>
              <a:t>Worldly model:</a:t>
            </a:r>
            <a:r>
              <a:rPr lang="en-US" dirty="0">
                <a:ea typeface="ＭＳ Ｐゴシック" pitchFamily="-106" charset="-128"/>
                <a:cs typeface="ＭＳ Ｐゴシック" pitchFamily="-106" charset="-128"/>
              </a:rPr>
              <a:t> “Those who are considered rulers of the Gentiles lord it over them… exercise authority over them.” (v. 42)</a:t>
            </a:r>
          </a:p>
          <a:p>
            <a:pPr fontAlgn="ctr"/>
            <a:endParaRPr lang="en-US" dirty="0">
              <a:ea typeface="ＭＳ Ｐゴシック" pitchFamily="-106" charset="-128"/>
              <a:cs typeface="ＭＳ Ｐゴシック" pitchFamily="-106" charset="-128"/>
            </a:endParaRPr>
          </a:p>
          <a:p>
            <a:pPr fontAlgn="ctr"/>
            <a:r>
              <a:rPr lang="en-US" b="1" dirty="0">
                <a:ea typeface="ＭＳ Ｐゴシック" pitchFamily="-106" charset="-128"/>
                <a:cs typeface="ＭＳ Ｐゴシック" pitchFamily="-106" charset="-128"/>
              </a:rPr>
              <a:t>Kingdom model:</a:t>
            </a:r>
            <a:r>
              <a:rPr lang="en-US" dirty="0">
                <a:ea typeface="ＭＳ Ｐゴシック" pitchFamily="-106" charset="-128"/>
                <a:cs typeface="ＭＳ Ｐゴシック" pitchFamily="-106" charset="-128"/>
              </a:rPr>
              <a:t> “Not so with you.” (v. 43) Greatness comes through service; first place comes by being the slave of all.</a:t>
            </a:r>
          </a:p>
          <a:p>
            <a:pPr fontAlgn="ctr"/>
            <a:endParaRPr lang="en-US" dirty="0">
              <a:ea typeface="ＭＳ Ｐゴシック" pitchFamily="-106" charset="-128"/>
              <a:cs typeface="ＭＳ Ｐゴシック" pitchFamily="-106" charset="-128"/>
            </a:endParaRPr>
          </a:p>
          <a:p>
            <a:pPr fontAlgn="ctr"/>
            <a:r>
              <a:rPr lang="en-US" b="1" dirty="0">
                <a:ea typeface="ＭＳ Ｐゴシック" pitchFamily="-106" charset="-128"/>
                <a:cs typeface="ＭＳ Ｐゴシック" pitchFamily="-106" charset="-128"/>
              </a:rPr>
              <a:t>Christ’s example:</a:t>
            </a:r>
            <a:r>
              <a:rPr lang="en-US" dirty="0">
                <a:ea typeface="ＭＳ Ｐゴシック" pitchFamily="-106" charset="-128"/>
                <a:cs typeface="ＭＳ Ｐゴシック" pitchFamily="-106" charset="-128"/>
              </a:rPr>
              <a:t> “For even the Son of Man came not to be served but to serve, and to give His life as a ransom for many.” (v. 45)</a:t>
            </a:r>
          </a:p>
        </p:txBody>
      </p:sp>
    </p:spTree>
    <p:extLst>
      <p:ext uri="{BB962C8B-B14F-4D97-AF65-F5344CB8AC3E}">
        <p14:creationId xmlns:p14="http://schemas.microsoft.com/office/powerpoint/2010/main" val="2287887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1000"/>
                                        <p:tgtEl>
                                          <p:spTgt spid="5">
                                            <p:txEl>
                                              <p:pRg st="2" end="2"/>
                                            </p:txEl>
                                          </p:spTgt>
                                        </p:tgtEl>
                                      </p:cBhvr>
                                    </p:animEffect>
                                    <p:anim calcmode="lin" valueType="num">
                                      <p:cBhvr>
                                        <p:cTn id="13"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Effect transition="in" filter="fade">
                                      <p:cBhvr>
                                        <p:cTn id="19" dur="1000"/>
                                        <p:tgtEl>
                                          <p:spTgt spid="5">
                                            <p:txEl>
                                              <p:pRg st="4" end="4"/>
                                            </p:txEl>
                                          </p:spTgt>
                                        </p:tgtEl>
                                      </p:cBhvr>
                                    </p:animEffect>
                                    <p:anim calcmode="lin" valueType="num">
                                      <p:cBhvr>
                                        <p:cTn id="20"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21"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5">
                                            <p:txEl>
                                              <p:pRg st="6" end="6"/>
                                            </p:txEl>
                                          </p:spTgt>
                                        </p:tgtEl>
                                        <p:attrNameLst>
                                          <p:attrName>style.visibility</p:attrName>
                                        </p:attrNameLst>
                                      </p:cBhvr>
                                      <p:to>
                                        <p:strVal val="visible"/>
                                      </p:to>
                                    </p:set>
                                    <p:animEffect transition="in" filter="fade">
                                      <p:cBhvr>
                                        <p:cTn id="26" dur="1000"/>
                                        <p:tgtEl>
                                          <p:spTgt spid="5">
                                            <p:txEl>
                                              <p:pRg st="6" end="6"/>
                                            </p:txEl>
                                          </p:spTgt>
                                        </p:tgtEl>
                                      </p:cBhvr>
                                    </p:animEffect>
                                    <p:anim calcmode="lin" valueType="num">
                                      <p:cBhvr>
                                        <p:cTn id="27"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28" dur="1000" fill="hold"/>
                                        <p:tgtEl>
                                          <p:spTgt spid="5">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3">
                                            <p:txEl>
                                              <p:pRg st="0" end="0"/>
                                            </p:txEl>
                                          </p:spTgt>
                                        </p:tgtEl>
                                        <p:attrNameLst>
                                          <p:attrName>style.visibility</p:attrName>
                                        </p:attrNameLst>
                                      </p:cBhvr>
                                      <p:to>
                                        <p:strVal val="visible"/>
                                      </p:to>
                                    </p:set>
                                    <p:animEffect transition="in" filter="fade">
                                      <p:cBhvr>
                                        <p:cTn id="33" dur="1000"/>
                                        <p:tgtEl>
                                          <p:spTgt spid="3">
                                            <p:txEl>
                                              <p:pRg st="0" end="0"/>
                                            </p:txEl>
                                          </p:spTgt>
                                        </p:tgtEl>
                                      </p:cBhvr>
                                    </p:animEffect>
                                    <p:anim calcmode="lin" valueType="num">
                                      <p:cBhvr>
                                        <p:cTn id="3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0" end="0"/>
                                            </p:txEl>
                                          </p:spTgt>
                                        </p:tgtEl>
                                        <p:attrNameLst>
                                          <p:attrName>ppt_y</p:attrName>
                                        </p:attrNameLst>
                                      </p:cBhvr>
                                      <p:tavLst>
                                        <p:tav tm="0">
                                          <p:val>
                                            <p:strVal val="#ppt_y+.1"/>
                                          </p:val>
                                        </p:tav>
                                        <p:tav tm="100000">
                                          <p:val>
                                            <p:strVal val="#ppt_y"/>
                                          </p:val>
                                        </p:tav>
                                      </p:tavLst>
                                    </p:anim>
                                  </p:childTnLst>
                                </p:cTn>
                              </p:par>
                              <p:par>
                                <p:cTn id="36" presetID="42" presetClass="entr" presetSubtype="0" fill="hold" nodeType="withEffect">
                                  <p:stCondLst>
                                    <p:cond delay="0"/>
                                  </p:stCondLst>
                                  <p:childTnLst>
                                    <p:set>
                                      <p:cBhvr>
                                        <p:cTn id="37" dur="1" fill="hold">
                                          <p:stCondLst>
                                            <p:cond delay="0"/>
                                          </p:stCondLst>
                                        </p:cTn>
                                        <p:tgtEl>
                                          <p:spTgt spid="3">
                                            <p:txEl>
                                              <p:pRg st="2" end="2"/>
                                            </p:txEl>
                                          </p:spTgt>
                                        </p:tgtEl>
                                        <p:attrNameLst>
                                          <p:attrName>style.visibility</p:attrName>
                                        </p:attrNameLst>
                                      </p:cBhvr>
                                      <p:to>
                                        <p:strVal val="visible"/>
                                      </p:to>
                                    </p:set>
                                    <p:animEffect transition="in" filter="fade">
                                      <p:cBhvr>
                                        <p:cTn id="38" dur="1000"/>
                                        <p:tgtEl>
                                          <p:spTgt spid="3">
                                            <p:txEl>
                                              <p:pRg st="2" end="2"/>
                                            </p:txEl>
                                          </p:spTgt>
                                        </p:tgtEl>
                                      </p:cBhvr>
                                    </p:animEffect>
                                    <p:anim calcmode="lin" valueType="num">
                                      <p:cBhvr>
                                        <p:cTn id="3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4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nodeType="clickEffect">
                                  <p:stCondLst>
                                    <p:cond delay="0"/>
                                  </p:stCondLst>
                                  <p:childTnLst>
                                    <p:set>
                                      <p:cBhvr>
                                        <p:cTn id="44" dur="1" fill="hold">
                                          <p:stCondLst>
                                            <p:cond delay="0"/>
                                          </p:stCondLst>
                                        </p:cTn>
                                        <p:tgtEl>
                                          <p:spTgt spid="3">
                                            <p:txEl>
                                              <p:pRg st="4" end="4"/>
                                            </p:txEl>
                                          </p:spTgt>
                                        </p:tgtEl>
                                        <p:attrNameLst>
                                          <p:attrName>style.visibility</p:attrName>
                                        </p:attrNameLst>
                                      </p:cBhvr>
                                      <p:to>
                                        <p:strVal val="visible"/>
                                      </p:to>
                                    </p:set>
                                    <p:animEffect transition="in" filter="fade">
                                      <p:cBhvr>
                                        <p:cTn id="45" dur="1000"/>
                                        <p:tgtEl>
                                          <p:spTgt spid="3">
                                            <p:txEl>
                                              <p:pRg st="4" end="4"/>
                                            </p:txEl>
                                          </p:spTgt>
                                        </p:tgtEl>
                                      </p:cBhvr>
                                    </p:animEffect>
                                    <p:anim calcmode="lin" valueType="num">
                                      <p:cBhvr>
                                        <p:cTn id="4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nodeType="clickEffect">
                                  <p:stCondLst>
                                    <p:cond delay="0"/>
                                  </p:stCondLst>
                                  <p:childTnLst>
                                    <p:set>
                                      <p:cBhvr>
                                        <p:cTn id="51" dur="1" fill="hold">
                                          <p:stCondLst>
                                            <p:cond delay="0"/>
                                          </p:stCondLst>
                                        </p:cTn>
                                        <p:tgtEl>
                                          <p:spTgt spid="3">
                                            <p:txEl>
                                              <p:pRg st="6" end="6"/>
                                            </p:txEl>
                                          </p:spTgt>
                                        </p:tgtEl>
                                        <p:attrNameLst>
                                          <p:attrName>style.visibility</p:attrName>
                                        </p:attrNameLst>
                                      </p:cBhvr>
                                      <p:to>
                                        <p:strVal val="visible"/>
                                      </p:to>
                                    </p:set>
                                    <p:animEffect transition="in" filter="fade">
                                      <p:cBhvr>
                                        <p:cTn id="52" dur="1000"/>
                                        <p:tgtEl>
                                          <p:spTgt spid="3">
                                            <p:txEl>
                                              <p:pRg st="6" end="6"/>
                                            </p:txEl>
                                          </p:spTgt>
                                        </p:tgtEl>
                                      </p:cBhvr>
                                    </p:animEffect>
                                    <p:anim calcmode="lin" valueType="num">
                                      <p:cBhvr>
                                        <p:cTn id="5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4"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nodeType="clickEffect">
                                  <p:stCondLst>
                                    <p:cond delay="0"/>
                                  </p:stCondLst>
                                  <p:childTnLst>
                                    <p:set>
                                      <p:cBhvr>
                                        <p:cTn id="58" dur="1" fill="hold">
                                          <p:stCondLst>
                                            <p:cond delay="0"/>
                                          </p:stCondLst>
                                        </p:cTn>
                                        <p:tgtEl>
                                          <p:spTgt spid="3">
                                            <p:txEl>
                                              <p:pRg st="8" end="8"/>
                                            </p:txEl>
                                          </p:spTgt>
                                        </p:tgtEl>
                                        <p:attrNameLst>
                                          <p:attrName>style.visibility</p:attrName>
                                        </p:attrNameLst>
                                      </p:cBhvr>
                                      <p:to>
                                        <p:strVal val="visible"/>
                                      </p:to>
                                    </p:set>
                                    <p:animEffect transition="in" filter="fade">
                                      <p:cBhvr>
                                        <p:cTn id="59" dur="1000"/>
                                        <p:tgtEl>
                                          <p:spTgt spid="3">
                                            <p:txEl>
                                              <p:pRg st="8" end="8"/>
                                            </p:txEl>
                                          </p:spTgt>
                                        </p:tgtEl>
                                      </p:cBhvr>
                                    </p:animEffect>
                                    <p:anim calcmode="lin" valueType="num">
                                      <p:cBhvr>
                                        <p:cTn id="60"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1"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Subtitle 2"/>
          <p:cNvSpPr>
            <a:spLocks noGrp="1"/>
          </p:cNvSpPr>
          <p:nvPr>
            <p:ph type="subTitle" idx="1"/>
          </p:nvPr>
        </p:nvSpPr>
        <p:spPr>
          <a:xfrm>
            <a:off x="342900" y="1460049"/>
            <a:ext cx="8458200" cy="2438400"/>
          </a:xfrm>
        </p:spPr>
        <p:txBody>
          <a:bodyPr/>
          <a:lstStyle/>
          <a:p>
            <a:r>
              <a:rPr lang="en-US" i="1" dirty="0"/>
              <a:t>“…Jesus answered, ‘You say rightly that I am a king.  </a:t>
            </a:r>
            <a:r>
              <a:rPr lang="en-US" b="1" i="1" dirty="0"/>
              <a:t>For this cause </a:t>
            </a:r>
            <a:r>
              <a:rPr lang="en-US" i="1" dirty="0"/>
              <a:t>I was born, and </a:t>
            </a:r>
            <a:r>
              <a:rPr lang="en-US" b="1" i="1" dirty="0"/>
              <a:t>for this cause </a:t>
            </a:r>
            <a:r>
              <a:rPr lang="en-US" i="1" dirty="0"/>
              <a:t>I have come into the world, that </a:t>
            </a:r>
            <a:r>
              <a:rPr lang="en-US" b="1" i="1" dirty="0"/>
              <a:t>I should bear witness to the truth.  </a:t>
            </a:r>
            <a:r>
              <a:rPr lang="en-US" b="1" i="1" u="sng" dirty="0"/>
              <a:t>Everyone who is of the truth hears My voice</a:t>
            </a:r>
            <a:r>
              <a:rPr lang="en-US" i="1" u="sng" dirty="0"/>
              <a:t>.</a:t>
            </a:r>
            <a:r>
              <a:rPr lang="en-US" i="1" dirty="0"/>
              <a:t>’”  John 18:37</a:t>
            </a:r>
          </a:p>
        </p:txBody>
      </p:sp>
      <p:sp>
        <p:nvSpPr>
          <p:cNvPr id="2" name="Title 1">
            <a:extLst>
              <a:ext uri="{FF2B5EF4-FFF2-40B4-BE49-F238E27FC236}">
                <a16:creationId xmlns:a16="http://schemas.microsoft.com/office/drawing/2014/main" id="{AFC8D075-377D-D450-7799-E1C33B380C58}"/>
              </a:ext>
            </a:extLst>
          </p:cNvPr>
          <p:cNvSpPr txBox="1">
            <a:spLocks/>
          </p:cNvSpPr>
          <p:nvPr/>
        </p:nvSpPr>
        <p:spPr bwMode="auto">
          <a:xfrm>
            <a:off x="304800" y="9427"/>
            <a:ext cx="82296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fontScale="90000" lnSpcReduction="10000"/>
          </a:bodyPr>
          <a:lstStyle>
            <a:lvl1pPr algn="ctr" rtl="0" eaLnBrk="1" fontAlgn="base" hangingPunct="1">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pPr algn="l"/>
            <a:r>
              <a:rPr lang="en-US" dirty="0"/>
              <a:t>Jesus’ Vision Statement</a:t>
            </a:r>
            <a:br>
              <a:rPr lang="en-US" dirty="0"/>
            </a:br>
            <a:r>
              <a:rPr lang="en-US" sz="2400" dirty="0">
                <a:solidFill>
                  <a:schemeClr val="tx2">
                    <a:lumMod val="60000"/>
                    <a:lumOff val="40000"/>
                  </a:schemeClr>
                </a:solidFill>
              </a:rPr>
              <a:t>What does the King envision for His Kingdom?</a:t>
            </a:r>
          </a:p>
        </p:txBody>
      </p:sp>
      <p:sp>
        <p:nvSpPr>
          <p:cNvPr id="4" name="TextBox 3">
            <a:extLst>
              <a:ext uri="{FF2B5EF4-FFF2-40B4-BE49-F238E27FC236}">
                <a16:creationId xmlns:a16="http://schemas.microsoft.com/office/drawing/2014/main" id="{4A21221C-151A-6421-1BFD-6019D91D900A}"/>
              </a:ext>
            </a:extLst>
          </p:cNvPr>
          <p:cNvSpPr txBox="1"/>
          <p:nvPr/>
        </p:nvSpPr>
        <p:spPr>
          <a:xfrm>
            <a:off x="457200" y="4243789"/>
            <a:ext cx="8229600" cy="2308324"/>
          </a:xfrm>
          <a:prstGeom prst="rect">
            <a:avLst/>
          </a:prstGeom>
          <a:noFill/>
        </p:spPr>
        <p:txBody>
          <a:bodyPr wrap="square" rtlCol="0">
            <a:spAutoFit/>
          </a:bodyPr>
          <a:lstStyle/>
          <a:p>
            <a:r>
              <a:rPr lang="en-US" sz="2400" b="1" i="1" dirty="0"/>
              <a:t>“All authority has been given to Me in heaven and on earth.  Go therefore and make disciples of all nations, baptizing them in the name of the Father and of the Son and of the Holy Spirit, teaching them to observe all things that I have commanded you; and lo, I am with you always, even to the end of the age.”  Matt. 28:18-20</a:t>
            </a:r>
            <a:endParaRPr lang="en-US" sz="2400" i="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t>“Follow Me” (not ‘Study Me’)</a:t>
            </a:r>
            <a:br>
              <a:rPr lang="en-US" dirty="0"/>
            </a:br>
            <a:r>
              <a:rPr lang="en-US" sz="2400" dirty="0">
                <a:solidFill>
                  <a:schemeClr val="tx2">
                    <a:lumMod val="60000"/>
                    <a:lumOff val="40000"/>
                  </a:schemeClr>
                </a:solidFill>
              </a:rPr>
              <a:t>I Timothy 6:11-16 </a:t>
            </a:r>
          </a:p>
        </p:txBody>
      </p:sp>
      <p:sp>
        <p:nvSpPr>
          <p:cNvPr id="6" name="TextBox 5"/>
          <p:cNvSpPr txBox="1"/>
          <p:nvPr/>
        </p:nvSpPr>
        <p:spPr>
          <a:xfrm>
            <a:off x="456475" y="1313527"/>
            <a:ext cx="8001000" cy="1323439"/>
          </a:xfrm>
          <a:prstGeom prst="rect">
            <a:avLst/>
          </a:prstGeom>
          <a:noFill/>
        </p:spPr>
        <p:txBody>
          <a:bodyPr wrap="square" rtlCol="0">
            <a:spAutoFit/>
          </a:bodyPr>
          <a:lstStyle/>
          <a:p>
            <a:r>
              <a:rPr lang="en-US" sz="2000" i="1" dirty="0"/>
              <a:t>“…Jesus answered, ‘You say rightly that I am a king.  </a:t>
            </a:r>
            <a:r>
              <a:rPr lang="en-US" sz="2000" b="1" i="1" dirty="0"/>
              <a:t>For this cause </a:t>
            </a:r>
            <a:r>
              <a:rPr lang="en-US" sz="2000" i="1" dirty="0"/>
              <a:t>I was born, and </a:t>
            </a:r>
            <a:r>
              <a:rPr lang="en-US" sz="2000" b="1" i="1" dirty="0"/>
              <a:t>for this cause </a:t>
            </a:r>
            <a:r>
              <a:rPr lang="en-US" sz="2000" i="1" dirty="0"/>
              <a:t>I have come into the world, that </a:t>
            </a:r>
            <a:r>
              <a:rPr lang="en-US" sz="2000" b="1" i="1" dirty="0"/>
              <a:t>I should bear witness to the truth.  </a:t>
            </a:r>
            <a:r>
              <a:rPr lang="en-US" sz="2000" b="1" i="1" u="sng" dirty="0"/>
              <a:t>Everyone who is of the truth hears My voice</a:t>
            </a:r>
            <a:r>
              <a:rPr lang="en-US" sz="2000" i="1" u="sng" dirty="0"/>
              <a:t>.</a:t>
            </a:r>
            <a:r>
              <a:rPr lang="en-US" sz="2000" i="1" dirty="0"/>
              <a:t>’”  John 18:37</a:t>
            </a:r>
          </a:p>
        </p:txBody>
      </p:sp>
      <p:sp>
        <p:nvSpPr>
          <p:cNvPr id="5" name="TextBox 4"/>
          <p:cNvSpPr txBox="1"/>
          <p:nvPr/>
        </p:nvSpPr>
        <p:spPr>
          <a:xfrm>
            <a:off x="456475" y="2829999"/>
            <a:ext cx="8001000" cy="707886"/>
          </a:xfrm>
          <a:prstGeom prst="rect">
            <a:avLst/>
          </a:prstGeom>
          <a:noFill/>
        </p:spPr>
        <p:txBody>
          <a:bodyPr wrap="square" rtlCol="0">
            <a:spAutoFit/>
          </a:bodyPr>
          <a:lstStyle/>
          <a:p>
            <a:r>
              <a:rPr lang="en-US" sz="2000" i="1" dirty="0"/>
              <a:t>“…Jesus said to him, ‘</a:t>
            </a:r>
            <a:r>
              <a:rPr lang="en-US" sz="2000" b="1" i="1" u="sng" dirty="0"/>
              <a:t>I am </a:t>
            </a:r>
            <a:r>
              <a:rPr lang="en-US" sz="2000" i="1" u="sng" dirty="0"/>
              <a:t>the way, </a:t>
            </a:r>
            <a:r>
              <a:rPr lang="en-US" sz="2000" b="1" i="1" u="sng" dirty="0"/>
              <a:t>the truth</a:t>
            </a:r>
            <a:r>
              <a:rPr lang="en-US" sz="2000" i="1" u="sng" dirty="0"/>
              <a:t>, and the life</a:t>
            </a:r>
            <a:r>
              <a:rPr lang="en-US" sz="2000" i="1" dirty="0"/>
              <a:t>.  No one comes to the Father except through Me.’”  John 14:6</a:t>
            </a:r>
          </a:p>
        </p:txBody>
      </p:sp>
      <p:sp>
        <p:nvSpPr>
          <p:cNvPr id="7" name="TextBox 6"/>
          <p:cNvSpPr txBox="1"/>
          <p:nvPr/>
        </p:nvSpPr>
        <p:spPr>
          <a:xfrm>
            <a:off x="476731" y="3705761"/>
            <a:ext cx="8001000" cy="1323439"/>
          </a:xfrm>
          <a:prstGeom prst="rect">
            <a:avLst/>
          </a:prstGeom>
          <a:noFill/>
        </p:spPr>
        <p:txBody>
          <a:bodyPr wrap="square" rtlCol="0">
            <a:spAutoFit/>
          </a:bodyPr>
          <a:lstStyle/>
          <a:p>
            <a:r>
              <a:rPr lang="en-US" sz="2000" i="1" dirty="0"/>
              <a:t>“But Peter and John answered and said to them, ‘Whether it is right in the sight of God to listen to you more than to God, you judge.  </a:t>
            </a:r>
            <a:r>
              <a:rPr lang="en-US" sz="2000" b="1" i="1" dirty="0"/>
              <a:t>For we cannot but speak the things which </a:t>
            </a:r>
            <a:r>
              <a:rPr lang="en-US" sz="2000" b="1" i="1" u="sng" dirty="0"/>
              <a:t>we have seen and heard</a:t>
            </a:r>
            <a:r>
              <a:rPr lang="en-US" sz="2000" i="1" dirty="0"/>
              <a:t>.”  Acts 4:19-20</a:t>
            </a:r>
          </a:p>
        </p:txBody>
      </p:sp>
      <p:sp>
        <p:nvSpPr>
          <p:cNvPr id="8" name="TextBox 7"/>
          <p:cNvSpPr txBox="1"/>
          <p:nvPr/>
        </p:nvSpPr>
        <p:spPr>
          <a:xfrm>
            <a:off x="447794" y="5214438"/>
            <a:ext cx="8001000" cy="1323439"/>
          </a:xfrm>
          <a:prstGeom prst="rect">
            <a:avLst/>
          </a:prstGeom>
          <a:noFill/>
        </p:spPr>
        <p:txBody>
          <a:bodyPr wrap="square" rtlCol="0">
            <a:spAutoFit/>
          </a:bodyPr>
          <a:lstStyle/>
          <a:p>
            <a:r>
              <a:rPr lang="en-US" sz="2000" i="1" dirty="0"/>
              <a:t>“This is the ‘stone which was rejected by you builders, which has become the chief cornerstone.’  </a:t>
            </a:r>
            <a:r>
              <a:rPr lang="en-US" sz="2000" b="1" i="1" dirty="0"/>
              <a:t>Nor is there salvation in any other, for there is no other name under heaven given among men by which we must be saved</a:t>
            </a:r>
            <a:r>
              <a:rPr lang="en-US" sz="2000" i="1" dirty="0"/>
              <a:t>.”  Acts 4:11-12   </a:t>
            </a:r>
          </a:p>
        </p:txBody>
      </p:sp>
    </p:spTree>
    <p:extLst>
      <p:ext uri="{BB962C8B-B14F-4D97-AF65-F5344CB8AC3E}">
        <p14:creationId xmlns:p14="http://schemas.microsoft.com/office/powerpoint/2010/main" val="1426042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1000"/>
                                        <p:tgtEl>
                                          <p:spTgt spid="8"/>
                                        </p:tgtEl>
                                      </p:cBhvr>
                                    </p:animEffect>
                                    <p:anim calcmode="lin" valueType="num">
                                      <p:cBhvr>
                                        <p:cTn id="29" dur="1000" fill="hold"/>
                                        <p:tgtEl>
                                          <p:spTgt spid="8"/>
                                        </p:tgtEl>
                                        <p:attrNameLst>
                                          <p:attrName>ppt_x</p:attrName>
                                        </p:attrNameLst>
                                      </p:cBhvr>
                                      <p:tavLst>
                                        <p:tav tm="0">
                                          <p:val>
                                            <p:strVal val="#ppt_x"/>
                                          </p:val>
                                        </p:tav>
                                        <p:tav tm="100000">
                                          <p:val>
                                            <p:strVal val="#ppt_x"/>
                                          </p:val>
                                        </p:tav>
                                      </p:tavLst>
                                    </p:anim>
                                    <p:anim calcmode="lin" valueType="num">
                                      <p:cBhvr>
                                        <p:cTn id="30"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5" grpId="0"/>
      <p:bldP spid="7" grpId="0"/>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bwMode="auto">
          <a:xfrm>
            <a:off x="381000" y="0"/>
            <a:ext cx="8382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algn="l" rtl="0" eaLnBrk="1" fontAlgn="base" hangingPunct="1">
              <a:spcBef>
                <a:spcPct val="0"/>
              </a:spcBef>
              <a:spcAft>
                <a:spcPct val="0"/>
              </a:spcAft>
              <a:defRPr lang="en-US" sz="4000" b="1" kern="120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dirty="0"/>
              <a:t>Help Wanted… </a:t>
            </a:r>
          </a:p>
          <a:p>
            <a:r>
              <a:rPr lang="en-US" sz="2400" dirty="0">
                <a:solidFill>
                  <a:schemeClr val="tx2">
                    <a:lumMod val="60000"/>
                    <a:lumOff val="40000"/>
                  </a:schemeClr>
                </a:solidFill>
              </a:rPr>
              <a:t>How do we get Kingdom “business” done? </a:t>
            </a:r>
          </a:p>
        </p:txBody>
      </p:sp>
      <p:sp>
        <p:nvSpPr>
          <p:cNvPr id="6" name="TextBox 5"/>
          <p:cNvSpPr txBox="1"/>
          <p:nvPr/>
        </p:nvSpPr>
        <p:spPr>
          <a:xfrm>
            <a:off x="396240" y="1447800"/>
            <a:ext cx="8001000" cy="3477875"/>
          </a:xfrm>
          <a:prstGeom prst="rect">
            <a:avLst/>
          </a:prstGeom>
          <a:noFill/>
        </p:spPr>
        <p:txBody>
          <a:bodyPr wrap="square" rtlCol="0">
            <a:spAutoFit/>
          </a:bodyPr>
          <a:lstStyle/>
          <a:p>
            <a:r>
              <a:rPr lang="en-US" sz="2000" b="1" i="1" dirty="0"/>
              <a:t>Then Jesus went about all the cities and villages, teaching in their synagogues, preaching the gospel of the kingdom, and healing every sickness and every disease among the people.</a:t>
            </a:r>
          </a:p>
          <a:p>
            <a:endParaRPr lang="en-US" sz="2000" b="1" i="1" dirty="0"/>
          </a:p>
          <a:p>
            <a:r>
              <a:rPr lang="en-US" sz="2000" b="1" i="1" dirty="0"/>
              <a:t>But when He saw the multitudes, He was moved with compassion for them, because they were weary and scattered, like sheep having no shepherd.</a:t>
            </a:r>
          </a:p>
          <a:p>
            <a:endParaRPr lang="en-US" sz="2000" b="1" i="1" dirty="0"/>
          </a:p>
          <a:p>
            <a:r>
              <a:rPr lang="en-US" sz="2000" b="1" i="1" dirty="0"/>
              <a:t>Then He said to His disciples, “The harvest truly is plentiful, but the laborers are few.  Therefore, pray the Lord of the harvest to send out laborers into His harvest.”     Matt. 9:35-38</a:t>
            </a:r>
            <a:endParaRPr lang="en-US" sz="2000" i="1" dirty="0"/>
          </a:p>
        </p:txBody>
      </p:sp>
      <p:sp>
        <p:nvSpPr>
          <p:cNvPr id="12" name="TextBox 11">
            <a:extLst>
              <a:ext uri="{FF2B5EF4-FFF2-40B4-BE49-F238E27FC236}">
                <a16:creationId xmlns:a16="http://schemas.microsoft.com/office/drawing/2014/main" id="{6D2E61DB-1754-4F70-A0F9-876D90E16EDC}"/>
              </a:ext>
            </a:extLst>
          </p:cNvPr>
          <p:cNvSpPr txBox="1"/>
          <p:nvPr/>
        </p:nvSpPr>
        <p:spPr>
          <a:xfrm>
            <a:off x="381000" y="5410200"/>
            <a:ext cx="8001000" cy="707886"/>
          </a:xfrm>
          <a:prstGeom prst="rect">
            <a:avLst/>
          </a:prstGeom>
          <a:noFill/>
        </p:spPr>
        <p:txBody>
          <a:bodyPr wrap="square" rtlCol="0">
            <a:spAutoFit/>
          </a:bodyPr>
          <a:lstStyle/>
          <a:p>
            <a:r>
              <a:rPr lang="en-US" sz="2000" b="1" i="1" dirty="0"/>
              <a:t>We need to </a:t>
            </a:r>
            <a:r>
              <a:rPr lang="en-US" sz="2000" b="1" i="1" u="sng" dirty="0"/>
              <a:t>see as Jesus saw </a:t>
            </a:r>
            <a:r>
              <a:rPr lang="en-US" sz="2000" b="1" i="1" dirty="0"/>
              <a:t>and </a:t>
            </a:r>
            <a:r>
              <a:rPr lang="en-US" sz="2000" b="1" i="1" u="sng" dirty="0"/>
              <a:t>feel as Jesus felt </a:t>
            </a:r>
            <a:r>
              <a:rPr lang="en-US" sz="2000" b="1" i="1" dirty="0"/>
              <a:t>so that we will </a:t>
            </a:r>
            <a:r>
              <a:rPr lang="en-US" sz="2000" b="1" i="1" u="sng" dirty="0"/>
              <a:t>do as Jesus did</a:t>
            </a:r>
            <a:r>
              <a:rPr lang="en-US" sz="2000" b="1" i="1" dirty="0"/>
              <a:t>.</a:t>
            </a:r>
            <a:endParaRPr lang="en-US" sz="2000" i="1" dirty="0"/>
          </a:p>
        </p:txBody>
      </p:sp>
    </p:spTree>
    <p:extLst>
      <p:ext uri="{BB962C8B-B14F-4D97-AF65-F5344CB8AC3E}">
        <p14:creationId xmlns:p14="http://schemas.microsoft.com/office/powerpoint/2010/main" val="1806541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1000"/>
                                        <p:tgtEl>
                                          <p:spTgt spid="12"/>
                                        </p:tgtEl>
                                      </p:cBhvr>
                                    </p:animEffect>
                                    <p:anim calcmode="lin" valueType="num">
                                      <p:cBhvr>
                                        <p:cTn id="15" dur="1000" fill="hold"/>
                                        <p:tgtEl>
                                          <p:spTgt spid="12"/>
                                        </p:tgtEl>
                                        <p:attrNameLst>
                                          <p:attrName>ppt_x</p:attrName>
                                        </p:attrNameLst>
                                      </p:cBhvr>
                                      <p:tavLst>
                                        <p:tav tm="0">
                                          <p:val>
                                            <p:strVal val="#ppt_x"/>
                                          </p:val>
                                        </p:tav>
                                        <p:tav tm="100000">
                                          <p:val>
                                            <p:strVal val="#ppt_x"/>
                                          </p:val>
                                        </p:tav>
                                      </p:tavLst>
                                    </p:anim>
                                    <p:anim calcmode="lin" valueType="num">
                                      <p:cBhvr>
                                        <p:cTn id="1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0A6FADF0-1ED5-431A-98E7-01F7978E00A1}"/>
              </a:ext>
            </a:extLst>
          </p:cNvPr>
          <p:cNvSpPr txBox="1">
            <a:spLocks noGrp="1"/>
          </p:cNvSpPr>
          <p:nvPr>
            <p:ph type="title"/>
          </p:nvPr>
        </p:nvSpPr>
        <p:spPr bwMode="auto">
          <a:xfrm>
            <a:off x="342900" y="110504"/>
            <a:ext cx="8229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fontScale="90000"/>
          </a:bodyPr>
          <a:lstStyle>
            <a:lvl1pPr algn="l" rtl="0" eaLnBrk="1" fontAlgn="base" hangingPunct="1">
              <a:spcBef>
                <a:spcPct val="0"/>
              </a:spcBef>
              <a:spcAft>
                <a:spcPct val="0"/>
              </a:spcAft>
              <a:defRPr lang="en-US" sz="4000" b="1" kern="120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dirty="0"/>
              <a:t>The Church that Jesus Built </a:t>
            </a:r>
          </a:p>
          <a:p>
            <a:r>
              <a:rPr lang="en-US" sz="2400" dirty="0">
                <a:solidFill>
                  <a:schemeClr val="tx2">
                    <a:lumMod val="60000"/>
                    <a:lumOff val="40000"/>
                  </a:schemeClr>
                </a:solidFill>
              </a:rPr>
              <a:t>Whose church is it anyway…?   Matt. 16:15-19</a:t>
            </a:r>
          </a:p>
        </p:txBody>
      </p:sp>
      <p:sp>
        <p:nvSpPr>
          <p:cNvPr id="9" name="TextBox 8">
            <a:extLst>
              <a:ext uri="{FF2B5EF4-FFF2-40B4-BE49-F238E27FC236}">
                <a16:creationId xmlns:a16="http://schemas.microsoft.com/office/drawing/2014/main" id="{47BC67D4-E495-4D88-A380-00D1B1E92D34}"/>
              </a:ext>
            </a:extLst>
          </p:cNvPr>
          <p:cNvSpPr txBox="1"/>
          <p:nvPr/>
        </p:nvSpPr>
        <p:spPr>
          <a:xfrm>
            <a:off x="342900" y="1222698"/>
            <a:ext cx="8001000" cy="707886"/>
          </a:xfrm>
          <a:prstGeom prst="rect">
            <a:avLst/>
          </a:prstGeom>
          <a:noFill/>
        </p:spPr>
        <p:txBody>
          <a:bodyPr wrap="square" rtlCol="0">
            <a:spAutoFit/>
          </a:bodyPr>
          <a:lstStyle/>
          <a:p>
            <a:r>
              <a:rPr lang="en-US" sz="2000" b="1" i="1" dirty="0"/>
              <a:t>“There are many plans in a man’s heart. Nevertheless, the Lord’s counsel – that will stand.”  Prov. 19:21</a:t>
            </a:r>
            <a:endParaRPr lang="en-US" sz="2000" i="1" dirty="0"/>
          </a:p>
        </p:txBody>
      </p:sp>
      <p:sp>
        <p:nvSpPr>
          <p:cNvPr id="10" name="TextBox 9">
            <a:extLst>
              <a:ext uri="{FF2B5EF4-FFF2-40B4-BE49-F238E27FC236}">
                <a16:creationId xmlns:a16="http://schemas.microsoft.com/office/drawing/2014/main" id="{B8CAAC64-A9F6-47F6-8022-4DF4A7D72167}"/>
              </a:ext>
            </a:extLst>
          </p:cNvPr>
          <p:cNvSpPr txBox="1"/>
          <p:nvPr/>
        </p:nvSpPr>
        <p:spPr>
          <a:xfrm>
            <a:off x="327827" y="2276204"/>
            <a:ext cx="8001000" cy="707886"/>
          </a:xfrm>
          <a:prstGeom prst="rect">
            <a:avLst/>
          </a:prstGeom>
          <a:noFill/>
        </p:spPr>
        <p:txBody>
          <a:bodyPr wrap="square" rtlCol="0">
            <a:spAutoFit/>
          </a:bodyPr>
          <a:lstStyle/>
          <a:p>
            <a:r>
              <a:rPr lang="en-US" sz="2000" b="1" i="1" dirty="0"/>
              <a:t>The Apostle Paul said that God will judge whatever we build based upon a </a:t>
            </a:r>
            <a:r>
              <a:rPr lang="en-US" sz="2000" b="1" i="1" u="sng" dirty="0"/>
              <a:t>foundational</a:t>
            </a:r>
            <a:r>
              <a:rPr lang="en-US" sz="2000" b="1" i="1" dirty="0"/>
              <a:t> principle.  1 Cor. 3:1-23 ; 1 Cor. 3:10</a:t>
            </a:r>
            <a:endParaRPr lang="en-US" sz="2000" i="1" dirty="0"/>
          </a:p>
        </p:txBody>
      </p:sp>
      <p:sp>
        <p:nvSpPr>
          <p:cNvPr id="11" name="TextBox 10">
            <a:extLst>
              <a:ext uri="{FF2B5EF4-FFF2-40B4-BE49-F238E27FC236}">
                <a16:creationId xmlns:a16="http://schemas.microsoft.com/office/drawing/2014/main" id="{ADAFAB75-6FC8-4C53-80D6-186AFEC63397}"/>
              </a:ext>
            </a:extLst>
          </p:cNvPr>
          <p:cNvSpPr txBox="1"/>
          <p:nvPr/>
        </p:nvSpPr>
        <p:spPr>
          <a:xfrm>
            <a:off x="326576" y="3352800"/>
            <a:ext cx="8001000" cy="400110"/>
          </a:xfrm>
          <a:prstGeom prst="rect">
            <a:avLst/>
          </a:prstGeom>
          <a:noFill/>
        </p:spPr>
        <p:txBody>
          <a:bodyPr wrap="square" rtlCol="0">
            <a:spAutoFit/>
          </a:bodyPr>
          <a:lstStyle/>
          <a:p>
            <a:r>
              <a:rPr lang="en-US" sz="2000" b="1" i="1" dirty="0"/>
              <a:t>Common misguided church motivations…</a:t>
            </a:r>
            <a:endParaRPr lang="en-US" sz="2000" i="1" dirty="0"/>
          </a:p>
        </p:txBody>
      </p:sp>
      <p:sp>
        <p:nvSpPr>
          <p:cNvPr id="12" name="TextBox 11">
            <a:extLst>
              <a:ext uri="{FF2B5EF4-FFF2-40B4-BE49-F238E27FC236}">
                <a16:creationId xmlns:a16="http://schemas.microsoft.com/office/drawing/2014/main" id="{024DA953-2336-4E4F-9D1B-FC0547184BF0}"/>
              </a:ext>
            </a:extLst>
          </p:cNvPr>
          <p:cNvSpPr txBox="1"/>
          <p:nvPr/>
        </p:nvSpPr>
        <p:spPr>
          <a:xfrm>
            <a:off x="783776" y="3810000"/>
            <a:ext cx="8001000" cy="400110"/>
          </a:xfrm>
          <a:prstGeom prst="rect">
            <a:avLst/>
          </a:prstGeom>
          <a:noFill/>
        </p:spPr>
        <p:txBody>
          <a:bodyPr wrap="square" rtlCol="0">
            <a:spAutoFit/>
          </a:bodyPr>
          <a:lstStyle/>
          <a:p>
            <a:r>
              <a:rPr lang="en-US" sz="2000" b="1" i="1" dirty="0"/>
              <a:t>1. Church driven by </a:t>
            </a:r>
            <a:r>
              <a:rPr lang="en-US" sz="2000" b="1" i="1" u="sng" dirty="0"/>
              <a:t>Traditions</a:t>
            </a:r>
            <a:endParaRPr lang="en-US" sz="2000" i="1" u="sng" dirty="0"/>
          </a:p>
        </p:txBody>
      </p:sp>
      <p:sp>
        <p:nvSpPr>
          <p:cNvPr id="13" name="TextBox 12">
            <a:extLst>
              <a:ext uri="{FF2B5EF4-FFF2-40B4-BE49-F238E27FC236}">
                <a16:creationId xmlns:a16="http://schemas.microsoft.com/office/drawing/2014/main" id="{4DE6C054-950C-46CF-B45C-847F81D8CE0A}"/>
              </a:ext>
            </a:extLst>
          </p:cNvPr>
          <p:cNvSpPr txBox="1"/>
          <p:nvPr/>
        </p:nvSpPr>
        <p:spPr>
          <a:xfrm>
            <a:off x="783776" y="4229597"/>
            <a:ext cx="8001000" cy="400110"/>
          </a:xfrm>
          <a:prstGeom prst="rect">
            <a:avLst/>
          </a:prstGeom>
          <a:noFill/>
        </p:spPr>
        <p:txBody>
          <a:bodyPr wrap="square" rtlCol="0">
            <a:spAutoFit/>
          </a:bodyPr>
          <a:lstStyle/>
          <a:p>
            <a:r>
              <a:rPr lang="en-US" sz="2000" b="1" i="1" dirty="0"/>
              <a:t>2. Church driven by </a:t>
            </a:r>
            <a:r>
              <a:rPr lang="en-US" sz="2000" b="1" i="1" u="sng" dirty="0"/>
              <a:t>Personality</a:t>
            </a:r>
            <a:endParaRPr lang="en-US" sz="2000" i="1" u="sng" dirty="0"/>
          </a:p>
        </p:txBody>
      </p:sp>
      <p:sp>
        <p:nvSpPr>
          <p:cNvPr id="14" name="TextBox 13">
            <a:extLst>
              <a:ext uri="{FF2B5EF4-FFF2-40B4-BE49-F238E27FC236}">
                <a16:creationId xmlns:a16="http://schemas.microsoft.com/office/drawing/2014/main" id="{579114B2-11A9-44BD-BD48-4A6A98E65E66}"/>
              </a:ext>
            </a:extLst>
          </p:cNvPr>
          <p:cNvSpPr txBox="1"/>
          <p:nvPr/>
        </p:nvSpPr>
        <p:spPr>
          <a:xfrm>
            <a:off x="783776" y="4636921"/>
            <a:ext cx="8001000" cy="400110"/>
          </a:xfrm>
          <a:prstGeom prst="rect">
            <a:avLst/>
          </a:prstGeom>
          <a:noFill/>
        </p:spPr>
        <p:txBody>
          <a:bodyPr wrap="square" rtlCol="0">
            <a:spAutoFit/>
          </a:bodyPr>
          <a:lstStyle/>
          <a:p>
            <a:r>
              <a:rPr lang="en-US" sz="2000" b="1" i="1" dirty="0"/>
              <a:t>3. Church driven by </a:t>
            </a:r>
            <a:r>
              <a:rPr lang="en-US" sz="2000" b="1" i="1" u="sng" dirty="0"/>
              <a:t>Finances</a:t>
            </a:r>
            <a:endParaRPr lang="en-US" sz="2000" i="1" u="sng" dirty="0"/>
          </a:p>
        </p:txBody>
      </p:sp>
      <p:sp>
        <p:nvSpPr>
          <p:cNvPr id="15" name="TextBox 14">
            <a:extLst>
              <a:ext uri="{FF2B5EF4-FFF2-40B4-BE49-F238E27FC236}">
                <a16:creationId xmlns:a16="http://schemas.microsoft.com/office/drawing/2014/main" id="{F0B074BB-3F7A-4C53-9A28-B5CDF1265DE8}"/>
              </a:ext>
            </a:extLst>
          </p:cNvPr>
          <p:cNvSpPr txBox="1"/>
          <p:nvPr/>
        </p:nvSpPr>
        <p:spPr>
          <a:xfrm>
            <a:off x="783776" y="5037031"/>
            <a:ext cx="8001000" cy="400110"/>
          </a:xfrm>
          <a:prstGeom prst="rect">
            <a:avLst/>
          </a:prstGeom>
          <a:noFill/>
        </p:spPr>
        <p:txBody>
          <a:bodyPr wrap="square" rtlCol="0">
            <a:spAutoFit/>
          </a:bodyPr>
          <a:lstStyle/>
          <a:p>
            <a:r>
              <a:rPr lang="en-US" sz="2000" b="1" i="1" dirty="0"/>
              <a:t>4. Church driven by </a:t>
            </a:r>
            <a:r>
              <a:rPr lang="en-US" sz="2000" b="1" i="1" u="sng" dirty="0"/>
              <a:t>Programs</a:t>
            </a:r>
            <a:endParaRPr lang="en-US" sz="2000" i="1" u="sng" dirty="0"/>
          </a:p>
        </p:txBody>
      </p:sp>
      <p:sp>
        <p:nvSpPr>
          <p:cNvPr id="16" name="TextBox 15">
            <a:extLst>
              <a:ext uri="{FF2B5EF4-FFF2-40B4-BE49-F238E27FC236}">
                <a16:creationId xmlns:a16="http://schemas.microsoft.com/office/drawing/2014/main" id="{56ACB342-48FB-49B7-A7C7-FCEF9BF178A8}"/>
              </a:ext>
            </a:extLst>
          </p:cNvPr>
          <p:cNvSpPr txBox="1"/>
          <p:nvPr/>
        </p:nvSpPr>
        <p:spPr>
          <a:xfrm>
            <a:off x="783776" y="5434465"/>
            <a:ext cx="8001000" cy="400110"/>
          </a:xfrm>
          <a:prstGeom prst="rect">
            <a:avLst/>
          </a:prstGeom>
          <a:noFill/>
        </p:spPr>
        <p:txBody>
          <a:bodyPr wrap="square" rtlCol="0">
            <a:spAutoFit/>
          </a:bodyPr>
          <a:lstStyle/>
          <a:p>
            <a:r>
              <a:rPr lang="en-US" sz="2000" b="1" i="1" dirty="0"/>
              <a:t>5. Church driven by </a:t>
            </a:r>
            <a:r>
              <a:rPr lang="en-US" sz="2000" b="1" i="1" u="sng" dirty="0"/>
              <a:t>Events</a:t>
            </a:r>
            <a:endParaRPr lang="en-US" sz="2000" i="1" u="sng" dirty="0"/>
          </a:p>
        </p:txBody>
      </p:sp>
      <p:sp>
        <p:nvSpPr>
          <p:cNvPr id="17" name="TextBox 16">
            <a:extLst>
              <a:ext uri="{FF2B5EF4-FFF2-40B4-BE49-F238E27FC236}">
                <a16:creationId xmlns:a16="http://schemas.microsoft.com/office/drawing/2014/main" id="{B87B4AA1-2D8E-413E-BE0A-6C878421BA41}"/>
              </a:ext>
            </a:extLst>
          </p:cNvPr>
          <p:cNvSpPr txBox="1"/>
          <p:nvPr/>
        </p:nvSpPr>
        <p:spPr>
          <a:xfrm>
            <a:off x="770250" y="5847200"/>
            <a:ext cx="8001000" cy="400110"/>
          </a:xfrm>
          <a:prstGeom prst="rect">
            <a:avLst/>
          </a:prstGeom>
          <a:noFill/>
        </p:spPr>
        <p:txBody>
          <a:bodyPr wrap="square" rtlCol="0">
            <a:spAutoFit/>
          </a:bodyPr>
          <a:lstStyle/>
          <a:p>
            <a:r>
              <a:rPr lang="en-US" sz="2000" b="1" i="1" dirty="0"/>
              <a:t>6. Church driven by </a:t>
            </a:r>
            <a:r>
              <a:rPr lang="en-US" sz="2000" b="1" i="1" u="sng" dirty="0"/>
              <a:t>Seekers</a:t>
            </a:r>
            <a:endParaRPr lang="en-US" sz="2000" i="1" u="sng" dirty="0"/>
          </a:p>
        </p:txBody>
      </p:sp>
    </p:spTree>
    <p:extLst>
      <p:ext uri="{BB962C8B-B14F-4D97-AF65-F5344CB8AC3E}">
        <p14:creationId xmlns:p14="http://schemas.microsoft.com/office/powerpoint/2010/main" val="1958699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1000"/>
                                        <p:tgtEl>
                                          <p:spTgt spid="10"/>
                                        </p:tgtEl>
                                      </p:cBhvr>
                                    </p:animEffect>
                                    <p:anim calcmode="lin" valueType="num">
                                      <p:cBhvr>
                                        <p:cTn id="15" dur="1000" fill="hold"/>
                                        <p:tgtEl>
                                          <p:spTgt spid="10"/>
                                        </p:tgtEl>
                                        <p:attrNameLst>
                                          <p:attrName>ppt_x</p:attrName>
                                        </p:attrNameLst>
                                      </p:cBhvr>
                                      <p:tavLst>
                                        <p:tav tm="0">
                                          <p:val>
                                            <p:strVal val="#ppt_x"/>
                                          </p:val>
                                        </p:tav>
                                        <p:tav tm="100000">
                                          <p:val>
                                            <p:strVal val="#ppt_x"/>
                                          </p:val>
                                        </p:tav>
                                      </p:tavLst>
                                    </p:anim>
                                    <p:anim calcmode="lin" valueType="num">
                                      <p:cBhvr>
                                        <p:cTn id="1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1000"/>
                                        <p:tgtEl>
                                          <p:spTgt spid="11"/>
                                        </p:tgtEl>
                                      </p:cBhvr>
                                    </p:animEffect>
                                    <p:anim calcmode="lin" valueType="num">
                                      <p:cBhvr>
                                        <p:cTn id="22" dur="1000" fill="hold"/>
                                        <p:tgtEl>
                                          <p:spTgt spid="11"/>
                                        </p:tgtEl>
                                        <p:attrNameLst>
                                          <p:attrName>ppt_x</p:attrName>
                                        </p:attrNameLst>
                                      </p:cBhvr>
                                      <p:tavLst>
                                        <p:tav tm="0">
                                          <p:val>
                                            <p:strVal val="#ppt_x"/>
                                          </p:val>
                                        </p:tav>
                                        <p:tav tm="100000">
                                          <p:val>
                                            <p:strVal val="#ppt_x"/>
                                          </p:val>
                                        </p:tav>
                                      </p:tavLst>
                                    </p:anim>
                                    <p:anim calcmode="lin" valueType="num">
                                      <p:cBhvr>
                                        <p:cTn id="23"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1000"/>
                                        <p:tgtEl>
                                          <p:spTgt spid="12"/>
                                        </p:tgtEl>
                                      </p:cBhvr>
                                    </p:animEffect>
                                    <p:anim calcmode="lin" valueType="num">
                                      <p:cBhvr>
                                        <p:cTn id="29" dur="1000" fill="hold"/>
                                        <p:tgtEl>
                                          <p:spTgt spid="12"/>
                                        </p:tgtEl>
                                        <p:attrNameLst>
                                          <p:attrName>ppt_x</p:attrName>
                                        </p:attrNameLst>
                                      </p:cBhvr>
                                      <p:tavLst>
                                        <p:tav tm="0">
                                          <p:val>
                                            <p:strVal val="#ppt_x"/>
                                          </p:val>
                                        </p:tav>
                                        <p:tav tm="100000">
                                          <p:val>
                                            <p:strVal val="#ppt_x"/>
                                          </p:val>
                                        </p:tav>
                                      </p:tavLst>
                                    </p:anim>
                                    <p:anim calcmode="lin" valueType="num">
                                      <p:cBhvr>
                                        <p:cTn id="30"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1000"/>
                                        <p:tgtEl>
                                          <p:spTgt spid="13"/>
                                        </p:tgtEl>
                                      </p:cBhvr>
                                    </p:animEffect>
                                    <p:anim calcmode="lin" valueType="num">
                                      <p:cBhvr>
                                        <p:cTn id="36" dur="1000" fill="hold"/>
                                        <p:tgtEl>
                                          <p:spTgt spid="13"/>
                                        </p:tgtEl>
                                        <p:attrNameLst>
                                          <p:attrName>ppt_x</p:attrName>
                                        </p:attrNameLst>
                                      </p:cBhvr>
                                      <p:tavLst>
                                        <p:tav tm="0">
                                          <p:val>
                                            <p:strVal val="#ppt_x"/>
                                          </p:val>
                                        </p:tav>
                                        <p:tav tm="100000">
                                          <p:val>
                                            <p:strVal val="#ppt_x"/>
                                          </p:val>
                                        </p:tav>
                                      </p:tavLst>
                                    </p:anim>
                                    <p:anim calcmode="lin" valueType="num">
                                      <p:cBhvr>
                                        <p:cTn id="37"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fade">
                                      <p:cBhvr>
                                        <p:cTn id="42" dur="1000"/>
                                        <p:tgtEl>
                                          <p:spTgt spid="14"/>
                                        </p:tgtEl>
                                      </p:cBhvr>
                                    </p:animEffect>
                                    <p:anim calcmode="lin" valueType="num">
                                      <p:cBhvr>
                                        <p:cTn id="43" dur="1000" fill="hold"/>
                                        <p:tgtEl>
                                          <p:spTgt spid="14"/>
                                        </p:tgtEl>
                                        <p:attrNameLst>
                                          <p:attrName>ppt_x</p:attrName>
                                        </p:attrNameLst>
                                      </p:cBhvr>
                                      <p:tavLst>
                                        <p:tav tm="0">
                                          <p:val>
                                            <p:strVal val="#ppt_x"/>
                                          </p:val>
                                        </p:tav>
                                        <p:tav tm="100000">
                                          <p:val>
                                            <p:strVal val="#ppt_x"/>
                                          </p:val>
                                        </p:tav>
                                      </p:tavLst>
                                    </p:anim>
                                    <p:anim calcmode="lin" valueType="num">
                                      <p:cBhvr>
                                        <p:cTn id="44"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fade">
                                      <p:cBhvr>
                                        <p:cTn id="49" dur="1000"/>
                                        <p:tgtEl>
                                          <p:spTgt spid="15"/>
                                        </p:tgtEl>
                                      </p:cBhvr>
                                    </p:animEffect>
                                    <p:anim calcmode="lin" valueType="num">
                                      <p:cBhvr>
                                        <p:cTn id="50" dur="1000" fill="hold"/>
                                        <p:tgtEl>
                                          <p:spTgt spid="15"/>
                                        </p:tgtEl>
                                        <p:attrNameLst>
                                          <p:attrName>ppt_x</p:attrName>
                                        </p:attrNameLst>
                                      </p:cBhvr>
                                      <p:tavLst>
                                        <p:tav tm="0">
                                          <p:val>
                                            <p:strVal val="#ppt_x"/>
                                          </p:val>
                                        </p:tav>
                                        <p:tav tm="100000">
                                          <p:val>
                                            <p:strVal val="#ppt_x"/>
                                          </p:val>
                                        </p:tav>
                                      </p:tavLst>
                                    </p:anim>
                                    <p:anim calcmode="lin" valueType="num">
                                      <p:cBhvr>
                                        <p:cTn id="51"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16"/>
                                        </p:tgtEl>
                                        <p:attrNameLst>
                                          <p:attrName>style.visibility</p:attrName>
                                        </p:attrNameLst>
                                      </p:cBhvr>
                                      <p:to>
                                        <p:strVal val="visible"/>
                                      </p:to>
                                    </p:set>
                                    <p:animEffect transition="in" filter="fade">
                                      <p:cBhvr>
                                        <p:cTn id="56" dur="1000"/>
                                        <p:tgtEl>
                                          <p:spTgt spid="16"/>
                                        </p:tgtEl>
                                      </p:cBhvr>
                                    </p:animEffect>
                                    <p:anim calcmode="lin" valueType="num">
                                      <p:cBhvr>
                                        <p:cTn id="57" dur="1000" fill="hold"/>
                                        <p:tgtEl>
                                          <p:spTgt spid="16"/>
                                        </p:tgtEl>
                                        <p:attrNameLst>
                                          <p:attrName>ppt_x</p:attrName>
                                        </p:attrNameLst>
                                      </p:cBhvr>
                                      <p:tavLst>
                                        <p:tav tm="0">
                                          <p:val>
                                            <p:strVal val="#ppt_x"/>
                                          </p:val>
                                        </p:tav>
                                        <p:tav tm="100000">
                                          <p:val>
                                            <p:strVal val="#ppt_x"/>
                                          </p:val>
                                        </p:tav>
                                      </p:tavLst>
                                    </p:anim>
                                    <p:anim calcmode="lin" valueType="num">
                                      <p:cBhvr>
                                        <p:cTn id="58"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17"/>
                                        </p:tgtEl>
                                        <p:attrNameLst>
                                          <p:attrName>style.visibility</p:attrName>
                                        </p:attrNameLst>
                                      </p:cBhvr>
                                      <p:to>
                                        <p:strVal val="visible"/>
                                      </p:to>
                                    </p:set>
                                    <p:animEffect transition="in" filter="fade">
                                      <p:cBhvr>
                                        <p:cTn id="63" dur="1000"/>
                                        <p:tgtEl>
                                          <p:spTgt spid="17"/>
                                        </p:tgtEl>
                                      </p:cBhvr>
                                    </p:animEffect>
                                    <p:anim calcmode="lin" valueType="num">
                                      <p:cBhvr>
                                        <p:cTn id="64" dur="1000" fill="hold"/>
                                        <p:tgtEl>
                                          <p:spTgt spid="17"/>
                                        </p:tgtEl>
                                        <p:attrNameLst>
                                          <p:attrName>ppt_x</p:attrName>
                                        </p:attrNameLst>
                                      </p:cBhvr>
                                      <p:tavLst>
                                        <p:tav tm="0">
                                          <p:val>
                                            <p:strVal val="#ppt_x"/>
                                          </p:val>
                                        </p:tav>
                                        <p:tav tm="100000">
                                          <p:val>
                                            <p:strVal val="#ppt_x"/>
                                          </p:val>
                                        </p:tav>
                                      </p:tavLst>
                                    </p:anim>
                                    <p:anim calcmode="lin" valueType="num">
                                      <p:cBhvr>
                                        <p:cTn id="65"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P spid="13" grpId="0"/>
      <p:bldP spid="14" grpId="0"/>
      <p:bldP spid="15" grpId="0"/>
      <p:bldP spid="16" grpId="0"/>
      <p:bldP spid="1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8166376-188C-4839-A245-E06AF7E2EFF6}"/>
              </a:ext>
            </a:extLst>
          </p:cNvPr>
          <p:cNvSpPr txBox="1">
            <a:spLocks/>
          </p:cNvSpPr>
          <p:nvPr/>
        </p:nvSpPr>
        <p:spPr bwMode="auto">
          <a:xfrm>
            <a:off x="381000" y="0"/>
            <a:ext cx="8382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algn="l" rtl="0" eaLnBrk="1" fontAlgn="base" hangingPunct="1">
              <a:spcBef>
                <a:spcPct val="0"/>
              </a:spcBef>
              <a:spcAft>
                <a:spcPct val="0"/>
              </a:spcAft>
              <a:defRPr lang="en-US" sz="4000" b="1" kern="120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dirty="0"/>
              <a:t>Capability Envisioning</a:t>
            </a:r>
          </a:p>
          <a:p>
            <a:r>
              <a:rPr lang="en-US" sz="2400" dirty="0">
                <a:solidFill>
                  <a:schemeClr val="tx2">
                    <a:lumMod val="60000"/>
                    <a:lumOff val="40000"/>
                  </a:schemeClr>
                </a:solidFill>
              </a:rPr>
              <a:t>Seeking Value for the Kingdom </a:t>
            </a:r>
          </a:p>
        </p:txBody>
      </p:sp>
      <p:grpSp>
        <p:nvGrpSpPr>
          <p:cNvPr id="6" name="Group">
            <a:extLst>
              <a:ext uri="{FF2B5EF4-FFF2-40B4-BE49-F238E27FC236}">
                <a16:creationId xmlns:a16="http://schemas.microsoft.com/office/drawing/2014/main" id="{375DD104-CA52-4CBE-B2F7-56D62EE62ED1}"/>
              </a:ext>
            </a:extLst>
          </p:cNvPr>
          <p:cNvGrpSpPr/>
          <p:nvPr/>
        </p:nvGrpSpPr>
        <p:grpSpPr>
          <a:xfrm>
            <a:off x="803991" y="1936958"/>
            <a:ext cx="6621099" cy="4346936"/>
            <a:chOff x="-4681" y="0"/>
            <a:chExt cx="9416673" cy="6182308"/>
          </a:xfrm>
        </p:grpSpPr>
        <p:sp>
          <p:nvSpPr>
            <p:cNvPr id="7" name="Line">
              <a:extLst>
                <a:ext uri="{FF2B5EF4-FFF2-40B4-BE49-F238E27FC236}">
                  <a16:creationId xmlns:a16="http://schemas.microsoft.com/office/drawing/2014/main" id="{96F51DFC-F536-4698-A008-CFC42E54D597}"/>
                </a:ext>
              </a:extLst>
            </p:cNvPr>
            <p:cNvSpPr/>
            <p:nvPr/>
          </p:nvSpPr>
          <p:spPr>
            <a:xfrm>
              <a:off x="996669" y="5333358"/>
              <a:ext cx="8415323" cy="1"/>
            </a:xfrm>
            <a:prstGeom prst="line">
              <a:avLst/>
            </a:prstGeom>
            <a:noFill/>
            <a:ln w="101600" cap="flat">
              <a:solidFill>
                <a:srgbClr val="000000"/>
              </a:solidFill>
              <a:prstDash val="solid"/>
              <a:miter lim="400000"/>
              <a:tailEnd type="triangle" w="med" len="med"/>
            </a:ln>
            <a:effectLst/>
          </p:spPr>
          <p:txBody>
            <a:bodyPr wrap="square" lIns="35719" tIns="35719" rIns="35719" bIns="35719" numCol="1" anchor="ctr">
              <a:noAutofit/>
            </a:bodyPr>
            <a:lstStyle/>
            <a:p>
              <a:pPr>
                <a:defRPr sz="2200" b="0">
                  <a:solidFill>
                    <a:srgbClr val="FFFFFF"/>
                  </a:solidFill>
                  <a:latin typeface="+mn-lt"/>
                  <a:ea typeface="+mn-ea"/>
                  <a:cs typeface="+mn-cs"/>
                  <a:sym typeface="Helvetica Neue Medium"/>
                </a:defRPr>
              </a:pPr>
              <a:endParaRPr sz="1547"/>
            </a:p>
          </p:txBody>
        </p:sp>
        <p:sp>
          <p:nvSpPr>
            <p:cNvPr id="8" name="Line">
              <a:extLst>
                <a:ext uri="{FF2B5EF4-FFF2-40B4-BE49-F238E27FC236}">
                  <a16:creationId xmlns:a16="http://schemas.microsoft.com/office/drawing/2014/main" id="{BA3461B3-C126-46E9-8521-2D628FD2AE04}"/>
                </a:ext>
              </a:extLst>
            </p:cNvPr>
            <p:cNvSpPr/>
            <p:nvPr/>
          </p:nvSpPr>
          <p:spPr>
            <a:xfrm flipV="1">
              <a:off x="1047469" y="0"/>
              <a:ext cx="1" cy="5371459"/>
            </a:xfrm>
            <a:prstGeom prst="line">
              <a:avLst/>
            </a:prstGeom>
            <a:noFill/>
            <a:ln w="101600" cap="flat">
              <a:solidFill>
                <a:srgbClr val="000000"/>
              </a:solidFill>
              <a:prstDash val="solid"/>
              <a:miter lim="400000"/>
              <a:tailEnd type="triangle" w="med" len="med"/>
            </a:ln>
            <a:effectLst/>
          </p:spPr>
          <p:txBody>
            <a:bodyPr wrap="square" lIns="35719" tIns="35719" rIns="35719" bIns="35719" numCol="1" anchor="ctr">
              <a:noAutofit/>
            </a:bodyPr>
            <a:lstStyle/>
            <a:p>
              <a:pPr>
                <a:defRPr sz="2200" b="0">
                  <a:solidFill>
                    <a:srgbClr val="FFFFFF"/>
                  </a:solidFill>
                  <a:latin typeface="+mn-lt"/>
                  <a:ea typeface="+mn-ea"/>
                  <a:cs typeface="+mn-cs"/>
                  <a:sym typeface="Helvetica Neue Medium"/>
                </a:defRPr>
              </a:pPr>
              <a:endParaRPr sz="1547"/>
            </a:p>
          </p:txBody>
        </p:sp>
        <p:sp>
          <p:nvSpPr>
            <p:cNvPr id="9" name="Operational Consistency">
              <a:extLst>
                <a:ext uri="{FF2B5EF4-FFF2-40B4-BE49-F238E27FC236}">
                  <a16:creationId xmlns:a16="http://schemas.microsoft.com/office/drawing/2014/main" id="{2208D36C-C259-405B-99EA-F086D2FC5016}"/>
                </a:ext>
              </a:extLst>
            </p:cNvPr>
            <p:cNvSpPr txBox="1"/>
            <p:nvPr/>
          </p:nvSpPr>
          <p:spPr>
            <a:xfrm>
              <a:off x="2256483" y="5525809"/>
              <a:ext cx="4645193" cy="65649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lvl1pPr>
                <a:defRPr sz="3600"/>
              </a:lvl1pPr>
            </a:lstStyle>
            <a:p>
              <a:r>
                <a:rPr sz="2531"/>
                <a:t>Operational Consistency</a:t>
              </a:r>
            </a:p>
          </p:txBody>
        </p:sp>
        <p:sp>
          <p:nvSpPr>
            <p:cNvPr id="10" name="Data Consistency">
              <a:extLst>
                <a:ext uri="{FF2B5EF4-FFF2-40B4-BE49-F238E27FC236}">
                  <a16:creationId xmlns:a16="http://schemas.microsoft.com/office/drawing/2014/main" id="{745C46D8-F0C6-4480-BAC3-20D9BEDF90B8}"/>
                </a:ext>
              </a:extLst>
            </p:cNvPr>
            <p:cNvSpPr txBox="1"/>
            <p:nvPr/>
          </p:nvSpPr>
          <p:spPr>
            <a:xfrm rot="16200000">
              <a:off x="-1573204" y="2110388"/>
              <a:ext cx="3793545" cy="65649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spAutoFit/>
            </a:bodyPr>
            <a:lstStyle>
              <a:lvl1pPr>
                <a:defRPr sz="3600"/>
              </a:lvl1pPr>
            </a:lstStyle>
            <a:p>
              <a:r>
                <a:rPr lang="en-US" sz="2531" dirty="0"/>
                <a:t>The Lord’s Work</a:t>
              </a:r>
              <a:endParaRPr sz="2531" dirty="0"/>
            </a:p>
          </p:txBody>
        </p:sp>
      </p:grpSp>
      <p:grpSp>
        <p:nvGrpSpPr>
          <p:cNvPr id="14" name="Group">
            <a:extLst>
              <a:ext uri="{FF2B5EF4-FFF2-40B4-BE49-F238E27FC236}">
                <a16:creationId xmlns:a16="http://schemas.microsoft.com/office/drawing/2014/main" id="{F01497CE-D22A-4BB3-9F36-74341C173728}"/>
              </a:ext>
            </a:extLst>
          </p:cNvPr>
          <p:cNvGrpSpPr/>
          <p:nvPr/>
        </p:nvGrpSpPr>
        <p:grpSpPr>
          <a:xfrm>
            <a:off x="2492373" y="1524000"/>
            <a:ext cx="4159254" cy="318357"/>
            <a:chOff x="0" y="4145"/>
            <a:chExt cx="5915382" cy="452772"/>
          </a:xfrm>
        </p:grpSpPr>
        <p:sp>
          <p:nvSpPr>
            <p:cNvPr id="15" name="Line">
              <a:extLst>
                <a:ext uri="{FF2B5EF4-FFF2-40B4-BE49-F238E27FC236}">
                  <a16:creationId xmlns:a16="http://schemas.microsoft.com/office/drawing/2014/main" id="{D399758A-A9D3-4593-AFD8-4B5DD82FB058}"/>
                </a:ext>
              </a:extLst>
            </p:cNvPr>
            <p:cNvSpPr/>
            <p:nvPr/>
          </p:nvSpPr>
          <p:spPr>
            <a:xfrm>
              <a:off x="0" y="449514"/>
              <a:ext cx="5915382" cy="1"/>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sz="2200" b="0">
                  <a:solidFill>
                    <a:srgbClr val="FFFFFF"/>
                  </a:solidFill>
                  <a:latin typeface="+mn-lt"/>
                  <a:ea typeface="+mn-ea"/>
                  <a:cs typeface="+mn-cs"/>
                  <a:sym typeface="Helvetica Neue Medium"/>
                </a:defRPr>
              </a:pPr>
              <a:endParaRPr sz="1547"/>
            </a:p>
          </p:txBody>
        </p:sp>
        <p:sp>
          <p:nvSpPr>
            <p:cNvPr id="16" name="Roles + Workflow + Automation">
              <a:extLst>
                <a:ext uri="{FF2B5EF4-FFF2-40B4-BE49-F238E27FC236}">
                  <a16:creationId xmlns:a16="http://schemas.microsoft.com/office/drawing/2014/main" id="{B5003828-D705-4983-BB7F-94CA4364ADA6}"/>
                </a:ext>
              </a:extLst>
            </p:cNvPr>
            <p:cNvSpPr txBox="1"/>
            <p:nvPr/>
          </p:nvSpPr>
          <p:spPr>
            <a:xfrm>
              <a:off x="778044" y="4145"/>
              <a:ext cx="3987781" cy="45277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p>
              <a:r>
                <a:rPr lang="en-US" sz="1600" dirty="0"/>
                <a:t>Workers</a:t>
              </a:r>
              <a:r>
                <a:rPr sz="1600" dirty="0"/>
                <a:t> + </a:t>
              </a:r>
              <a:r>
                <a:rPr lang="en-US" sz="1600" dirty="0"/>
                <a:t>Tasks</a:t>
              </a:r>
              <a:r>
                <a:rPr sz="1600" dirty="0"/>
                <a:t> + </a:t>
              </a:r>
              <a:r>
                <a:rPr lang="en-US" sz="1600" i="1" dirty="0"/>
                <a:t>Resources</a:t>
              </a:r>
              <a:endParaRPr sz="1600" i="1" dirty="0"/>
            </a:p>
          </p:txBody>
        </p:sp>
      </p:grpSp>
      <p:sp>
        <p:nvSpPr>
          <p:cNvPr id="17" name="Connection Line">
            <a:extLst>
              <a:ext uri="{FF2B5EF4-FFF2-40B4-BE49-F238E27FC236}">
                <a16:creationId xmlns:a16="http://schemas.microsoft.com/office/drawing/2014/main" id="{06CBD0CA-7D03-402D-ACC9-9E588A34F076}"/>
              </a:ext>
            </a:extLst>
          </p:cNvPr>
          <p:cNvSpPr/>
          <p:nvPr/>
        </p:nvSpPr>
        <p:spPr>
          <a:xfrm>
            <a:off x="1861858" y="2354934"/>
            <a:ext cx="5026962" cy="3016945"/>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4087" y="8417"/>
                  <a:pt x="11287" y="1217"/>
                  <a:pt x="21600" y="0"/>
                </a:cubicBezTo>
              </a:path>
            </a:pathLst>
          </a:custGeom>
          <a:solidFill>
            <a:schemeClr val="bg1"/>
          </a:solidFill>
          <a:ln w="127000" cap="flat">
            <a:solidFill>
              <a:schemeClr val="accent6">
                <a:lumMod val="75000"/>
              </a:schemeClr>
            </a:solidFill>
            <a:prstDash val="solid"/>
            <a:miter lim="400000"/>
          </a:ln>
          <a:effectLst/>
        </p:spPr>
        <p:txBody>
          <a:bodyPr/>
          <a:lstStyle/>
          <a:p>
            <a:endParaRPr sz="1266" dirty="0"/>
          </a:p>
        </p:txBody>
      </p:sp>
      <p:grpSp>
        <p:nvGrpSpPr>
          <p:cNvPr id="18" name="Group 17">
            <a:extLst>
              <a:ext uri="{FF2B5EF4-FFF2-40B4-BE49-F238E27FC236}">
                <a16:creationId xmlns:a16="http://schemas.microsoft.com/office/drawing/2014/main" id="{A70305C0-578E-4F66-835C-A070AD13DDC1}"/>
              </a:ext>
            </a:extLst>
          </p:cNvPr>
          <p:cNvGrpSpPr/>
          <p:nvPr/>
        </p:nvGrpSpPr>
        <p:grpSpPr>
          <a:xfrm>
            <a:off x="2258159" y="2957157"/>
            <a:ext cx="3947920" cy="1947309"/>
            <a:chOff x="3658195" y="2994111"/>
            <a:chExt cx="3947920" cy="1947309"/>
          </a:xfrm>
        </p:grpSpPr>
        <p:sp>
          <p:nvSpPr>
            <p:cNvPr id="19" name="Circle">
              <a:extLst>
                <a:ext uri="{FF2B5EF4-FFF2-40B4-BE49-F238E27FC236}">
                  <a16:creationId xmlns:a16="http://schemas.microsoft.com/office/drawing/2014/main" id="{B5E651A4-7448-4B5A-ABDE-A052E8A3DA31}"/>
                </a:ext>
              </a:extLst>
            </p:cNvPr>
            <p:cNvSpPr/>
            <p:nvPr/>
          </p:nvSpPr>
          <p:spPr>
            <a:xfrm>
              <a:off x="3658195" y="4420195"/>
              <a:ext cx="278607" cy="278607"/>
            </a:xfrm>
            <a:prstGeom prst="ellipse">
              <a:avLst/>
            </a:prstGeom>
            <a:solidFill>
              <a:schemeClr val="accent1">
                <a:lumOff val="-13575"/>
              </a:schemeClr>
            </a:solidFill>
            <a:ln w="12700" cap="flat">
              <a:noFill/>
              <a:miter lim="400000"/>
            </a:ln>
            <a:effectLst/>
          </p:spPr>
          <p:txBody>
            <a:bodyPr wrap="square" lIns="35719" tIns="35719" rIns="35719" bIns="35719" numCol="1" anchor="ctr">
              <a:noAutofit/>
            </a:bodyPr>
            <a:lstStyle/>
            <a:p>
              <a:pPr>
                <a:defRPr sz="2200" b="0">
                  <a:solidFill>
                    <a:srgbClr val="27FF3B"/>
                  </a:solidFill>
                  <a:latin typeface="+mn-lt"/>
                  <a:ea typeface="+mn-ea"/>
                  <a:cs typeface="+mn-cs"/>
                  <a:sym typeface="Helvetica Neue Medium"/>
                </a:defRPr>
              </a:pPr>
              <a:endParaRPr sz="1547"/>
            </a:p>
          </p:txBody>
        </p:sp>
        <p:sp>
          <p:nvSpPr>
            <p:cNvPr id="20" name="Circle">
              <a:extLst>
                <a:ext uri="{FF2B5EF4-FFF2-40B4-BE49-F238E27FC236}">
                  <a16:creationId xmlns:a16="http://schemas.microsoft.com/office/drawing/2014/main" id="{1E120C94-34DE-4A30-B3D9-A39664CCBDB0}"/>
                </a:ext>
              </a:extLst>
            </p:cNvPr>
            <p:cNvSpPr/>
            <p:nvPr/>
          </p:nvSpPr>
          <p:spPr>
            <a:xfrm>
              <a:off x="4104679" y="3896915"/>
              <a:ext cx="278607" cy="278607"/>
            </a:xfrm>
            <a:prstGeom prst="ellipse">
              <a:avLst/>
            </a:prstGeom>
            <a:solidFill>
              <a:schemeClr val="accent1">
                <a:lumOff val="-13575"/>
              </a:schemeClr>
            </a:solidFill>
            <a:ln w="12700" cap="flat">
              <a:noFill/>
              <a:miter lim="400000"/>
            </a:ln>
            <a:effectLst/>
          </p:spPr>
          <p:txBody>
            <a:bodyPr wrap="square" lIns="35719" tIns="35719" rIns="35719" bIns="35719" numCol="1" anchor="ctr">
              <a:noAutofit/>
            </a:bodyPr>
            <a:lstStyle/>
            <a:p>
              <a:pPr>
                <a:defRPr sz="2200" b="0">
                  <a:solidFill>
                    <a:srgbClr val="FFFFFF"/>
                  </a:solidFill>
                  <a:latin typeface="+mn-lt"/>
                  <a:ea typeface="+mn-ea"/>
                  <a:cs typeface="+mn-cs"/>
                  <a:sym typeface="Helvetica Neue Medium"/>
                </a:defRPr>
              </a:pPr>
              <a:endParaRPr sz="1547"/>
            </a:p>
          </p:txBody>
        </p:sp>
        <p:sp>
          <p:nvSpPr>
            <p:cNvPr id="21" name="Circle">
              <a:extLst>
                <a:ext uri="{FF2B5EF4-FFF2-40B4-BE49-F238E27FC236}">
                  <a16:creationId xmlns:a16="http://schemas.microsoft.com/office/drawing/2014/main" id="{09A208D5-7094-4229-8739-E32B90EE8819}"/>
                </a:ext>
              </a:extLst>
            </p:cNvPr>
            <p:cNvSpPr/>
            <p:nvPr/>
          </p:nvSpPr>
          <p:spPr>
            <a:xfrm>
              <a:off x="4613672" y="3467385"/>
              <a:ext cx="278607" cy="278607"/>
            </a:xfrm>
            <a:prstGeom prst="ellipse">
              <a:avLst/>
            </a:prstGeom>
            <a:solidFill>
              <a:schemeClr val="accent1">
                <a:lumOff val="-13575"/>
              </a:schemeClr>
            </a:solidFill>
            <a:ln w="12700" cap="flat">
              <a:noFill/>
              <a:miter lim="400000"/>
            </a:ln>
            <a:effectLst/>
          </p:spPr>
          <p:txBody>
            <a:bodyPr wrap="square" lIns="35719" tIns="35719" rIns="35719" bIns="35719" numCol="1" anchor="ctr">
              <a:noAutofit/>
            </a:bodyPr>
            <a:lstStyle/>
            <a:p>
              <a:pPr>
                <a:defRPr sz="2200" b="0">
                  <a:solidFill>
                    <a:srgbClr val="FFFFFF"/>
                  </a:solidFill>
                  <a:latin typeface="+mn-lt"/>
                  <a:ea typeface="+mn-ea"/>
                  <a:cs typeface="+mn-cs"/>
                  <a:sym typeface="Helvetica Neue Medium"/>
                </a:defRPr>
              </a:pPr>
              <a:endParaRPr sz="1547"/>
            </a:p>
          </p:txBody>
        </p:sp>
        <p:sp>
          <p:nvSpPr>
            <p:cNvPr id="22" name="Asset Management">
              <a:extLst>
                <a:ext uri="{FF2B5EF4-FFF2-40B4-BE49-F238E27FC236}">
                  <a16:creationId xmlns:a16="http://schemas.microsoft.com/office/drawing/2014/main" id="{1BB2D682-B728-4CCD-B1CB-7B58247E944B}"/>
                </a:ext>
              </a:extLst>
            </p:cNvPr>
            <p:cNvSpPr txBox="1"/>
            <p:nvPr/>
          </p:nvSpPr>
          <p:spPr>
            <a:xfrm>
              <a:off x="3752055" y="4674487"/>
              <a:ext cx="1460336" cy="26693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lvl1pPr>
                <a:defRPr sz="1800"/>
              </a:lvl1pPr>
            </a:lstStyle>
            <a:p>
              <a:r>
                <a:rPr lang="en-US" sz="1266" dirty="0"/>
                <a:t>Sharing the Gospel</a:t>
              </a:r>
              <a:endParaRPr sz="1266" dirty="0"/>
            </a:p>
          </p:txBody>
        </p:sp>
        <p:sp>
          <p:nvSpPr>
            <p:cNvPr id="23" name="Power Management">
              <a:extLst>
                <a:ext uri="{FF2B5EF4-FFF2-40B4-BE49-F238E27FC236}">
                  <a16:creationId xmlns:a16="http://schemas.microsoft.com/office/drawing/2014/main" id="{A981B78F-AA5C-497D-9CB6-13B96E7136D8}"/>
                </a:ext>
              </a:extLst>
            </p:cNvPr>
            <p:cNvSpPr txBox="1"/>
            <p:nvPr/>
          </p:nvSpPr>
          <p:spPr>
            <a:xfrm>
              <a:off x="4284890" y="4075466"/>
              <a:ext cx="1463542" cy="26693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lvl1pPr>
                <a:defRPr sz="1800"/>
              </a:lvl1pPr>
            </a:lstStyle>
            <a:p>
              <a:r>
                <a:rPr lang="en-US" sz="1266" dirty="0"/>
                <a:t>Discipling Converts</a:t>
              </a:r>
              <a:endParaRPr sz="1266" dirty="0"/>
            </a:p>
          </p:txBody>
        </p:sp>
        <p:sp>
          <p:nvSpPr>
            <p:cNvPr id="24" name="Change Management">
              <a:extLst>
                <a:ext uri="{FF2B5EF4-FFF2-40B4-BE49-F238E27FC236}">
                  <a16:creationId xmlns:a16="http://schemas.microsoft.com/office/drawing/2014/main" id="{EAEC5128-BA04-4DD5-959B-54798EDCC76A}"/>
                </a:ext>
              </a:extLst>
            </p:cNvPr>
            <p:cNvSpPr txBox="1"/>
            <p:nvPr/>
          </p:nvSpPr>
          <p:spPr>
            <a:xfrm>
              <a:off x="4859256" y="3617331"/>
              <a:ext cx="1566134" cy="26693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lvl1pPr>
                <a:defRPr sz="1800"/>
              </a:lvl1pPr>
            </a:lstStyle>
            <a:p>
              <a:r>
                <a:rPr lang="en-US" sz="1266" dirty="0"/>
                <a:t>Caring for the Needy</a:t>
              </a:r>
              <a:endParaRPr sz="1266" dirty="0"/>
            </a:p>
          </p:txBody>
        </p:sp>
        <p:sp>
          <p:nvSpPr>
            <p:cNvPr id="25" name="Circle">
              <a:extLst>
                <a:ext uri="{FF2B5EF4-FFF2-40B4-BE49-F238E27FC236}">
                  <a16:creationId xmlns:a16="http://schemas.microsoft.com/office/drawing/2014/main" id="{A9E30164-C239-4753-98E5-6600B64A7E26}"/>
                </a:ext>
              </a:extLst>
            </p:cNvPr>
            <p:cNvSpPr/>
            <p:nvPr/>
          </p:nvSpPr>
          <p:spPr>
            <a:xfrm>
              <a:off x="5362773" y="2994111"/>
              <a:ext cx="278607" cy="278607"/>
            </a:xfrm>
            <a:prstGeom prst="ellipse">
              <a:avLst/>
            </a:prstGeom>
            <a:solidFill>
              <a:schemeClr val="accent1">
                <a:lumOff val="-13575"/>
              </a:schemeClr>
            </a:solidFill>
            <a:ln w="12700" cap="flat">
              <a:noFill/>
              <a:miter lim="400000"/>
            </a:ln>
            <a:effectLst/>
          </p:spPr>
          <p:txBody>
            <a:bodyPr wrap="square" lIns="35719" tIns="35719" rIns="35719" bIns="35719" numCol="1" anchor="ctr">
              <a:noAutofit/>
            </a:bodyPr>
            <a:lstStyle/>
            <a:p>
              <a:pPr>
                <a:defRPr sz="2200" b="0">
                  <a:solidFill>
                    <a:srgbClr val="FFFFFF"/>
                  </a:solidFill>
                  <a:latin typeface="+mn-lt"/>
                  <a:ea typeface="+mn-ea"/>
                  <a:cs typeface="+mn-cs"/>
                  <a:sym typeface="Helvetica Neue Medium"/>
                </a:defRPr>
              </a:pPr>
              <a:endParaRPr sz="1547"/>
            </a:p>
          </p:txBody>
        </p:sp>
        <p:sp>
          <p:nvSpPr>
            <p:cNvPr id="26" name="Capacity Management">
              <a:extLst>
                <a:ext uri="{FF2B5EF4-FFF2-40B4-BE49-F238E27FC236}">
                  <a16:creationId xmlns:a16="http://schemas.microsoft.com/office/drawing/2014/main" id="{67DAFB54-350C-48DA-859E-6D4AC991E202}"/>
                </a:ext>
              </a:extLst>
            </p:cNvPr>
            <p:cNvSpPr txBox="1"/>
            <p:nvPr/>
          </p:nvSpPr>
          <p:spPr>
            <a:xfrm>
              <a:off x="5567800" y="3159454"/>
              <a:ext cx="2038315" cy="26693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lvl1pPr>
                <a:defRPr sz="1800"/>
              </a:lvl1pPr>
            </a:lstStyle>
            <a:p>
              <a:r>
                <a:rPr lang="en-US" sz="1266" dirty="0"/>
                <a:t>Worshiping in Truth &amp; Spirit</a:t>
              </a:r>
              <a:endParaRPr sz="1266" dirty="0"/>
            </a:p>
          </p:txBody>
        </p:sp>
      </p:grpSp>
      <p:sp>
        <p:nvSpPr>
          <p:cNvPr id="27" name="Business Insights">
            <a:extLst>
              <a:ext uri="{FF2B5EF4-FFF2-40B4-BE49-F238E27FC236}">
                <a16:creationId xmlns:a16="http://schemas.microsoft.com/office/drawing/2014/main" id="{E020A1DF-A45F-4C05-9721-F8FA9197031C}"/>
              </a:ext>
            </a:extLst>
          </p:cNvPr>
          <p:cNvSpPr/>
          <p:nvPr/>
        </p:nvSpPr>
        <p:spPr>
          <a:xfrm>
            <a:off x="1278445" y="2820546"/>
            <a:ext cx="1314578" cy="904671"/>
          </a:xfrm>
          <a:prstGeom prst="wedgeEllipseCallout">
            <a:avLst>
              <a:gd name="adj1" fmla="val -49385"/>
              <a:gd name="adj2" fmla="val 64307"/>
            </a:avLst>
          </a:prstGeom>
          <a:solidFill>
            <a:schemeClr val="accent6">
              <a:lumMod val="50000"/>
            </a:scheme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200" b="0">
                <a:solidFill>
                  <a:srgbClr val="FFFFFF"/>
                </a:solidFill>
                <a:latin typeface="+mn-lt"/>
                <a:ea typeface="+mn-ea"/>
                <a:cs typeface="+mn-cs"/>
                <a:sym typeface="Helvetica Neue Medium"/>
              </a:defRPr>
            </a:lvl1pPr>
          </a:lstStyle>
          <a:p>
            <a:r>
              <a:rPr lang="en-US" sz="1547" dirty="0"/>
              <a:t>Kingdom Value</a:t>
            </a:r>
            <a:endParaRPr sz="1547" dirty="0"/>
          </a:p>
        </p:txBody>
      </p:sp>
      <p:sp>
        <p:nvSpPr>
          <p:cNvPr id="29" name="How do we increase Operational Consistency in order to harvest Business Insights?">
            <a:extLst>
              <a:ext uri="{FF2B5EF4-FFF2-40B4-BE49-F238E27FC236}">
                <a16:creationId xmlns:a16="http://schemas.microsoft.com/office/drawing/2014/main" id="{095BB28F-348E-4DA2-AAD9-40684A591034}"/>
              </a:ext>
            </a:extLst>
          </p:cNvPr>
          <p:cNvSpPr/>
          <p:nvPr/>
        </p:nvSpPr>
        <p:spPr>
          <a:xfrm>
            <a:off x="4569247" y="4442347"/>
            <a:ext cx="3150054" cy="892969"/>
          </a:xfrm>
          <a:prstGeom prst="roundRect">
            <a:avLst>
              <a:gd name="adj" fmla="val 15000"/>
            </a:avLst>
          </a:prstGeom>
          <a:solidFill>
            <a:schemeClr val="accent6">
              <a:lumMod val="50000"/>
            </a:scheme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5719" tIns="35719" rIns="35719" bIns="35719" anchor="ctr"/>
          <a:lstStyle>
            <a:lvl1pPr>
              <a:defRPr sz="2200" b="0">
                <a:solidFill>
                  <a:srgbClr val="FFFFFF"/>
                </a:solidFill>
                <a:latin typeface="+mn-lt"/>
                <a:ea typeface="+mn-ea"/>
                <a:cs typeface="+mn-cs"/>
                <a:sym typeface="Helvetica Neue Medium"/>
              </a:defRPr>
            </a:lvl1pPr>
          </a:lstStyle>
          <a:p>
            <a:r>
              <a:rPr sz="1547" dirty="0"/>
              <a:t>How do we increase Operational Consistency in order to </a:t>
            </a:r>
            <a:r>
              <a:rPr lang="en-US" sz="1547" dirty="0"/>
              <a:t>accomplish Kingdom value</a:t>
            </a:r>
            <a:r>
              <a:rPr sz="1547" dirty="0"/>
              <a:t>?</a:t>
            </a:r>
          </a:p>
        </p:txBody>
      </p:sp>
    </p:spTree>
    <p:extLst>
      <p:ext uri="{BB962C8B-B14F-4D97-AF65-F5344CB8AC3E}">
        <p14:creationId xmlns:p14="http://schemas.microsoft.com/office/powerpoint/2010/main" val="138951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ntr" presetSubtype="8" fill="hold" grpId="0" nodeType="clickEffect">
                                  <p:stCondLst>
                                    <p:cond delay="0"/>
                                  </p:stCondLst>
                                  <p:iterate>
                                    <p:tmAbs val="0"/>
                                  </p:iterate>
                                  <p:childTnLst>
                                    <p:set>
                                      <p:cBhvr>
                                        <p:cTn id="6" fill="hold"/>
                                        <p:tgtEl>
                                          <p:spTgt spid="6"/>
                                        </p:tgtEl>
                                        <p:attrNameLst>
                                          <p:attrName>style.visibility</p:attrName>
                                        </p:attrNameLst>
                                      </p:cBhvr>
                                      <p:to>
                                        <p:strVal val="visible"/>
                                      </p:to>
                                    </p:set>
                                    <p:anim calcmode="lin" valueType="num">
                                      <p:cBhvr>
                                        <p:cTn id="7" dur="1500" fill="hold"/>
                                        <p:tgtEl>
                                          <p:spTgt spid="6"/>
                                        </p:tgtEl>
                                        <p:attrNameLst>
                                          <p:attrName>ppt_x</p:attrName>
                                        </p:attrNameLst>
                                      </p:cBhvr>
                                      <p:tavLst>
                                        <p:tav tm="0">
                                          <p:val>
                                            <p:strVal val="0-#ppt_w/2"/>
                                          </p:val>
                                        </p:tav>
                                        <p:tav tm="100000">
                                          <p:val>
                                            <p:strVal val="#ppt_x"/>
                                          </p:val>
                                        </p:tav>
                                      </p:tavLst>
                                    </p:anim>
                                    <p:anim calcmode="lin" valueType="num">
                                      <p:cBhvr>
                                        <p:cTn id="8" dur="1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fill="hold" grpId="0" nodeType="clickEffect">
                                  <p:stCondLst>
                                    <p:cond delay="0"/>
                                  </p:stCondLst>
                                  <p:iterate>
                                    <p:tmAbs val="0"/>
                                  </p:iterate>
                                  <p:childTnLst>
                                    <p:set>
                                      <p:cBhvr>
                                        <p:cTn id="12" fill="hold"/>
                                        <p:tgtEl>
                                          <p:spTgt spid="27"/>
                                        </p:tgtEl>
                                        <p:attrNameLst>
                                          <p:attrName>style.visibility</p:attrName>
                                        </p:attrNameLst>
                                      </p:cBhvr>
                                      <p:to>
                                        <p:strVal val="visible"/>
                                      </p:to>
                                    </p:set>
                                    <p:animEffect transition="in" filter="dissolve">
                                      <p:cBhvr>
                                        <p:cTn id="13" dur="800"/>
                                        <p:tgtEl>
                                          <p:spTgt spid="27"/>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dissolve">
                                      <p:cBhvr>
                                        <p:cTn id="18" dur="500"/>
                                        <p:tgtEl>
                                          <p:spTgt spid="17"/>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fill="hold" grpId="0" nodeType="clickEffect">
                                  <p:stCondLst>
                                    <p:cond delay="0"/>
                                  </p:stCondLst>
                                  <p:iterate>
                                    <p:tmAbs val="0"/>
                                  </p:iterate>
                                  <p:childTnLst>
                                    <p:set>
                                      <p:cBhvr>
                                        <p:cTn id="22" fill="hold"/>
                                        <p:tgtEl>
                                          <p:spTgt spid="29"/>
                                        </p:tgtEl>
                                        <p:attrNameLst>
                                          <p:attrName>style.visibility</p:attrName>
                                        </p:attrNameLst>
                                      </p:cBhvr>
                                      <p:to>
                                        <p:strVal val="visible"/>
                                      </p:to>
                                    </p:set>
                                    <p:animEffect transition="in" filter="dissolve">
                                      <p:cBhvr>
                                        <p:cTn id="23" dur="800"/>
                                        <p:tgtEl>
                                          <p:spTgt spid="29"/>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dissolve">
                                      <p:cBhvr>
                                        <p:cTn id="28" dur="500"/>
                                        <p:tgtEl>
                                          <p:spTgt spid="18"/>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iterate>
                                    <p:tmAbs val="0"/>
                                  </p:iterate>
                                  <p:childTnLst>
                                    <p:set>
                                      <p:cBhvr>
                                        <p:cTn id="32" fill="hold"/>
                                        <p:tgtEl>
                                          <p:spTgt spid="14"/>
                                        </p:tgtEl>
                                        <p:attrNameLst>
                                          <p:attrName>style.visibility</p:attrName>
                                        </p:attrNameLst>
                                      </p:cBhvr>
                                      <p:to>
                                        <p:strVal val="visible"/>
                                      </p:to>
                                    </p:set>
                                    <p:animEffect transition="in" filter="wipe(left)">
                                      <p:cBhvr>
                                        <p:cTn id="33"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advAuto="0"/>
      <p:bldP spid="14" grpId="0" animBg="1" advAuto="0"/>
      <p:bldP spid="17" grpId="0" animBg="1"/>
      <p:bldP spid="27" grpId="0" animBg="1" advAuto="0"/>
      <p:bldP spid="29" grpId="0" animBg="1" advAuto="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bwMode="auto">
          <a:xfrm>
            <a:off x="381000" y="0"/>
            <a:ext cx="8382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algn="l" rtl="0" eaLnBrk="1" fontAlgn="base" hangingPunct="1">
              <a:spcBef>
                <a:spcPct val="0"/>
              </a:spcBef>
              <a:spcAft>
                <a:spcPct val="0"/>
              </a:spcAft>
              <a:defRPr lang="en-US" sz="4000" b="1" kern="120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dirty="0"/>
              <a:t>Capability Maturity</a:t>
            </a:r>
            <a:br>
              <a:rPr lang="en-US" dirty="0"/>
            </a:br>
            <a:r>
              <a:rPr lang="en-US" sz="2400" dirty="0">
                <a:solidFill>
                  <a:schemeClr val="tx2">
                    <a:lumMod val="60000"/>
                    <a:lumOff val="40000"/>
                  </a:schemeClr>
                </a:solidFill>
              </a:rPr>
              <a:t>Ephesians 5:1-21; Romans 12:1-8</a:t>
            </a:r>
          </a:p>
        </p:txBody>
      </p:sp>
      <p:sp>
        <p:nvSpPr>
          <p:cNvPr id="6" name="TextBox 5"/>
          <p:cNvSpPr txBox="1"/>
          <p:nvPr/>
        </p:nvSpPr>
        <p:spPr>
          <a:xfrm>
            <a:off x="381000" y="4360525"/>
            <a:ext cx="8001000" cy="400110"/>
          </a:xfrm>
          <a:prstGeom prst="rect">
            <a:avLst/>
          </a:prstGeom>
          <a:noFill/>
        </p:spPr>
        <p:txBody>
          <a:bodyPr wrap="square" rtlCol="0">
            <a:spAutoFit/>
          </a:bodyPr>
          <a:lstStyle/>
          <a:p>
            <a:r>
              <a:rPr lang="en-US" sz="2000" b="1" i="1" dirty="0"/>
              <a:t>1.  Knowing Christ  </a:t>
            </a:r>
            <a:r>
              <a:rPr lang="en-US" sz="2000" b="1" i="1" dirty="0">
                <a:sym typeface="Wingdings" panose="05000000000000000000" pitchFamily="2" charset="2"/>
              </a:rPr>
              <a:t>  </a:t>
            </a:r>
            <a:r>
              <a:rPr lang="en-US" sz="2000" b="1" i="1" dirty="0"/>
              <a:t>commitment to a covenant relationship.</a:t>
            </a:r>
            <a:endParaRPr lang="en-US" sz="2000" i="1" dirty="0"/>
          </a:p>
        </p:txBody>
      </p:sp>
      <p:sp>
        <p:nvSpPr>
          <p:cNvPr id="7" name="TextBox 6"/>
          <p:cNvSpPr txBox="1"/>
          <p:nvPr/>
        </p:nvSpPr>
        <p:spPr>
          <a:xfrm>
            <a:off x="381000" y="5181612"/>
            <a:ext cx="8001000" cy="400110"/>
          </a:xfrm>
          <a:prstGeom prst="rect">
            <a:avLst/>
          </a:prstGeom>
          <a:noFill/>
        </p:spPr>
        <p:txBody>
          <a:bodyPr wrap="square" rtlCol="0">
            <a:spAutoFit/>
          </a:bodyPr>
          <a:lstStyle/>
          <a:p>
            <a:r>
              <a:rPr lang="en-US" sz="2000" b="1" i="1" dirty="0"/>
              <a:t>3.  Serving Christ  </a:t>
            </a:r>
            <a:r>
              <a:rPr lang="en-US" sz="2000" b="1" i="1" dirty="0">
                <a:sym typeface="Wingdings" panose="05000000000000000000" pitchFamily="2" charset="2"/>
              </a:rPr>
              <a:t>  </a:t>
            </a:r>
            <a:r>
              <a:rPr lang="en-US" sz="2000" b="1" i="1" dirty="0"/>
              <a:t>commitment to ministry.</a:t>
            </a:r>
          </a:p>
        </p:txBody>
      </p:sp>
      <p:sp>
        <p:nvSpPr>
          <p:cNvPr id="8" name="TextBox 7"/>
          <p:cNvSpPr txBox="1"/>
          <p:nvPr/>
        </p:nvSpPr>
        <p:spPr>
          <a:xfrm>
            <a:off x="381000" y="5592156"/>
            <a:ext cx="8001000" cy="400110"/>
          </a:xfrm>
          <a:prstGeom prst="rect">
            <a:avLst/>
          </a:prstGeom>
          <a:noFill/>
        </p:spPr>
        <p:txBody>
          <a:bodyPr wrap="square" rtlCol="0">
            <a:spAutoFit/>
          </a:bodyPr>
          <a:lstStyle/>
          <a:p>
            <a:r>
              <a:rPr lang="en-US" sz="2000" b="1" i="1" dirty="0"/>
              <a:t>4.  Sharing Christ  </a:t>
            </a:r>
            <a:r>
              <a:rPr lang="en-US" sz="2000" b="1" i="1" dirty="0">
                <a:sym typeface="Wingdings" panose="05000000000000000000" pitchFamily="2" charset="2"/>
              </a:rPr>
              <a:t>  </a:t>
            </a:r>
            <a:r>
              <a:rPr lang="en-US" sz="2000" b="1" i="1" dirty="0"/>
              <a:t>commitment to mission.</a:t>
            </a:r>
            <a:endParaRPr lang="en-US" sz="2000" i="1" dirty="0"/>
          </a:p>
        </p:txBody>
      </p:sp>
      <p:sp>
        <p:nvSpPr>
          <p:cNvPr id="9" name="TextBox 8"/>
          <p:cNvSpPr txBox="1"/>
          <p:nvPr/>
        </p:nvSpPr>
        <p:spPr>
          <a:xfrm>
            <a:off x="381000" y="4771069"/>
            <a:ext cx="8001000" cy="400110"/>
          </a:xfrm>
          <a:prstGeom prst="rect">
            <a:avLst/>
          </a:prstGeom>
          <a:noFill/>
        </p:spPr>
        <p:txBody>
          <a:bodyPr wrap="square" rtlCol="0">
            <a:spAutoFit/>
          </a:bodyPr>
          <a:lstStyle/>
          <a:p>
            <a:r>
              <a:rPr lang="en-US" sz="2000" b="1" i="1" dirty="0"/>
              <a:t>2.  Growing in Christ  </a:t>
            </a:r>
            <a:r>
              <a:rPr lang="en-US" sz="2000" b="1" i="1" dirty="0">
                <a:sym typeface="Wingdings" panose="05000000000000000000" pitchFamily="2" charset="2"/>
              </a:rPr>
              <a:t></a:t>
            </a:r>
            <a:r>
              <a:rPr lang="en-US" sz="2000" b="1" i="1" dirty="0"/>
              <a:t>  commitment to maturity.</a:t>
            </a:r>
            <a:endParaRPr lang="en-US" sz="2000" i="1" dirty="0"/>
          </a:p>
        </p:txBody>
      </p:sp>
      <p:sp>
        <p:nvSpPr>
          <p:cNvPr id="2" name="TextBox 1">
            <a:extLst>
              <a:ext uri="{FF2B5EF4-FFF2-40B4-BE49-F238E27FC236}">
                <a16:creationId xmlns:a16="http://schemas.microsoft.com/office/drawing/2014/main" id="{8732F07C-E736-4C32-6C38-52BE143F7847}"/>
              </a:ext>
            </a:extLst>
          </p:cNvPr>
          <p:cNvSpPr txBox="1"/>
          <p:nvPr/>
        </p:nvSpPr>
        <p:spPr>
          <a:xfrm>
            <a:off x="381670" y="1708937"/>
            <a:ext cx="8001000" cy="400110"/>
          </a:xfrm>
          <a:prstGeom prst="rect">
            <a:avLst/>
          </a:prstGeom>
          <a:noFill/>
        </p:spPr>
        <p:txBody>
          <a:bodyPr wrap="square" rtlCol="0">
            <a:spAutoFit/>
          </a:bodyPr>
          <a:lstStyle/>
          <a:p>
            <a:r>
              <a:rPr lang="en-US" sz="2000" b="1" i="1" dirty="0"/>
              <a:t>1.  Love the Lord with all your heart.</a:t>
            </a:r>
            <a:endParaRPr lang="en-US" sz="2000" i="1" dirty="0"/>
          </a:p>
        </p:txBody>
      </p:sp>
      <p:sp>
        <p:nvSpPr>
          <p:cNvPr id="3" name="TextBox 2">
            <a:extLst>
              <a:ext uri="{FF2B5EF4-FFF2-40B4-BE49-F238E27FC236}">
                <a16:creationId xmlns:a16="http://schemas.microsoft.com/office/drawing/2014/main" id="{6E61DE91-754B-9608-B422-28171AEAACBE}"/>
              </a:ext>
            </a:extLst>
          </p:cNvPr>
          <p:cNvSpPr txBox="1"/>
          <p:nvPr/>
        </p:nvSpPr>
        <p:spPr>
          <a:xfrm>
            <a:off x="381670" y="2477131"/>
            <a:ext cx="8001000" cy="400110"/>
          </a:xfrm>
          <a:prstGeom prst="rect">
            <a:avLst/>
          </a:prstGeom>
          <a:noFill/>
        </p:spPr>
        <p:txBody>
          <a:bodyPr wrap="square" rtlCol="0">
            <a:spAutoFit/>
          </a:bodyPr>
          <a:lstStyle/>
          <a:p>
            <a:r>
              <a:rPr lang="en-US" sz="2000" b="1" i="1" dirty="0"/>
              <a:t>3.  Go and make disciples.</a:t>
            </a:r>
          </a:p>
        </p:txBody>
      </p:sp>
      <p:sp>
        <p:nvSpPr>
          <p:cNvPr id="10" name="TextBox 9">
            <a:extLst>
              <a:ext uri="{FF2B5EF4-FFF2-40B4-BE49-F238E27FC236}">
                <a16:creationId xmlns:a16="http://schemas.microsoft.com/office/drawing/2014/main" id="{CE853D8A-9699-3654-B483-19E4F1476F36}"/>
              </a:ext>
            </a:extLst>
          </p:cNvPr>
          <p:cNvSpPr txBox="1"/>
          <p:nvPr/>
        </p:nvSpPr>
        <p:spPr>
          <a:xfrm>
            <a:off x="381670" y="2861228"/>
            <a:ext cx="8001000" cy="400110"/>
          </a:xfrm>
          <a:prstGeom prst="rect">
            <a:avLst/>
          </a:prstGeom>
          <a:noFill/>
        </p:spPr>
        <p:txBody>
          <a:bodyPr wrap="square" rtlCol="0">
            <a:spAutoFit/>
          </a:bodyPr>
          <a:lstStyle/>
          <a:p>
            <a:r>
              <a:rPr lang="en-US" sz="2000" b="1" i="1" dirty="0"/>
              <a:t>4.  Baptize them.</a:t>
            </a:r>
            <a:endParaRPr lang="en-US" sz="2000" i="1" dirty="0"/>
          </a:p>
        </p:txBody>
      </p:sp>
      <p:sp>
        <p:nvSpPr>
          <p:cNvPr id="11" name="TextBox 10">
            <a:extLst>
              <a:ext uri="{FF2B5EF4-FFF2-40B4-BE49-F238E27FC236}">
                <a16:creationId xmlns:a16="http://schemas.microsoft.com/office/drawing/2014/main" id="{EA653FA3-8E2D-721F-6637-491EDDE18EFE}"/>
              </a:ext>
            </a:extLst>
          </p:cNvPr>
          <p:cNvSpPr txBox="1"/>
          <p:nvPr/>
        </p:nvSpPr>
        <p:spPr>
          <a:xfrm>
            <a:off x="381670" y="2093034"/>
            <a:ext cx="8001000" cy="400110"/>
          </a:xfrm>
          <a:prstGeom prst="rect">
            <a:avLst/>
          </a:prstGeom>
          <a:noFill/>
        </p:spPr>
        <p:txBody>
          <a:bodyPr wrap="square" rtlCol="0">
            <a:spAutoFit/>
          </a:bodyPr>
          <a:lstStyle/>
          <a:p>
            <a:r>
              <a:rPr lang="en-US" sz="2000" b="1" i="1" dirty="0"/>
              <a:t>2.  Love your neighbor as yourself.</a:t>
            </a:r>
            <a:endParaRPr lang="en-US" sz="2000" i="1" dirty="0"/>
          </a:p>
        </p:txBody>
      </p:sp>
      <p:sp>
        <p:nvSpPr>
          <p:cNvPr id="12" name="TextBox 11">
            <a:extLst>
              <a:ext uri="{FF2B5EF4-FFF2-40B4-BE49-F238E27FC236}">
                <a16:creationId xmlns:a16="http://schemas.microsoft.com/office/drawing/2014/main" id="{1047E155-61EB-A4EA-CAFB-A84A2B0167CF}"/>
              </a:ext>
            </a:extLst>
          </p:cNvPr>
          <p:cNvSpPr txBox="1"/>
          <p:nvPr/>
        </p:nvSpPr>
        <p:spPr>
          <a:xfrm>
            <a:off x="381670" y="3245326"/>
            <a:ext cx="8001000" cy="400110"/>
          </a:xfrm>
          <a:prstGeom prst="rect">
            <a:avLst/>
          </a:prstGeom>
          <a:noFill/>
        </p:spPr>
        <p:txBody>
          <a:bodyPr wrap="square" rtlCol="0">
            <a:spAutoFit/>
          </a:bodyPr>
          <a:lstStyle/>
          <a:p>
            <a:r>
              <a:rPr lang="en-US" sz="2000" b="1" i="1" dirty="0"/>
              <a:t>5.  Teach them to obey.</a:t>
            </a:r>
            <a:endParaRPr lang="en-US" sz="2000" i="1" dirty="0"/>
          </a:p>
        </p:txBody>
      </p:sp>
      <p:sp>
        <p:nvSpPr>
          <p:cNvPr id="14" name="TextBox 13">
            <a:extLst>
              <a:ext uri="{FF2B5EF4-FFF2-40B4-BE49-F238E27FC236}">
                <a16:creationId xmlns:a16="http://schemas.microsoft.com/office/drawing/2014/main" id="{86E8A051-0918-1CA8-78EC-A756B7D90A78}"/>
              </a:ext>
            </a:extLst>
          </p:cNvPr>
          <p:cNvSpPr txBox="1"/>
          <p:nvPr/>
        </p:nvSpPr>
        <p:spPr>
          <a:xfrm>
            <a:off x="381670" y="1355618"/>
            <a:ext cx="4572000" cy="369332"/>
          </a:xfrm>
          <a:prstGeom prst="rect">
            <a:avLst/>
          </a:prstGeom>
          <a:noFill/>
        </p:spPr>
        <p:txBody>
          <a:bodyPr wrap="square">
            <a:spAutoFit/>
          </a:bodyPr>
          <a:lstStyle/>
          <a:p>
            <a:r>
              <a:rPr lang="en-US" b="1" i="1" u="sng" dirty="0"/>
              <a:t>Key Operational Objectives</a:t>
            </a:r>
          </a:p>
        </p:txBody>
      </p:sp>
      <p:sp>
        <p:nvSpPr>
          <p:cNvPr id="15" name="TextBox 14">
            <a:extLst>
              <a:ext uri="{FF2B5EF4-FFF2-40B4-BE49-F238E27FC236}">
                <a16:creationId xmlns:a16="http://schemas.microsoft.com/office/drawing/2014/main" id="{90DC9091-AFBD-04BB-15F0-0FE0C28D7930}"/>
              </a:ext>
            </a:extLst>
          </p:cNvPr>
          <p:cNvSpPr txBox="1"/>
          <p:nvPr/>
        </p:nvSpPr>
        <p:spPr>
          <a:xfrm>
            <a:off x="381000" y="3980760"/>
            <a:ext cx="4572000" cy="369332"/>
          </a:xfrm>
          <a:prstGeom prst="rect">
            <a:avLst/>
          </a:prstGeom>
          <a:noFill/>
        </p:spPr>
        <p:txBody>
          <a:bodyPr wrap="square">
            <a:spAutoFit/>
          </a:bodyPr>
          <a:lstStyle/>
          <a:p>
            <a:r>
              <a:rPr lang="en-US" b="1" i="1" u="sng" dirty="0"/>
              <a:t>Key Kingdom Values</a:t>
            </a:r>
          </a:p>
        </p:txBody>
      </p:sp>
    </p:spTree>
    <p:extLst>
      <p:ext uri="{BB962C8B-B14F-4D97-AF65-F5344CB8AC3E}">
        <p14:creationId xmlns:p14="http://schemas.microsoft.com/office/powerpoint/2010/main" val="332188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1000"/>
                                        <p:tgtEl>
                                          <p:spTgt spid="3"/>
                                        </p:tgtEl>
                                      </p:cBhvr>
                                    </p:animEffect>
                                    <p:anim calcmode="lin" valueType="num">
                                      <p:cBhvr>
                                        <p:cTn id="18" dur="1000" fill="hold"/>
                                        <p:tgtEl>
                                          <p:spTgt spid="3"/>
                                        </p:tgtEl>
                                        <p:attrNameLst>
                                          <p:attrName>ppt_x</p:attrName>
                                        </p:attrNameLst>
                                      </p:cBhvr>
                                      <p:tavLst>
                                        <p:tav tm="0">
                                          <p:val>
                                            <p:strVal val="#ppt_x"/>
                                          </p:val>
                                        </p:tav>
                                        <p:tav tm="100000">
                                          <p:val>
                                            <p:strVal val="#ppt_x"/>
                                          </p:val>
                                        </p:tav>
                                      </p:tavLst>
                                    </p:anim>
                                    <p:anim calcmode="lin" valueType="num">
                                      <p:cBhvr>
                                        <p:cTn id="19" dur="1000" fill="hold"/>
                                        <p:tgtEl>
                                          <p:spTgt spid="3"/>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1000"/>
                                        <p:tgtEl>
                                          <p:spTgt spid="11"/>
                                        </p:tgtEl>
                                      </p:cBhvr>
                                    </p:animEffect>
                                    <p:anim calcmode="lin" valueType="num">
                                      <p:cBhvr>
                                        <p:cTn id="23" dur="1000" fill="hold"/>
                                        <p:tgtEl>
                                          <p:spTgt spid="11"/>
                                        </p:tgtEl>
                                        <p:attrNameLst>
                                          <p:attrName>ppt_x</p:attrName>
                                        </p:attrNameLst>
                                      </p:cBhvr>
                                      <p:tavLst>
                                        <p:tav tm="0">
                                          <p:val>
                                            <p:strVal val="#ppt_x"/>
                                          </p:val>
                                        </p:tav>
                                        <p:tav tm="100000">
                                          <p:val>
                                            <p:strVal val="#ppt_x"/>
                                          </p:val>
                                        </p:tav>
                                      </p:tavLst>
                                    </p:anim>
                                    <p:anim calcmode="lin" valueType="num">
                                      <p:cBhvr>
                                        <p:cTn id="24" dur="1000" fill="hold"/>
                                        <p:tgtEl>
                                          <p:spTgt spid="11"/>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fade">
                                      <p:cBhvr>
                                        <p:cTn id="27" dur="1000"/>
                                        <p:tgtEl>
                                          <p:spTgt spid="2"/>
                                        </p:tgtEl>
                                      </p:cBhvr>
                                    </p:animEffect>
                                    <p:anim calcmode="lin" valueType="num">
                                      <p:cBhvr>
                                        <p:cTn id="28" dur="1000" fill="hold"/>
                                        <p:tgtEl>
                                          <p:spTgt spid="2"/>
                                        </p:tgtEl>
                                        <p:attrNameLst>
                                          <p:attrName>ppt_x</p:attrName>
                                        </p:attrNameLst>
                                      </p:cBhvr>
                                      <p:tavLst>
                                        <p:tav tm="0">
                                          <p:val>
                                            <p:strVal val="#ppt_x"/>
                                          </p:val>
                                        </p:tav>
                                        <p:tav tm="100000">
                                          <p:val>
                                            <p:strVal val="#ppt_x"/>
                                          </p:val>
                                        </p:tav>
                                      </p:tavLst>
                                    </p:anim>
                                    <p:anim calcmode="lin" valueType="num">
                                      <p:cBhvr>
                                        <p:cTn id="29" dur="1000" fill="hold"/>
                                        <p:tgtEl>
                                          <p:spTgt spid="2"/>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1000"/>
                                        <p:tgtEl>
                                          <p:spTgt spid="14"/>
                                        </p:tgtEl>
                                      </p:cBhvr>
                                    </p:animEffect>
                                    <p:anim calcmode="lin" valueType="num">
                                      <p:cBhvr>
                                        <p:cTn id="33" dur="1000" fill="hold"/>
                                        <p:tgtEl>
                                          <p:spTgt spid="14"/>
                                        </p:tgtEl>
                                        <p:attrNameLst>
                                          <p:attrName>ppt_x</p:attrName>
                                        </p:attrNameLst>
                                      </p:cBhvr>
                                      <p:tavLst>
                                        <p:tav tm="0">
                                          <p:val>
                                            <p:strVal val="#ppt_x"/>
                                          </p:val>
                                        </p:tav>
                                        <p:tav tm="100000">
                                          <p:val>
                                            <p:strVal val="#ppt_x"/>
                                          </p:val>
                                        </p:tav>
                                      </p:tavLst>
                                    </p:anim>
                                    <p:anim calcmode="lin" valueType="num">
                                      <p:cBhvr>
                                        <p:cTn id="34"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fade">
                                      <p:cBhvr>
                                        <p:cTn id="39" dur="1000"/>
                                        <p:tgtEl>
                                          <p:spTgt spid="15"/>
                                        </p:tgtEl>
                                      </p:cBhvr>
                                    </p:animEffect>
                                    <p:anim calcmode="lin" valueType="num">
                                      <p:cBhvr>
                                        <p:cTn id="40" dur="1000" fill="hold"/>
                                        <p:tgtEl>
                                          <p:spTgt spid="15"/>
                                        </p:tgtEl>
                                        <p:attrNameLst>
                                          <p:attrName>ppt_x</p:attrName>
                                        </p:attrNameLst>
                                      </p:cBhvr>
                                      <p:tavLst>
                                        <p:tav tm="0">
                                          <p:val>
                                            <p:strVal val="#ppt_x"/>
                                          </p:val>
                                        </p:tav>
                                        <p:tav tm="100000">
                                          <p:val>
                                            <p:strVal val="#ppt_x"/>
                                          </p:val>
                                        </p:tav>
                                      </p:tavLst>
                                    </p:anim>
                                    <p:anim calcmode="lin" valueType="num">
                                      <p:cBhvr>
                                        <p:cTn id="41" dur="1000" fill="hold"/>
                                        <p:tgtEl>
                                          <p:spTgt spid="15"/>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6"/>
                                        </p:tgtEl>
                                        <p:attrNameLst>
                                          <p:attrName>style.visibility</p:attrName>
                                        </p:attrNameLst>
                                      </p:cBhvr>
                                      <p:to>
                                        <p:strVal val="visible"/>
                                      </p:to>
                                    </p:set>
                                    <p:animEffect transition="in" filter="fade">
                                      <p:cBhvr>
                                        <p:cTn id="44" dur="1000"/>
                                        <p:tgtEl>
                                          <p:spTgt spid="6"/>
                                        </p:tgtEl>
                                      </p:cBhvr>
                                    </p:animEffect>
                                    <p:anim calcmode="lin" valueType="num">
                                      <p:cBhvr>
                                        <p:cTn id="45" dur="1000" fill="hold"/>
                                        <p:tgtEl>
                                          <p:spTgt spid="6"/>
                                        </p:tgtEl>
                                        <p:attrNameLst>
                                          <p:attrName>ppt_x</p:attrName>
                                        </p:attrNameLst>
                                      </p:cBhvr>
                                      <p:tavLst>
                                        <p:tav tm="0">
                                          <p:val>
                                            <p:strVal val="#ppt_x"/>
                                          </p:val>
                                        </p:tav>
                                        <p:tav tm="100000">
                                          <p:val>
                                            <p:strVal val="#ppt_x"/>
                                          </p:val>
                                        </p:tav>
                                      </p:tavLst>
                                    </p:anim>
                                    <p:anim calcmode="lin" valueType="num">
                                      <p:cBhvr>
                                        <p:cTn id="46" dur="1000" fill="hold"/>
                                        <p:tgtEl>
                                          <p:spTgt spid="6"/>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9"/>
                                        </p:tgtEl>
                                        <p:attrNameLst>
                                          <p:attrName>style.visibility</p:attrName>
                                        </p:attrNameLst>
                                      </p:cBhvr>
                                      <p:to>
                                        <p:strVal val="visible"/>
                                      </p:to>
                                    </p:set>
                                    <p:animEffect transition="in" filter="fade">
                                      <p:cBhvr>
                                        <p:cTn id="49" dur="1000"/>
                                        <p:tgtEl>
                                          <p:spTgt spid="9"/>
                                        </p:tgtEl>
                                      </p:cBhvr>
                                    </p:animEffect>
                                    <p:anim calcmode="lin" valueType="num">
                                      <p:cBhvr>
                                        <p:cTn id="50" dur="1000" fill="hold"/>
                                        <p:tgtEl>
                                          <p:spTgt spid="9"/>
                                        </p:tgtEl>
                                        <p:attrNameLst>
                                          <p:attrName>ppt_x</p:attrName>
                                        </p:attrNameLst>
                                      </p:cBhvr>
                                      <p:tavLst>
                                        <p:tav tm="0">
                                          <p:val>
                                            <p:strVal val="#ppt_x"/>
                                          </p:val>
                                        </p:tav>
                                        <p:tav tm="100000">
                                          <p:val>
                                            <p:strVal val="#ppt_x"/>
                                          </p:val>
                                        </p:tav>
                                      </p:tavLst>
                                    </p:anim>
                                    <p:anim calcmode="lin" valueType="num">
                                      <p:cBhvr>
                                        <p:cTn id="51" dur="1000" fill="hold"/>
                                        <p:tgtEl>
                                          <p:spTgt spid="9"/>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7"/>
                                        </p:tgtEl>
                                        <p:attrNameLst>
                                          <p:attrName>style.visibility</p:attrName>
                                        </p:attrNameLst>
                                      </p:cBhvr>
                                      <p:to>
                                        <p:strVal val="visible"/>
                                      </p:to>
                                    </p:set>
                                    <p:animEffect transition="in" filter="fade">
                                      <p:cBhvr>
                                        <p:cTn id="54" dur="1000"/>
                                        <p:tgtEl>
                                          <p:spTgt spid="7"/>
                                        </p:tgtEl>
                                      </p:cBhvr>
                                    </p:animEffect>
                                    <p:anim calcmode="lin" valueType="num">
                                      <p:cBhvr>
                                        <p:cTn id="55" dur="1000" fill="hold"/>
                                        <p:tgtEl>
                                          <p:spTgt spid="7"/>
                                        </p:tgtEl>
                                        <p:attrNameLst>
                                          <p:attrName>ppt_x</p:attrName>
                                        </p:attrNameLst>
                                      </p:cBhvr>
                                      <p:tavLst>
                                        <p:tav tm="0">
                                          <p:val>
                                            <p:strVal val="#ppt_x"/>
                                          </p:val>
                                        </p:tav>
                                        <p:tav tm="100000">
                                          <p:val>
                                            <p:strVal val="#ppt_x"/>
                                          </p:val>
                                        </p:tav>
                                      </p:tavLst>
                                    </p:anim>
                                    <p:anim calcmode="lin" valueType="num">
                                      <p:cBhvr>
                                        <p:cTn id="56" dur="1000" fill="hold"/>
                                        <p:tgtEl>
                                          <p:spTgt spid="7"/>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8"/>
                                        </p:tgtEl>
                                        <p:attrNameLst>
                                          <p:attrName>style.visibility</p:attrName>
                                        </p:attrNameLst>
                                      </p:cBhvr>
                                      <p:to>
                                        <p:strVal val="visible"/>
                                      </p:to>
                                    </p:set>
                                    <p:animEffect transition="in" filter="fade">
                                      <p:cBhvr>
                                        <p:cTn id="59" dur="1000"/>
                                        <p:tgtEl>
                                          <p:spTgt spid="8"/>
                                        </p:tgtEl>
                                      </p:cBhvr>
                                    </p:animEffect>
                                    <p:anim calcmode="lin" valueType="num">
                                      <p:cBhvr>
                                        <p:cTn id="60" dur="1000" fill="hold"/>
                                        <p:tgtEl>
                                          <p:spTgt spid="8"/>
                                        </p:tgtEl>
                                        <p:attrNameLst>
                                          <p:attrName>ppt_x</p:attrName>
                                        </p:attrNameLst>
                                      </p:cBhvr>
                                      <p:tavLst>
                                        <p:tav tm="0">
                                          <p:val>
                                            <p:strVal val="#ppt_x"/>
                                          </p:val>
                                        </p:tav>
                                        <p:tav tm="100000">
                                          <p:val>
                                            <p:strVal val="#ppt_x"/>
                                          </p:val>
                                        </p:tav>
                                      </p:tavLst>
                                    </p:anim>
                                    <p:anim calcmode="lin" valueType="num">
                                      <p:cBhvr>
                                        <p:cTn id="61"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2" grpId="0"/>
      <p:bldP spid="3" grpId="0"/>
      <p:bldP spid="10" grpId="0"/>
      <p:bldP spid="11" grpId="0"/>
      <p:bldP spid="12" grpId="0"/>
      <p:bldP spid="14" grpId="0"/>
      <p:bldP spid="15" grpId="0"/>
    </p:bldLst>
  </p:timing>
</p:sld>
</file>

<file path=ppt/theme/theme1.xml><?xml version="1.0" encoding="utf-8"?>
<a:theme xmlns:a="http://schemas.openxmlformats.org/drawingml/2006/main" name="PPT_Template_2010SummerSchoo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UPCRC_Powerpoint_Template_with I-Mar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PPT_Template_2010SummerSchool</Template>
  <TotalTime>44064</TotalTime>
  <Words>3477</Words>
  <Application>Microsoft Office PowerPoint</Application>
  <PresentationFormat>On-screen Show (4:3)</PresentationFormat>
  <Paragraphs>209</Paragraphs>
  <Slides>8</Slides>
  <Notes>8</Notes>
  <HiddenSlides>1</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8</vt:i4>
      </vt:variant>
    </vt:vector>
  </HeadingPairs>
  <TitlesOfParts>
    <vt:vector size="15" baseType="lpstr">
      <vt:lpstr>ＭＳ Ｐゴシック</vt:lpstr>
      <vt:lpstr>Arial</vt:lpstr>
      <vt:lpstr>Arial Narrow</vt:lpstr>
      <vt:lpstr>Calibri</vt:lpstr>
      <vt:lpstr>Wingdings</vt:lpstr>
      <vt:lpstr>PPT_Template_2010SummerSchool</vt:lpstr>
      <vt:lpstr>1_UPCRC_Powerpoint_Template_with I-Mark</vt:lpstr>
      <vt:lpstr>PowerPoint Presentation</vt:lpstr>
      <vt:lpstr>Servant Leadership The Upside-Down Kingdom</vt:lpstr>
      <vt:lpstr>PowerPoint Presentation</vt:lpstr>
      <vt:lpstr>“Follow Me” (not ‘Study Me’) I Timothy 6:11-16 </vt:lpstr>
      <vt:lpstr>PowerPoint Presentation</vt:lpstr>
      <vt:lpstr>The Church that Jesus Built  Whose church is it anyway…?   Matt. 16:15-19</vt:lpstr>
      <vt:lpstr>PowerPoint Presentation</vt:lpstr>
      <vt:lpstr>PowerPoint Presentation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Phil Pennington</dc:creator>
  <cp:lastModifiedBy>Phil Pennington</cp:lastModifiedBy>
  <cp:revision>1593</cp:revision>
  <cp:lastPrinted>2025-08-16T19:04:47Z</cp:lastPrinted>
  <dcterms:created xsi:type="dcterms:W3CDTF">2010-06-16T02:58:04Z</dcterms:created>
  <dcterms:modified xsi:type="dcterms:W3CDTF">2025-08-16T19:04:50Z</dcterms:modified>
</cp:coreProperties>
</file>