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7"/>
  </p:notesMasterIdLst>
  <p:sldIdLst>
    <p:sldId id="395" r:id="rId3"/>
    <p:sldId id="547" r:id="rId4"/>
    <p:sldId id="548" r:id="rId5"/>
    <p:sldId id="549" r:id="rId6"/>
    <p:sldId id="539" r:id="rId7"/>
    <p:sldId id="538" r:id="rId8"/>
    <p:sldId id="540" r:id="rId9"/>
    <p:sldId id="541" r:id="rId10"/>
    <p:sldId id="542" r:id="rId11"/>
    <p:sldId id="543" r:id="rId12"/>
    <p:sldId id="544" r:id="rId13"/>
    <p:sldId id="545" r:id="rId14"/>
    <p:sldId id="546" r:id="rId15"/>
    <p:sldId id="526" r:id="rId16"/>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2279" autoAdjust="0"/>
  </p:normalViewPr>
  <p:slideViewPr>
    <p:cSldViewPr>
      <p:cViewPr varScale="1">
        <p:scale>
          <a:sx n="114" d="100"/>
          <a:sy n="114" d="100"/>
        </p:scale>
        <p:origin x="232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11/24/2024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F8F1-7309-6AB0-B40C-F0A58BBE4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AE22F-4879-BBDD-A3D3-F7D68D1B42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62CC3-0341-3C77-B81E-14FB419D5307}"/>
              </a:ext>
            </a:extLst>
          </p:cNvPr>
          <p:cNvSpPr>
            <a:spLocks noGrp="1"/>
          </p:cNvSpPr>
          <p:nvPr>
            <p:ph type="body" idx="1"/>
          </p:nvPr>
        </p:nvSpPr>
        <p:spPr/>
        <p:txBody>
          <a:bodyPr>
            <a:normAutofit/>
          </a:bodyPr>
          <a:lstStyle/>
          <a:p>
            <a:r>
              <a:rPr lang="en-US" dirty="0"/>
              <a:t>The entrance of sin disrupted God's design, leading to brokenness in all social institutions. Families experience dysfunction, churches face division, and governments can become corrupt. Recognizing this fallen state is crucial to understanding the need for redemption and restoration.</a:t>
            </a:r>
          </a:p>
          <a:p>
            <a:endParaRPr lang="en-US" dirty="0"/>
          </a:p>
          <a:p>
            <a:r>
              <a:rPr lang="en-US" b="1" dirty="0"/>
              <a:t>Genesis 3:16-19</a:t>
            </a:r>
          </a:p>
          <a:p>
            <a:r>
              <a:rPr lang="en-US" dirty="0"/>
              <a:t>To the woman He said: "I will greatly multiply your sorrow and your conception; In pain you shall bring forth children; Your desire shall be for your husband, And he shall rule over you." Then to Adam He said, "Because you have heeded the voice of your wife, and have eaten from the tree of which I commanded you, saying, 'You shall not eat of it': "Cursed is the ground for your sake; In toil you shall eat of it All the days of your life. Both thorns and thistles it shall bring forth for you, And you shall eat the herb of the field. In the sweat of your face you shall eat bread Till you return to the ground, For out of it you were taken; For dust you are, And to dust you shall return." </a:t>
            </a:r>
          </a:p>
        </p:txBody>
      </p:sp>
      <p:sp>
        <p:nvSpPr>
          <p:cNvPr id="4" name="Slide Number Placeholder 3">
            <a:extLst>
              <a:ext uri="{FF2B5EF4-FFF2-40B4-BE49-F238E27FC236}">
                <a16:creationId xmlns:a16="http://schemas.microsoft.com/office/drawing/2014/main" id="{C1DB3207-D6C9-1CA0-3BA5-915D20D22BF2}"/>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693515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6F39B-2EC2-CF94-8333-98A251EC0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034EF-9708-1700-E529-538C55AAE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6BFE8F-2FED-963D-5491-20B2C2342115}"/>
              </a:ext>
            </a:extLst>
          </p:cNvPr>
          <p:cNvSpPr>
            <a:spLocks noGrp="1"/>
          </p:cNvSpPr>
          <p:nvPr>
            <p:ph type="body" idx="1"/>
          </p:nvPr>
        </p:nvSpPr>
        <p:spPr/>
        <p:txBody>
          <a:bodyPr>
            <a:normAutofit/>
          </a:bodyPr>
          <a:lstStyle/>
          <a:p>
            <a:r>
              <a:rPr lang="en-US" dirty="0"/>
              <a:t>Believers are called to engage in the redemptive process by:</a:t>
            </a:r>
          </a:p>
          <a:p>
            <a:pPr>
              <a:buFont typeface="Arial" panose="020B0604020202020204" pitchFamily="34" charset="0"/>
              <a:buChar char="•"/>
            </a:pPr>
            <a:r>
              <a:rPr lang="en-US" b="1" dirty="0"/>
              <a:t>Strengthening Families</a:t>
            </a:r>
            <a:r>
              <a:rPr lang="en-US" dirty="0"/>
              <a:t>: Upholding biblical marriage, parenting, and family values.</a:t>
            </a:r>
          </a:p>
          <a:p>
            <a:pPr>
              <a:buFont typeface="Arial" panose="020B0604020202020204" pitchFamily="34" charset="0"/>
              <a:buChar char="•"/>
            </a:pPr>
            <a:r>
              <a:rPr lang="en-US" b="1" dirty="0"/>
              <a:t>Revitalizing Churches</a:t>
            </a:r>
            <a:r>
              <a:rPr lang="en-US" dirty="0"/>
              <a:t>: Ensuring that churches remain true to scriptural teachings and effectively disciple members.</a:t>
            </a:r>
          </a:p>
          <a:p>
            <a:pPr>
              <a:buFont typeface="Arial" panose="020B0604020202020204" pitchFamily="34" charset="0"/>
              <a:buChar char="•"/>
            </a:pPr>
            <a:r>
              <a:rPr lang="en-US" b="1" dirty="0"/>
              <a:t>Influencing the State</a:t>
            </a:r>
            <a:r>
              <a:rPr lang="en-US" dirty="0"/>
              <a:t>: Promoting justice, righteousness, and godly principles within governmental systems.</a:t>
            </a:r>
          </a:p>
          <a:p>
            <a:endParaRPr lang="en-US" dirty="0"/>
          </a:p>
          <a:p>
            <a:r>
              <a:rPr lang="en-US" dirty="0"/>
              <a:t>By aligning with biblical principles, these institutions can reflect God's original design.</a:t>
            </a:r>
          </a:p>
          <a:p>
            <a:endParaRPr lang="en-US" dirty="0"/>
          </a:p>
        </p:txBody>
      </p:sp>
      <p:sp>
        <p:nvSpPr>
          <p:cNvPr id="4" name="Slide Number Placeholder 3">
            <a:extLst>
              <a:ext uri="{FF2B5EF4-FFF2-40B4-BE49-F238E27FC236}">
                <a16:creationId xmlns:a16="http://schemas.microsoft.com/office/drawing/2014/main" id="{9B6DC236-7F35-AD25-CC50-A8499C00B7A8}"/>
              </a:ext>
            </a:extLst>
          </p:cNvPr>
          <p:cNvSpPr>
            <a:spLocks noGrp="1"/>
          </p:cNvSpPr>
          <p:nvPr>
            <p:ph type="sldNum" sz="quarter" idx="5"/>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28461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CC609-2372-CFD9-0069-00245AD7D3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12FF2B-EBEC-9D2F-1E41-29229A27CF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B812A-5243-EFE0-E112-895EE7D7AA57}"/>
              </a:ext>
            </a:extLst>
          </p:cNvPr>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dirty="0"/>
              <a:t>Humanistic worldviews often distort or undermine God's design for social structures.</a:t>
            </a:r>
          </a:p>
          <a:p>
            <a:pPr>
              <a:buFont typeface="Arial" panose="020B0604020202020204" pitchFamily="34" charset="0"/>
              <a:buNone/>
            </a:pPr>
            <a:endParaRPr lang="en-US" b="1" dirty="0"/>
          </a:p>
          <a:p>
            <a:pPr>
              <a:buFont typeface="Arial" panose="020B0604020202020204" pitchFamily="34" charset="0"/>
              <a:buChar char="•"/>
            </a:pPr>
            <a:r>
              <a:rPr lang="en-US" b="1" dirty="0"/>
              <a:t>Individualism</a:t>
            </a:r>
            <a:r>
              <a:rPr lang="en-US" dirty="0"/>
              <a:t>: Prioritizing personal autonomy over communal responsibility.</a:t>
            </a:r>
          </a:p>
          <a:p>
            <a:pPr>
              <a:buFont typeface="Arial" panose="020B0604020202020204" pitchFamily="34" charset="0"/>
              <a:buChar char="•"/>
            </a:pPr>
            <a:r>
              <a:rPr lang="en-US" b="1" dirty="0"/>
              <a:t>Statism</a:t>
            </a:r>
            <a:r>
              <a:rPr lang="en-US" dirty="0"/>
              <a:t>: Relying excessively on government to address societal issues, often at the expense of personal freedoms.</a:t>
            </a:r>
          </a:p>
          <a:p>
            <a:pPr>
              <a:buFont typeface="Arial" panose="020B0604020202020204" pitchFamily="34" charset="0"/>
              <a:buChar char="•"/>
            </a:pPr>
            <a:r>
              <a:rPr lang="en-US" b="1" dirty="0"/>
              <a:t>Relativism</a:t>
            </a:r>
            <a:r>
              <a:rPr lang="en-US" dirty="0"/>
              <a:t>: Denying absolute truths, leading to moral ambiguity and societal instability.</a:t>
            </a:r>
          </a:p>
          <a:p>
            <a:endParaRPr lang="en-US" dirty="0"/>
          </a:p>
        </p:txBody>
      </p:sp>
      <p:sp>
        <p:nvSpPr>
          <p:cNvPr id="4" name="Slide Number Placeholder 3">
            <a:extLst>
              <a:ext uri="{FF2B5EF4-FFF2-40B4-BE49-F238E27FC236}">
                <a16:creationId xmlns:a16="http://schemas.microsoft.com/office/drawing/2014/main" id="{5154F882-B43E-6FAF-65BA-7EFD0BFAE004}"/>
              </a:ext>
            </a:extLst>
          </p:cNvPr>
          <p:cNvSpPr>
            <a:spLocks noGrp="1"/>
          </p:cNvSpPr>
          <p:nvPr>
            <p:ph type="sldNum" sz="quarter" idx="5"/>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1244919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81B81-A299-14FD-FCD9-CC5CAA0B13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9167F7-6C73-B56F-D696-7DB90B9C74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54DAE7-E8E7-2B5E-9A76-72D2904DDF70}"/>
              </a:ext>
            </a:extLst>
          </p:cNvPr>
          <p:cNvSpPr>
            <a:spLocks noGrp="1"/>
          </p:cNvSpPr>
          <p:nvPr>
            <p:ph type="body" idx="1"/>
          </p:nvPr>
        </p:nvSpPr>
        <p:spPr/>
        <p:txBody>
          <a:bodyPr>
            <a:normAutofit/>
          </a:bodyPr>
          <a:lstStyle/>
          <a:p>
            <a:r>
              <a:rPr lang="en-US" dirty="0"/>
              <a:t>Jesus Christ is central to the redemption and restoration of all social institutions. Through His teachings and sacrifice, He provides the model and means for restoring relationships and structures to their intended purpose. The church, as His body, plays a pivotal role in this redemptive mission.  Christians are encouraged to recognize and restore God's design in societal structures, reflecting His glory and purposes in the world.</a:t>
            </a:r>
          </a:p>
          <a:p>
            <a:endParaRPr lang="en-US" dirty="0"/>
          </a:p>
          <a:p>
            <a:r>
              <a:rPr lang="en-US" dirty="0"/>
              <a:t>---</a:t>
            </a:r>
          </a:p>
          <a:p>
            <a:endParaRPr lang="en-US" dirty="0"/>
          </a:p>
          <a:p>
            <a:r>
              <a:rPr lang="en-US" dirty="0"/>
              <a:t>Conclusion</a:t>
            </a:r>
          </a:p>
          <a:p>
            <a:r>
              <a:rPr lang="en-US" dirty="0"/>
              <a:t>The Psalms reinforce these biblical concepts offering poetic and theological insights into God’s design for social institutions, the impact of sin, and the hope of restoration through God’s sovereignty and Christ’s redemptive work. These passages encourage believers to align their worldview and actions with God's eternal truth.</a:t>
            </a:r>
          </a:p>
          <a:p>
            <a:endParaRPr lang="en-US" dirty="0"/>
          </a:p>
          <a:p>
            <a:r>
              <a:rPr lang="en-US" dirty="0"/>
              <a:t>Ezekiel 33:10</a:t>
            </a:r>
          </a:p>
          <a:p>
            <a:r>
              <a:rPr lang="en-US" dirty="0"/>
              <a:t>Habakkuk 2:4</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baseline="0" dirty="0">
                <a:latin typeface="Verdana" panose="020B0604030504040204" pitchFamily="34" charset="0"/>
              </a:rPr>
              <a:t>Ezekiel 33:7-13</a:t>
            </a:r>
            <a:endParaRPr lang="en-US" b="1" dirty="0"/>
          </a:p>
          <a:p>
            <a:pPr marR="0" algn="l" rtl="0"/>
            <a:r>
              <a:rPr lang="en-US" sz="1800" b="0" i="0" u="none" strike="noStrike" baseline="0" dirty="0">
                <a:latin typeface="Verdana" panose="020B0604030504040204" pitchFamily="34" charset="0"/>
              </a:rPr>
              <a:t>"So you, son of man: I have made you a watchman for the house of Israel; therefore you shall hear a word from My mouth and warn them for Me. When I say to the wicked, 'O wicked man, you shall surely die!' and you do not speak to warn the wicked from his way, that wicked man shall die in his iniquity; but his blood I will require at your hand. Nevertheless if you warn the wicked to turn from his way, and he does not turn from his way, he shall die in his iniquity; but you have delivered your soul. </a:t>
            </a:r>
            <a:r>
              <a:rPr lang="en-US" sz="1800" b="1" i="0" u="none" strike="noStrike" baseline="0" dirty="0">
                <a:latin typeface="Verdana" panose="020B0604030504040204" pitchFamily="34" charset="0"/>
              </a:rPr>
              <a:t>"Therefore you, O son of man, say to the house of Israel: 'Thus you say, "If our transgressions and our sins lie upon us, and we pine away in them, how can we then live?" </a:t>
            </a:r>
            <a:r>
              <a:rPr lang="en-US" sz="1800" b="0" i="0" u="none" strike="noStrike" baseline="0" dirty="0">
                <a:latin typeface="Verdana" panose="020B0604030504040204" pitchFamily="34" charset="0"/>
              </a:rPr>
              <a:t>' Say to them: 'As I live,' says the Lord GOD, 'I have no pleasure in the death of the wicked, but that the wicked turn from his way and live. Turn, turn from your evil ways! For why should you die, O house of Israel?' "Therefore you, O son of man, say to the children of your people: 'The righteousness of the righteous man shall not deliver him in the day of his transgression; as for the wickedness of the wicked, he shall not fall because of it in the day that he turns from his wickedness; nor shall the righteous be able to live because of his righteousness in the day that he sins.' When I say to the righteous that he shall surely live, but he trusts in his own righteousness and commits iniquity, none of his righteous works shall be remembered; but because of the iniquity that he has committed, he shall die. </a:t>
            </a:r>
          </a:p>
          <a:p>
            <a:pPr marR="0" algn="l" rtl="0"/>
            <a:endParaRPr lang="en-US" sz="1800" b="0" i="0" u="none" strike="noStrike" baseline="0" dirty="0">
              <a:latin typeface="Verdana" panose="020B0604030504040204" pitchFamily="34" charset="0"/>
            </a:endParaRPr>
          </a:p>
          <a:p>
            <a:r>
              <a:rPr lang="en-US" sz="1800" b="1" dirty="0"/>
              <a:t>Habakkuk 2:4</a:t>
            </a:r>
          </a:p>
          <a:p>
            <a:pPr marR="0" algn="l" rtl="0"/>
            <a:r>
              <a:rPr lang="en-US" sz="1800" b="0" i="0" u="none" strike="noStrike" baseline="0" dirty="0">
                <a:latin typeface="Verdana" panose="020B0604030504040204" pitchFamily="34" charset="0"/>
              </a:rPr>
              <a:t>"Behold the proud, His soul is not upright in him; But the just shall live by his faith. </a:t>
            </a:r>
          </a:p>
          <a:p>
            <a:pPr marR="0" algn="l" rtl="0"/>
            <a:endParaRPr lang="en-US" sz="1800" b="0" i="0" u="none" strike="noStrike" baseline="0" dirty="0">
              <a:latin typeface="Verdana" panose="020B0604030504040204" pitchFamily="34" charset="0"/>
            </a:endParaRPr>
          </a:p>
          <a:p>
            <a:endParaRPr lang="en-US" dirty="0"/>
          </a:p>
          <a:p>
            <a:endParaRPr lang="en-US" dirty="0"/>
          </a:p>
        </p:txBody>
      </p:sp>
      <p:sp>
        <p:nvSpPr>
          <p:cNvPr id="4" name="Slide Number Placeholder 3">
            <a:extLst>
              <a:ext uri="{FF2B5EF4-FFF2-40B4-BE49-F238E27FC236}">
                <a16:creationId xmlns:a16="http://schemas.microsoft.com/office/drawing/2014/main" id="{9761C530-03C1-3718-6EA8-12EA4D14B1C0}"/>
              </a:ext>
            </a:extLst>
          </p:cNvPr>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242522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a:bodyPr>
          <a:lstStyle/>
          <a:p>
            <a:endParaRPr lang="en-US" b="1" dirty="0"/>
          </a:p>
          <a:p>
            <a:r>
              <a:rPr lang="en-US" b="1" dirty="0"/>
              <a:t>Psalm 72 – A Vision of Righteous Governance</a:t>
            </a:r>
          </a:p>
          <a:p>
            <a:endParaRPr lang="en-US" dirty="0"/>
          </a:p>
          <a:p>
            <a:r>
              <a:rPr lang="en-US" dirty="0"/>
              <a:t>This psalm underscores God’s expectation for leaders and governments to operate under His justice and to serve the people with compassion.</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14591-1C50-BAB1-54F9-F0EAE79CC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64D08-DCF9-148C-A1F9-370F43E5DA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D7E16B-8C74-E487-9FE7-BFBC703F6FBB}"/>
              </a:ext>
            </a:extLst>
          </p:cNvPr>
          <p:cNvSpPr>
            <a:spLocks noGrp="1"/>
          </p:cNvSpPr>
          <p:nvPr>
            <p:ph type="body" idx="1"/>
          </p:nvPr>
        </p:nvSpPr>
        <p:spPr/>
        <p:txBody>
          <a:bodyPr>
            <a:normAutofit/>
          </a:bodyPr>
          <a:lstStyle/>
          <a:p>
            <a:endParaRPr lang="en-US" b="1" dirty="0"/>
          </a:p>
          <a:p>
            <a:r>
              <a:rPr lang="en-US" b="1" dirty="0"/>
              <a:t>Psalm 82 – A Call for Justice in Leadership</a:t>
            </a:r>
          </a:p>
          <a:p>
            <a:endParaRPr lang="en-US" dirty="0"/>
          </a:p>
          <a:p>
            <a:r>
              <a:rPr lang="en-US" dirty="0"/>
              <a:t>This psalm emphasizes the moral responsibility of leaders to uphold God’s principles in societal institutions.</a:t>
            </a:r>
          </a:p>
          <a:p>
            <a:endParaRPr lang="en-US" dirty="0"/>
          </a:p>
        </p:txBody>
      </p:sp>
      <p:sp>
        <p:nvSpPr>
          <p:cNvPr id="4" name="Slide Number Placeholder 3">
            <a:extLst>
              <a:ext uri="{FF2B5EF4-FFF2-40B4-BE49-F238E27FC236}">
                <a16:creationId xmlns:a16="http://schemas.microsoft.com/office/drawing/2014/main" id="{160EE7E7-DB6B-55C9-261E-7CF2BE99D2A0}"/>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05893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B480E-65CB-61FE-0058-5557F167A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B65044-B9E9-A070-A96D-E0E31EA10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D69D8-26F4-D71B-39C8-94E8405D0E7C}"/>
              </a:ext>
            </a:extLst>
          </p:cNvPr>
          <p:cNvSpPr>
            <a:spLocks noGrp="1"/>
          </p:cNvSpPr>
          <p:nvPr>
            <p:ph type="body" idx="1"/>
          </p:nvPr>
        </p:nvSpPr>
        <p:spPr/>
        <p:txBody>
          <a:bodyPr>
            <a:normAutofit/>
          </a:bodyPr>
          <a:lstStyle/>
          <a:p>
            <a:endParaRPr lang="en-US" dirty="0"/>
          </a:p>
          <a:p>
            <a:r>
              <a:rPr lang="en-US" b="1" dirty="0"/>
              <a:t>Psalm 133 – Harmony in Community</a:t>
            </a:r>
          </a:p>
          <a:p>
            <a:endParaRPr lang="en-US" dirty="0"/>
          </a:p>
          <a:p>
            <a:r>
              <a:rPr lang="en-US" dirty="0"/>
              <a:t>This psalm highlights the relational aspect of societal institutions and the peace that results from living according to God’s design.</a:t>
            </a:r>
          </a:p>
          <a:p>
            <a:endParaRPr lang="en-US" dirty="0"/>
          </a:p>
        </p:txBody>
      </p:sp>
      <p:sp>
        <p:nvSpPr>
          <p:cNvPr id="4" name="Slide Number Placeholder 3">
            <a:extLst>
              <a:ext uri="{FF2B5EF4-FFF2-40B4-BE49-F238E27FC236}">
                <a16:creationId xmlns:a16="http://schemas.microsoft.com/office/drawing/2014/main" id="{3EAE36DB-B009-75C8-C216-41935466BDDD}"/>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8603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7107-5BF3-DEFE-38AD-0DAD0E645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99CB1B-3AD0-285F-A370-540663738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1E74BF-D33A-FF18-DC14-790DBA6C84D9}"/>
              </a:ext>
            </a:extLst>
          </p:cNvPr>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dirty="0"/>
              <a:t>Each institution has distinct roles and responsibilities, and harmony arises when these roles align with God’s design</a:t>
            </a:r>
            <a:endParaRPr lang="en-US" b="1" dirty="0"/>
          </a:p>
          <a:p>
            <a:pPr>
              <a:buFont typeface="Arial" panose="020B0604020202020204" pitchFamily="34" charset="0"/>
              <a:buChar char="•"/>
            </a:pPr>
            <a:endParaRPr lang="en-US" b="1" dirty="0"/>
          </a:p>
          <a:p>
            <a:pPr>
              <a:buFont typeface="Arial" panose="020B0604020202020204" pitchFamily="34" charset="0"/>
              <a:buChar char="•"/>
            </a:pPr>
            <a:r>
              <a:rPr lang="en-US" b="1" dirty="0"/>
              <a:t>The Family</a:t>
            </a:r>
            <a:r>
              <a:rPr lang="en-US" dirty="0"/>
              <a:t>: Established as the foundational unit of society, the family mirrors the relational nature of the Trinity. It serves as the primary context for nurturing, teaching, and modeling God's love and truth.</a:t>
            </a:r>
          </a:p>
          <a:p>
            <a:pPr>
              <a:buFont typeface="Arial" panose="020B0604020202020204" pitchFamily="34" charset="0"/>
              <a:buChar char="•"/>
            </a:pPr>
            <a:r>
              <a:rPr lang="en-US" b="1" dirty="0"/>
              <a:t>The Church</a:t>
            </a:r>
            <a:r>
              <a:rPr lang="en-US" dirty="0"/>
              <a:t>: Designed as a community of believers, the church functions to worship God, teach His Word, and uphold truth in a fallen world. It acts as the "pillar and support of the truth" (1 Timothy 3:15).</a:t>
            </a:r>
          </a:p>
          <a:p>
            <a:pPr>
              <a:buFont typeface="Arial" panose="020B0604020202020204" pitchFamily="34" charset="0"/>
              <a:buChar char="•"/>
            </a:pPr>
            <a:r>
              <a:rPr lang="en-US" b="1" dirty="0"/>
              <a:t>The State</a:t>
            </a:r>
            <a:r>
              <a:rPr lang="en-US" dirty="0"/>
              <a:t>: Instituted to maintain justice and order, the state is tasked with restraining evil and promoting good, operating under God's authority to serve the common good.</a:t>
            </a:r>
          </a:p>
          <a:p>
            <a:pPr>
              <a:buFont typeface="Arial" panose="020B0604020202020204" pitchFamily="34" charset="0"/>
              <a:buChar char="•"/>
            </a:pPr>
            <a:endParaRPr lang="en-US" dirty="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a:t>Jesus Christ is central to the redemption and restoration of all social institutions. Through His teachings and sacrifice, He provides the model and means for restoring relationships and structures to their intended purpose. The church, as His body, plays a pivotal role in this redemptive mission.</a:t>
            </a:r>
            <a:endParaRPr lang="en-US" sz="1200" dirty="0">
              <a:latin typeface="+mn-lt"/>
            </a:endParaRPr>
          </a:p>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E421BCB4-A29C-803D-099B-41C795F3A409}"/>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439317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4858B-1FFB-0760-9183-10AE2C45A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02B35-54FC-0D9B-37DF-A92C52C57F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548075-D755-8D11-4387-8DA4C2EACB6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0F31E7B-7B08-8BB2-3724-47497ADD6380}"/>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98647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5FA01-89B9-4816-A59E-F5F72EC543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322698-C39F-1E75-B6D4-2B5966557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2BDE7-D5D7-AD3C-E268-D7DF17458DD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CFBF64F-39AA-424B-A3D3-75D66A60B29F}"/>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707218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CFE36-2CE4-1440-5302-51E00FAEF6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42ADD2-3965-9A60-A3A3-F476EEEBA9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FFA860-EB52-86A4-D75C-AD843B87C8D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7787649-27CF-2B16-6049-3BE3B594FF8C}"/>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839721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a:bodyPr>
          <a:lstStyle/>
          <a:p>
            <a:r>
              <a:rPr lang="en-US" dirty="0"/>
              <a:t>Humans, created in the image of God (</a:t>
            </a:r>
            <a:r>
              <a:rPr lang="en-US" i="1" dirty="0"/>
              <a:t>Imago Dei</a:t>
            </a:r>
            <a:r>
              <a:rPr lang="en-US" dirty="0"/>
              <a:t>), are inherently relational beings. This reflects the communal nature of the Trinity. Our relationships within family, church, and society are designed to mirror God's love, unity, and order.</a:t>
            </a:r>
          </a:p>
          <a:p>
            <a:endParaRPr lang="en-US"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31336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inyurl.com/57ua3m5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a.co/d/5rr4ZoS" TargetMode="External"/><Relationship Id="rId4" Type="http://schemas.openxmlformats.org/officeDocument/2006/relationships/hyperlink" Target="https://tinyurl.com/3fc6uzb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What Ought to Be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https://tinyurl.com/zadnvuca</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F2ED9-824F-8695-16CD-64966142DE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1623627-395C-67A0-26C0-F5D738741545}"/>
              </a:ext>
            </a:extLst>
          </p:cNvPr>
          <p:cNvSpPr>
            <a:spLocks noGrp="1"/>
          </p:cNvSpPr>
          <p:nvPr>
            <p:ph type="title"/>
          </p:nvPr>
        </p:nvSpPr>
        <p:spPr>
          <a:xfrm>
            <a:off x="228600" y="7088"/>
            <a:ext cx="8839200" cy="914400"/>
          </a:xfrm>
        </p:spPr>
        <p:txBody>
          <a:bodyPr>
            <a:normAutofit fontScale="90000"/>
          </a:bodyPr>
          <a:lstStyle/>
          <a:p>
            <a:pPr algn="l"/>
            <a:r>
              <a:rPr lang="en-US" sz="3600" dirty="0"/>
              <a:t>The Impact of the Fall on Society</a:t>
            </a:r>
            <a:br>
              <a:rPr lang="en-US" sz="3600" dirty="0"/>
            </a:br>
            <a:r>
              <a:rPr lang="en-US" sz="2400" dirty="0">
                <a:solidFill>
                  <a:schemeClr val="tx2">
                    <a:lumMod val="60000"/>
                    <a:lumOff val="40000"/>
                  </a:schemeClr>
                </a:solidFill>
              </a:rPr>
              <a:t>Sin leads to brokenness in all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963FC6E-321A-2FE1-7CF6-EB39E0C60E7E}"/>
              </a:ext>
            </a:extLst>
          </p:cNvPr>
          <p:cNvSpPr txBox="1"/>
          <p:nvPr/>
        </p:nvSpPr>
        <p:spPr>
          <a:xfrm>
            <a:off x="228600" y="1143000"/>
            <a:ext cx="8686800" cy="5262979"/>
          </a:xfrm>
          <a:prstGeom prst="rect">
            <a:avLst/>
          </a:prstGeom>
          <a:noFill/>
        </p:spPr>
        <p:txBody>
          <a:bodyPr wrap="square">
            <a:spAutoFit/>
          </a:bodyPr>
          <a:lstStyle/>
          <a:p>
            <a:r>
              <a:rPr lang="en-US" sz="1600" b="1" i="1" dirty="0"/>
              <a:t>Genesis 3:16-19</a:t>
            </a:r>
            <a:r>
              <a:rPr lang="en-US" sz="1600" dirty="0"/>
              <a:t>: The consequences of sin disrupt family relationships (e.g., pain in childbirth, relational strife) and society (e.g., toil and labor).</a:t>
            </a:r>
          </a:p>
          <a:p>
            <a:endParaRPr lang="en-US" sz="1600" dirty="0"/>
          </a:p>
          <a:p>
            <a:r>
              <a:rPr lang="en-US" sz="1600" b="1" i="1" dirty="0"/>
              <a:t>Romans 1:21-32</a:t>
            </a:r>
            <a:r>
              <a:rPr lang="en-US" sz="1600" dirty="0"/>
              <a:t>: </a:t>
            </a:r>
            <a:r>
              <a:rPr lang="en-US" sz="1600" i="1" dirty="0"/>
              <a:t>"Although they knew God, they neither glorified him as God nor gave thanks to him..."</a:t>
            </a:r>
          </a:p>
          <a:p>
            <a:r>
              <a:rPr lang="en-US" sz="1600" dirty="0"/>
              <a:t>  - Describes how sin corrupts human thought, relationships, and societal institutions.</a:t>
            </a:r>
          </a:p>
          <a:p>
            <a:endParaRPr lang="en-US" sz="1600" dirty="0"/>
          </a:p>
          <a:p>
            <a:r>
              <a:rPr lang="en-US" sz="1600" b="1" i="1" dirty="0"/>
              <a:t>James 4:1-2</a:t>
            </a:r>
            <a:r>
              <a:rPr lang="en-US" sz="1600" dirty="0"/>
              <a:t>: </a:t>
            </a:r>
            <a:r>
              <a:rPr lang="en-US" sz="1600" i="1" dirty="0"/>
              <a:t>"What causes fights and quarrels among you? Don’t they come from your desires that battle within you?"</a:t>
            </a:r>
          </a:p>
          <a:p>
            <a:r>
              <a:rPr lang="en-US" sz="1600" dirty="0"/>
              <a:t>  - Explains that relational strife stems from sin within individuals.</a:t>
            </a:r>
          </a:p>
          <a:p>
            <a:endParaRPr lang="en-US" sz="1600" dirty="0"/>
          </a:p>
          <a:p>
            <a:endParaRPr lang="en-US" sz="1600" dirty="0"/>
          </a:p>
          <a:p>
            <a:r>
              <a:rPr lang="en-US" sz="1600" b="1" i="1" dirty="0"/>
              <a:t>Psalm 14:1-3</a:t>
            </a:r>
            <a:r>
              <a:rPr lang="en-US" sz="1600" dirty="0"/>
              <a:t>: </a:t>
            </a:r>
            <a:r>
              <a:rPr lang="en-US" sz="1600" i="1" dirty="0"/>
              <a:t>"The fool says in his heart, 'There is no God.' They are corrupt, their deeds are vile; there is no one who does good... All have turned away, all have become corrupt."</a:t>
            </a:r>
          </a:p>
          <a:p>
            <a:r>
              <a:rPr lang="en-US" sz="1600" dirty="0"/>
              <a:t>   - Acknowledges the pervasive effects of sin on humanity and society.</a:t>
            </a:r>
          </a:p>
          <a:p>
            <a:endParaRPr lang="en-US" sz="1600" dirty="0"/>
          </a:p>
          <a:p>
            <a:r>
              <a:rPr lang="en-US" sz="1600" b="1" i="1" dirty="0"/>
              <a:t>Psalm 94:20-21</a:t>
            </a:r>
            <a:r>
              <a:rPr lang="en-US" sz="1600" dirty="0"/>
              <a:t>: </a:t>
            </a:r>
            <a:r>
              <a:rPr lang="en-US" sz="1600" i="1" dirty="0"/>
              <a:t>"Can a corrupt throne be allied with you—a throne that brings on misery by its decrees? The wicked band together against the righteous and condemn the innocent to death."</a:t>
            </a:r>
          </a:p>
          <a:p>
            <a:r>
              <a:rPr lang="en-US" sz="1600" dirty="0"/>
              <a:t>   - Critiques corrupt governments and systems resulting from the Fall.</a:t>
            </a:r>
          </a:p>
          <a:p>
            <a:endParaRPr lang="en-US" sz="1600" dirty="0"/>
          </a:p>
        </p:txBody>
      </p:sp>
    </p:spTree>
    <p:extLst>
      <p:ext uri="{BB962C8B-B14F-4D97-AF65-F5344CB8AC3E}">
        <p14:creationId xmlns:p14="http://schemas.microsoft.com/office/powerpoint/2010/main" val="84665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1000"/>
                                        <p:tgtEl>
                                          <p:spTgt spid="7">
                                            <p:txEl>
                                              <p:pRg st="9" end="9"/>
                                            </p:txEl>
                                          </p:spTgt>
                                        </p:tgtEl>
                                      </p:cBhvr>
                                    </p:animEffect>
                                    <p:anim calcmode="lin" valueType="num">
                                      <p:cBhvr>
                                        <p:cTn id="35"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1000"/>
                                        <p:tgtEl>
                                          <p:spTgt spid="7">
                                            <p:txEl>
                                              <p:pRg st="12" end="12"/>
                                            </p:txEl>
                                          </p:spTgt>
                                        </p:tgtEl>
                                      </p:cBhvr>
                                    </p:animEffect>
                                    <p:anim calcmode="lin" valueType="num">
                                      <p:cBhvr>
                                        <p:cTn id="4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Effect transition="in" filter="fade">
                                      <p:cBhvr>
                                        <p:cTn id="49" dur="1000"/>
                                        <p:tgtEl>
                                          <p:spTgt spid="7">
                                            <p:txEl>
                                              <p:pRg st="13" end="13"/>
                                            </p:txEl>
                                          </p:spTgt>
                                        </p:tgtEl>
                                      </p:cBhvr>
                                    </p:animEffect>
                                    <p:anim calcmode="lin" valueType="num">
                                      <p:cBhvr>
                                        <p:cTn id="5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1BDE2-2E1C-7939-22AD-22B14D1DAB4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154E9BE-21A4-B745-8B84-A66937BD6973}"/>
              </a:ext>
            </a:extLst>
          </p:cNvPr>
          <p:cNvSpPr>
            <a:spLocks noGrp="1"/>
          </p:cNvSpPr>
          <p:nvPr>
            <p:ph type="title"/>
          </p:nvPr>
        </p:nvSpPr>
        <p:spPr>
          <a:xfrm>
            <a:off x="152400" y="7088"/>
            <a:ext cx="8915400" cy="914400"/>
          </a:xfrm>
        </p:spPr>
        <p:txBody>
          <a:bodyPr>
            <a:normAutofit fontScale="90000"/>
          </a:bodyPr>
          <a:lstStyle/>
          <a:p>
            <a:pPr algn="l"/>
            <a:r>
              <a:rPr lang="en-US" sz="3600" dirty="0"/>
              <a:t>Restoring Society through Biblical Principles</a:t>
            </a:r>
            <a:br>
              <a:rPr lang="en-US" sz="3600" dirty="0"/>
            </a:br>
            <a:r>
              <a:rPr lang="en-US" sz="2400" dirty="0">
                <a:solidFill>
                  <a:schemeClr val="tx2">
                    <a:lumMod val="60000"/>
                    <a:lumOff val="40000"/>
                  </a:schemeClr>
                </a:solidFill>
              </a:rPr>
              <a:t>Institutions can reflect God’s original design</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D4BD2DE7-DC48-B561-FE4B-7AD0C1F1273C}"/>
              </a:ext>
            </a:extLst>
          </p:cNvPr>
          <p:cNvSpPr txBox="1"/>
          <p:nvPr/>
        </p:nvSpPr>
        <p:spPr>
          <a:xfrm>
            <a:off x="228600" y="1143000"/>
            <a:ext cx="8686800" cy="5509200"/>
          </a:xfrm>
          <a:prstGeom prst="rect">
            <a:avLst/>
          </a:prstGeom>
          <a:noFill/>
        </p:spPr>
        <p:txBody>
          <a:bodyPr wrap="square">
            <a:spAutoFit/>
          </a:bodyPr>
          <a:lstStyle/>
          <a:p>
            <a:r>
              <a:rPr lang="en-US" sz="1600" b="1" i="1" dirty="0"/>
              <a:t>Colossians 3:18-21</a:t>
            </a:r>
            <a:r>
              <a:rPr lang="en-US" sz="1600" dirty="0"/>
              <a:t>: </a:t>
            </a:r>
            <a:r>
              <a:rPr lang="en-US" sz="1600" i="1" dirty="0"/>
              <a:t>"Wives, submit yourselves to your husbands, as is fitting in the Lord... Fathers, do not embitter your children, or they will become discouraged."</a:t>
            </a:r>
          </a:p>
          <a:p>
            <a:r>
              <a:rPr lang="en-US" sz="1600" dirty="0"/>
              <a:t>  - Outlines a Christ-centered approach to restoring family relationships.</a:t>
            </a:r>
          </a:p>
          <a:p>
            <a:endParaRPr lang="en-US" sz="1600" dirty="0"/>
          </a:p>
          <a:p>
            <a:r>
              <a:rPr lang="en-US" sz="1600" b="1" i="1" dirty="0"/>
              <a:t>Matthew 28:19-20</a:t>
            </a:r>
            <a:r>
              <a:rPr lang="en-US" sz="1600" dirty="0"/>
              <a:t>: </a:t>
            </a:r>
            <a:r>
              <a:rPr lang="en-US" sz="1600" i="1" dirty="0"/>
              <a:t>"Go and make disciples of all nations..."</a:t>
            </a:r>
          </a:p>
          <a:p>
            <a:r>
              <a:rPr lang="en-US" sz="1600" dirty="0"/>
              <a:t>  - The church is called to teach and transform society through discipleship.</a:t>
            </a:r>
          </a:p>
          <a:p>
            <a:endParaRPr lang="en-US" sz="1600" dirty="0"/>
          </a:p>
          <a:p>
            <a:r>
              <a:rPr lang="en-US" sz="1600" b="1" i="1" dirty="0"/>
              <a:t>Proverbs 29:2</a:t>
            </a:r>
            <a:r>
              <a:rPr lang="en-US" sz="1600" i="1" dirty="0"/>
              <a:t>: "When the righteous thrive, the people rejoice; when the wicked rule, the people groan."</a:t>
            </a:r>
          </a:p>
          <a:p>
            <a:r>
              <a:rPr lang="en-US" sz="1600" dirty="0"/>
              <a:t>  - Encourages righteous leadership and governance aligned with God’s principles.</a:t>
            </a:r>
          </a:p>
          <a:p>
            <a:endParaRPr lang="en-US" sz="1600" dirty="0"/>
          </a:p>
          <a:p>
            <a:r>
              <a:rPr lang="en-US" sz="1600" b="1" i="1" dirty="0"/>
              <a:t>Psalm 1:1-3</a:t>
            </a:r>
            <a:r>
              <a:rPr lang="en-US" sz="1600" i="1" dirty="0"/>
              <a:t>: "Blessed is the one who does not walk in step with the wicked... but whose delight is in the law of the LORD."</a:t>
            </a:r>
          </a:p>
          <a:p>
            <a:r>
              <a:rPr lang="en-US" sz="1600" dirty="0"/>
              <a:t>   - Encourages individuals to live by God’s Word, the foundation for societal restoration.</a:t>
            </a:r>
          </a:p>
          <a:p>
            <a:endParaRPr lang="en-US" sz="1600" dirty="0"/>
          </a:p>
          <a:p>
            <a:r>
              <a:rPr lang="en-US" sz="1600" b="1" i="1" dirty="0"/>
              <a:t>Psalm 37:3-6</a:t>
            </a:r>
            <a:r>
              <a:rPr lang="en-US" sz="1600" i="1" dirty="0"/>
              <a:t>: "Trust in the LORD and do good; dwell in the land and enjoy safe pasture. Take delight in the LORD, and he will give you the desires of your heart."</a:t>
            </a:r>
          </a:p>
          <a:p>
            <a:r>
              <a:rPr lang="en-US" sz="1600" dirty="0"/>
              <a:t>   - Calls believers to actively do good and trust in God for societal renewal.</a:t>
            </a:r>
          </a:p>
          <a:p>
            <a:endParaRPr lang="en-US" sz="1600" dirty="0"/>
          </a:p>
          <a:p>
            <a:r>
              <a:rPr lang="en-US" sz="1600" b="1" i="1" dirty="0"/>
              <a:t>Psalm 82:3-4</a:t>
            </a:r>
            <a:r>
              <a:rPr lang="en-US" sz="1600" i="1" dirty="0"/>
              <a:t>: "Defend the weak and the fatherless; uphold the cause of the poor and the oppressed. Rescue the weak and the needy."</a:t>
            </a:r>
          </a:p>
          <a:p>
            <a:r>
              <a:rPr lang="en-US" sz="1600" dirty="0"/>
              <a:t>   - Provides guidance on how individuals and institutions can restore justice and mercy.</a:t>
            </a:r>
          </a:p>
        </p:txBody>
      </p:sp>
    </p:spTree>
    <p:extLst>
      <p:ext uri="{BB962C8B-B14F-4D97-AF65-F5344CB8AC3E}">
        <p14:creationId xmlns:p14="http://schemas.microsoft.com/office/powerpoint/2010/main" val="212281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1000"/>
                                        <p:tgtEl>
                                          <p:spTgt spid="7">
                                            <p:txEl>
                                              <p:pRg st="7" end="7"/>
                                            </p:txEl>
                                          </p:spTgt>
                                        </p:tgtEl>
                                      </p:cBhvr>
                                    </p:animEffect>
                                    <p:anim calcmode="lin" valueType="num">
                                      <p:cBhvr>
                                        <p:cTn id="3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1000"/>
                                        <p:tgtEl>
                                          <p:spTgt spid="7">
                                            <p:txEl>
                                              <p:pRg st="9" end="9"/>
                                            </p:txEl>
                                          </p:spTgt>
                                        </p:tgtEl>
                                      </p:cBhvr>
                                    </p:animEffect>
                                    <p:anim calcmode="lin" valueType="num">
                                      <p:cBhvr>
                                        <p:cTn id="4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1000"/>
                                        <p:tgtEl>
                                          <p:spTgt spid="7">
                                            <p:txEl>
                                              <p:pRg st="10" end="10"/>
                                            </p:txEl>
                                          </p:spTgt>
                                        </p:tgtEl>
                                      </p:cBhvr>
                                    </p:animEffect>
                                    <p:anim calcmode="lin" valueType="num">
                                      <p:cBhvr>
                                        <p:cTn id="4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fade">
                                      <p:cBhvr>
                                        <p:cTn id="54" dur="1000"/>
                                        <p:tgtEl>
                                          <p:spTgt spid="7">
                                            <p:txEl>
                                              <p:pRg st="13" end="13"/>
                                            </p:txEl>
                                          </p:spTgt>
                                        </p:tgtEl>
                                      </p:cBhvr>
                                    </p:animEffect>
                                    <p:anim calcmode="lin" valueType="num">
                                      <p:cBhvr>
                                        <p:cTn id="5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xEl>
                                              <p:pRg st="15" end="15"/>
                                            </p:txEl>
                                          </p:spTgt>
                                        </p:tgtEl>
                                        <p:attrNameLst>
                                          <p:attrName>style.visibility</p:attrName>
                                        </p:attrNameLst>
                                      </p:cBhvr>
                                      <p:to>
                                        <p:strVal val="visible"/>
                                      </p:to>
                                    </p:set>
                                    <p:animEffect transition="in" filter="fade">
                                      <p:cBhvr>
                                        <p:cTn id="59" dur="1000"/>
                                        <p:tgtEl>
                                          <p:spTgt spid="7">
                                            <p:txEl>
                                              <p:pRg st="15" end="15"/>
                                            </p:txEl>
                                          </p:spTgt>
                                        </p:tgtEl>
                                      </p:cBhvr>
                                    </p:animEffect>
                                    <p:anim calcmode="lin" valueType="num">
                                      <p:cBhvr>
                                        <p:cTn id="60"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
                                            <p:txEl>
                                              <p:pRg st="16" end="16"/>
                                            </p:txEl>
                                          </p:spTgt>
                                        </p:tgtEl>
                                        <p:attrNameLst>
                                          <p:attrName>style.visibility</p:attrName>
                                        </p:attrNameLst>
                                      </p:cBhvr>
                                      <p:to>
                                        <p:strVal val="visible"/>
                                      </p:to>
                                    </p:set>
                                    <p:animEffect transition="in" filter="fade">
                                      <p:cBhvr>
                                        <p:cTn id="64" dur="1000"/>
                                        <p:tgtEl>
                                          <p:spTgt spid="7">
                                            <p:txEl>
                                              <p:pRg st="16" end="16"/>
                                            </p:txEl>
                                          </p:spTgt>
                                        </p:tgtEl>
                                      </p:cBhvr>
                                    </p:animEffect>
                                    <p:anim calcmode="lin" valueType="num">
                                      <p:cBhvr>
                                        <p:cTn id="65"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23DA9-DF7C-80EF-C6BA-96E07E4821F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50B006C-F6FF-EED5-42CC-36B03064F080}"/>
              </a:ext>
            </a:extLst>
          </p:cNvPr>
          <p:cNvSpPr>
            <a:spLocks noGrp="1"/>
          </p:cNvSpPr>
          <p:nvPr>
            <p:ph type="title"/>
          </p:nvPr>
        </p:nvSpPr>
        <p:spPr>
          <a:xfrm>
            <a:off x="152400" y="7088"/>
            <a:ext cx="8915400" cy="914400"/>
          </a:xfrm>
        </p:spPr>
        <p:txBody>
          <a:bodyPr>
            <a:normAutofit fontScale="90000"/>
          </a:bodyPr>
          <a:lstStyle/>
          <a:p>
            <a:pPr algn="l"/>
            <a:r>
              <a:rPr lang="en-US" sz="3600" dirty="0"/>
              <a:t>Cultural Worldviews on Social Institutions</a:t>
            </a:r>
            <a:br>
              <a:rPr lang="en-US" sz="3600" dirty="0"/>
            </a:br>
            <a:r>
              <a:rPr lang="en-US" sz="2400" dirty="0">
                <a:solidFill>
                  <a:schemeClr val="tx2">
                    <a:lumMod val="60000"/>
                    <a:lumOff val="40000"/>
                  </a:schemeClr>
                </a:solidFill>
              </a:rPr>
              <a:t>Human ideologies distort God’s design for social structures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C69215E-310A-D888-B6B5-01FE0F646F27}"/>
              </a:ext>
            </a:extLst>
          </p:cNvPr>
          <p:cNvSpPr txBox="1"/>
          <p:nvPr/>
        </p:nvSpPr>
        <p:spPr>
          <a:xfrm>
            <a:off x="228600" y="1143000"/>
            <a:ext cx="8686800" cy="5509200"/>
          </a:xfrm>
          <a:prstGeom prst="rect">
            <a:avLst/>
          </a:prstGeom>
          <a:noFill/>
        </p:spPr>
        <p:txBody>
          <a:bodyPr wrap="square">
            <a:spAutoFit/>
          </a:bodyPr>
          <a:lstStyle/>
          <a:p>
            <a:r>
              <a:rPr lang="en-US" sz="1600" b="1" i="1" dirty="0"/>
              <a:t>1 Corinthians 1:20-21</a:t>
            </a:r>
            <a:r>
              <a:rPr lang="en-US" sz="1600" i="1" dirty="0"/>
              <a:t>: "Has not God made foolish the wisdom of the world? For since in the wisdom of God the world through its wisdom did not know him..."</a:t>
            </a:r>
          </a:p>
          <a:p>
            <a:r>
              <a:rPr lang="en-US" sz="1600" dirty="0"/>
              <a:t>  - Warns against adopting secular ideologies that conflict with God’s truth.</a:t>
            </a:r>
          </a:p>
          <a:p>
            <a:endParaRPr lang="en-US" sz="1600" dirty="0"/>
          </a:p>
          <a:p>
            <a:r>
              <a:rPr lang="en-US" sz="1600" b="1" i="1" dirty="0"/>
              <a:t>Isaiah 5:20</a:t>
            </a:r>
            <a:r>
              <a:rPr lang="en-US" sz="1600" dirty="0"/>
              <a:t>: </a:t>
            </a:r>
            <a:r>
              <a:rPr lang="en-US" sz="1600" i="1" dirty="0"/>
              <a:t>"Woe to those who call evil good and good evil..."</a:t>
            </a:r>
          </a:p>
          <a:p>
            <a:r>
              <a:rPr lang="en-US" sz="1600" dirty="0"/>
              <a:t>  - Critiques moral relativism and distorted cultural values.</a:t>
            </a:r>
          </a:p>
          <a:p>
            <a:endParaRPr lang="en-US" sz="1600" dirty="0"/>
          </a:p>
          <a:p>
            <a:r>
              <a:rPr lang="en-US" sz="1600" b="1" i="1" dirty="0"/>
              <a:t>Colossians 2:8</a:t>
            </a:r>
            <a:r>
              <a:rPr lang="en-US" sz="1600" dirty="0"/>
              <a:t>: </a:t>
            </a:r>
            <a:r>
              <a:rPr lang="en-US" sz="1600" i="1" dirty="0"/>
              <a:t>"See to it that no one takes you captive through hollow and deceptive philosophy, which depends on human tradition and the elemental spiritual forces of this world rather than on Christ."</a:t>
            </a:r>
          </a:p>
          <a:p>
            <a:r>
              <a:rPr lang="en-US" sz="1600" dirty="0"/>
              <a:t>  - Exposes the dangers of ideologies that undermine biblical truth.</a:t>
            </a:r>
          </a:p>
          <a:p>
            <a:endParaRPr lang="en-US" sz="1600" dirty="0"/>
          </a:p>
          <a:p>
            <a:r>
              <a:rPr lang="en-US" sz="1600" b="1" i="1" dirty="0"/>
              <a:t>Psalm 146:3-4</a:t>
            </a:r>
            <a:r>
              <a:rPr lang="en-US" sz="1600" i="1" dirty="0"/>
              <a:t>: "Do not put your trust in princes, in human beings, who cannot save. When their spirit departs, they return to the ground; on that very day their plans come to nothing."</a:t>
            </a:r>
          </a:p>
          <a:p>
            <a:r>
              <a:rPr lang="en-US" sz="1600" dirty="0"/>
              <a:t>   - Warns against placing ultimate trust in human systems or leaders.</a:t>
            </a:r>
          </a:p>
          <a:p>
            <a:endParaRPr lang="en-US" sz="1600" dirty="0"/>
          </a:p>
          <a:p>
            <a:r>
              <a:rPr lang="en-US" sz="1600" b="1" i="1" dirty="0"/>
              <a:t>Psalm 119:105</a:t>
            </a:r>
            <a:r>
              <a:rPr lang="en-US" sz="1600" i="1" dirty="0"/>
              <a:t>: "Your word is a lamp for my feet, a light on my path."</a:t>
            </a:r>
          </a:p>
          <a:p>
            <a:r>
              <a:rPr lang="en-US" sz="1600" dirty="0"/>
              <a:t>   - Encourages using God’s Word as the standard to evaluate all worldviews.</a:t>
            </a:r>
          </a:p>
          <a:p>
            <a:endParaRPr lang="en-US" sz="1600" dirty="0"/>
          </a:p>
          <a:p>
            <a:r>
              <a:rPr lang="en-US" sz="1600" b="1" i="1" dirty="0"/>
              <a:t>Psalm 96:5</a:t>
            </a:r>
            <a:r>
              <a:rPr lang="en-US" sz="1600" i="1" dirty="0"/>
              <a:t>: "For all the gods of the nations are idols, but the LORD made the heavens."</a:t>
            </a:r>
          </a:p>
          <a:p>
            <a:r>
              <a:rPr lang="en-US" sz="1600" dirty="0"/>
              <a:t>   - Contrasts false ideologies with the truth of God’s sovereignty.</a:t>
            </a:r>
          </a:p>
          <a:p>
            <a:endParaRPr lang="en-US" sz="1600" dirty="0"/>
          </a:p>
        </p:txBody>
      </p:sp>
    </p:spTree>
    <p:extLst>
      <p:ext uri="{BB962C8B-B14F-4D97-AF65-F5344CB8AC3E}">
        <p14:creationId xmlns:p14="http://schemas.microsoft.com/office/powerpoint/2010/main" val="92724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1000"/>
                                        <p:tgtEl>
                                          <p:spTgt spid="7">
                                            <p:txEl>
                                              <p:pRg st="7" end="7"/>
                                            </p:txEl>
                                          </p:spTgt>
                                        </p:tgtEl>
                                      </p:cBhvr>
                                    </p:animEffect>
                                    <p:anim calcmode="lin" valueType="num">
                                      <p:cBhvr>
                                        <p:cTn id="3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1000"/>
                                        <p:tgtEl>
                                          <p:spTgt spid="7">
                                            <p:txEl>
                                              <p:pRg st="9" end="9"/>
                                            </p:txEl>
                                          </p:spTgt>
                                        </p:tgtEl>
                                      </p:cBhvr>
                                    </p:animEffect>
                                    <p:anim calcmode="lin" valueType="num">
                                      <p:cBhvr>
                                        <p:cTn id="4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1000"/>
                                        <p:tgtEl>
                                          <p:spTgt spid="7">
                                            <p:txEl>
                                              <p:pRg st="10" end="10"/>
                                            </p:txEl>
                                          </p:spTgt>
                                        </p:tgtEl>
                                      </p:cBhvr>
                                    </p:animEffect>
                                    <p:anim calcmode="lin" valueType="num">
                                      <p:cBhvr>
                                        <p:cTn id="4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fade">
                                      <p:cBhvr>
                                        <p:cTn id="54" dur="1000"/>
                                        <p:tgtEl>
                                          <p:spTgt spid="7">
                                            <p:txEl>
                                              <p:pRg st="13" end="13"/>
                                            </p:txEl>
                                          </p:spTgt>
                                        </p:tgtEl>
                                      </p:cBhvr>
                                    </p:animEffect>
                                    <p:anim calcmode="lin" valueType="num">
                                      <p:cBhvr>
                                        <p:cTn id="5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xEl>
                                              <p:pRg st="15" end="15"/>
                                            </p:txEl>
                                          </p:spTgt>
                                        </p:tgtEl>
                                        <p:attrNameLst>
                                          <p:attrName>style.visibility</p:attrName>
                                        </p:attrNameLst>
                                      </p:cBhvr>
                                      <p:to>
                                        <p:strVal val="visible"/>
                                      </p:to>
                                    </p:set>
                                    <p:animEffect transition="in" filter="fade">
                                      <p:cBhvr>
                                        <p:cTn id="59" dur="1000"/>
                                        <p:tgtEl>
                                          <p:spTgt spid="7">
                                            <p:txEl>
                                              <p:pRg st="15" end="15"/>
                                            </p:txEl>
                                          </p:spTgt>
                                        </p:tgtEl>
                                      </p:cBhvr>
                                    </p:animEffect>
                                    <p:anim calcmode="lin" valueType="num">
                                      <p:cBhvr>
                                        <p:cTn id="60"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7">
                                            <p:txEl>
                                              <p:pRg st="16" end="16"/>
                                            </p:txEl>
                                          </p:spTgt>
                                        </p:tgtEl>
                                        <p:attrNameLst>
                                          <p:attrName>style.visibility</p:attrName>
                                        </p:attrNameLst>
                                      </p:cBhvr>
                                      <p:to>
                                        <p:strVal val="visible"/>
                                      </p:to>
                                    </p:set>
                                    <p:animEffect transition="in" filter="fade">
                                      <p:cBhvr>
                                        <p:cTn id="64" dur="1000"/>
                                        <p:tgtEl>
                                          <p:spTgt spid="7">
                                            <p:txEl>
                                              <p:pRg st="16" end="16"/>
                                            </p:txEl>
                                          </p:spTgt>
                                        </p:tgtEl>
                                      </p:cBhvr>
                                    </p:animEffect>
                                    <p:anim calcmode="lin" valueType="num">
                                      <p:cBhvr>
                                        <p:cTn id="65"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4553B-2146-FEF6-F284-F38B04C62E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A2939F8-5890-AE0E-E1B0-8495F1AF5460}"/>
              </a:ext>
            </a:extLst>
          </p:cNvPr>
          <p:cNvSpPr>
            <a:spLocks noGrp="1"/>
          </p:cNvSpPr>
          <p:nvPr>
            <p:ph type="title"/>
          </p:nvPr>
        </p:nvSpPr>
        <p:spPr>
          <a:xfrm>
            <a:off x="152400" y="7088"/>
            <a:ext cx="8915400" cy="914400"/>
          </a:xfrm>
        </p:spPr>
        <p:txBody>
          <a:bodyPr>
            <a:normAutofit fontScale="90000"/>
          </a:bodyPr>
          <a:lstStyle/>
          <a:p>
            <a:pPr algn="l"/>
            <a:r>
              <a:rPr lang="en-US" sz="3600" dirty="0"/>
              <a:t>The Centrality of Christ in Social Redemption</a:t>
            </a:r>
            <a:br>
              <a:rPr lang="en-US" sz="3600" dirty="0"/>
            </a:br>
            <a:r>
              <a:rPr lang="en-US" sz="2400" dirty="0">
                <a:solidFill>
                  <a:schemeClr val="tx2">
                    <a:lumMod val="60000"/>
                    <a:lumOff val="40000"/>
                  </a:schemeClr>
                </a:solidFill>
              </a:rPr>
              <a:t>How can we then live?   The Just shall Live by Faith.</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1AB2F4D2-20B0-F3C9-BD9A-2729E523770E}"/>
              </a:ext>
            </a:extLst>
          </p:cNvPr>
          <p:cNvSpPr txBox="1"/>
          <p:nvPr/>
        </p:nvSpPr>
        <p:spPr>
          <a:xfrm>
            <a:off x="152400" y="921488"/>
            <a:ext cx="8839200" cy="5509200"/>
          </a:xfrm>
          <a:prstGeom prst="rect">
            <a:avLst/>
          </a:prstGeom>
          <a:noFill/>
        </p:spPr>
        <p:txBody>
          <a:bodyPr wrap="square">
            <a:spAutoFit/>
          </a:bodyPr>
          <a:lstStyle/>
          <a:p>
            <a:r>
              <a:rPr lang="en-US" sz="1600" b="1" i="1" dirty="0"/>
              <a:t>John 14:6</a:t>
            </a:r>
            <a:r>
              <a:rPr lang="en-US" sz="1600" i="1" dirty="0"/>
              <a:t>: "I am the way and the truth and the life. No one comes to the Father except through me.“  </a:t>
            </a:r>
            <a:r>
              <a:rPr lang="en-US" sz="1600" dirty="0"/>
              <a:t>- Affirms that Christ is the ultimate source of truth and redemption.</a:t>
            </a:r>
          </a:p>
          <a:p>
            <a:endParaRPr lang="en-US" sz="1600" dirty="0"/>
          </a:p>
          <a:p>
            <a:r>
              <a:rPr lang="en-US" sz="1600" b="1" i="1" dirty="0"/>
              <a:t>2 Corinthians 5:17-18</a:t>
            </a:r>
            <a:r>
              <a:rPr lang="en-US" sz="1600" i="1" dirty="0"/>
              <a:t>: "Therefore, if anyone is in Christ, the new creation has come: The old has gone, the new is here! All this is from God, who reconciled us to himself through Christ..."</a:t>
            </a:r>
          </a:p>
          <a:p>
            <a:r>
              <a:rPr lang="en-US" sz="1600" dirty="0"/>
              <a:t>  - Describes Christ’s role in reconciling individuals and relationships.</a:t>
            </a:r>
          </a:p>
          <a:p>
            <a:endParaRPr lang="en-US" sz="1600" dirty="0"/>
          </a:p>
          <a:p>
            <a:r>
              <a:rPr lang="en-US" sz="1600" b="1" i="1" dirty="0"/>
              <a:t>Ephesians 2:14-16</a:t>
            </a:r>
            <a:r>
              <a:rPr lang="en-US" sz="1600" i="1" dirty="0"/>
              <a:t>: "For he himself is our peace, who has made the two groups one and has destroyed the barrier, the dividing wall of hostility..."</a:t>
            </a:r>
          </a:p>
          <a:p>
            <a:r>
              <a:rPr lang="en-US" sz="1600" dirty="0"/>
              <a:t>  - Demonstrates how Christ’s work restores unity and peace within and across societal institutions.</a:t>
            </a:r>
          </a:p>
          <a:p>
            <a:endParaRPr lang="en-US" sz="1600" dirty="0"/>
          </a:p>
          <a:p>
            <a:r>
              <a:rPr lang="en-US" sz="1600" b="1" i="1" dirty="0"/>
              <a:t>Psalm 22:27-28</a:t>
            </a:r>
            <a:r>
              <a:rPr lang="en-US" sz="1600" i="1" dirty="0"/>
              <a:t>: "All the ends of the earth will remember and turn to the LORD, and all the families of the nations will bow down before him, for dominion belongs to the LORD and he rules over the nations.“  </a:t>
            </a:r>
            <a:r>
              <a:rPr lang="en-US" sz="1600" dirty="0"/>
              <a:t>- Points to Christ’s ultimate authority and redemptive mission.</a:t>
            </a:r>
          </a:p>
          <a:p>
            <a:endParaRPr lang="en-US" sz="1600" dirty="0"/>
          </a:p>
          <a:p>
            <a:r>
              <a:rPr lang="en-US" sz="1600" b="1" i="1" dirty="0"/>
              <a:t>Psalm 110:1-2</a:t>
            </a:r>
            <a:r>
              <a:rPr lang="en-US" sz="1600" i="1" dirty="0"/>
              <a:t>: "The LORD says to my lord: 'Sit at my right hand until I make your enemies a footstool for your feet.' The LORD will extend your mighty scepter from Zion, saying, 'Rule in the midst of your enemies!’”  </a:t>
            </a:r>
            <a:r>
              <a:rPr lang="en-US" sz="1600" dirty="0"/>
              <a:t>- Foreshadows Christ’s reign as the means of restoring all things.</a:t>
            </a:r>
          </a:p>
          <a:p>
            <a:endParaRPr lang="en-US" sz="1600" dirty="0"/>
          </a:p>
          <a:p>
            <a:r>
              <a:rPr lang="en-US" sz="1600" b="1" i="1" dirty="0"/>
              <a:t>Psalm 103:19</a:t>
            </a:r>
            <a:r>
              <a:rPr lang="en-US" sz="1600" i="1" dirty="0"/>
              <a:t>: "The LORD has established his throne in heaven, and his kingdom rules over all.“   </a:t>
            </a:r>
            <a:r>
              <a:rPr lang="en-US" sz="1600" dirty="0"/>
              <a:t>- Affirms God’s sovereignty over all human institutions and history</a:t>
            </a:r>
            <a:endParaRPr lang="en-US" dirty="0"/>
          </a:p>
        </p:txBody>
      </p:sp>
    </p:spTree>
    <p:extLst>
      <p:ext uri="{BB962C8B-B14F-4D97-AF65-F5344CB8AC3E}">
        <p14:creationId xmlns:p14="http://schemas.microsoft.com/office/powerpoint/2010/main" val="217192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1000"/>
                                        <p:tgtEl>
                                          <p:spTgt spid="7">
                                            <p:txEl>
                                              <p:pRg st="8" end="8"/>
                                            </p:txEl>
                                          </p:spTgt>
                                        </p:tgtEl>
                                      </p:cBhvr>
                                    </p:animEffect>
                                    <p:anim calcmode="lin" valueType="num">
                                      <p:cBhvr>
                                        <p:cTn id="3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1000"/>
                                        <p:tgtEl>
                                          <p:spTgt spid="7">
                                            <p:txEl>
                                              <p:pRg st="12" end="12"/>
                                            </p:txEl>
                                          </p:spTgt>
                                        </p:tgtEl>
                                      </p:cBhvr>
                                    </p:animEffect>
                                    <p:anim calcmode="lin" valueType="num">
                                      <p:cBhvr>
                                        <p:cTn id="4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a:xfrm>
            <a:off x="457200" y="876300"/>
            <a:ext cx="8229600" cy="5105400"/>
          </a:xfrm>
        </p:spPr>
        <p:txBody>
          <a:bodyPr/>
          <a:lstStyle/>
          <a:p>
            <a:r>
              <a:rPr lang="en-US" dirty="0">
                <a:latin typeface="+mn-lt"/>
              </a:rPr>
              <a:t>The Truth Project – Focus on the Family (</a:t>
            </a:r>
            <a:r>
              <a:rPr lang="en-US" dirty="0">
                <a:latin typeface="+mn-lt"/>
                <a:hlinkClick r:id="rId3"/>
              </a:rPr>
              <a:t>https://tinyurl.com/57ua3m5f</a:t>
            </a:r>
            <a:r>
              <a:rPr lang="en-US" dirty="0">
                <a:latin typeface="+mn-lt"/>
              </a:rPr>
              <a:t>)</a:t>
            </a:r>
          </a:p>
          <a:p>
            <a:r>
              <a:rPr lang="en-US" dirty="0">
                <a:latin typeface="+mn-lt"/>
              </a:rPr>
              <a:t>How then should we live? – Francis Shaefer (</a:t>
            </a:r>
            <a:r>
              <a:rPr lang="en-US" dirty="0">
                <a:latin typeface="+mn-lt"/>
                <a:hlinkClick r:id="rId4"/>
              </a:rPr>
              <a:t>https://tinyurl.com/3fc6uzbx</a:t>
            </a:r>
            <a:r>
              <a:rPr lang="en-US" dirty="0">
                <a:latin typeface="+mn-lt"/>
              </a:rPr>
              <a:t>)</a:t>
            </a:r>
          </a:p>
          <a:p>
            <a:r>
              <a:rPr lang="en-US" sz="2800" i="0" dirty="0">
                <a:solidFill>
                  <a:srgbClr val="0F1111"/>
                </a:solidFill>
                <a:effectLst/>
                <a:latin typeface="+mn-lt"/>
              </a:rPr>
              <a:t>Good Ideas from Questionable Christians and Outright Pagans: An Introduction to Key Thinkers and Philosophies – Steve Wilkins (</a:t>
            </a:r>
            <a:r>
              <a:rPr lang="en-US" sz="2800" i="0" dirty="0">
                <a:solidFill>
                  <a:srgbClr val="0F1111"/>
                </a:solidFill>
                <a:effectLst/>
                <a:latin typeface="+mn-lt"/>
                <a:hlinkClick r:id="rId5"/>
              </a:rPr>
              <a:t>https://a.co/d/5rr4ZoS</a:t>
            </a:r>
            <a:r>
              <a:rPr lang="en-US" sz="2800" i="0" dirty="0">
                <a:solidFill>
                  <a:srgbClr val="0F1111"/>
                </a:solidFill>
                <a:effectLst/>
                <a:latin typeface="+mn-lt"/>
              </a:rPr>
              <a:t>)</a:t>
            </a:r>
          </a:p>
          <a:p>
            <a:pPr marL="0" indent="0">
              <a:buNone/>
            </a:pPr>
            <a:endParaRPr lang="en-US" dirty="0">
              <a:latin typeface="+mn-lt"/>
            </a:endParaRPr>
          </a:p>
        </p:txBody>
      </p:sp>
    </p:spTree>
    <p:extLst>
      <p:ext uri="{BB962C8B-B14F-4D97-AF65-F5344CB8AC3E}">
        <p14:creationId xmlns:p14="http://schemas.microsoft.com/office/powerpoint/2010/main" val="120092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8154" y="7088"/>
            <a:ext cx="8989646" cy="914400"/>
          </a:xfrm>
        </p:spPr>
        <p:txBody>
          <a:bodyPr>
            <a:normAutofit/>
          </a:bodyPr>
          <a:lstStyle/>
          <a:p>
            <a:pPr algn="l"/>
            <a:r>
              <a:rPr lang="en-US" sz="2700" dirty="0"/>
              <a:t>Psalm 72 – A Vision of Righteous Governance</a:t>
            </a:r>
            <a:br>
              <a:rPr lang="en-US" sz="3600" dirty="0"/>
            </a:br>
            <a:r>
              <a:rPr lang="en-US" sz="2200" dirty="0">
                <a:solidFill>
                  <a:schemeClr val="tx2">
                    <a:lumMod val="60000"/>
                    <a:lumOff val="40000"/>
                  </a:schemeClr>
                </a:solidFill>
              </a:rPr>
              <a:t>God’s expectation for leaders and governments</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77177" y="1371600"/>
            <a:ext cx="8989646" cy="4370427"/>
          </a:xfrm>
          <a:prstGeom prst="rect">
            <a:avLst/>
          </a:prstGeom>
          <a:noFill/>
        </p:spPr>
        <p:txBody>
          <a:bodyPr wrap="square">
            <a:spAutoFit/>
          </a:bodyPr>
          <a:lstStyle/>
          <a:p>
            <a:r>
              <a:rPr lang="en-US" sz="1600" dirty="0"/>
              <a:t>Psalm 72 presents an ideal picture of a </a:t>
            </a:r>
            <a:r>
              <a:rPr lang="en-US" sz="1600" u="sng" dirty="0"/>
              <a:t>king who rules with God’s justice and righteousness, serving as a model for societal institutions</a:t>
            </a:r>
            <a:r>
              <a:rPr lang="en-US" sz="1600" dirty="0"/>
              <a:t>.</a:t>
            </a:r>
          </a:p>
          <a:p>
            <a:endParaRPr lang="en-US" sz="1600" dirty="0">
              <a:latin typeface="+mn-lt"/>
            </a:endParaRPr>
          </a:p>
          <a:p>
            <a:endParaRPr lang="en-US" sz="1600" dirty="0">
              <a:latin typeface="+mn-lt"/>
            </a:endParaRPr>
          </a:p>
          <a:p>
            <a:r>
              <a:rPr lang="en-US" sz="1600" dirty="0">
                <a:latin typeface="+mn-lt"/>
              </a:rPr>
              <a:t>Key Verses:</a:t>
            </a:r>
          </a:p>
          <a:p>
            <a:endParaRPr lang="en-US" sz="1600" dirty="0">
              <a:latin typeface="+mn-lt"/>
            </a:endParaRPr>
          </a:p>
          <a:p>
            <a:r>
              <a:rPr lang="en-US" sz="1600" b="1" i="1" dirty="0">
                <a:latin typeface="+mn-lt"/>
              </a:rPr>
              <a:t>Psalm 72:1-2</a:t>
            </a:r>
            <a:r>
              <a:rPr lang="en-US" sz="1600" i="1" dirty="0">
                <a:latin typeface="+mn-lt"/>
              </a:rPr>
              <a:t>: "Endow the king with your justice, O God, the royal son with your righteousness. May he judge your people in righteousness, your afflicted ones with justice."</a:t>
            </a:r>
            <a:r>
              <a:rPr lang="en-US" sz="1600" dirty="0">
                <a:latin typeface="+mn-lt"/>
              </a:rPr>
              <a:t> </a:t>
            </a:r>
          </a:p>
          <a:p>
            <a:endParaRPr lang="en-US" sz="1600" dirty="0">
              <a:latin typeface="+mn-lt"/>
            </a:endParaRPr>
          </a:p>
          <a:p>
            <a:r>
              <a:rPr lang="en-US" sz="1600" b="1" i="1" dirty="0">
                <a:latin typeface="+mn-lt"/>
              </a:rPr>
              <a:t>Psalm 72:12</a:t>
            </a:r>
            <a:r>
              <a:rPr lang="en-US" sz="1600" i="1" dirty="0">
                <a:latin typeface="+mn-lt"/>
              </a:rPr>
              <a:t>: </a:t>
            </a:r>
            <a:r>
              <a:rPr lang="en-US" sz="1600" i="1" dirty="0"/>
              <a:t>"For he will deliver the needy who cry out, the afflicted who have no one to help." </a:t>
            </a:r>
            <a:endParaRPr lang="en-US" sz="1600" i="1" dirty="0">
              <a:latin typeface="+mn-lt"/>
            </a:endParaRPr>
          </a:p>
          <a:p>
            <a:endParaRPr lang="en-US" sz="1600" dirty="0">
              <a:latin typeface="+mn-lt"/>
            </a:endParaRPr>
          </a:p>
          <a:p>
            <a:endParaRPr lang="en-US" sz="1600" dirty="0">
              <a:latin typeface="+mn-lt"/>
            </a:endParaRPr>
          </a:p>
          <a:p>
            <a:r>
              <a:rPr lang="en-US" sz="1600" dirty="0">
                <a:latin typeface="+mn-lt"/>
              </a:rPr>
              <a:t>Key Themes:</a:t>
            </a:r>
          </a:p>
          <a:p>
            <a:pPr marL="742950" lvl="1" indent="-285750">
              <a:buFont typeface="Arial" panose="020B0604020202020204" pitchFamily="34" charset="0"/>
              <a:buChar char="•"/>
            </a:pPr>
            <a:r>
              <a:rPr lang="en-US" dirty="0"/>
              <a:t>Justice and righteousness as the foundation for leadership.</a:t>
            </a:r>
          </a:p>
          <a:p>
            <a:pPr marL="742950" lvl="1" indent="-285750">
              <a:buFont typeface="Arial" panose="020B0604020202020204" pitchFamily="34" charset="0"/>
              <a:buChar char="•"/>
            </a:pPr>
            <a:r>
              <a:rPr lang="en-US" dirty="0"/>
              <a:t>Protection and care for the vulnerable.</a:t>
            </a:r>
          </a:p>
          <a:p>
            <a:pPr marL="742950" lvl="1" indent="-285750">
              <a:buFont typeface="Arial" panose="020B0604020202020204" pitchFamily="34" charset="0"/>
              <a:buChar char="•"/>
            </a:pPr>
            <a:r>
              <a:rPr lang="en-US" dirty="0"/>
              <a:t>A vision of peace and prosperity under God’s authority.</a:t>
            </a:r>
          </a:p>
          <a:p>
            <a:endParaRPr lang="en-US" sz="1600" dirty="0">
              <a:latin typeface="+mn-lt"/>
            </a:endParaRP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1" end="11"/>
                                            </p:txEl>
                                          </p:spTgt>
                                        </p:tgtEl>
                                        <p:attrNameLst>
                                          <p:attrName>style.visibility</p:attrName>
                                        </p:attrNameLst>
                                      </p:cBhvr>
                                      <p:to>
                                        <p:strVal val="visible"/>
                                      </p:to>
                                    </p:set>
                                    <p:animEffect transition="in" filter="fade">
                                      <p:cBhvr>
                                        <p:cTn id="36" dur="1000"/>
                                        <p:tgtEl>
                                          <p:spTgt spid="7">
                                            <p:txEl>
                                              <p:pRg st="11" end="11"/>
                                            </p:txEl>
                                          </p:spTgt>
                                        </p:tgtEl>
                                      </p:cBhvr>
                                    </p:animEffect>
                                    <p:anim calcmode="lin" valueType="num">
                                      <p:cBhvr>
                                        <p:cTn id="37"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12" end="12"/>
                                            </p:txEl>
                                          </p:spTgt>
                                        </p:tgtEl>
                                        <p:attrNameLst>
                                          <p:attrName>style.visibility</p:attrName>
                                        </p:attrNameLst>
                                      </p:cBhvr>
                                      <p:to>
                                        <p:strVal val="visible"/>
                                      </p:to>
                                    </p:set>
                                    <p:animEffect transition="in" filter="fade">
                                      <p:cBhvr>
                                        <p:cTn id="41" dur="1000"/>
                                        <p:tgtEl>
                                          <p:spTgt spid="7">
                                            <p:txEl>
                                              <p:pRg st="12" end="12"/>
                                            </p:txEl>
                                          </p:spTgt>
                                        </p:tgtEl>
                                      </p:cBhvr>
                                    </p:animEffect>
                                    <p:anim calcmode="lin" valueType="num">
                                      <p:cBhvr>
                                        <p:cTn id="4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13" end="13"/>
                                            </p:txEl>
                                          </p:spTgt>
                                        </p:tgtEl>
                                        <p:attrNameLst>
                                          <p:attrName>style.visibility</p:attrName>
                                        </p:attrNameLst>
                                      </p:cBhvr>
                                      <p:to>
                                        <p:strVal val="visible"/>
                                      </p:to>
                                    </p:set>
                                    <p:animEffect transition="in" filter="fade">
                                      <p:cBhvr>
                                        <p:cTn id="46" dur="1000"/>
                                        <p:tgtEl>
                                          <p:spTgt spid="7">
                                            <p:txEl>
                                              <p:pRg st="13" end="13"/>
                                            </p:txEl>
                                          </p:spTgt>
                                        </p:tgtEl>
                                      </p:cBhvr>
                                    </p:animEffect>
                                    <p:anim calcmode="lin" valueType="num">
                                      <p:cBhvr>
                                        <p:cTn id="47"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1415-82BF-C330-312E-41C95B057E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464771-4ADA-942E-7EE3-0E8C5CE1B8C0}"/>
              </a:ext>
            </a:extLst>
          </p:cNvPr>
          <p:cNvSpPr>
            <a:spLocks noGrp="1"/>
          </p:cNvSpPr>
          <p:nvPr>
            <p:ph type="title"/>
          </p:nvPr>
        </p:nvSpPr>
        <p:spPr>
          <a:xfrm>
            <a:off x="78154" y="7088"/>
            <a:ext cx="8989646" cy="914400"/>
          </a:xfrm>
        </p:spPr>
        <p:txBody>
          <a:bodyPr>
            <a:normAutofit/>
          </a:bodyPr>
          <a:lstStyle/>
          <a:p>
            <a:pPr algn="l"/>
            <a:r>
              <a:rPr lang="en-US" sz="2700" dirty="0"/>
              <a:t>Psalm 82 – A Call for Justice in Leadership</a:t>
            </a:r>
            <a:br>
              <a:rPr lang="en-US" sz="3600" dirty="0"/>
            </a:br>
            <a:r>
              <a:rPr lang="en-US" sz="2200" dirty="0">
                <a:solidFill>
                  <a:schemeClr val="tx2">
                    <a:lumMod val="60000"/>
                    <a:lumOff val="40000"/>
                  </a:schemeClr>
                </a:solidFill>
              </a:rPr>
              <a:t>The moral responsibility of leaders to uphold God’s principles</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40B384F-F7EA-3050-C5FB-5D1E8D138DCB}"/>
              </a:ext>
            </a:extLst>
          </p:cNvPr>
          <p:cNvSpPr txBox="1"/>
          <p:nvPr/>
        </p:nvSpPr>
        <p:spPr>
          <a:xfrm>
            <a:off x="77177" y="1371600"/>
            <a:ext cx="8989646" cy="3631763"/>
          </a:xfrm>
          <a:prstGeom prst="rect">
            <a:avLst/>
          </a:prstGeom>
          <a:noFill/>
        </p:spPr>
        <p:txBody>
          <a:bodyPr wrap="square">
            <a:spAutoFit/>
          </a:bodyPr>
          <a:lstStyle/>
          <a:p>
            <a:r>
              <a:rPr lang="en-US" sz="1600" dirty="0"/>
              <a:t>Psalm 82 focuses on God’s direct challenge to </a:t>
            </a:r>
            <a:r>
              <a:rPr lang="en-US" sz="1600" u="sng" dirty="0"/>
              <a:t>those in positions of authority to act justly and defend the weak</a:t>
            </a:r>
            <a:r>
              <a:rPr lang="en-US" sz="1600" dirty="0"/>
              <a:t>.</a:t>
            </a:r>
          </a:p>
          <a:p>
            <a:endParaRPr lang="en-US" sz="1600" dirty="0">
              <a:latin typeface="+mn-lt"/>
            </a:endParaRPr>
          </a:p>
          <a:p>
            <a:endParaRPr lang="en-US" sz="1600" dirty="0">
              <a:latin typeface="+mn-lt"/>
            </a:endParaRPr>
          </a:p>
          <a:p>
            <a:r>
              <a:rPr lang="en-US" sz="1600" dirty="0">
                <a:latin typeface="+mn-lt"/>
              </a:rPr>
              <a:t>Key Verses:</a:t>
            </a:r>
          </a:p>
          <a:p>
            <a:endParaRPr lang="en-US" sz="1600" dirty="0">
              <a:latin typeface="+mn-lt"/>
            </a:endParaRPr>
          </a:p>
          <a:p>
            <a:r>
              <a:rPr lang="en-US" sz="1600" b="1" i="1" dirty="0">
                <a:latin typeface="+mn-lt"/>
              </a:rPr>
              <a:t>Psalm 82:3-4</a:t>
            </a:r>
            <a:r>
              <a:rPr lang="en-US" sz="1600" i="1" dirty="0">
                <a:latin typeface="+mn-lt"/>
              </a:rPr>
              <a:t>: "Defend the weak and the fatherless; uphold the cause of the poor and the oppressed. Rescue the weak and the needy; deliver them from the hand of the wicked."</a:t>
            </a:r>
          </a:p>
          <a:p>
            <a:endParaRPr lang="en-US" sz="1600" dirty="0">
              <a:latin typeface="+mn-lt"/>
            </a:endParaRPr>
          </a:p>
          <a:p>
            <a:endParaRPr lang="en-US" sz="1600" dirty="0">
              <a:latin typeface="+mn-lt"/>
            </a:endParaRPr>
          </a:p>
          <a:p>
            <a:r>
              <a:rPr lang="en-US" sz="1600" dirty="0">
                <a:latin typeface="+mn-lt"/>
              </a:rPr>
              <a:t>Key Themes:</a:t>
            </a:r>
          </a:p>
          <a:p>
            <a:pPr marL="742950" lvl="1" indent="-285750">
              <a:buFont typeface="Arial" panose="020B0604020202020204" pitchFamily="34" charset="0"/>
              <a:buChar char="•"/>
            </a:pPr>
            <a:r>
              <a:rPr lang="en-US" dirty="0"/>
              <a:t>Leaders are accountable to God for how they govern.</a:t>
            </a:r>
          </a:p>
          <a:p>
            <a:pPr marL="742950" lvl="1" indent="-285750">
              <a:buFont typeface="Arial" panose="020B0604020202020204" pitchFamily="34" charset="0"/>
              <a:buChar char="•"/>
            </a:pPr>
            <a:r>
              <a:rPr lang="en-US" dirty="0"/>
              <a:t>Justice and care for the marginalized are central to God’s design.</a:t>
            </a:r>
          </a:p>
          <a:p>
            <a:pPr marL="742950" lvl="1" indent="-285750">
              <a:buFont typeface="Arial" panose="020B0604020202020204" pitchFamily="34" charset="0"/>
              <a:buChar char="•"/>
            </a:pPr>
            <a:r>
              <a:rPr lang="en-US" dirty="0"/>
              <a:t>A warning against corruption and neglect of duty</a:t>
            </a:r>
            <a:endParaRPr lang="en-US" sz="1600" dirty="0">
              <a:latin typeface="+mn-lt"/>
            </a:endParaRPr>
          </a:p>
        </p:txBody>
      </p:sp>
    </p:spTree>
    <p:extLst>
      <p:ext uri="{BB962C8B-B14F-4D97-AF65-F5344CB8AC3E}">
        <p14:creationId xmlns:p14="http://schemas.microsoft.com/office/powerpoint/2010/main" val="120025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8" end="8"/>
                                            </p:txEl>
                                          </p:spTgt>
                                        </p:tgtEl>
                                        <p:attrNameLst>
                                          <p:attrName>style.visibility</p:attrName>
                                        </p:attrNameLst>
                                      </p:cBhvr>
                                      <p:to>
                                        <p:strVal val="visible"/>
                                      </p:to>
                                    </p:set>
                                    <p:animEffect transition="in" filter="fade">
                                      <p:cBhvr>
                                        <p:cTn id="26" dur="1000"/>
                                        <p:tgtEl>
                                          <p:spTgt spid="7">
                                            <p:txEl>
                                              <p:pRg st="8" end="8"/>
                                            </p:txEl>
                                          </p:spTgt>
                                        </p:tgtEl>
                                      </p:cBhvr>
                                    </p:animEffect>
                                    <p:anim calcmode="lin" valueType="num">
                                      <p:cBhvr>
                                        <p:cTn id="27"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fade">
                                      <p:cBhvr>
                                        <p:cTn id="31" dur="1000"/>
                                        <p:tgtEl>
                                          <p:spTgt spid="7">
                                            <p:txEl>
                                              <p:pRg st="9" end="9"/>
                                            </p:txEl>
                                          </p:spTgt>
                                        </p:tgtEl>
                                      </p:cBhvr>
                                    </p:animEffect>
                                    <p:anim calcmode="lin" valueType="num">
                                      <p:cBhvr>
                                        <p:cTn id="32"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0" end="10"/>
                                            </p:txEl>
                                          </p:spTgt>
                                        </p:tgtEl>
                                        <p:attrNameLst>
                                          <p:attrName>style.visibility</p:attrName>
                                        </p:attrNameLst>
                                      </p:cBhvr>
                                      <p:to>
                                        <p:strVal val="visible"/>
                                      </p:to>
                                    </p:set>
                                    <p:animEffect transition="in" filter="fade">
                                      <p:cBhvr>
                                        <p:cTn id="36" dur="1000"/>
                                        <p:tgtEl>
                                          <p:spTgt spid="7">
                                            <p:txEl>
                                              <p:pRg st="10" end="10"/>
                                            </p:txEl>
                                          </p:spTgt>
                                        </p:tgtEl>
                                      </p:cBhvr>
                                    </p:animEffect>
                                    <p:anim calcmode="lin" valueType="num">
                                      <p:cBhvr>
                                        <p:cTn id="37"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animEffect transition="in" filter="fade">
                                      <p:cBhvr>
                                        <p:cTn id="41" dur="1000"/>
                                        <p:tgtEl>
                                          <p:spTgt spid="7">
                                            <p:txEl>
                                              <p:pRg st="11" end="11"/>
                                            </p:txEl>
                                          </p:spTgt>
                                        </p:tgtEl>
                                      </p:cBhvr>
                                    </p:animEffect>
                                    <p:anim calcmode="lin" valueType="num">
                                      <p:cBhvr>
                                        <p:cTn id="42"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05690-BF1A-ACA7-D039-3B44B270016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74FA9BD-1ADF-58C6-8B79-AFA510E36095}"/>
              </a:ext>
            </a:extLst>
          </p:cNvPr>
          <p:cNvSpPr>
            <a:spLocks noGrp="1"/>
          </p:cNvSpPr>
          <p:nvPr>
            <p:ph type="title"/>
          </p:nvPr>
        </p:nvSpPr>
        <p:spPr>
          <a:xfrm>
            <a:off x="78154" y="7088"/>
            <a:ext cx="8989646" cy="914400"/>
          </a:xfrm>
        </p:spPr>
        <p:txBody>
          <a:bodyPr>
            <a:normAutofit/>
          </a:bodyPr>
          <a:lstStyle/>
          <a:p>
            <a:pPr algn="l"/>
            <a:r>
              <a:rPr lang="en-US" sz="2700" dirty="0"/>
              <a:t>Psalm 133 – Harmony in Community</a:t>
            </a:r>
            <a:br>
              <a:rPr lang="en-US" sz="3600" dirty="0"/>
            </a:br>
            <a:r>
              <a:rPr lang="en-US" sz="2200" dirty="0">
                <a:solidFill>
                  <a:schemeClr val="tx2">
                    <a:lumMod val="60000"/>
                    <a:lumOff val="40000"/>
                  </a:schemeClr>
                </a:solidFill>
              </a:rPr>
              <a:t>Peace results from living according to God’s design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5C1F8E94-4A88-14B8-6F4B-9F10695570B9}"/>
              </a:ext>
            </a:extLst>
          </p:cNvPr>
          <p:cNvSpPr txBox="1"/>
          <p:nvPr/>
        </p:nvSpPr>
        <p:spPr>
          <a:xfrm>
            <a:off x="77177" y="1371600"/>
            <a:ext cx="8989646" cy="4278094"/>
          </a:xfrm>
          <a:prstGeom prst="rect">
            <a:avLst/>
          </a:prstGeom>
          <a:noFill/>
        </p:spPr>
        <p:txBody>
          <a:bodyPr wrap="square">
            <a:spAutoFit/>
          </a:bodyPr>
          <a:lstStyle/>
          <a:p>
            <a:r>
              <a:rPr lang="en-US" sz="1600" dirty="0"/>
              <a:t>Psalm 133 celebrates unity and harmony among God’s people, </a:t>
            </a:r>
            <a:r>
              <a:rPr lang="en-US" sz="1600" u="sng" dirty="0"/>
              <a:t>reflecting the ideal state of relationships within society</a:t>
            </a:r>
            <a:r>
              <a:rPr lang="en-US" sz="1600" dirty="0"/>
              <a:t>.</a:t>
            </a:r>
          </a:p>
          <a:p>
            <a:endParaRPr lang="en-US" sz="1600" dirty="0">
              <a:latin typeface="+mn-lt"/>
            </a:endParaRPr>
          </a:p>
          <a:p>
            <a:endParaRPr lang="en-US" sz="1600" dirty="0">
              <a:latin typeface="+mn-lt"/>
            </a:endParaRPr>
          </a:p>
          <a:p>
            <a:r>
              <a:rPr lang="en-US" sz="1600" dirty="0">
                <a:latin typeface="+mn-lt"/>
              </a:rPr>
              <a:t>Key Verses:</a:t>
            </a:r>
          </a:p>
          <a:p>
            <a:endParaRPr lang="en-US" sz="1600" dirty="0">
              <a:latin typeface="+mn-lt"/>
            </a:endParaRPr>
          </a:p>
          <a:p>
            <a:r>
              <a:rPr lang="en-US" sz="1600" b="1" i="1" dirty="0">
                <a:latin typeface="+mn-lt"/>
              </a:rPr>
              <a:t>Psalm 133:1-2</a:t>
            </a:r>
            <a:r>
              <a:rPr lang="en-US" sz="1600" i="1" dirty="0">
                <a:latin typeface="+mn-lt"/>
              </a:rPr>
              <a:t>: "How good and pleasant it is when God’s people live together in unity! It is like precious oil poured on the head, running down on the beard, running down on Aaron’s beard, down on the collar of his robe." </a:t>
            </a:r>
          </a:p>
          <a:p>
            <a:endParaRPr lang="en-US" sz="1600" dirty="0">
              <a:latin typeface="+mn-lt"/>
            </a:endParaRPr>
          </a:p>
          <a:p>
            <a:endParaRPr lang="en-US" sz="1600" dirty="0">
              <a:latin typeface="+mn-lt"/>
            </a:endParaRPr>
          </a:p>
          <a:p>
            <a:r>
              <a:rPr lang="en-US" sz="1600" dirty="0">
                <a:latin typeface="+mn-lt"/>
              </a:rPr>
              <a:t>Key Themes:</a:t>
            </a:r>
          </a:p>
          <a:p>
            <a:endParaRPr lang="en-US" sz="1600" dirty="0">
              <a:latin typeface="+mn-lt"/>
            </a:endParaRPr>
          </a:p>
          <a:p>
            <a:pPr marL="285750" indent="-285750">
              <a:buFont typeface="Arial" panose="020B0604020202020204" pitchFamily="34" charset="0"/>
              <a:buChar char="•"/>
            </a:pPr>
            <a:r>
              <a:rPr lang="en-US" sz="1600" dirty="0">
                <a:latin typeface="+mn-lt"/>
              </a:rPr>
              <a:t>Unity as a reflection of divine blessing.</a:t>
            </a:r>
          </a:p>
          <a:p>
            <a:pPr marL="285750" indent="-285750">
              <a:buFont typeface="Arial" panose="020B0604020202020204" pitchFamily="34" charset="0"/>
              <a:buChar char="•"/>
            </a:pPr>
            <a:r>
              <a:rPr lang="en-US" sz="1600" dirty="0">
                <a:latin typeface="+mn-lt"/>
              </a:rPr>
              <a:t>The importance of harmony in families, communities, and the church.</a:t>
            </a:r>
          </a:p>
          <a:p>
            <a:pPr marL="285750" indent="-285750">
              <a:buFont typeface="Arial" panose="020B0604020202020204" pitchFamily="34" charset="0"/>
              <a:buChar char="•"/>
            </a:pPr>
            <a:r>
              <a:rPr lang="en-US" sz="1600" dirty="0">
                <a:latin typeface="+mn-lt"/>
              </a:rPr>
              <a:t>A societal state where relationships reflect God’s relational nature.</a:t>
            </a:r>
          </a:p>
          <a:p>
            <a:endParaRPr lang="en-US" sz="1600" dirty="0">
              <a:latin typeface="+mn-lt"/>
            </a:endParaRPr>
          </a:p>
        </p:txBody>
      </p:sp>
    </p:spTree>
    <p:extLst>
      <p:ext uri="{BB962C8B-B14F-4D97-AF65-F5344CB8AC3E}">
        <p14:creationId xmlns:p14="http://schemas.microsoft.com/office/powerpoint/2010/main" val="27603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8" end="8"/>
                                            </p:txEl>
                                          </p:spTgt>
                                        </p:tgtEl>
                                        <p:attrNameLst>
                                          <p:attrName>style.visibility</p:attrName>
                                        </p:attrNameLst>
                                      </p:cBhvr>
                                      <p:to>
                                        <p:strVal val="visible"/>
                                      </p:to>
                                    </p:set>
                                    <p:animEffect transition="in" filter="fade">
                                      <p:cBhvr>
                                        <p:cTn id="26" dur="1000"/>
                                        <p:tgtEl>
                                          <p:spTgt spid="7">
                                            <p:txEl>
                                              <p:pRg st="8" end="8"/>
                                            </p:txEl>
                                          </p:spTgt>
                                        </p:tgtEl>
                                      </p:cBhvr>
                                    </p:animEffect>
                                    <p:anim calcmode="lin" valueType="num">
                                      <p:cBhvr>
                                        <p:cTn id="27"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1" end="11"/>
                                            </p:txEl>
                                          </p:spTgt>
                                        </p:tgtEl>
                                        <p:attrNameLst>
                                          <p:attrName>style.visibility</p:attrName>
                                        </p:attrNameLst>
                                      </p:cBhvr>
                                      <p:to>
                                        <p:strVal val="visible"/>
                                      </p:to>
                                    </p:set>
                                    <p:animEffect transition="in" filter="fade">
                                      <p:cBhvr>
                                        <p:cTn id="36" dur="1000"/>
                                        <p:tgtEl>
                                          <p:spTgt spid="7">
                                            <p:txEl>
                                              <p:pRg st="11" end="11"/>
                                            </p:txEl>
                                          </p:spTgt>
                                        </p:tgtEl>
                                      </p:cBhvr>
                                    </p:animEffect>
                                    <p:anim calcmode="lin" valueType="num">
                                      <p:cBhvr>
                                        <p:cTn id="37"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12" end="12"/>
                                            </p:txEl>
                                          </p:spTgt>
                                        </p:tgtEl>
                                        <p:attrNameLst>
                                          <p:attrName>style.visibility</p:attrName>
                                        </p:attrNameLst>
                                      </p:cBhvr>
                                      <p:to>
                                        <p:strVal val="visible"/>
                                      </p:to>
                                    </p:set>
                                    <p:animEffect transition="in" filter="fade">
                                      <p:cBhvr>
                                        <p:cTn id="41" dur="1000"/>
                                        <p:tgtEl>
                                          <p:spTgt spid="7">
                                            <p:txEl>
                                              <p:pRg st="12" end="12"/>
                                            </p:txEl>
                                          </p:spTgt>
                                        </p:tgtEl>
                                      </p:cBhvr>
                                    </p:animEffect>
                                    <p:anim calcmode="lin" valueType="num">
                                      <p:cBhvr>
                                        <p:cTn id="4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2778F-E6AB-75D6-710F-836918F51F7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ED3CC73-CB0E-34FB-6E6B-E932CB6B73DC}"/>
              </a:ext>
            </a:extLst>
          </p:cNvPr>
          <p:cNvSpPr>
            <a:spLocks noGrp="1"/>
          </p:cNvSpPr>
          <p:nvPr>
            <p:ph type="title"/>
          </p:nvPr>
        </p:nvSpPr>
        <p:spPr>
          <a:xfrm>
            <a:off x="78154" y="7088"/>
            <a:ext cx="8989646" cy="914400"/>
          </a:xfrm>
        </p:spPr>
        <p:txBody>
          <a:bodyPr>
            <a:normAutofit/>
          </a:bodyPr>
          <a:lstStyle/>
          <a:p>
            <a:pPr algn="l"/>
            <a:r>
              <a:rPr lang="en-US" sz="2700" dirty="0"/>
              <a:t>Evaluating Cultural Worldviews on Social Institutions</a:t>
            </a:r>
            <a:br>
              <a:rPr lang="en-US" sz="3600" dirty="0"/>
            </a:br>
            <a:r>
              <a:rPr lang="en-US" sz="2200" dirty="0">
                <a:solidFill>
                  <a:schemeClr val="tx2">
                    <a:lumMod val="60000"/>
                    <a:lumOff val="40000"/>
                  </a:schemeClr>
                </a:solidFill>
              </a:rPr>
              <a:t>Worldviews often undermine God's design for social structures</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65E0859-34CC-1271-77C7-1E6057348190}"/>
              </a:ext>
            </a:extLst>
          </p:cNvPr>
          <p:cNvSpPr txBox="1"/>
          <p:nvPr/>
        </p:nvSpPr>
        <p:spPr>
          <a:xfrm>
            <a:off x="78154" y="1143000"/>
            <a:ext cx="8989646" cy="5016758"/>
          </a:xfrm>
          <a:prstGeom prst="rect">
            <a:avLst/>
          </a:prstGeom>
          <a:noFill/>
        </p:spPr>
        <p:txBody>
          <a:bodyPr wrap="square">
            <a:spAutoFit/>
          </a:bodyPr>
          <a:lstStyle/>
          <a:p>
            <a:r>
              <a:rPr lang="en-US" sz="1600" b="1" dirty="0"/>
              <a:t>Individualism</a:t>
            </a:r>
            <a:r>
              <a:rPr lang="en-US" sz="1600" dirty="0"/>
              <a:t>: Prioritizing personal autonomy over communal responsibility.</a:t>
            </a:r>
          </a:p>
          <a:p>
            <a:endParaRPr lang="en-US" sz="1600" dirty="0">
              <a:latin typeface="+mn-lt"/>
            </a:endParaRPr>
          </a:p>
          <a:p>
            <a:r>
              <a:rPr lang="en-US" sz="1600" b="1" dirty="0"/>
              <a:t>Statism</a:t>
            </a:r>
            <a:r>
              <a:rPr lang="en-US" sz="1600" dirty="0"/>
              <a:t>: Relying excessively on government to address societal issues, often at the expense of personal freedoms.</a:t>
            </a:r>
          </a:p>
          <a:p>
            <a:endParaRPr lang="en-US" sz="1600" dirty="0">
              <a:latin typeface="+mn-lt"/>
            </a:endParaRPr>
          </a:p>
          <a:p>
            <a:r>
              <a:rPr lang="en-US" sz="1600" b="1" dirty="0"/>
              <a:t>Relativism</a:t>
            </a:r>
            <a:r>
              <a:rPr lang="en-US" sz="1600" dirty="0"/>
              <a:t>: Denying absolute truths, leading to moral ambiguity and societal instability.</a:t>
            </a:r>
          </a:p>
          <a:p>
            <a:endParaRPr lang="en-US" sz="1600" dirty="0">
              <a:latin typeface="+mn-lt"/>
            </a:endParaRPr>
          </a:p>
          <a:p>
            <a:r>
              <a:rPr lang="en-US" sz="1600" dirty="0">
                <a:latin typeface="+mn-lt"/>
              </a:rPr>
              <a:t>---------------------------------------------------------------------------------------------------------------------------------</a:t>
            </a:r>
          </a:p>
          <a:p>
            <a:endParaRPr lang="en-US" sz="1600" dirty="0">
              <a:latin typeface="+mn-lt"/>
            </a:endParaRPr>
          </a:p>
          <a:p>
            <a:r>
              <a:rPr lang="en-US" sz="1600" b="1" dirty="0">
                <a:latin typeface="+mn-lt"/>
              </a:rPr>
              <a:t>The Family</a:t>
            </a:r>
            <a:r>
              <a:rPr lang="en-US" sz="1600" dirty="0">
                <a:latin typeface="+mn-lt"/>
              </a:rPr>
              <a:t>: Established as the foundational unit of society, the family mirrors the relational nature of the Trinity. It serves as the primary context for nurturing, teaching, and modeling God's love and truth.</a:t>
            </a:r>
          </a:p>
          <a:p>
            <a:endParaRPr lang="en-US" sz="1600" dirty="0">
              <a:latin typeface="+mn-lt"/>
            </a:endParaRPr>
          </a:p>
          <a:p>
            <a:r>
              <a:rPr lang="en-US" sz="1600" b="1" dirty="0">
                <a:latin typeface="+mn-lt"/>
              </a:rPr>
              <a:t>The Church</a:t>
            </a:r>
            <a:r>
              <a:rPr lang="en-US" sz="1600" dirty="0">
                <a:latin typeface="+mn-lt"/>
              </a:rPr>
              <a:t>: Designed as a community of believers, the church functions to worship God, teach His Word, and uphold truth in a fallen world. It acts as the "pillar and support of the truth" (1 Timothy 3:15).</a:t>
            </a:r>
          </a:p>
          <a:p>
            <a:endParaRPr lang="en-US" sz="1600" dirty="0">
              <a:latin typeface="+mn-lt"/>
            </a:endParaRPr>
          </a:p>
          <a:p>
            <a:r>
              <a:rPr lang="en-US" sz="1600" b="1" dirty="0">
                <a:latin typeface="+mn-lt"/>
              </a:rPr>
              <a:t>The State</a:t>
            </a:r>
            <a:r>
              <a:rPr lang="en-US" sz="1600" dirty="0">
                <a:latin typeface="+mn-lt"/>
              </a:rPr>
              <a:t>: Instituted to maintain justice and order, the state is tasked with restraining evil and promoting good, operating under God's authority to serve the common good.</a:t>
            </a:r>
          </a:p>
          <a:p>
            <a:endParaRPr lang="en-US" sz="1600" dirty="0">
              <a:latin typeface="+mn-lt"/>
            </a:endParaRPr>
          </a:p>
        </p:txBody>
      </p:sp>
    </p:spTree>
    <p:extLst>
      <p:ext uri="{BB962C8B-B14F-4D97-AF65-F5344CB8AC3E}">
        <p14:creationId xmlns:p14="http://schemas.microsoft.com/office/powerpoint/2010/main" val="419155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1000"/>
                                        <p:tgtEl>
                                          <p:spTgt spid="7">
                                            <p:txEl>
                                              <p:pRg st="8" end="8"/>
                                            </p:txEl>
                                          </p:spTgt>
                                        </p:tgtEl>
                                      </p:cBhvr>
                                    </p:animEffect>
                                    <p:anim calcmode="lin" valueType="num">
                                      <p:cBhvr>
                                        <p:cTn id="3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fade">
                                      <p:cBhvr>
                                        <p:cTn id="40" dur="1000"/>
                                        <p:tgtEl>
                                          <p:spTgt spid="7">
                                            <p:txEl>
                                              <p:pRg st="10" end="10"/>
                                            </p:txEl>
                                          </p:spTgt>
                                        </p:tgtEl>
                                      </p:cBhvr>
                                    </p:animEffect>
                                    <p:anim calcmode="lin" valueType="num">
                                      <p:cBhvr>
                                        <p:cTn id="41"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animEffect transition="in" filter="fade">
                                      <p:cBhvr>
                                        <p:cTn id="47" dur="1000"/>
                                        <p:tgtEl>
                                          <p:spTgt spid="7">
                                            <p:txEl>
                                              <p:pRg st="12" end="12"/>
                                            </p:txEl>
                                          </p:spTgt>
                                        </p:tgtEl>
                                      </p:cBhvr>
                                    </p:animEffect>
                                    <p:anim calcmode="lin" valueType="num">
                                      <p:cBhvr>
                                        <p:cTn id="48"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DA044-6B0B-D7FD-5DBC-14FB551440F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B2C6439-B38C-E555-1349-715C126D75AE}"/>
              </a:ext>
            </a:extLst>
          </p:cNvPr>
          <p:cNvSpPr>
            <a:spLocks noGrp="1"/>
          </p:cNvSpPr>
          <p:nvPr>
            <p:ph type="title"/>
          </p:nvPr>
        </p:nvSpPr>
        <p:spPr>
          <a:xfrm>
            <a:off x="228600" y="7088"/>
            <a:ext cx="8839200" cy="914400"/>
          </a:xfrm>
        </p:spPr>
        <p:txBody>
          <a:bodyPr>
            <a:normAutofit fontScale="90000"/>
          </a:bodyPr>
          <a:lstStyle/>
          <a:p>
            <a:pPr algn="l"/>
            <a:r>
              <a:rPr lang="en-US" sz="3600" dirty="0"/>
              <a:t>God’s Design for Social Institutions</a:t>
            </a:r>
            <a:br>
              <a:rPr lang="en-US" sz="3600" dirty="0"/>
            </a:br>
            <a:r>
              <a:rPr lang="en-US" sz="2400" dirty="0">
                <a:solidFill>
                  <a:schemeClr val="tx2">
                    <a:lumMod val="60000"/>
                    <a:lumOff val="40000"/>
                  </a:schemeClr>
                </a:solidFill>
              </a:rPr>
              <a:t>The biblical framework for understanding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886899C-FC4E-98AC-90F4-A19381B6BCFD}"/>
              </a:ext>
            </a:extLst>
          </p:cNvPr>
          <p:cNvSpPr txBox="1"/>
          <p:nvPr/>
        </p:nvSpPr>
        <p:spPr>
          <a:xfrm>
            <a:off x="228600" y="1143000"/>
            <a:ext cx="8686800" cy="5139869"/>
          </a:xfrm>
          <a:prstGeom prst="rect">
            <a:avLst/>
          </a:prstGeom>
          <a:noFill/>
        </p:spPr>
        <p:txBody>
          <a:bodyPr wrap="square">
            <a:spAutoFit/>
          </a:bodyPr>
          <a:lstStyle/>
          <a:p>
            <a:r>
              <a:rPr lang="en-US" sz="2400" b="1" u="sng" dirty="0">
                <a:latin typeface="+mn-lt"/>
              </a:rPr>
              <a:t>The Family</a:t>
            </a:r>
          </a:p>
          <a:p>
            <a:endParaRPr lang="en-US" sz="1600" b="1" i="1" dirty="0">
              <a:latin typeface="+mn-lt"/>
            </a:endParaRPr>
          </a:p>
          <a:p>
            <a:r>
              <a:rPr lang="en-US" sz="1600" b="1" i="1" dirty="0">
                <a:latin typeface="+mn-lt"/>
              </a:rPr>
              <a:t>Genesis 1:27-28</a:t>
            </a:r>
            <a:r>
              <a:rPr lang="en-US" sz="1600" i="1" dirty="0">
                <a:latin typeface="+mn-lt"/>
              </a:rPr>
              <a:t>: "So God created mankind in his own image... God blessed them and said to them, 'Be fruitful and increase in number; fill the earth and subdue it.’”</a:t>
            </a:r>
          </a:p>
          <a:p>
            <a:r>
              <a:rPr lang="en-US" sz="1600" dirty="0">
                <a:latin typeface="+mn-lt"/>
              </a:rPr>
              <a:t>  - The family is the first institution established by God for procreation, nurture, and stewardship.</a:t>
            </a:r>
          </a:p>
          <a:p>
            <a:endParaRPr lang="en-US" sz="1600" dirty="0">
              <a:latin typeface="+mn-lt"/>
            </a:endParaRPr>
          </a:p>
          <a:p>
            <a:r>
              <a:rPr lang="en-US" sz="1600" b="1" i="1" dirty="0">
                <a:latin typeface="+mn-lt"/>
              </a:rPr>
              <a:t>Ephesians 6:1-4</a:t>
            </a:r>
            <a:r>
              <a:rPr lang="en-US" sz="1600" i="1" dirty="0">
                <a:latin typeface="+mn-lt"/>
              </a:rPr>
              <a:t>: "Children, obey your parents in the Lord... Fathers, do not exasperate your children; instead, bring them up in the training and instruction of the Lord."</a:t>
            </a:r>
          </a:p>
          <a:p>
            <a:r>
              <a:rPr lang="en-US" sz="1600" dirty="0">
                <a:latin typeface="+mn-lt"/>
              </a:rPr>
              <a:t>  - Highlights the family’s role in discipling children.</a:t>
            </a:r>
          </a:p>
          <a:p>
            <a:endParaRPr lang="en-US" sz="1600" b="1" i="1" dirty="0">
              <a:latin typeface="+mn-lt"/>
            </a:endParaRPr>
          </a:p>
          <a:p>
            <a:endParaRPr lang="en-US" sz="1600" b="1" i="1" dirty="0">
              <a:latin typeface="+mn-lt"/>
            </a:endParaRPr>
          </a:p>
          <a:p>
            <a:r>
              <a:rPr lang="en-US" sz="1600" b="1" i="1" dirty="0">
                <a:latin typeface="+mn-lt"/>
              </a:rPr>
              <a:t>Psalm 127:3-5</a:t>
            </a:r>
            <a:r>
              <a:rPr lang="en-US" sz="1600" i="1" dirty="0">
                <a:latin typeface="+mn-lt"/>
              </a:rPr>
              <a:t>: "Children are a heritage from the LORD, offspring a reward from him. Like arrows in the hands of a warrior are children born in one’s youth."</a:t>
            </a:r>
          </a:p>
          <a:p>
            <a:r>
              <a:rPr lang="en-US" sz="1600" dirty="0">
                <a:latin typeface="+mn-lt"/>
              </a:rPr>
              <a:t>   - Celebrates the family as a God-ordained institution for raising the next generation.</a:t>
            </a:r>
          </a:p>
          <a:p>
            <a:endParaRPr lang="en-US" sz="1600" dirty="0">
              <a:latin typeface="+mn-lt"/>
            </a:endParaRPr>
          </a:p>
          <a:p>
            <a:r>
              <a:rPr lang="en-US" sz="1600" b="1" i="1" dirty="0">
                <a:latin typeface="+mn-lt"/>
              </a:rPr>
              <a:t>Psalm 128:1-4</a:t>
            </a:r>
            <a:r>
              <a:rPr lang="en-US" sz="1600" i="1" dirty="0">
                <a:latin typeface="+mn-lt"/>
              </a:rPr>
              <a:t>: "Blessed are all who fear the LORD, who walk in obedience to him... Your wife will be like a fruitful vine within your house; your children will be like olive shoots around your table."</a:t>
            </a:r>
          </a:p>
          <a:p>
            <a:r>
              <a:rPr lang="en-US" sz="1600" dirty="0">
                <a:latin typeface="+mn-lt"/>
              </a:rPr>
              <a:t>   - Highlights the blessings of a family that follows God’s design.</a:t>
            </a:r>
            <a:endParaRPr lang="en-US" dirty="0">
              <a:latin typeface="+mn-lt"/>
            </a:endParaRPr>
          </a:p>
        </p:txBody>
      </p:sp>
    </p:spTree>
    <p:extLst>
      <p:ext uri="{BB962C8B-B14F-4D97-AF65-F5344CB8AC3E}">
        <p14:creationId xmlns:p14="http://schemas.microsoft.com/office/powerpoint/2010/main" val="49137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1000"/>
                                        <p:tgtEl>
                                          <p:spTgt spid="7">
                                            <p:txEl>
                                              <p:pRg st="9" end="9"/>
                                            </p:txEl>
                                          </p:spTgt>
                                        </p:tgtEl>
                                      </p:cBhvr>
                                    </p:animEffect>
                                    <p:anim calcmode="lin" valueType="num">
                                      <p:cBhvr>
                                        <p:cTn id="35"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1000"/>
                                        <p:tgtEl>
                                          <p:spTgt spid="7">
                                            <p:txEl>
                                              <p:pRg st="12" end="12"/>
                                            </p:txEl>
                                          </p:spTgt>
                                        </p:tgtEl>
                                      </p:cBhvr>
                                    </p:animEffect>
                                    <p:anim calcmode="lin" valueType="num">
                                      <p:cBhvr>
                                        <p:cTn id="4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Effect transition="in" filter="fade">
                                      <p:cBhvr>
                                        <p:cTn id="49" dur="1000"/>
                                        <p:tgtEl>
                                          <p:spTgt spid="7">
                                            <p:txEl>
                                              <p:pRg st="13" end="13"/>
                                            </p:txEl>
                                          </p:spTgt>
                                        </p:tgtEl>
                                      </p:cBhvr>
                                    </p:animEffect>
                                    <p:anim calcmode="lin" valueType="num">
                                      <p:cBhvr>
                                        <p:cTn id="5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96746-EC67-5B30-996E-AB8D27AB9CB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CD5CCF-FCB1-B10E-0103-F95153C7C7C8}"/>
              </a:ext>
            </a:extLst>
          </p:cNvPr>
          <p:cNvSpPr>
            <a:spLocks noGrp="1"/>
          </p:cNvSpPr>
          <p:nvPr>
            <p:ph type="title"/>
          </p:nvPr>
        </p:nvSpPr>
        <p:spPr>
          <a:xfrm>
            <a:off x="228600" y="7088"/>
            <a:ext cx="8839200" cy="914400"/>
          </a:xfrm>
        </p:spPr>
        <p:txBody>
          <a:bodyPr>
            <a:normAutofit fontScale="90000"/>
          </a:bodyPr>
          <a:lstStyle/>
          <a:p>
            <a:pPr algn="l"/>
            <a:r>
              <a:rPr lang="en-US" sz="3600" dirty="0"/>
              <a:t>God’s Design for Social Institutions</a:t>
            </a:r>
            <a:br>
              <a:rPr lang="en-US" sz="3600" dirty="0"/>
            </a:br>
            <a:r>
              <a:rPr lang="en-US" sz="2400" dirty="0">
                <a:solidFill>
                  <a:schemeClr val="tx2">
                    <a:lumMod val="60000"/>
                    <a:lumOff val="40000"/>
                  </a:schemeClr>
                </a:solidFill>
              </a:rPr>
              <a:t>The biblical framework for understanding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9695765-0E22-0005-6349-74676C1E1F2D}"/>
              </a:ext>
            </a:extLst>
          </p:cNvPr>
          <p:cNvSpPr txBox="1"/>
          <p:nvPr/>
        </p:nvSpPr>
        <p:spPr>
          <a:xfrm>
            <a:off x="228600" y="1143000"/>
            <a:ext cx="8686800" cy="4401205"/>
          </a:xfrm>
          <a:prstGeom prst="rect">
            <a:avLst/>
          </a:prstGeom>
          <a:noFill/>
        </p:spPr>
        <p:txBody>
          <a:bodyPr wrap="square">
            <a:spAutoFit/>
          </a:bodyPr>
          <a:lstStyle/>
          <a:p>
            <a:r>
              <a:rPr lang="en-US" sz="2400" b="1" u="sng" dirty="0">
                <a:latin typeface="+mn-lt"/>
              </a:rPr>
              <a:t>The Church</a:t>
            </a:r>
          </a:p>
          <a:p>
            <a:endParaRPr lang="en-US" sz="1600" b="1" i="1" dirty="0">
              <a:latin typeface="+mn-lt"/>
            </a:endParaRPr>
          </a:p>
          <a:p>
            <a:r>
              <a:rPr lang="en-US" sz="1600" b="1" i="1" dirty="0"/>
              <a:t>Matthew 16:18</a:t>
            </a:r>
            <a:r>
              <a:rPr lang="en-US" sz="1600" i="1" dirty="0"/>
              <a:t>: "And I tell you that you are Peter, and on this rock I will build my church, and the gates of Hades will not overcome it."</a:t>
            </a:r>
          </a:p>
          <a:p>
            <a:r>
              <a:rPr lang="en-US" sz="1600" dirty="0"/>
              <a:t>  - Jesus establishes the church as His body and community of believers.</a:t>
            </a:r>
          </a:p>
          <a:p>
            <a:endParaRPr lang="en-US" sz="1600" dirty="0"/>
          </a:p>
          <a:p>
            <a:r>
              <a:rPr lang="en-US" sz="1600" b="1" i="1" dirty="0"/>
              <a:t>1 Timothy 3:15</a:t>
            </a:r>
            <a:r>
              <a:rPr lang="en-US" sz="1600" i="1" dirty="0"/>
              <a:t>: "The church of the living God, the pillar and foundation of the truth."</a:t>
            </a:r>
          </a:p>
          <a:p>
            <a:r>
              <a:rPr lang="en-US" sz="1600" dirty="0"/>
              <a:t>  - Describes the church’s role as the guardian of truth.</a:t>
            </a:r>
          </a:p>
          <a:p>
            <a:endParaRPr lang="en-US" sz="1600" dirty="0"/>
          </a:p>
          <a:p>
            <a:endParaRPr lang="en-US" sz="1600" dirty="0"/>
          </a:p>
          <a:p>
            <a:endParaRPr lang="en-US" sz="1600" i="1" dirty="0"/>
          </a:p>
          <a:p>
            <a:r>
              <a:rPr lang="en-US" sz="1600" b="1" i="1" dirty="0"/>
              <a:t>Psalm 22:22</a:t>
            </a:r>
            <a:r>
              <a:rPr lang="en-US" sz="1600" i="1" dirty="0"/>
              <a:t>: "I will declare your name to my people; in the assembly I will praise you."</a:t>
            </a:r>
          </a:p>
          <a:p>
            <a:r>
              <a:rPr lang="en-US" sz="1600" dirty="0"/>
              <a:t>   - Points to the gathering of God’s people as a place of worship and truth.</a:t>
            </a:r>
          </a:p>
          <a:p>
            <a:endParaRPr lang="en-US" sz="1600" dirty="0"/>
          </a:p>
          <a:p>
            <a:r>
              <a:rPr lang="en-US" sz="1600" b="1" i="1" dirty="0"/>
              <a:t>Psalm 84:4</a:t>
            </a:r>
            <a:r>
              <a:rPr lang="en-US" sz="1600" i="1" dirty="0"/>
              <a:t>: "Blessed are those who dwell in your house; they are ever praising you."</a:t>
            </a:r>
          </a:p>
          <a:p>
            <a:r>
              <a:rPr lang="en-US" sz="1600" dirty="0"/>
              <a:t>   - Emphasizes the communal worship of God in His sanctuary.</a:t>
            </a:r>
          </a:p>
          <a:p>
            <a:endParaRPr lang="en-US" sz="1600" dirty="0"/>
          </a:p>
        </p:txBody>
      </p:sp>
    </p:spTree>
    <p:extLst>
      <p:ext uri="{BB962C8B-B14F-4D97-AF65-F5344CB8AC3E}">
        <p14:creationId xmlns:p14="http://schemas.microsoft.com/office/powerpoint/2010/main" val="241102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fade">
                                      <p:cBhvr>
                                        <p:cTn id="34" dur="1000"/>
                                        <p:tgtEl>
                                          <p:spTgt spid="7">
                                            <p:txEl>
                                              <p:pRg st="10" end="10"/>
                                            </p:txEl>
                                          </p:spTgt>
                                        </p:tgtEl>
                                      </p:cBhvr>
                                    </p:animEffect>
                                    <p:anim calcmode="lin" valueType="num">
                                      <p:cBhvr>
                                        <p:cTn id="3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animEffect transition="in" filter="fade">
                                      <p:cBhvr>
                                        <p:cTn id="39" dur="1000"/>
                                        <p:tgtEl>
                                          <p:spTgt spid="7">
                                            <p:txEl>
                                              <p:pRg st="11" end="11"/>
                                            </p:txEl>
                                          </p:spTgt>
                                        </p:tgtEl>
                                      </p:cBhvr>
                                    </p:animEffect>
                                    <p:anim calcmode="lin" valueType="num">
                                      <p:cBhvr>
                                        <p:cTn id="4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3" end="13"/>
                                            </p:txEl>
                                          </p:spTgt>
                                        </p:tgtEl>
                                        <p:attrNameLst>
                                          <p:attrName>style.visibility</p:attrName>
                                        </p:attrNameLst>
                                      </p:cBhvr>
                                      <p:to>
                                        <p:strVal val="visible"/>
                                      </p:to>
                                    </p:set>
                                    <p:animEffect transition="in" filter="fade">
                                      <p:cBhvr>
                                        <p:cTn id="44" dur="1000"/>
                                        <p:tgtEl>
                                          <p:spTgt spid="7">
                                            <p:txEl>
                                              <p:pRg st="13" end="13"/>
                                            </p:txEl>
                                          </p:spTgt>
                                        </p:tgtEl>
                                      </p:cBhvr>
                                    </p:animEffect>
                                    <p:anim calcmode="lin" valueType="num">
                                      <p:cBhvr>
                                        <p:cTn id="4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4" end="14"/>
                                            </p:txEl>
                                          </p:spTgt>
                                        </p:tgtEl>
                                        <p:attrNameLst>
                                          <p:attrName>style.visibility</p:attrName>
                                        </p:attrNameLst>
                                      </p:cBhvr>
                                      <p:to>
                                        <p:strVal val="visible"/>
                                      </p:to>
                                    </p:set>
                                    <p:animEffect transition="in" filter="fade">
                                      <p:cBhvr>
                                        <p:cTn id="49" dur="1000"/>
                                        <p:tgtEl>
                                          <p:spTgt spid="7">
                                            <p:txEl>
                                              <p:pRg st="14" end="14"/>
                                            </p:txEl>
                                          </p:spTgt>
                                        </p:tgtEl>
                                      </p:cBhvr>
                                    </p:animEffect>
                                    <p:anim calcmode="lin" valueType="num">
                                      <p:cBhvr>
                                        <p:cTn id="50"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8E1B9-E499-AEFB-16C4-C2C95E5D7DC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3ADC8F-E82F-CAEC-F870-42F20E9A821E}"/>
              </a:ext>
            </a:extLst>
          </p:cNvPr>
          <p:cNvSpPr>
            <a:spLocks noGrp="1"/>
          </p:cNvSpPr>
          <p:nvPr>
            <p:ph type="title"/>
          </p:nvPr>
        </p:nvSpPr>
        <p:spPr>
          <a:xfrm>
            <a:off x="228600" y="7088"/>
            <a:ext cx="8839200" cy="914400"/>
          </a:xfrm>
        </p:spPr>
        <p:txBody>
          <a:bodyPr>
            <a:normAutofit fontScale="90000"/>
          </a:bodyPr>
          <a:lstStyle/>
          <a:p>
            <a:pPr algn="l"/>
            <a:r>
              <a:rPr lang="en-US" sz="3600" dirty="0"/>
              <a:t>God’s Design for Social Institutions</a:t>
            </a:r>
            <a:br>
              <a:rPr lang="en-US" sz="3600" dirty="0"/>
            </a:br>
            <a:r>
              <a:rPr lang="en-US" sz="2400" dirty="0">
                <a:solidFill>
                  <a:schemeClr val="tx2">
                    <a:lumMod val="60000"/>
                    <a:lumOff val="40000"/>
                  </a:schemeClr>
                </a:solidFill>
              </a:rPr>
              <a:t>The biblical framework for understanding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F6DA378-02B3-B891-1BAE-186ACADD7600}"/>
              </a:ext>
            </a:extLst>
          </p:cNvPr>
          <p:cNvSpPr txBox="1"/>
          <p:nvPr/>
        </p:nvSpPr>
        <p:spPr>
          <a:xfrm>
            <a:off x="228600" y="1143000"/>
            <a:ext cx="8686800" cy="4893647"/>
          </a:xfrm>
          <a:prstGeom prst="rect">
            <a:avLst/>
          </a:prstGeom>
          <a:noFill/>
        </p:spPr>
        <p:txBody>
          <a:bodyPr wrap="square">
            <a:spAutoFit/>
          </a:bodyPr>
          <a:lstStyle/>
          <a:p>
            <a:r>
              <a:rPr lang="en-US" sz="2400" b="1" u="sng" dirty="0">
                <a:latin typeface="+mn-lt"/>
              </a:rPr>
              <a:t>The State</a:t>
            </a:r>
          </a:p>
          <a:p>
            <a:endParaRPr lang="en-US" sz="1600" b="1" i="1" dirty="0">
              <a:latin typeface="+mn-lt"/>
            </a:endParaRPr>
          </a:p>
          <a:p>
            <a:r>
              <a:rPr lang="en-US" sz="1600" b="1" i="1" dirty="0"/>
              <a:t>Romans 13:1-4: </a:t>
            </a:r>
            <a:r>
              <a:rPr lang="en-US" sz="1600" i="1" dirty="0"/>
              <a:t>"Let everyone be subject to the governing authorities... for the one in authority is God’s servant for your good."</a:t>
            </a:r>
          </a:p>
          <a:p>
            <a:r>
              <a:rPr lang="en-US" sz="1600" b="1" i="1" dirty="0"/>
              <a:t>  </a:t>
            </a:r>
            <a:r>
              <a:rPr lang="en-US" sz="1600" dirty="0"/>
              <a:t>- Defines the role of the state as an institution ordained by God to promote justice and restrain evil.</a:t>
            </a:r>
          </a:p>
          <a:p>
            <a:endParaRPr lang="en-US" sz="1600" dirty="0"/>
          </a:p>
          <a:p>
            <a:r>
              <a:rPr lang="en-US" sz="1600" b="1" i="1" dirty="0"/>
              <a:t>Micah 6:8: </a:t>
            </a:r>
            <a:r>
              <a:rPr lang="en-US" sz="1600" i="1" dirty="0"/>
              <a:t>"He has shown you, O mortal, what is good. And what does the LORD require of you? To act justly and to love mercy and to walk humbly with your God."</a:t>
            </a:r>
          </a:p>
          <a:p>
            <a:r>
              <a:rPr lang="en-US" sz="1600" dirty="0"/>
              <a:t>  - A divine standard for justice applicable to governments.</a:t>
            </a:r>
          </a:p>
          <a:p>
            <a:endParaRPr lang="en-US" sz="1600" dirty="0"/>
          </a:p>
          <a:p>
            <a:endParaRPr lang="en-US" sz="1600" i="1" dirty="0"/>
          </a:p>
          <a:p>
            <a:r>
              <a:rPr lang="en-US" sz="1600" b="1" i="1" dirty="0"/>
              <a:t>Psalm 2:10-11: </a:t>
            </a:r>
            <a:r>
              <a:rPr lang="en-US" sz="1600" i="1" dirty="0"/>
              <a:t>"Therefore, you kings, be wise; be warned, you rulers of the earth. Serve the LORD with fear and celebrate his rule with trembling."</a:t>
            </a:r>
          </a:p>
          <a:p>
            <a:r>
              <a:rPr lang="en-US" sz="1600" dirty="0"/>
              <a:t>   - Encourages rulers to govern under God’s authority.</a:t>
            </a:r>
          </a:p>
          <a:p>
            <a:endParaRPr lang="en-US" sz="1600" b="1" i="1" dirty="0"/>
          </a:p>
          <a:p>
            <a:r>
              <a:rPr lang="en-US" sz="1600" b="1" i="1" dirty="0"/>
              <a:t>Psalm 72:1-2: </a:t>
            </a:r>
            <a:r>
              <a:rPr lang="en-US" sz="1600" i="1" dirty="0"/>
              <a:t>"Endow the king with your justice, O God, the royal son with your righteousness. May he judge your people in righteousness, your afflicted ones with justice."</a:t>
            </a:r>
          </a:p>
          <a:p>
            <a:r>
              <a:rPr lang="en-US" sz="1600" dirty="0"/>
              <a:t>   - Establishes a biblical standard for governance rooted in justice and righteousness.</a:t>
            </a:r>
          </a:p>
        </p:txBody>
      </p:sp>
    </p:spTree>
    <p:extLst>
      <p:ext uri="{BB962C8B-B14F-4D97-AF65-F5344CB8AC3E}">
        <p14:creationId xmlns:p14="http://schemas.microsoft.com/office/powerpoint/2010/main" val="247725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1000"/>
                                        <p:tgtEl>
                                          <p:spTgt spid="7">
                                            <p:txEl>
                                              <p:pRg st="9" end="9"/>
                                            </p:txEl>
                                          </p:spTgt>
                                        </p:tgtEl>
                                      </p:cBhvr>
                                    </p:animEffect>
                                    <p:anim calcmode="lin" valueType="num">
                                      <p:cBhvr>
                                        <p:cTn id="35"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1000"/>
                                        <p:tgtEl>
                                          <p:spTgt spid="7">
                                            <p:txEl>
                                              <p:pRg st="12" end="12"/>
                                            </p:txEl>
                                          </p:spTgt>
                                        </p:tgtEl>
                                      </p:cBhvr>
                                    </p:animEffect>
                                    <p:anim calcmode="lin" valueType="num">
                                      <p:cBhvr>
                                        <p:cTn id="4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Effect transition="in" filter="fade">
                                      <p:cBhvr>
                                        <p:cTn id="49" dur="1000"/>
                                        <p:tgtEl>
                                          <p:spTgt spid="7">
                                            <p:txEl>
                                              <p:pRg st="13" end="13"/>
                                            </p:txEl>
                                          </p:spTgt>
                                        </p:tgtEl>
                                      </p:cBhvr>
                                    </p:animEffect>
                                    <p:anim calcmode="lin" valueType="num">
                                      <p:cBhvr>
                                        <p:cTn id="5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The Divine Imprint in Relationships</a:t>
            </a:r>
            <a:br>
              <a:rPr lang="en-US" sz="3600" dirty="0"/>
            </a:br>
            <a:r>
              <a:rPr lang="en-US" sz="2400" dirty="0">
                <a:solidFill>
                  <a:schemeClr val="tx2">
                    <a:lumMod val="60000"/>
                    <a:lumOff val="40000"/>
                  </a:schemeClr>
                </a:solidFill>
              </a:rPr>
              <a:t>Our relationships reflect the communal nature of the Trinity</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143000"/>
            <a:ext cx="8686800" cy="4031873"/>
          </a:xfrm>
          <a:prstGeom prst="rect">
            <a:avLst/>
          </a:prstGeom>
          <a:noFill/>
        </p:spPr>
        <p:txBody>
          <a:bodyPr wrap="square">
            <a:spAutoFit/>
          </a:bodyPr>
          <a:lstStyle/>
          <a:p>
            <a:r>
              <a:rPr lang="en-US" sz="1600" b="1" i="1" dirty="0"/>
              <a:t>Genesis 1:26-27</a:t>
            </a:r>
            <a:r>
              <a:rPr lang="en-US" sz="1600" i="1" dirty="0"/>
              <a:t>:</a:t>
            </a:r>
            <a:r>
              <a:rPr lang="en-US" sz="1600" b="1" i="1" dirty="0"/>
              <a:t> </a:t>
            </a:r>
            <a:r>
              <a:rPr lang="en-US" sz="1600" i="1" dirty="0"/>
              <a:t>"Let us make mankind in our image, in our likeness..."</a:t>
            </a:r>
          </a:p>
          <a:p>
            <a:r>
              <a:rPr lang="en-US" sz="1600" dirty="0"/>
              <a:t>  - Humans, created in God's image, are relational beings reflecting the Trinity's communal nature.</a:t>
            </a:r>
          </a:p>
          <a:p>
            <a:endParaRPr lang="en-US" sz="1600" b="1" i="1" dirty="0"/>
          </a:p>
          <a:p>
            <a:r>
              <a:rPr lang="en-US" sz="1600" b="1" i="1" dirty="0"/>
              <a:t>John 17:21</a:t>
            </a:r>
            <a:r>
              <a:rPr lang="en-US" sz="1600" i="1" dirty="0"/>
              <a:t>:</a:t>
            </a:r>
            <a:r>
              <a:rPr lang="en-US" sz="1600" b="1" i="1" dirty="0"/>
              <a:t> </a:t>
            </a:r>
            <a:r>
              <a:rPr lang="en-US" sz="1600" i="1" dirty="0"/>
              <a:t>"That all of them may be one, Father, just as you are in me and I am in you."</a:t>
            </a:r>
          </a:p>
          <a:p>
            <a:r>
              <a:rPr lang="en-US" sz="1600" dirty="0"/>
              <a:t>  - Jesus prays for relational unity among His followers, mirroring divine harmony.</a:t>
            </a:r>
          </a:p>
          <a:p>
            <a:endParaRPr lang="en-US" sz="1600" dirty="0"/>
          </a:p>
          <a:p>
            <a:endParaRPr lang="en-US" sz="1600" dirty="0"/>
          </a:p>
          <a:p>
            <a:r>
              <a:rPr lang="en-US" sz="1600" b="1" dirty="0"/>
              <a:t>Psalm 8:3-6</a:t>
            </a:r>
            <a:r>
              <a:rPr lang="en-US" sz="1600" dirty="0"/>
              <a:t>: </a:t>
            </a:r>
            <a:r>
              <a:rPr lang="en-US" sz="1600" i="1" dirty="0"/>
              <a:t>"When I consider your heavens, the work of your fingers... what is mankind that you are mindful of them? You have made them a little lower than the angels and crowned them with glory and honor."</a:t>
            </a:r>
          </a:p>
          <a:p>
            <a:r>
              <a:rPr lang="en-US" sz="1600" dirty="0"/>
              <a:t>   - Reflects humanity's unique dignity as God’s image-bearers.</a:t>
            </a:r>
          </a:p>
          <a:p>
            <a:endParaRPr lang="en-US" sz="1600" dirty="0"/>
          </a:p>
          <a:p>
            <a:r>
              <a:rPr lang="en-US" sz="1600" b="1" dirty="0"/>
              <a:t>Psalm 133:1</a:t>
            </a:r>
            <a:r>
              <a:rPr lang="en-US" sz="1600" dirty="0"/>
              <a:t>: </a:t>
            </a:r>
            <a:r>
              <a:rPr lang="en-US" sz="1600" i="1" dirty="0"/>
              <a:t>"How good and pleasant it is when God’s people live together in unity!"</a:t>
            </a:r>
          </a:p>
          <a:p>
            <a:r>
              <a:rPr lang="en-US" sz="1600" dirty="0"/>
              <a:t>   - Highlights the relational harmony intended by God.</a:t>
            </a:r>
          </a:p>
          <a:p>
            <a:endParaRPr lang="en-US" sz="1600" dirty="0"/>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1000"/>
                                        <p:tgtEl>
                                          <p:spTgt spid="7">
                                            <p:txEl>
                                              <p:pRg st="7" end="7"/>
                                            </p:txEl>
                                          </p:spTgt>
                                        </p:tgtEl>
                                      </p:cBhvr>
                                    </p:animEffect>
                                    <p:anim calcmode="lin" valueType="num">
                                      <p:cBhvr>
                                        <p:cTn id="3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1000"/>
                                        <p:tgtEl>
                                          <p:spTgt spid="7">
                                            <p:txEl>
                                              <p:pRg st="8" end="8"/>
                                            </p:txEl>
                                          </p:spTgt>
                                        </p:tgtEl>
                                      </p:cBhvr>
                                    </p:animEffect>
                                    <p:anim calcmode="lin" valueType="num">
                                      <p:cBhvr>
                                        <p:cTn id="3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1" end="11"/>
                                            </p:txEl>
                                          </p:spTgt>
                                        </p:tgtEl>
                                        <p:attrNameLst>
                                          <p:attrName>style.visibility</p:attrName>
                                        </p:attrNameLst>
                                      </p:cBhvr>
                                      <p:to>
                                        <p:strVal val="visible"/>
                                      </p:to>
                                    </p:set>
                                    <p:animEffect transition="in" filter="fade">
                                      <p:cBhvr>
                                        <p:cTn id="44" dur="1000"/>
                                        <p:tgtEl>
                                          <p:spTgt spid="7">
                                            <p:txEl>
                                              <p:pRg st="11" end="11"/>
                                            </p:txEl>
                                          </p:spTgt>
                                        </p:tgtEl>
                                      </p:cBhvr>
                                    </p:animEffect>
                                    <p:anim calcmode="lin" valueType="num">
                                      <p:cBhvr>
                                        <p:cTn id="4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37777</TotalTime>
  <Words>3599</Words>
  <Application>Microsoft Office PowerPoint</Application>
  <PresentationFormat>On-screen Show (4:3)</PresentationFormat>
  <Paragraphs>259</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Arial Narrow</vt:lpstr>
      <vt:lpstr>Calibri</vt:lpstr>
      <vt:lpstr>Verdana</vt:lpstr>
      <vt:lpstr>Wingdings</vt:lpstr>
      <vt:lpstr>PPT_Template_2010SummerSchool</vt:lpstr>
      <vt:lpstr>1_UPCRC_Powerpoint_Template_with I-Mark</vt:lpstr>
      <vt:lpstr>PowerPoint Presentation</vt:lpstr>
      <vt:lpstr>Psalm 72 – A Vision of Righteous Governance God’s expectation for leaders and governments</vt:lpstr>
      <vt:lpstr>Psalm 82 – A Call for Justice in Leadership The moral responsibility of leaders to uphold God’s principles</vt:lpstr>
      <vt:lpstr>Psalm 133 – Harmony in Community Peace results from living according to God’s design</vt:lpstr>
      <vt:lpstr>Evaluating Cultural Worldviews on Social Institutions Worldviews often undermine God's design for social structures</vt:lpstr>
      <vt:lpstr>God’s Design for Social Institutions The biblical framework for understanding social institutions</vt:lpstr>
      <vt:lpstr>God’s Design for Social Institutions The biblical framework for understanding social institutions</vt:lpstr>
      <vt:lpstr>God’s Design for Social Institutions The biblical framework for understanding social institutions</vt:lpstr>
      <vt:lpstr>The Divine Imprint in Relationships Our relationships reflect the communal nature of the Trinity</vt:lpstr>
      <vt:lpstr>The Impact of the Fall on Society Sin leads to brokenness in all social institutions</vt:lpstr>
      <vt:lpstr>Restoring Society through Biblical Principles Institutions can reflect God’s original design</vt:lpstr>
      <vt:lpstr>Cultural Worldviews on Social Institutions Human ideologies distort God’s design for social structures</vt:lpstr>
      <vt:lpstr>The Centrality of Christ in Social Redemption How can we then live?   The Just shall Live by Faith.</vt:lpstr>
      <vt:lpstr>Resources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1373</cp:revision>
  <cp:lastPrinted>2024-11-10T13:24:33Z</cp:lastPrinted>
  <dcterms:created xsi:type="dcterms:W3CDTF">2010-06-16T02:58:04Z</dcterms:created>
  <dcterms:modified xsi:type="dcterms:W3CDTF">2024-11-24T13:39:52Z</dcterms:modified>
</cp:coreProperties>
</file>