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1"/>
  </p:notesMasterIdLst>
  <p:sldIdLst>
    <p:sldId id="395" r:id="rId3"/>
    <p:sldId id="336" r:id="rId4"/>
    <p:sldId id="569" r:id="rId5"/>
    <p:sldId id="567" r:id="rId6"/>
    <p:sldId id="555" r:id="rId7"/>
    <p:sldId id="564" r:id="rId8"/>
    <p:sldId id="565" r:id="rId9"/>
    <p:sldId id="566" r:id="rId10"/>
    <p:sldId id="568" r:id="rId11"/>
    <p:sldId id="570" r:id="rId12"/>
    <p:sldId id="572" r:id="rId13"/>
    <p:sldId id="573" r:id="rId14"/>
    <p:sldId id="571" r:id="rId15"/>
    <p:sldId id="558" r:id="rId16"/>
    <p:sldId id="559" r:id="rId17"/>
    <p:sldId id="560" r:id="rId18"/>
    <p:sldId id="561" r:id="rId19"/>
    <p:sldId id="562" r:id="rId2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0" autoAdjust="0"/>
    <p:restoredTop sz="66509" autoAdjust="0"/>
  </p:normalViewPr>
  <p:slideViewPr>
    <p:cSldViewPr>
      <p:cViewPr varScale="1">
        <p:scale>
          <a:sx n="97" d="100"/>
          <a:sy n="97" d="100"/>
        </p:scale>
        <p:origin x="1096"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1" cy="480060"/>
          </a:xfrm>
          <a:prstGeom prst="rect">
            <a:avLst/>
          </a:prstGeom>
        </p:spPr>
        <p:txBody>
          <a:bodyPr vert="horz" wrap="square" lIns="96628" tIns="48314" rIns="96628" bIns="48314"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143589" y="1"/>
            <a:ext cx="3169921" cy="480060"/>
          </a:xfrm>
          <a:prstGeom prst="rect">
            <a:avLst/>
          </a:prstGeom>
        </p:spPr>
        <p:txBody>
          <a:bodyPr vert="horz" wrap="square" lIns="96628" tIns="48314" rIns="96628" bIns="48314"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10/18/25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28" tIns="48314" rIns="96628" bIns="48314"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521" y="4560571"/>
            <a:ext cx="5852160" cy="4320540"/>
          </a:xfrm>
          <a:prstGeom prst="rect">
            <a:avLst/>
          </a:prstGeom>
        </p:spPr>
        <p:txBody>
          <a:bodyPr vert="horz" wrap="square" lIns="96628" tIns="48314" rIns="96628" bIns="48314"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9119474"/>
            <a:ext cx="3169921" cy="480060"/>
          </a:xfrm>
          <a:prstGeom prst="rect">
            <a:avLst/>
          </a:prstGeom>
        </p:spPr>
        <p:txBody>
          <a:bodyPr vert="horz" wrap="square" lIns="96628" tIns="48314" rIns="96628" bIns="48314"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143589" y="9119474"/>
            <a:ext cx="3169921" cy="480060"/>
          </a:xfrm>
          <a:prstGeom prst="rect">
            <a:avLst/>
          </a:prstGeom>
        </p:spPr>
        <p:txBody>
          <a:bodyPr vert="horz" wrap="square" lIns="96628" tIns="48314" rIns="96628" bIns="48314"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Covenant with Moses: Promise of Presence</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i="0" kern="1200" baseline="0" dirty="0">
                <a:solidFill>
                  <a:schemeClr val="tx1"/>
                </a:solidFill>
                <a:effectLst/>
                <a:latin typeface="+mn-lt"/>
                <a:ea typeface="ＭＳ Ｐゴシック" pitchFamily="-106" charset="-128"/>
                <a:cs typeface="ＭＳ Ｐゴシック" pitchFamily="-106" charset="-128"/>
              </a:rPr>
              <a:t>Core Theme</a:t>
            </a:r>
          </a:p>
          <a:p>
            <a:r>
              <a:rPr lang="en-US" sz="1400" kern="1200" dirty="0">
                <a:solidFill>
                  <a:schemeClr val="tx1"/>
                </a:solidFill>
                <a:effectLst/>
                <a:latin typeface="+mn-lt"/>
                <a:ea typeface="ＭＳ Ｐゴシック" pitchFamily="-106" charset="-128"/>
                <a:cs typeface="ＭＳ Ｐゴシック" pitchFamily="-106" charset="-128"/>
              </a:rPr>
              <a:t>God promises His presence with His people, showing them that relationship with Him is central to covenant life.</a:t>
            </a:r>
            <a:endParaRPr lang="en-US" sz="1400" b="1" kern="1200" dirty="0">
              <a:solidFill>
                <a:schemeClr val="tx1"/>
              </a:solidFill>
              <a:effectLst/>
              <a:latin typeface="+mn-lt"/>
              <a:ea typeface="ＭＳ Ｐゴシック" pitchFamily="-106" charset="-128"/>
              <a:cs typeface="ＭＳ Ｐゴシック" pitchFamily="-106" charset="-128"/>
            </a:endParaRP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Overview:</a:t>
            </a:r>
            <a:r>
              <a:rPr lang="en-US" sz="1400" kern="1200" dirty="0">
                <a:solidFill>
                  <a:schemeClr val="tx1"/>
                </a:solidFill>
                <a:effectLst/>
                <a:latin typeface="+mn-lt"/>
                <a:ea typeface="ＭＳ Ｐゴシック" pitchFamily="-106" charset="-128"/>
                <a:cs typeface="ＭＳ Ｐゴシック" pitchFamily="-106" charset="-128"/>
              </a:rPr>
              <a:t> God promises His presence, but the covenant highlights the need for obedience.</a:t>
            </a:r>
          </a:p>
          <a:p>
            <a:pPr rtl="0" fontAlgn="ctr"/>
            <a:r>
              <a:rPr lang="en-US" sz="1400" b="1" kern="1200" dirty="0">
                <a:solidFill>
                  <a:schemeClr val="tx1"/>
                </a:solidFill>
                <a:effectLst/>
                <a:latin typeface="+mn-lt"/>
                <a:ea typeface="ＭＳ Ｐゴシック" pitchFamily="-106" charset="-128"/>
                <a:cs typeface="ＭＳ Ｐゴシック" pitchFamily="-106" charset="-128"/>
              </a:rPr>
              <a:t>Teaching Notes:</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kern="1200" dirty="0">
                <a:solidFill>
                  <a:schemeClr val="tx1"/>
                </a:solidFill>
                <a:effectLst/>
                <a:latin typeface="+mn-lt"/>
                <a:ea typeface="ＭＳ Ｐゴシック" pitchFamily="-106" charset="-128"/>
                <a:cs typeface="+mn-cs"/>
              </a:rPr>
              <a:t>Exodus 19:3-6 → Israel as God’s treasured possession.</a:t>
            </a:r>
          </a:p>
          <a:p>
            <a:pPr lvl="1" rtl="0" fontAlgn="ctr"/>
            <a:r>
              <a:rPr lang="en-US" sz="1400" kern="1200" dirty="0">
                <a:solidFill>
                  <a:schemeClr val="tx1"/>
                </a:solidFill>
                <a:effectLst/>
                <a:latin typeface="+mn-lt"/>
                <a:ea typeface="ＭＳ Ｐゴシック" pitchFamily="-106" charset="-128"/>
                <a:cs typeface="+mn-cs"/>
              </a:rPr>
              <a:t>Exodus 33:14 → God’s presence central to identity.</a:t>
            </a:r>
          </a:p>
          <a:p>
            <a:pPr lvl="1" rtl="0" fontAlgn="ctr"/>
            <a:r>
              <a:rPr lang="en-US" sz="1400" kern="1200" dirty="0">
                <a:solidFill>
                  <a:schemeClr val="tx1"/>
                </a:solidFill>
                <a:effectLst/>
                <a:latin typeface="+mn-lt"/>
                <a:ea typeface="ＭＳ Ｐゴシック" pitchFamily="-106" charset="-128"/>
                <a:cs typeface="+mn-cs"/>
              </a:rPr>
              <a:t>Deuteronomy 7:9 → God’s covenant faithfulness.</a:t>
            </a:r>
          </a:p>
          <a:p>
            <a:pPr rtl="0" fontAlgn="ctr"/>
            <a:r>
              <a:rPr lang="en-US" sz="1400" b="1" kern="1200" dirty="0">
                <a:solidFill>
                  <a:schemeClr val="tx1"/>
                </a:solidFill>
                <a:effectLst/>
                <a:latin typeface="+mn-lt"/>
                <a:ea typeface="ＭＳ Ｐゴシック" pitchFamily="-106" charset="-128"/>
                <a:cs typeface="ＭＳ Ｐゴシック" pitchFamily="-106" charset="-128"/>
              </a:rPr>
              <a:t>Cross-References:</a:t>
            </a:r>
            <a:r>
              <a:rPr lang="en-US" sz="1400" kern="1200" dirty="0">
                <a:solidFill>
                  <a:schemeClr val="tx1"/>
                </a:solidFill>
                <a:effectLst/>
                <a:latin typeface="+mn-lt"/>
                <a:ea typeface="ＭＳ Ｐゴシック" pitchFamily="-106" charset="-128"/>
                <a:cs typeface="ＭＳ Ｐゴシック" pitchFamily="-106" charset="-128"/>
              </a:rPr>
              <a:t> Matthew 28:20; John 1:14.</a:t>
            </a:r>
          </a:p>
          <a:p>
            <a:pPr rtl="0" fontAlgn="ctr"/>
            <a:r>
              <a:rPr lang="en-US" sz="1400" b="1" kern="1200" dirty="0">
                <a:solidFill>
                  <a:schemeClr val="tx1"/>
                </a:solidFill>
                <a:effectLst/>
                <a:latin typeface="+mn-lt"/>
                <a:ea typeface="ＭＳ Ｐゴシック" pitchFamily="-106" charset="-128"/>
                <a:cs typeface="ＭＳ Ｐゴシック" pitchFamily="-106" charset="-128"/>
              </a:rPr>
              <a:t>Discussion Guidance:</a:t>
            </a:r>
            <a:r>
              <a:rPr lang="en-US" sz="1400" kern="1200" dirty="0">
                <a:solidFill>
                  <a:schemeClr val="tx1"/>
                </a:solidFill>
                <a:effectLst/>
                <a:latin typeface="+mn-lt"/>
                <a:ea typeface="ＭＳ Ｐゴシック" pitchFamily="-106" charset="-128"/>
                <a:cs typeface="ＭＳ Ｐゴシック" pitchFamily="-106" charset="-128"/>
              </a:rPr>
              <a:t> Contrast law vs. grace; God’s presence then vs. now in Christ.</a:t>
            </a:r>
          </a:p>
          <a:p>
            <a:pPr rtl="0" fontAlgn="ctr"/>
            <a:r>
              <a:rPr lang="en-US" sz="1400" b="1" kern="1200" dirty="0">
                <a:solidFill>
                  <a:schemeClr val="tx1"/>
                </a:solidFill>
                <a:effectLst/>
                <a:latin typeface="+mn-lt"/>
                <a:ea typeface="ＭＳ Ｐゴシック" pitchFamily="-106" charset="-128"/>
                <a:cs typeface="ＭＳ Ｐゴシック" pitchFamily="-106" charset="-128"/>
              </a:rPr>
              <a:t>Leader Tip:</a:t>
            </a:r>
            <a:r>
              <a:rPr lang="en-US" sz="1400" kern="1200" dirty="0">
                <a:solidFill>
                  <a:schemeClr val="tx1"/>
                </a:solidFill>
                <a:effectLst/>
                <a:latin typeface="+mn-lt"/>
                <a:ea typeface="ＭＳ Ｐゴシック" pitchFamily="-106" charset="-128"/>
                <a:cs typeface="ＭＳ Ｐゴシック" pitchFamily="-106" charset="-128"/>
              </a:rPr>
              <a:t> Ask: </a:t>
            </a:r>
            <a:r>
              <a:rPr lang="en-US" sz="1400" i="1" kern="1200" dirty="0">
                <a:solidFill>
                  <a:schemeClr val="tx1"/>
                </a:solidFill>
                <a:effectLst/>
                <a:latin typeface="+mn-lt"/>
                <a:ea typeface="ＭＳ Ｐゴシック" pitchFamily="-106" charset="-128"/>
                <a:cs typeface="ＭＳ Ｐゴシック" pitchFamily="-106" charset="-128"/>
              </a:rPr>
              <a:t>“If God’s presence was removed, would we notice?”</a:t>
            </a:r>
            <a:r>
              <a:rPr lang="en-US" sz="1400" kern="1200" dirty="0">
                <a:solidFill>
                  <a:schemeClr val="tx1"/>
                </a:solidFill>
                <a:effectLst/>
                <a:latin typeface="+mn-lt"/>
                <a:ea typeface="ＭＳ Ｐゴシック" pitchFamily="-106" charset="-128"/>
                <a:cs typeface="ＭＳ Ｐゴシック" pitchFamily="-106" charset="-128"/>
              </a:rPr>
              <a:t> Challenge the group to treasure His presence.</a:t>
            </a:r>
          </a:p>
          <a:p>
            <a:endParaRPr lang="en-US" sz="1400" dirty="0"/>
          </a:p>
          <a:p>
            <a:r>
              <a:rPr lang="en-US" sz="1200" kern="1200" dirty="0">
                <a:solidFill>
                  <a:schemeClr val="tx1"/>
                </a:solidFill>
                <a:effectLst/>
                <a:latin typeface="+mn-lt"/>
                <a:ea typeface="ＭＳ Ｐゴシック" pitchFamily="-106" charset="-128"/>
                <a:cs typeface="ＭＳ Ｐゴシック" pitchFamily="-106" charset="-128"/>
              </a:rPr>
              <a:t>Discussion Questions</a:t>
            </a:r>
          </a:p>
          <a:p>
            <a:r>
              <a:rPr lang="en-US" sz="1200" kern="1200" dirty="0">
                <a:solidFill>
                  <a:schemeClr val="tx1"/>
                </a:solidFill>
                <a:effectLst/>
                <a:latin typeface="+mn-lt"/>
                <a:ea typeface="ＭＳ Ｐゴシック" pitchFamily="-106" charset="-128"/>
                <a:cs typeface="ＭＳ Ｐゴシック" pitchFamily="-106" charset="-128"/>
              </a:rPr>
              <a:t>Why was God’s presence central to Israel’s identity?</a:t>
            </a:r>
          </a:p>
          <a:p>
            <a:r>
              <a:rPr lang="en-US" sz="1200" kern="1200" dirty="0">
                <a:solidFill>
                  <a:schemeClr val="tx1"/>
                </a:solidFill>
                <a:effectLst/>
                <a:latin typeface="+mn-lt"/>
                <a:ea typeface="ＭＳ Ｐゴシック" pitchFamily="-106" charset="-128"/>
                <a:cs typeface="ＭＳ Ｐゴシック" pitchFamily="-106" charset="-128"/>
              </a:rPr>
              <a:t>How do we experience God’s presence today?</a:t>
            </a:r>
          </a:p>
          <a:p>
            <a:r>
              <a:rPr lang="en-US" sz="1200" kern="1200" dirty="0">
                <a:solidFill>
                  <a:schemeClr val="tx1"/>
                </a:solidFill>
                <a:effectLst/>
                <a:latin typeface="+mn-lt"/>
                <a:ea typeface="ＭＳ Ｐゴシック" pitchFamily="-106" charset="-128"/>
                <a:cs typeface="ＭＳ Ｐゴシック" pitchFamily="-106" charset="-128"/>
              </a:rPr>
              <a:t>What difference does God’s presence make in daily life?</a:t>
            </a:r>
          </a:p>
          <a:p>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56242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CD920-F8A0-4CEF-1357-209DA46A89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26D229-1719-A79F-F68A-FAF456DE9E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735611-EC13-3D9F-B2A7-8AB0FABB2C38}"/>
              </a:ext>
            </a:extLst>
          </p:cNvPr>
          <p:cNvSpPr>
            <a:spLocks noGrp="1"/>
          </p:cNvSpPr>
          <p:nvPr>
            <p:ph type="body" idx="1"/>
          </p:nvPr>
        </p:nvSpPr>
        <p:spPr/>
        <p:txBody>
          <a:bodyPr>
            <a:normAutofit fontScale="77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How They Were Understood at the Time of Jesus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The Mosaic Covenant in the First Century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Law (Torah) was the foundation of Jewish religious, moral, and national identity.</a:t>
            </a: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Temple</a:t>
            </a:r>
            <a:r>
              <a:rPr lang="en-US" sz="1400" kern="1200" dirty="0">
                <a:solidFill>
                  <a:schemeClr val="tx1"/>
                </a:solidFill>
                <a:effectLst/>
                <a:latin typeface="+mn-lt"/>
                <a:ea typeface="ＭＳ Ｐゴシック" pitchFamily="-106" charset="-128"/>
                <a:cs typeface="ＭＳ Ｐゴシック" pitchFamily="-106" charset="-128"/>
              </a:rPr>
              <a:t>, </a:t>
            </a:r>
            <a:r>
              <a:rPr lang="en-US" sz="1400" b="1" kern="1200" dirty="0">
                <a:solidFill>
                  <a:schemeClr val="tx1"/>
                </a:solidFill>
                <a:effectLst/>
                <a:latin typeface="+mn-lt"/>
                <a:ea typeface="ＭＳ Ｐゴシック" pitchFamily="-106" charset="-128"/>
                <a:cs typeface="ＭＳ Ｐゴシック" pitchFamily="-106" charset="-128"/>
              </a:rPr>
              <a:t>priesthood</a:t>
            </a:r>
            <a:r>
              <a:rPr lang="en-US" sz="1400" kern="1200" dirty="0">
                <a:solidFill>
                  <a:schemeClr val="tx1"/>
                </a:solidFill>
                <a:effectLst/>
                <a:latin typeface="+mn-lt"/>
                <a:ea typeface="ＭＳ Ｐゴシック" pitchFamily="-106" charset="-128"/>
                <a:cs typeface="ＭＳ Ｐゴシック" pitchFamily="-106" charset="-128"/>
              </a:rPr>
              <a:t>, and </a:t>
            </a:r>
            <a:r>
              <a:rPr lang="en-US" sz="1400" b="1" kern="1200" dirty="0">
                <a:solidFill>
                  <a:schemeClr val="tx1"/>
                </a:solidFill>
                <a:effectLst/>
                <a:latin typeface="+mn-lt"/>
                <a:ea typeface="ＭＳ Ｐゴシック" pitchFamily="-106" charset="-128"/>
                <a:cs typeface="ＭＳ Ｐゴシック" pitchFamily="-106" charset="-128"/>
              </a:rPr>
              <a:t>sacrificial system</a:t>
            </a:r>
            <a:r>
              <a:rPr lang="en-US" sz="1400" kern="1200" dirty="0">
                <a:solidFill>
                  <a:schemeClr val="tx1"/>
                </a:solidFill>
                <a:effectLst/>
                <a:latin typeface="+mn-lt"/>
                <a:ea typeface="ＭＳ Ｐゴシック" pitchFamily="-106" charset="-128"/>
                <a:cs typeface="ＭＳ Ｐゴシック" pitchFamily="-106" charset="-128"/>
              </a:rPr>
              <a:t> were in full operation.</a:t>
            </a:r>
          </a:p>
          <a:p>
            <a:pPr rtl="0" fontAlgn="ctr"/>
            <a:r>
              <a:rPr lang="en-US" sz="1400" kern="1200" dirty="0">
                <a:solidFill>
                  <a:schemeClr val="tx1"/>
                </a:solidFill>
                <a:effectLst/>
                <a:latin typeface="+mn-lt"/>
                <a:ea typeface="ＭＳ Ｐゴシック" pitchFamily="-106" charset="-128"/>
                <a:cs typeface="ＭＳ Ｐゴシック" pitchFamily="-106" charset="-128"/>
              </a:rPr>
              <a:t>The Pharisees and scribes emphasized precise observance of both written and oral law (Mark 7:1-9).</a:t>
            </a:r>
          </a:p>
          <a:p>
            <a:pPr rtl="0" fontAlgn="ctr"/>
            <a:r>
              <a:rPr lang="en-US" sz="1400" kern="1200" dirty="0">
                <a:solidFill>
                  <a:schemeClr val="tx1"/>
                </a:solidFill>
                <a:effectLst/>
                <a:latin typeface="+mn-lt"/>
                <a:ea typeface="ＭＳ Ｐゴシック" pitchFamily="-106" charset="-128"/>
                <a:cs typeface="ＭＳ Ｐゴシック" pitchFamily="-106" charset="-128"/>
              </a:rPr>
              <a:t>The Law was often viewed as a </a:t>
            </a:r>
            <a:r>
              <a:rPr lang="en-US" sz="1400" b="1" kern="1200" dirty="0">
                <a:solidFill>
                  <a:schemeClr val="tx1"/>
                </a:solidFill>
                <a:effectLst/>
                <a:latin typeface="+mn-lt"/>
                <a:ea typeface="ＭＳ Ｐゴシック" pitchFamily="-106" charset="-128"/>
                <a:cs typeface="ＭＳ Ｐゴシック" pitchFamily="-106" charset="-128"/>
              </a:rPr>
              <a:t>means of righteousness</a:t>
            </a:r>
            <a:r>
              <a:rPr lang="en-US" sz="1400" kern="1200" dirty="0">
                <a:solidFill>
                  <a:schemeClr val="tx1"/>
                </a:solidFill>
                <a:effectLst/>
                <a:latin typeface="+mn-lt"/>
                <a:ea typeface="ＭＳ Ｐゴシック" pitchFamily="-106" charset="-128"/>
                <a:cs typeface="ＭＳ Ｐゴシック" pitchFamily="-106" charset="-128"/>
              </a:rPr>
              <a:t>, not as a pointer to divine grace.</a:t>
            </a:r>
          </a:p>
          <a:p>
            <a:pPr rtl="0" fontAlgn="ctr"/>
            <a:r>
              <a:rPr lang="en-US" sz="1400" kern="1200" dirty="0">
                <a:solidFill>
                  <a:schemeClr val="tx1"/>
                </a:solidFill>
                <a:effectLst/>
                <a:latin typeface="+mn-lt"/>
                <a:ea typeface="ＭＳ Ｐゴシック" pitchFamily="-106" charset="-128"/>
                <a:cs typeface="ＭＳ Ｐゴシック" pitchFamily="-106" charset="-128"/>
              </a:rPr>
              <a:t>However, devout Jews still longed for </a:t>
            </a:r>
            <a:r>
              <a:rPr lang="en-US" sz="1400" b="1" kern="1200" dirty="0">
                <a:solidFill>
                  <a:schemeClr val="tx1"/>
                </a:solidFill>
                <a:effectLst/>
                <a:latin typeface="+mn-lt"/>
                <a:ea typeface="ＭＳ Ｐゴシック" pitchFamily="-106" charset="-128"/>
                <a:cs typeface="ＭＳ Ｐゴシック" pitchFamily="-106" charset="-128"/>
              </a:rPr>
              <a:t>the promised New Covenant</a:t>
            </a:r>
            <a:r>
              <a:rPr lang="en-US" sz="1400" kern="1200" dirty="0">
                <a:solidFill>
                  <a:schemeClr val="tx1"/>
                </a:solidFill>
                <a:effectLst/>
                <a:latin typeface="+mn-lt"/>
                <a:ea typeface="ＭＳ Ｐゴシック" pitchFamily="-106" charset="-128"/>
                <a:cs typeface="ＭＳ Ｐゴシック" pitchFamily="-106" charset="-128"/>
              </a:rPr>
              <a:t>, especially in light of prophetic expectation (Isaiah 59:20-21; Jeremiah 31:31-34).</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Jesus’ Teaching About the Law</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Jesus honored the Mosaic Covenant but clarified its purpose and limitations:</a:t>
            </a:r>
          </a:p>
          <a:p>
            <a:pPr rtl="0" fontAlgn="ctr"/>
            <a:r>
              <a:rPr lang="en-US" sz="1400" b="1" kern="1200" dirty="0">
                <a:solidFill>
                  <a:schemeClr val="tx1"/>
                </a:solidFill>
                <a:effectLst/>
                <a:latin typeface="+mn-lt"/>
                <a:ea typeface="ＭＳ Ｐゴシック" pitchFamily="-106" charset="-128"/>
                <a:cs typeface="ＭＳ Ｐゴシック" pitchFamily="-106" charset="-128"/>
              </a:rPr>
              <a:t>He fulfilled the Law:</a:t>
            </a:r>
            <a:br>
              <a:rPr lang="en-US" sz="1400" b="1"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“Do not think I came to abolish the Law or the Prophets; I have not come to abolish them but to fulfill them.” (Matthew 5:17)</a:t>
            </a:r>
          </a:p>
          <a:p>
            <a:pPr rtl="0" fontAlgn="ctr"/>
            <a:r>
              <a:rPr lang="en-US" sz="1400" b="1" kern="1200" dirty="0">
                <a:solidFill>
                  <a:schemeClr val="tx1"/>
                </a:solidFill>
                <a:effectLst/>
                <a:latin typeface="+mn-lt"/>
                <a:ea typeface="ＭＳ Ｐゴシック" pitchFamily="-106" charset="-128"/>
                <a:cs typeface="ＭＳ Ｐゴシック" pitchFamily="-106" charset="-128"/>
              </a:rPr>
              <a:t>He exposed its heart:</a:t>
            </a:r>
            <a:r>
              <a:rPr lang="en-US" sz="1400" kern="1200" dirty="0">
                <a:solidFill>
                  <a:schemeClr val="tx1"/>
                </a:solidFill>
                <a:effectLst/>
                <a:latin typeface="+mn-lt"/>
                <a:ea typeface="ＭＳ Ｐゴシック" pitchFamily="-106" charset="-128"/>
                <a:cs typeface="ＭＳ Ｐゴシック" pitchFamily="-106" charset="-128"/>
              </a:rPr>
              <a:t> The Law is summed up in love for God and neighbor (Matthew 22:37-40).</a:t>
            </a:r>
          </a:p>
          <a:p>
            <a:pPr rtl="0" fontAlgn="ctr"/>
            <a:r>
              <a:rPr lang="en-US" sz="1400" b="1" kern="1200" dirty="0">
                <a:solidFill>
                  <a:schemeClr val="tx1"/>
                </a:solidFill>
                <a:effectLst/>
                <a:latin typeface="+mn-lt"/>
                <a:ea typeface="ＭＳ Ｐゴシック" pitchFamily="-106" charset="-128"/>
                <a:cs typeface="ＭＳ Ｐゴシック" pitchFamily="-106" charset="-128"/>
              </a:rPr>
              <a:t>He redefined righteousness:</a:t>
            </a:r>
            <a:r>
              <a:rPr lang="en-US" sz="1400" kern="1200" dirty="0">
                <a:solidFill>
                  <a:schemeClr val="tx1"/>
                </a:solidFill>
                <a:effectLst/>
                <a:latin typeface="+mn-lt"/>
                <a:ea typeface="ＭＳ Ｐゴシック" pitchFamily="-106" charset="-128"/>
                <a:cs typeface="ＭＳ Ｐゴシック" pitchFamily="-106" charset="-128"/>
              </a:rPr>
              <a:t> It must exceed external observance (Matthew 5:20).</a:t>
            </a:r>
          </a:p>
          <a:p>
            <a:pPr rtl="0" fontAlgn="ctr"/>
            <a:r>
              <a:rPr lang="en-US" sz="1400" b="1" kern="1200" dirty="0">
                <a:solidFill>
                  <a:schemeClr val="tx1"/>
                </a:solidFill>
                <a:effectLst/>
                <a:latin typeface="+mn-lt"/>
                <a:ea typeface="ＭＳ Ｐゴシック" pitchFamily="-106" charset="-128"/>
                <a:cs typeface="ＭＳ Ｐゴシック" pitchFamily="-106" charset="-128"/>
              </a:rPr>
              <a:t>He declared Himself greater than Moses and the Temple:</a:t>
            </a:r>
            <a:br>
              <a:rPr lang="en-US" sz="1400" b="1"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(Matthew 12:6-8; John 5:46; Hebrews 3:1-6).</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In Jesus’ ministry, the Mosaic Covenant reached its climax</a:t>
            </a:r>
            <a:r>
              <a:rPr lang="en-US" sz="1400" kern="1200" dirty="0">
                <a:solidFill>
                  <a:schemeClr val="tx1"/>
                </a:solidFill>
                <a:effectLst/>
                <a:latin typeface="+mn-lt"/>
                <a:ea typeface="ＭＳ Ｐゴシック" pitchFamily="-106" charset="-128"/>
                <a:cs typeface="ＭＳ Ｐゴシック" pitchFamily="-106" charset="-128"/>
              </a:rPr>
              <a:t> — not destroyed, but </a:t>
            </a:r>
            <a:r>
              <a:rPr lang="en-US" sz="1400" b="1" kern="1200" dirty="0">
                <a:solidFill>
                  <a:schemeClr val="tx1"/>
                </a:solidFill>
                <a:effectLst/>
                <a:latin typeface="+mn-lt"/>
                <a:ea typeface="ＭＳ Ｐゴシック" pitchFamily="-106" charset="-128"/>
                <a:cs typeface="ＭＳ Ｐゴシック" pitchFamily="-106" charset="-128"/>
              </a:rPr>
              <a:t>consummated</a:t>
            </a:r>
            <a:r>
              <a:rPr lang="en-US" sz="1400" kern="1200" dirty="0">
                <a:solidFill>
                  <a:schemeClr val="tx1"/>
                </a:solidFill>
                <a:effectLst/>
                <a:latin typeface="+mn-lt"/>
                <a:ea typeface="ＭＳ Ｐゴシック" pitchFamily="-106" charset="-128"/>
                <a:cs typeface="ＭＳ Ｐゴシック" pitchFamily="-106" charset="-128"/>
              </a:rPr>
              <a:t> in a deeper, spiritual fulfillment.</a:t>
            </a:r>
          </a:p>
          <a:p>
            <a:pPr marL="332"/>
            <a:endParaRPr lang="en-US" sz="1400" dirty="0"/>
          </a:p>
        </p:txBody>
      </p:sp>
      <p:sp>
        <p:nvSpPr>
          <p:cNvPr id="4" name="Slide Number Placeholder 3">
            <a:extLst>
              <a:ext uri="{FF2B5EF4-FFF2-40B4-BE49-F238E27FC236}">
                <a16:creationId xmlns:a16="http://schemas.microsoft.com/office/drawing/2014/main" id="{0236576A-42A4-2D9D-E080-B725084CAA09}"/>
              </a:ext>
            </a:extLst>
          </p:cNvPr>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3115795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82297-21DE-3BEB-6E0D-192D033FA2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AE4375-9705-4793-A4D2-9FAE0CFBB5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91E5F0-6459-B7BB-24E0-4601B1B649D8}"/>
              </a:ext>
            </a:extLst>
          </p:cNvPr>
          <p:cNvSpPr>
            <a:spLocks noGrp="1"/>
          </p:cNvSpPr>
          <p:nvPr>
            <p:ph type="body" idx="1"/>
          </p:nvPr>
        </p:nvSpPr>
        <p:spPr/>
        <p:txBody>
          <a:bodyPr>
            <a:normAutofit fontScale="70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How They Were Fulfilled and Observed in the Early Church</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The Cross and the New Covenant</a:t>
            </a:r>
            <a:endParaRPr lang="en-US" sz="1400" kern="1200" dirty="0">
              <a:solidFill>
                <a:schemeClr val="tx1"/>
              </a:solidFill>
              <a:effectLst/>
              <a:latin typeface="+mn-lt"/>
              <a:ea typeface="ＭＳ Ｐゴシック" pitchFamily="-106" charset="-128"/>
              <a:cs typeface="ＭＳ Ｐゴシック" pitchFamily="-106" charset="-128"/>
            </a:endParaRPr>
          </a:p>
          <a:p>
            <a:pPr marL="285750" indent="-2857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At the Last Supper, Jesus explicitly linked His sacrifice to the New Covenant:</a:t>
            </a:r>
          </a:p>
          <a:p>
            <a:pPr marL="285750" indent="-2857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“This cup is the new covenant in my blood.” (Luke 22:20)</a:t>
            </a:r>
          </a:p>
          <a:p>
            <a:pPr marL="285750" indent="-2857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This moment marked the </a:t>
            </a:r>
            <a:r>
              <a:rPr lang="en-US" sz="1400" b="1" kern="1200" dirty="0">
                <a:solidFill>
                  <a:schemeClr val="tx1"/>
                </a:solidFill>
                <a:effectLst/>
                <a:latin typeface="+mn-lt"/>
                <a:ea typeface="ＭＳ Ｐゴシック" pitchFamily="-106" charset="-128"/>
                <a:cs typeface="ＭＳ Ｐゴシック" pitchFamily="-106" charset="-128"/>
              </a:rPr>
              <a:t>transition from the old to the new</a:t>
            </a:r>
            <a:r>
              <a:rPr lang="en-US" sz="1400" kern="1200" dirty="0">
                <a:solidFill>
                  <a:schemeClr val="tx1"/>
                </a:solidFill>
                <a:effectLst/>
                <a:latin typeface="+mn-lt"/>
                <a:ea typeface="ＭＳ Ｐゴシック" pitchFamily="-106" charset="-128"/>
                <a:cs typeface="ＭＳ Ｐゴシック" pitchFamily="-106" charset="-128"/>
              </a:rPr>
              <a:t>: the Mosaic covenant of repeated sacrifices gave way to the once-for-all sacrifice of Christ (Hebrews 9:11-15).</a:t>
            </a:r>
          </a:p>
          <a:p>
            <a:pPr marL="285750" indent="-2857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The veil in the Temple tearing at His death (Matthew 27:51) signified </a:t>
            </a:r>
            <a:r>
              <a:rPr lang="en-US" sz="1400" b="1" kern="1200" dirty="0">
                <a:solidFill>
                  <a:schemeClr val="tx1"/>
                </a:solidFill>
                <a:effectLst/>
                <a:latin typeface="+mn-lt"/>
                <a:ea typeface="ＭＳ Ｐゴシック" pitchFamily="-106" charset="-128"/>
                <a:cs typeface="ＭＳ Ｐゴシック" pitchFamily="-106" charset="-128"/>
              </a:rPr>
              <a:t>the end of the old system</a:t>
            </a:r>
            <a:r>
              <a:rPr lang="en-US" sz="1400" kern="1200" dirty="0">
                <a:solidFill>
                  <a:schemeClr val="tx1"/>
                </a:solidFill>
                <a:effectLst/>
                <a:latin typeface="+mn-lt"/>
                <a:ea typeface="ＭＳ Ｐゴシック" pitchFamily="-106" charset="-128"/>
                <a:cs typeface="ＭＳ Ｐゴシック" pitchFamily="-106" charset="-128"/>
              </a:rPr>
              <a:t> and </a:t>
            </a:r>
            <a:r>
              <a:rPr lang="en-US" sz="1400" b="1" kern="1200" dirty="0">
                <a:solidFill>
                  <a:schemeClr val="tx1"/>
                </a:solidFill>
                <a:effectLst/>
                <a:latin typeface="+mn-lt"/>
                <a:ea typeface="ＭＳ Ｐゴシック" pitchFamily="-106" charset="-128"/>
                <a:cs typeface="ＭＳ Ｐゴシック" pitchFamily="-106" charset="-128"/>
              </a:rPr>
              <a:t>direct access to God through Christ</a:t>
            </a:r>
            <a:r>
              <a:rPr lang="en-US" sz="1400" kern="1200" dirty="0">
                <a:solidFill>
                  <a:schemeClr val="tx1"/>
                </a:solidFill>
                <a:effectLst/>
                <a:latin typeface="+mn-lt"/>
                <a:ea typeface="ＭＳ Ｐゴシック" pitchFamily="-106" charset="-128"/>
                <a:cs typeface="ＭＳ Ｐゴシック" pitchFamily="-106" charset="-128"/>
              </a:rPr>
              <a:t>.</a:t>
            </a:r>
          </a:p>
          <a:p>
            <a:pPr marL="285750" indent="-285750">
              <a:buFont typeface="Arial" panose="020B0604020202020204" pitchFamily="34" charset="0"/>
              <a:buChar char="•"/>
            </a:pPr>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Early Christian Understanding</a:t>
            </a:r>
            <a:endParaRPr lang="en-US" sz="1400" kern="1200" dirty="0">
              <a:solidFill>
                <a:schemeClr val="tx1"/>
              </a:solidFill>
              <a:effectLst/>
              <a:latin typeface="+mn-lt"/>
              <a:ea typeface="ＭＳ Ｐゴシック" pitchFamily="-106" charset="-128"/>
              <a:cs typeface="ＭＳ Ｐゴシック" pitchFamily="-106" charset="-128"/>
            </a:endParaRP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The apostles continued to teach from the Law and Prophets, but </a:t>
            </a:r>
            <a:r>
              <a:rPr lang="en-US" sz="1400" b="1" kern="1200" dirty="0">
                <a:solidFill>
                  <a:schemeClr val="tx1"/>
                </a:solidFill>
                <a:effectLst/>
                <a:latin typeface="+mn-lt"/>
                <a:ea typeface="ＭＳ Ｐゴシック" pitchFamily="-106" charset="-128"/>
                <a:cs typeface="ＭＳ Ｐゴシック" pitchFamily="-106" charset="-128"/>
              </a:rPr>
              <a:t>through the lens of Christ</a:t>
            </a:r>
            <a:r>
              <a:rPr lang="en-US" sz="1400" kern="1200" dirty="0">
                <a:solidFill>
                  <a:schemeClr val="tx1"/>
                </a:solidFill>
                <a:effectLst/>
                <a:latin typeface="+mn-lt"/>
                <a:ea typeface="ＭＳ Ｐゴシック" pitchFamily="-106" charset="-128"/>
                <a:cs typeface="ＭＳ Ｐゴシック" pitchFamily="-106" charset="-128"/>
              </a:rPr>
              <a:t>.</a:t>
            </a:r>
          </a:p>
          <a:p>
            <a:pPr marL="285750" indent="-285750" rtl="0" fontAlgn="ctr">
              <a:buFont typeface="Arial" panose="020B0604020202020204" pitchFamily="34" charset="0"/>
              <a:buChar char="•"/>
            </a:pPr>
            <a:r>
              <a:rPr lang="en-US" sz="1400" b="1" kern="1200" dirty="0">
                <a:solidFill>
                  <a:schemeClr val="tx1"/>
                </a:solidFill>
                <a:effectLst/>
                <a:latin typeface="+mn-lt"/>
                <a:ea typeface="ＭＳ Ｐゴシック" pitchFamily="-106" charset="-128"/>
                <a:cs typeface="ＭＳ Ｐゴシック" pitchFamily="-106" charset="-128"/>
              </a:rPr>
              <a:t>Acts 15 (the Jerusalem Council)</a:t>
            </a:r>
            <a:r>
              <a:rPr lang="en-US" sz="1400" kern="1200" dirty="0">
                <a:solidFill>
                  <a:schemeClr val="tx1"/>
                </a:solidFill>
                <a:effectLst/>
                <a:latin typeface="+mn-lt"/>
                <a:ea typeface="ＭＳ Ｐゴシック" pitchFamily="-106" charset="-128"/>
                <a:cs typeface="ＭＳ Ｐゴシック" pitchFamily="-106" charset="-128"/>
              </a:rPr>
              <a:t> declared that Gentile believers were </a:t>
            </a:r>
            <a:r>
              <a:rPr lang="en-US" sz="1400" b="1" kern="1200" dirty="0">
                <a:solidFill>
                  <a:schemeClr val="tx1"/>
                </a:solidFill>
                <a:effectLst/>
                <a:latin typeface="+mn-lt"/>
                <a:ea typeface="ＭＳ Ｐゴシック" pitchFamily="-106" charset="-128"/>
                <a:cs typeface="ＭＳ Ｐゴシック" pitchFamily="-106" charset="-128"/>
              </a:rPr>
              <a:t>not bound by the Mosaic Law</a:t>
            </a:r>
            <a:r>
              <a:rPr lang="en-US" sz="1400" kern="1200" dirty="0">
                <a:solidFill>
                  <a:schemeClr val="tx1"/>
                </a:solidFill>
                <a:effectLst/>
                <a:latin typeface="+mn-lt"/>
                <a:ea typeface="ＭＳ Ｐゴシック" pitchFamily="-106" charset="-128"/>
                <a:cs typeface="ＭＳ Ｐゴシック" pitchFamily="-106" charset="-128"/>
              </a:rPr>
              <a:t> for salvation — faith in Christ was sufficient.</a:t>
            </a: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Paul described the Law as “holy and good,” yet powerless to save (Romans 7:12; Galatians 2:16).</a:t>
            </a: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Jewish believers often continued certain customs (Acts 21:20-26), but </a:t>
            </a:r>
            <a:r>
              <a:rPr lang="en-US" sz="1400" b="1" kern="1200" dirty="0">
                <a:solidFill>
                  <a:schemeClr val="tx1"/>
                </a:solidFill>
                <a:effectLst/>
                <a:latin typeface="+mn-lt"/>
                <a:ea typeface="ＭＳ Ｐゴシック" pitchFamily="-106" charset="-128"/>
                <a:cs typeface="ＭＳ Ｐゴシック" pitchFamily="-106" charset="-128"/>
              </a:rPr>
              <a:t>as cultural expressions</a:t>
            </a:r>
            <a:r>
              <a:rPr lang="en-US" sz="1400" kern="1200" dirty="0">
                <a:solidFill>
                  <a:schemeClr val="tx1"/>
                </a:solidFill>
                <a:effectLst/>
                <a:latin typeface="+mn-lt"/>
                <a:ea typeface="ＭＳ Ｐゴシック" pitchFamily="-106" charset="-128"/>
                <a:cs typeface="ＭＳ Ｐゴシック" pitchFamily="-106" charset="-128"/>
              </a:rPr>
              <a:t>, not salvific obligations.</a:t>
            </a:r>
          </a:p>
          <a:p>
            <a:pPr marL="285750" indent="-285750">
              <a:buFont typeface="Arial" panose="020B0604020202020204" pitchFamily="34" charset="0"/>
              <a:buChar char="•"/>
            </a:pPr>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 The Shift After Pentecost</a:t>
            </a:r>
            <a:endParaRPr lang="en-US" sz="1400" kern="1200" dirty="0">
              <a:solidFill>
                <a:schemeClr val="tx1"/>
              </a:solidFill>
              <a:effectLst/>
              <a:latin typeface="+mn-lt"/>
              <a:ea typeface="ＭＳ Ｐゴシック" pitchFamily="-106" charset="-128"/>
              <a:cs typeface="ＭＳ Ｐゴシック" pitchFamily="-106" charset="-128"/>
            </a:endParaRP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Holy Spirit replaced the external tablets</a:t>
            </a:r>
            <a:r>
              <a:rPr lang="en-US" sz="1400" kern="1200" dirty="0">
                <a:solidFill>
                  <a:schemeClr val="tx1"/>
                </a:solidFill>
                <a:effectLst/>
                <a:latin typeface="+mn-lt"/>
                <a:ea typeface="ＭＳ Ｐゴシック" pitchFamily="-106" charset="-128"/>
                <a:cs typeface="ＭＳ Ｐゴシック" pitchFamily="-106" charset="-128"/>
              </a:rPr>
              <a:t> with an internal transformation:</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“I will put my laws into their minds and write them on their hearts.” (Hebrews 8:10)</a:t>
            </a: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Worship shifted from </a:t>
            </a:r>
            <a:r>
              <a:rPr lang="en-US" sz="1400" b="1" kern="1200" dirty="0">
                <a:solidFill>
                  <a:schemeClr val="tx1"/>
                </a:solidFill>
                <a:effectLst/>
                <a:latin typeface="+mn-lt"/>
                <a:ea typeface="ＭＳ Ｐゴシック" pitchFamily="-106" charset="-128"/>
                <a:cs typeface="ＭＳ Ｐゴシック" pitchFamily="-106" charset="-128"/>
              </a:rPr>
              <a:t>Temple-based rituals</a:t>
            </a:r>
            <a:r>
              <a:rPr lang="en-US" sz="1400" kern="1200" dirty="0">
                <a:solidFill>
                  <a:schemeClr val="tx1"/>
                </a:solidFill>
                <a:effectLst/>
                <a:latin typeface="+mn-lt"/>
                <a:ea typeface="ＭＳ Ｐゴシック" pitchFamily="-106" charset="-128"/>
                <a:cs typeface="ＭＳ Ｐゴシック" pitchFamily="-106" charset="-128"/>
              </a:rPr>
              <a:t> to </a:t>
            </a:r>
            <a:r>
              <a:rPr lang="en-US" sz="1400" b="1" kern="1200" dirty="0">
                <a:solidFill>
                  <a:schemeClr val="tx1"/>
                </a:solidFill>
                <a:effectLst/>
                <a:latin typeface="+mn-lt"/>
                <a:ea typeface="ＭＳ Ｐゴシック" pitchFamily="-106" charset="-128"/>
                <a:cs typeface="ＭＳ Ｐゴシック" pitchFamily="-106" charset="-128"/>
              </a:rPr>
              <a:t>Spirit-led fellowship</a:t>
            </a:r>
            <a:r>
              <a:rPr lang="en-US" sz="1400" kern="1200" dirty="0">
                <a:solidFill>
                  <a:schemeClr val="tx1"/>
                </a:solidFill>
                <a:effectLst/>
                <a:latin typeface="+mn-lt"/>
                <a:ea typeface="ＭＳ Ｐゴシック" pitchFamily="-106" charset="-128"/>
                <a:cs typeface="ＭＳ Ｐゴシック" pitchFamily="-106" charset="-128"/>
              </a:rPr>
              <a:t> (John 4:23-24; Acts 2:42-47).</a:t>
            </a: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The Sabbath rest found fulfillment in Christ’s finished work (Hebrews 4:9-10).</a:t>
            </a: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Sacrificial offerings ceased; the Lord’s Supper became the </a:t>
            </a:r>
            <a:r>
              <a:rPr lang="en-US" sz="1400" b="1" kern="1200" dirty="0">
                <a:solidFill>
                  <a:schemeClr val="tx1"/>
                </a:solidFill>
                <a:effectLst/>
                <a:latin typeface="+mn-lt"/>
                <a:ea typeface="ＭＳ Ｐゴシック" pitchFamily="-106" charset="-128"/>
                <a:cs typeface="ＭＳ Ｐゴシック" pitchFamily="-106" charset="-128"/>
              </a:rPr>
              <a:t>new covenant meal</a:t>
            </a:r>
            <a:r>
              <a:rPr lang="en-US" sz="1400" kern="1200" dirty="0">
                <a:solidFill>
                  <a:schemeClr val="tx1"/>
                </a:solidFill>
                <a:effectLst/>
                <a:latin typeface="+mn-lt"/>
                <a:ea typeface="ＭＳ Ｐゴシック" pitchFamily="-106" charset="-128"/>
                <a:cs typeface="ＭＳ Ｐゴシック" pitchFamily="-106" charset="-128"/>
              </a:rPr>
              <a:t>, commemorating grace, not law.</a:t>
            </a:r>
          </a:p>
          <a:p>
            <a:r>
              <a:rPr lang="en-US" sz="1400" kern="1200" dirty="0">
                <a:solidFill>
                  <a:schemeClr val="tx1"/>
                </a:solidFill>
                <a:effectLst/>
                <a:latin typeface="+mn-lt"/>
                <a:ea typeface="ＭＳ Ｐゴシック" pitchFamily="-106" charset="-128"/>
                <a:cs typeface="ＭＳ Ｐゴシック" pitchFamily="-106" charset="-128"/>
              </a:rPr>
              <a:t> </a:t>
            </a:r>
          </a:p>
          <a:p>
            <a:pPr marL="332"/>
            <a:endParaRPr lang="en-US" sz="1400" dirty="0"/>
          </a:p>
        </p:txBody>
      </p:sp>
      <p:sp>
        <p:nvSpPr>
          <p:cNvPr id="4" name="Slide Number Placeholder 3">
            <a:extLst>
              <a:ext uri="{FF2B5EF4-FFF2-40B4-BE49-F238E27FC236}">
                <a16:creationId xmlns:a16="http://schemas.microsoft.com/office/drawing/2014/main" id="{3AD26213-5FAC-8088-A410-98C2A16F0F29}"/>
              </a:ext>
            </a:extLst>
          </p:cNvPr>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2036047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4AC75-6CE1-8BF6-8082-4981C6ADC5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A2D9A-7456-2DF6-4837-DD77C05617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5FB9C-C07E-D8D6-C36C-A5E4A085020C}"/>
              </a:ext>
            </a:extLst>
          </p:cNvPr>
          <p:cNvSpPr>
            <a:spLocks noGrp="1"/>
          </p:cNvSpPr>
          <p:nvPr>
            <p:ph type="body" idx="1"/>
          </p:nvPr>
        </p:nvSpPr>
        <p:spPr/>
        <p:txBody>
          <a:bodyPr>
            <a:normAutofit fontScale="85000" lnSpcReduction="10000"/>
          </a:bodyPr>
          <a:lstStyle/>
          <a:p>
            <a:r>
              <a:rPr lang="en-US" sz="1400" b="1" kern="1200" dirty="0">
                <a:solidFill>
                  <a:schemeClr val="tx1"/>
                </a:solidFill>
                <a:effectLst/>
                <a:latin typeface="+mn-lt"/>
                <a:ea typeface="ＭＳ Ｐゴシック" pitchFamily="-106" charset="-128"/>
                <a:cs typeface="ＭＳ Ｐゴシック" pitchFamily="-106" charset="-128"/>
              </a:rPr>
              <a:t>The Ongoing Relationship Between the Covenants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The Mosaic Covenant’s Purpose</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Law served as:</a:t>
            </a:r>
          </a:p>
          <a:p>
            <a:pPr rtl="0" fontAlgn="ctr"/>
            <a:r>
              <a:rPr lang="en-US" sz="1400" kern="1200" dirty="0">
                <a:solidFill>
                  <a:schemeClr val="tx1"/>
                </a:solidFill>
                <a:effectLst/>
                <a:latin typeface="+mn-lt"/>
                <a:ea typeface="ＭＳ Ｐゴシック" pitchFamily="-106" charset="-128"/>
                <a:cs typeface="ＭＳ Ｐゴシック" pitchFamily="-106" charset="-128"/>
              </a:rPr>
              <a:t>A </a:t>
            </a:r>
            <a:r>
              <a:rPr lang="en-US" sz="1400" b="1" kern="1200" dirty="0">
                <a:solidFill>
                  <a:schemeClr val="tx1"/>
                </a:solidFill>
                <a:effectLst/>
                <a:latin typeface="+mn-lt"/>
                <a:ea typeface="ＭＳ Ｐゴシック" pitchFamily="-106" charset="-128"/>
                <a:cs typeface="ＭＳ Ｐゴシック" pitchFamily="-106" charset="-128"/>
              </a:rPr>
              <a:t>mirror</a:t>
            </a:r>
            <a:r>
              <a:rPr lang="en-US" sz="1400" kern="1200" dirty="0">
                <a:solidFill>
                  <a:schemeClr val="tx1"/>
                </a:solidFill>
                <a:effectLst/>
                <a:latin typeface="+mn-lt"/>
                <a:ea typeface="ＭＳ Ｐゴシック" pitchFamily="-106" charset="-128"/>
                <a:cs typeface="ＭＳ Ｐゴシック" pitchFamily="-106" charset="-128"/>
              </a:rPr>
              <a:t> to reveal sin (Romans 3:20).</a:t>
            </a:r>
          </a:p>
          <a:p>
            <a:pPr rtl="0" fontAlgn="ctr"/>
            <a:r>
              <a:rPr lang="en-US" sz="1400" kern="1200" dirty="0">
                <a:solidFill>
                  <a:schemeClr val="tx1"/>
                </a:solidFill>
                <a:effectLst/>
                <a:latin typeface="+mn-lt"/>
                <a:ea typeface="ＭＳ Ｐゴシック" pitchFamily="-106" charset="-128"/>
                <a:cs typeface="ＭＳ Ｐゴシック" pitchFamily="-106" charset="-128"/>
              </a:rPr>
              <a:t>A </a:t>
            </a:r>
            <a:r>
              <a:rPr lang="en-US" sz="1400" b="1" kern="1200" dirty="0">
                <a:solidFill>
                  <a:schemeClr val="tx1"/>
                </a:solidFill>
                <a:effectLst/>
                <a:latin typeface="+mn-lt"/>
                <a:ea typeface="ＭＳ Ｐゴシック" pitchFamily="-106" charset="-128"/>
                <a:cs typeface="ＭＳ Ｐゴシック" pitchFamily="-106" charset="-128"/>
              </a:rPr>
              <a:t>guardian</a:t>
            </a:r>
            <a:r>
              <a:rPr lang="en-US" sz="1400" kern="1200" dirty="0">
                <a:solidFill>
                  <a:schemeClr val="tx1"/>
                </a:solidFill>
                <a:effectLst/>
                <a:latin typeface="+mn-lt"/>
                <a:ea typeface="ＭＳ Ｐゴシック" pitchFamily="-106" charset="-128"/>
                <a:cs typeface="ＭＳ Ｐゴシック" pitchFamily="-106" charset="-128"/>
              </a:rPr>
              <a:t> leading to Christ (Galatians 3:24).</a:t>
            </a:r>
          </a:p>
          <a:p>
            <a:pPr rtl="0" fontAlgn="ctr"/>
            <a:r>
              <a:rPr lang="en-US" sz="1400" kern="1200" dirty="0">
                <a:solidFill>
                  <a:schemeClr val="tx1"/>
                </a:solidFill>
                <a:effectLst/>
                <a:latin typeface="+mn-lt"/>
                <a:ea typeface="ＭＳ Ｐゴシック" pitchFamily="-106" charset="-128"/>
                <a:cs typeface="ＭＳ Ｐゴシック" pitchFamily="-106" charset="-128"/>
              </a:rPr>
              <a:t>A </a:t>
            </a:r>
            <a:r>
              <a:rPr lang="en-US" sz="1400" b="1" kern="1200" dirty="0">
                <a:solidFill>
                  <a:schemeClr val="tx1"/>
                </a:solidFill>
                <a:effectLst/>
                <a:latin typeface="+mn-lt"/>
                <a:ea typeface="ＭＳ Ｐゴシック" pitchFamily="-106" charset="-128"/>
                <a:cs typeface="ＭＳ Ｐゴシック" pitchFamily="-106" charset="-128"/>
              </a:rPr>
              <a:t>shadow</a:t>
            </a:r>
            <a:r>
              <a:rPr lang="en-US" sz="1400" kern="1200" dirty="0">
                <a:solidFill>
                  <a:schemeClr val="tx1"/>
                </a:solidFill>
                <a:effectLst/>
                <a:latin typeface="+mn-lt"/>
                <a:ea typeface="ＭＳ Ｐゴシック" pitchFamily="-106" charset="-128"/>
                <a:cs typeface="ＭＳ Ｐゴシック" pitchFamily="-106" charset="-128"/>
              </a:rPr>
              <a:t> of good things to come (Hebrews 10:1).</a:t>
            </a:r>
          </a:p>
          <a:p>
            <a:r>
              <a:rPr lang="en-US" sz="1400" kern="1200" dirty="0">
                <a:solidFill>
                  <a:schemeClr val="tx1"/>
                </a:solidFill>
                <a:effectLst/>
                <a:latin typeface="+mn-lt"/>
                <a:ea typeface="ＭＳ Ｐゴシック" pitchFamily="-106" charset="-128"/>
                <a:cs typeface="ＭＳ Ｐゴシック" pitchFamily="-106" charset="-128"/>
              </a:rPr>
              <a:t>It was </a:t>
            </a:r>
            <a:r>
              <a:rPr lang="en-US" sz="1400" b="1" kern="1200" dirty="0">
                <a:solidFill>
                  <a:schemeClr val="tx1"/>
                </a:solidFill>
                <a:effectLst/>
                <a:latin typeface="+mn-lt"/>
                <a:ea typeface="ＭＳ Ｐゴシック" pitchFamily="-106" charset="-128"/>
                <a:cs typeface="ＭＳ Ｐゴシック" pitchFamily="-106" charset="-128"/>
              </a:rPr>
              <a:t>perfect in purpose but limited in power</a:t>
            </a:r>
            <a:r>
              <a:rPr lang="en-US" sz="1400" kern="1200" dirty="0">
                <a:solidFill>
                  <a:schemeClr val="tx1"/>
                </a:solidFill>
                <a:effectLst/>
                <a:latin typeface="+mn-lt"/>
                <a:ea typeface="ＭＳ Ｐゴシック" pitchFamily="-106" charset="-128"/>
                <a:cs typeface="ＭＳ Ｐゴシック" pitchFamily="-106" charset="-128"/>
              </a:rPr>
              <a:t> — it could command righteousness but not produce it.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The New Covenant’s Fulfillment</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New Covenant does not discard the moral truth of the Law; it </a:t>
            </a:r>
            <a:r>
              <a:rPr lang="en-US" sz="1400" b="1" kern="1200" dirty="0">
                <a:solidFill>
                  <a:schemeClr val="tx1"/>
                </a:solidFill>
                <a:effectLst/>
                <a:latin typeface="+mn-lt"/>
                <a:ea typeface="ＭＳ Ｐゴシック" pitchFamily="-106" charset="-128"/>
                <a:cs typeface="ＭＳ Ｐゴシック" pitchFamily="-106" charset="-128"/>
              </a:rPr>
              <a:t>internalizes it</a:t>
            </a:r>
            <a:r>
              <a:rPr lang="en-US" sz="1400" kern="1200" dirty="0">
                <a:solidFill>
                  <a:schemeClr val="tx1"/>
                </a:solidFill>
                <a:effectLst/>
                <a:latin typeface="+mn-lt"/>
                <a:ea typeface="ＭＳ Ｐゴシック" pitchFamily="-106" charset="-128"/>
                <a:cs typeface="ＭＳ Ｐゴシック" pitchFamily="-106" charset="-128"/>
              </a:rPr>
              <a:t> through the Spirit.</a:t>
            </a:r>
          </a:p>
          <a:p>
            <a:pPr rtl="0" fontAlgn="ctr"/>
            <a:r>
              <a:rPr lang="en-US" sz="1400" kern="1200" dirty="0">
                <a:solidFill>
                  <a:schemeClr val="tx1"/>
                </a:solidFill>
                <a:effectLst/>
                <a:latin typeface="+mn-lt"/>
                <a:ea typeface="ＭＳ Ｐゴシック" pitchFamily="-106" charset="-128"/>
                <a:cs typeface="ＭＳ Ｐゴシック" pitchFamily="-106" charset="-128"/>
              </a:rPr>
              <a:t>The external code is now </a:t>
            </a:r>
            <a:r>
              <a:rPr lang="en-US" sz="1400" b="1" kern="1200" dirty="0">
                <a:solidFill>
                  <a:schemeClr val="tx1"/>
                </a:solidFill>
                <a:effectLst/>
                <a:latin typeface="+mn-lt"/>
                <a:ea typeface="ＭＳ Ｐゴシック" pitchFamily="-106" charset="-128"/>
                <a:cs typeface="ＭＳ Ｐゴシック" pitchFamily="-106" charset="-128"/>
              </a:rPr>
              <a:t>transformed into internal desire</a:t>
            </a:r>
            <a:r>
              <a:rPr lang="en-US" sz="1400" kern="1200" dirty="0">
                <a:solidFill>
                  <a:schemeClr val="tx1"/>
                </a:solidFill>
                <a:effectLst/>
                <a:latin typeface="+mn-lt"/>
                <a:ea typeface="ＭＳ Ｐゴシック" pitchFamily="-106" charset="-128"/>
                <a:cs typeface="ＭＳ Ｐゴシック" pitchFamily="-106" charset="-128"/>
              </a:rPr>
              <a:t> (Romans 8:4; Galatians 5:22-23).</a:t>
            </a:r>
          </a:p>
          <a:p>
            <a:pPr rtl="0" fontAlgn="ctr"/>
            <a:r>
              <a:rPr lang="en-US" sz="1400" kern="1200" dirty="0">
                <a:solidFill>
                  <a:schemeClr val="tx1"/>
                </a:solidFill>
                <a:effectLst/>
                <a:latin typeface="+mn-lt"/>
                <a:ea typeface="ＭＳ Ｐゴシック" pitchFamily="-106" charset="-128"/>
                <a:cs typeface="ＭＳ Ｐゴシック" pitchFamily="-106" charset="-128"/>
              </a:rPr>
              <a:t>The righteousness that the Law demanded, the Spirit now enables (Philippians 2:13).</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 The Law and Grace United</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Paul’s summary in Romans 8:3-4 captures the relationship perfectly:</a:t>
            </a:r>
          </a:p>
          <a:p>
            <a:r>
              <a:rPr lang="en-US" sz="1400" kern="1200" dirty="0">
                <a:solidFill>
                  <a:schemeClr val="tx1"/>
                </a:solidFill>
                <a:effectLst/>
                <a:latin typeface="+mn-lt"/>
                <a:ea typeface="ＭＳ Ｐゴシック" pitchFamily="-106" charset="-128"/>
                <a:cs typeface="ＭＳ Ｐゴシック" pitchFamily="-106" charset="-128"/>
              </a:rPr>
              <a:t>“What the law could not do, in that it was weak through the flesh, God did by sending His own Son … so that the righteous requirement of the law might be fulfilled in us who walk not according to the flesh but according to the Spirit.”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Thus: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Mosaic covenant </a:t>
            </a:r>
            <a:r>
              <a:rPr lang="en-US" sz="1400" b="1" kern="1200" dirty="0">
                <a:solidFill>
                  <a:schemeClr val="tx1"/>
                </a:solidFill>
                <a:effectLst/>
                <a:latin typeface="+mn-lt"/>
                <a:ea typeface="ＭＳ Ｐゴシック" pitchFamily="-106" charset="-128"/>
                <a:cs typeface="ＭＳ Ｐゴシック" pitchFamily="-106" charset="-128"/>
              </a:rPr>
              <a:t>revealed God’s holiness</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The New Covenant </a:t>
            </a:r>
            <a:r>
              <a:rPr lang="en-US" sz="1400" b="1" kern="1200" dirty="0">
                <a:solidFill>
                  <a:schemeClr val="tx1"/>
                </a:solidFill>
                <a:effectLst/>
                <a:latin typeface="+mn-lt"/>
                <a:ea typeface="ＭＳ Ｐゴシック" pitchFamily="-106" charset="-128"/>
                <a:cs typeface="ＭＳ Ｐゴシック" pitchFamily="-106" charset="-128"/>
              </a:rPr>
              <a:t>imparts that holiness</a:t>
            </a:r>
            <a:r>
              <a:rPr lang="en-US" sz="1400" kern="1200" dirty="0">
                <a:solidFill>
                  <a:schemeClr val="tx1"/>
                </a:solidFill>
                <a:effectLst/>
                <a:latin typeface="+mn-lt"/>
                <a:ea typeface="ＭＳ Ｐゴシック" pitchFamily="-106" charset="-128"/>
                <a:cs typeface="ＭＳ Ｐゴシック" pitchFamily="-106" charset="-128"/>
              </a:rPr>
              <a:t> through the indwelling Spirit.</a:t>
            </a:r>
          </a:p>
          <a:p>
            <a:pPr marL="332"/>
            <a:endParaRPr lang="en-US" sz="1400" dirty="0"/>
          </a:p>
        </p:txBody>
      </p:sp>
      <p:sp>
        <p:nvSpPr>
          <p:cNvPr id="4" name="Slide Number Placeholder 3">
            <a:extLst>
              <a:ext uri="{FF2B5EF4-FFF2-40B4-BE49-F238E27FC236}">
                <a16:creationId xmlns:a16="http://schemas.microsoft.com/office/drawing/2014/main" id="{B8DDE6C6-9C2D-6CD3-07B6-C44465253DBB}"/>
              </a:ext>
            </a:extLst>
          </p:cNvPr>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28750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9992A-0505-1F1B-00BF-DD16DC993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D8A706-95B1-23EA-0999-FE5CD32F8C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411CA1-8D45-77D3-73B3-01621CC00AC5}"/>
              </a:ext>
            </a:extLst>
          </p:cNvPr>
          <p:cNvSpPr>
            <a:spLocks noGrp="1"/>
          </p:cNvSpPr>
          <p:nvPr>
            <p:ph type="body" idx="1"/>
          </p:nvPr>
        </p:nvSpPr>
        <p:spPr/>
        <p:txBody>
          <a:bodyPr>
            <a:normAutofit fontScale="92500"/>
          </a:bodyPr>
          <a:lstStyle/>
          <a:p>
            <a:r>
              <a:rPr lang="en-US" sz="1400" b="1" kern="1200" dirty="0">
                <a:solidFill>
                  <a:schemeClr val="tx1"/>
                </a:solidFill>
                <a:effectLst/>
                <a:latin typeface="+mn-lt"/>
                <a:ea typeface="ＭＳ Ｐゴシック" pitchFamily="-106" charset="-128"/>
                <a:cs typeface="ＭＳ Ｐゴシック" pitchFamily="-106" charset="-128"/>
              </a:rPr>
              <a:t>Theological Summary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Continuity:</a:t>
            </a:r>
            <a:r>
              <a:rPr lang="en-US" sz="1400" b="0" i="0" kern="1200" dirty="0">
                <a:solidFill>
                  <a:schemeClr val="tx1"/>
                </a:solidFill>
                <a:effectLst/>
                <a:latin typeface="+mn-lt"/>
                <a:ea typeface="ＭＳ Ｐゴシック" pitchFamily="-106" charset="-128"/>
                <a:cs typeface="ＭＳ Ｐゴシック" pitchFamily="-106" charset="-128"/>
              </a:rPr>
              <a:t> The moral principles of the Mosaic covenant (love, justice, holiness) continue under the New Covenant, but they are empowered by grace, not law.</a:t>
            </a:r>
            <a:endParaRPr lang="en-US" sz="1400" b="1" i="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Fulfillment:</a:t>
            </a:r>
            <a:r>
              <a:rPr lang="en-US" sz="1400" b="0" i="0" kern="1200" dirty="0">
                <a:solidFill>
                  <a:schemeClr val="tx1"/>
                </a:solidFill>
                <a:effectLst/>
                <a:latin typeface="+mn-lt"/>
                <a:ea typeface="ＭＳ Ｐゴシック" pitchFamily="-106" charset="-128"/>
                <a:cs typeface="ＭＳ Ｐゴシック" pitchFamily="-106" charset="-128"/>
              </a:rPr>
              <a:t> Jesus embodies the Law — the living Torah — and fulfills it perfectly.</a:t>
            </a:r>
            <a:endParaRPr lang="en-US" sz="1400" b="1" i="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Transformation:</a:t>
            </a:r>
            <a:r>
              <a:rPr lang="en-US" sz="1400" b="0" i="0" kern="1200" dirty="0">
                <a:solidFill>
                  <a:schemeClr val="tx1"/>
                </a:solidFill>
                <a:effectLst/>
                <a:latin typeface="+mn-lt"/>
                <a:ea typeface="ＭＳ Ｐゴシック" pitchFamily="-106" charset="-128"/>
                <a:cs typeface="ＭＳ Ｐゴシック" pitchFamily="-106" charset="-128"/>
              </a:rPr>
              <a:t> The New Covenant internalizes what the Mosaic covenant externalized.</a:t>
            </a:r>
            <a:endParaRPr lang="en-US" sz="1400" b="1" i="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Access:</a:t>
            </a:r>
            <a:r>
              <a:rPr lang="en-US" sz="1400" b="0" i="0" kern="1200" dirty="0">
                <a:solidFill>
                  <a:schemeClr val="tx1"/>
                </a:solidFill>
                <a:effectLst/>
                <a:latin typeface="+mn-lt"/>
                <a:ea typeface="ＭＳ Ｐゴシック" pitchFamily="-106" charset="-128"/>
                <a:cs typeface="ＭＳ Ｐゴシック" pitchFamily="-106" charset="-128"/>
              </a:rPr>
              <a:t> The Mosaic covenant required mediation through priests; the New grants direct access through Christ.</a:t>
            </a:r>
            <a:endParaRPr lang="en-US" sz="1400" b="1" i="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Purpose:</a:t>
            </a:r>
            <a:r>
              <a:rPr lang="en-US" sz="1400" b="0" i="0" kern="1200" dirty="0">
                <a:solidFill>
                  <a:schemeClr val="tx1"/>
                </a:solidFill>
                <a:effectLst/>
                <a:latin typeface="+mn-lt"/>
                <a:ea typeface="ＭＳ Ｐゴシック" pitchFamily="-106" charset="-128"/>
                <a:cs typeface="ＭＳ Ｐゴシック" pitchFamily="-106" charset="-128"/>
              </a:rPr>
              <a:t> The Law pointed to the need for a Redeemer; the New Covenant supplies the Redeemer Himself.</a:t>
            </a:r>
            <a:endParaRPr lang="en-US" sz="1400" b="1" i="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Summary Statement</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Mosaic Covenant revealed God’s holiness but not humanity’s power to attain it. The New Covenant reveals God’s holiness fulfilled in Christ and imparted through His Spirit. What the Law commanded, grace now accomplishes — not by abolishing the Law, but by writing it on the heart. Thus, the Mosaic and New Covenants are not enemies but stages in the same divine story: promise, fulfillment, and transformation.</a:t>
            </a:r>
          </a:p>
          <a:p>
            <a:endParaRPr lang="en-US" sz="12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17F07E67-9EF1-32B4-10D6-B1FC1272B767}"/>
              </a:ext>
            </a:extLst>
          </p:cNvPr>
          <p:cNvSpPr>
            <a:spLocks noGrp="1"/>
          </p:cNvSpPr>
          <p:nvPr>
            <p:ph type="sldNum" sz="quarter" idx="10"/>
          </p:nvPr>
        </p:nvSpPr>
        <p:spPr/>
        <p:txBody>
          <a:bodyPr/>
          <a:lstStyle/>
          <a:p>
            <a:pPr>
              <a:defRPr/>
            </a:pPr>
            <a:fld id="{07776858-791E-4C8D-8FA3-473B3AFECFAC}" type="slidenum">
              <a:rPr lang="en-US" smtClean="0"/>
              <a:pPr>
                <a:defRPr/>
              </a:pPr>
              <a:t>13</a:t>
            </a:fld>
            <a:endParaRPr lang="en-US" dirty="0"/>
          </a:p>
        </p:txBody>
      </p:sp>
    </p:spTree>
    <p:extLst>
      <p:ext uri="{BB962C8B-B14F-4D97-AF65-F5344CB8AC3E}">
        <p14:creationId xmlns:p14="http://schemas.microsoft.com/office/powerpoint/2010/main" val="18223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8BF06-F966-B39B-09C5-2EC93F0CA7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2F5257-3A74-ED22-BC05-BE02BCD96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699129-E9F6-6023-D665-985F2DB6ECBF}"/>
              </a:ext>
            </a:extLst>
          </p:cNvPr>
          <p:cNvSpPr>
            <a:spLocks noGrp="1"/>
          </p:cNvSpPr>
          <p:nvPr>
            <p:ph type="body" idx="1"/>
          </p:nvPr>
        </p:nvSpPr>
        <p:spPr/>
        <p:txBody>
          <a:bodyPr>
            <a:normAutofit fontScale="77500" lnSpcReduction="20000"/>
          </a:bodyPr>
          <a:lstStyle/>
          <a:p>
            <a:pPr defTabSz="938266"/>
            <a:endParaRPr lang="en-US" sz="1400" dirty="0"/>
          </a:p>
          <a:p>
            <a:r>
              <a:rPr lang="en-US" sz="1400" b="1" kern="1200" dirty="0">
                <a:solidFill>
                  <a:schemeClr val="tx1"/>
                </a:solidFill>
                <a:effectLst/>
                <a:latin typeface="+mn-lt"/>
                <a:ea typeface="ＭＳ Ｐゴシック" pitchFamily="-106" charset="-128"/>
                <a:cs typeface="ＭＳ Ｐゴシック" pitchFamily="-106" charset="-128"/>
              </a:rPr>
              <a:t>The Covenant Recalled or Quoted Directly</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These passages refer explicitly to the covenant God made through Moses at Sinai.</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Luke 1:72-73</a:t>
            </a:r>
            <a:r>
              <a:rPr lang="en-US" sz="1400" kern="1200" dirty="0">
                <a:solidFill>
                  <a:schemeClr val="tx1"/>
                </a:solidFill>
                <a:effectLst/>
                <a:latin typeface="+mn-lt"/>
                <a:ea typeface="ＭＳ Ｐゴシック" pitchFamily="-106" charset="-128"/>
                <a:cs typeface="ＭＳ Ｐゴシック" pitchFamily="-106" charset="-128"/>
              </a:rPr>
              <a:t> - God remembered His </a:t>
            </a:r>
            <a:r>
              <a:rPr lang="en-US" sz="1400" i="1" kern="1200" dirty="0">
                <a:solidFill>
                  <a:schemeClr val="tx1"/>
                </a:solidFill>
                <a:effectLst/>
                <a:latin typeface="+mn-lt"/>
                <a:ea typeface="ＭＳ Ｐゴシック" pitchFamily="-106" charset="-128"/>
                <a:cs typeface="ＭＳ Ｐゴシック" pitchFamily="-106" charset="-128"/>
              </a:rPr>
              <a:t>holy covenant</a:t>
            </a:r>
            <a:r>
              <a:rPr lang="en-US" sz="1400" kern="1200" dirty="0">
                <a:solidFill>
                  <a:schemeClr val="tx1"/>
                </a:solidFill>
                <a:effectLst/>
                <a:latin typeface="+mn-lt"/>
                <a:ea typeface="ＭＳ Ｐゴシック" pitchFamily="-106" charset="-128"/>
                <a:cs typeface="ＭＳ Ｐゴシック" pitchFamily="-106" charset="-128"/>
              </a:rPr>
              <a:t> made with Abraham and reaffirmed through Moses.</a:t>
            </a:r>
          </a:p>
          <a:p>
            <a:pPr rtl="0" fontAlgn="ctr"/>
            <a:r>
              <a:rPr lang="en-US" sz="1400" b="1" kern="1200" dirty="0">
                <a:solidFill>
                  <a:schemeClr val="tx1"/>
                </a:solidFill>
                <a:effectLst/>
                <a:latin typeface="+mn-lt"/>
                <a:ea typeface="ＭＳ Ｐゴシック" pitchFamily="-106" charset="-128"/>
                <a:cs typeface="ＭＳ Ｐゴシック" pitchFamily="-106" charset="-128"/>
              </a:rPr>
              <a:t>John 1:17</a:t>
            </a:r>
            <a:r>
              <a:rPr lang="en-US" sz="1400" kern="1200" dirty="0">
                <a:solidFill>
                  <a:schemeClr val="tx1"/>
                </a:solidFill>
                <a:effectLst/>
                <a:latin typeface="+mn-lt"/>
                <a:ea typeface="ＭＳ Ｐゴシック" pitchFamily="-106" charset="-128"/>
                <a:cs typeface="ＭＳ Ｐゴシック" pitchFamily="-106" charset="-128"/>
              </a:rPr>
              <a:t> - “For the law was given through Moses; grace and truth came through Jesus Christ.”</a:t>
            </a:r>
          </a:p>
          <a:p>
            <a:pPr rtl="0" fontAlgn="ctr"/>
            <a:r>
              <a:rPr lang="en-US" sz="1400" b="1" kern="1200" dirty="0">
                <a:solidFill>
                  <a:schemeClr val="tx1"/>
                </a:solidFill>
                <a:effectLst/>
                <a:latin typeface="+mn-lt"/>
                <a:ea typeface="ＭＳ Ｐゴシック" pitchFamily="-106" charset="-128"/>
                <a:cs typeface="ＭＳ Ｐゴシック" pitchFamily="-106" charset="-128"/>
              </a:rPr>
              <a:t>Acts 3:22-23</a:t>
            </a:r>
            <a:r>
              <a:rPr lang="en-US" sz="1400" kern="1200" dirty="0">
                <a:solidFill>
                  <a:schemeClr val="tx1"/>
                </a:solidFill>
                <a:effectLst/>
                <a:latin typeface="+mn-lt"/>
                <a:ea typeface="ＭＳ Ｐゴシック" pitchFamily="-106" charset="-128"/>
                <a:cs typeface="ＭＳ Ｐゴシック" pitchFamily="-106" charset="-128"/>
              </a:rPr>
              <a:t> - Peter quotes Deuteronomy 18:15, where Moses foretold a prophet like himself—fulfilled in Christ.</a:t>
            </a:r>
          </a:p>
          <a:p>
            <a:pPr rtl="0" fontAlgn="ctr"/>
            <a:r>
              <a:rPr lang="en-US" sz="1400" b="1" kern="1200" dirty="0">
                <a:solidFill>
                  <a:schemeClr val="tx1"/>
                </a:solidFill>
                <a:effectLst/>
                <a:latin typeface="+mn-lt"/>
                <a:ea typeface="ＭＳ Ｐゴシック" pitchFamily="-106" charset="-128"/>
                <a:cs typeface="ＭＳ Ｐゴシック" pitchFamily="-106" charset="-128"/>
              </a:rPr>
              <a:t>Acts 7:37-38</a:t>
            </a:r>
            <a:r>
              <a:rPr lang="en-US" sz="1400" kern="1200" dirty="0">
                <a:solidFill>
                  <a:schemeClr val="tx1"/>
                </a:solidFill>
                <a:effectLst/>
                <a:latin typeface="+mn-lt"/>
                <a:ea typeface="ＭＳ Ｐゴシック" pitchFamily="-106" charset="-128"/>
                <a:cs typeface="ＭＳ Ｐゴシック" pitchFamily="-106" charset="-128"/>
              </a:rPr>
              <a:t> - Stephen recounts Moses as the mediator who received “living oracles” on Mount Sinai.</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10:5</a:t>
            </a:r>
            <a:r>
              <a:rPr lang="en-US" sz="1400" kern="1200" dirty="0">
                <a:solidFill>
                  <a:schemeClr val="tx1"/>
                </a:solidFill>
                <a:effectLst/>
                <a:latin typeface="+mn-lt"/>
                <a:ea typeface="ＭＳ Ｐゴシック" pitchFamily="-106" charset="-128"/>
                <a:cs typeface="ＭＳ Ｐゴシック" pitchFamily="-106" charset="-128"/>
              </a:rPr>
              <a:t> - Paul quotes Leviticus 18:5: </a:t>
            </a:r>
            <a:r>
              <a:rPr lang="en-US" sz="1400" i="1" kern="1200" dirty="0">
                <a:solidFill>
                  <a:schemeClr val="tx1"/>
                </a:solidFill>
                <a:effectLst/>
                <a:latin typeface="+mn-lt"/>
                <a:ea typeface="ＭＳ Ｐゴシック" pitchFamily="-106" charset="-128"/>
                <a:cs typeface="ＭＳ Ｐゴシック" pitchFamily="-106" charset="-128"/>
              </a:rPr>
              <a:t>“The man who does these things will live by them.”</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2 Corinthians 3:6-15</a:t>
            </a:r>
            <a:r>
              <a:rPr lang="en-US" sz="1400" kern="1200" dirty="0">
                <a:solidFill>
                  <a:schemeClr val="tx1"/>
                </a:solidFill>
                <a:effectLst/>
                <a:latin typeface="+mn-lt"/>
                <a:ea typeface="ＭＳ Ｐゴシック" pitchFamily="-106" charset="-128"/>
                <a:cs typeface="ＭＳ Ｐゴシック" pitchFamily="-106" charset="-128"/>
              </a:rPr>
              <a:t> - Paul contrasts the “ministry of death, carved in letters on stone,” with the “ministry of the Spirit.”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8:6-9</a:t>
            </a:r>
            <a:r>
              <a:rPr lang="en-US" sz="1400" kern="1200" dirty="0">
                <a:solidFill>
                  <a:schemeClr val="tx1"/>
                </a:solidFill>
                <a:effectLst/>
                <a:latin typeface="+mn-lt"/>
                <a:ea typeface="ＭＳ Ｐゴシック" pitchFamily="-106" charset="-128"/>
                <a:cs typeface="ＭＳ Ｐゴシック" pitchFamily="-106" charset="-128"/>
              </a:rPr>
              <a:t> - The author quotes Jeremiah 31:31-32, referring to the covenant made when God took Israel by the hand out of Egypt.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9:18-20</a:t>
            </a:r>
            <a:r>
              <a:rPr lang="en-US" sz="1400" kern="1200" dirty="0">
                <a:solidFill>
                  <a:schemeClr val="tx1"/>
                </a:solidFill>
                <a:effectLst/>
                <a:latin typeface="+mn-lt"/>
                <a:ea typeface="ＭＳ Ｐゴシック" pitchFamily="-106" charset="-128"/>
                <a:cs typeface="ＭＳ Ｐゴシック" pitchFamily="-106" charset="-128"/>
              </a:rPr>
              <a:t> - Describes the ratification of the Mosaic Covenant with blood, quoting Exodus 24:8.</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12:18-24</a:t>
            </a:r>
            <a:r>
              <a:rPr lang="en-US" sz="1400" kern="1200" dirty="0">
                <a:solidFill>
                  <a:schemeClr val="tx1"/>
                </a:solidFill>
                <a:effectLst/>
                <a:latin typeface="+mn-lt"/>
                <a:ea typeface="ＭＳ Ｐゴシック" pitchFamily="-106" charset="-128"/>
                <a:cs typeface="ＭＳ Ｐゴシック" pitchFamily="-106" charset="-128"/>
              </a:rPr>
              <a:t> - Contrasts Mount Sinai (the old covenant of fear) with Mount Zion (the new covenant of grace).</a:t>
            </a:r>
          </a:p>
          <a:p>
            <a:r>
              <a:rPr lang="en-US" sz="1200" kern="1200" dirty="0">
                <a:solidFill>
                  <a:schemeClr val="tx1"/>
                </a:solidFill>
                <a:effectLst/>
                <a:latin typeface="+mn-lt"/>
                <a:ea typeface="ＭＳ Ｐゴシック" pitchFamily="-106" charset="-128"/>
                <a:cs typeface="ＭＳ Ｐゴシック" pitchFamily="-106" charset="-128"/>
              </a:rPr>
              <a:t> </a:t>
            </a:r>
          </a:p>
          <a:p>
            <a:endParaRPr lang="en-US" dirty="0"/>
          </a:p>
        </p:txBody>
      </p:sp>
      <p:sp>
        <p:nvSpPr>
          <p:cNvPr id="4" name="Slide Number Placeholder 3">
            <a:extLst>
              <a:ext uri="{FF2B5EF4-FFF2-40B4-BE49-F238E27FC236}">
                <a16:creationId xmlns:a16="http://schemas.microsoft.com/office/drawing/2014/main" id="{A0E90E1C-B8B1-575A-34A6-ACCF5274D2BA}"/>
              </a:ext>
            </a:extLst>
          </p:cNvPr>
          <p:cNvSpPr>
            <a:spLocks noGrp="1"/>
          </p:cNvSpPr>
          <p:nvPr>
            <p:ph type="sldNum" sz="quarter" idx="10"/>
          </p:nvPr>
        </p:nvSpPr>
        <p:spPr/>
        <p:txBody>
          <a:bodyPr/>
          <a:lstStyle/>
          <a:p>
            <a:pPr>
              <a:defRPr/>
            </a:pPr>
            <a:fld id="{07776858-791E-4C8D-8FA3-473B3AFECFAC}" type="slidenum">
              <a:rPr lang="en-US" smtClean="0"/>
              <a:pPr>
                <a:defRPr/>
              </a:pPr>
              <a:t>14</a:t>
            </a:fld>
            <a:endParaRPr lang="en-US" dirty="0"/>
          </a:p>
        </p:txBody>
      </p:sp>
    </p:spTree>
    <p:extLst>
      <p:ext uri="{BB962C8B-B14F-4D97-AF65-F5344CB8AC3E}">
        <p14:creationId xmlns:p14="http://schemas.microsoft.com/office/powerpoint/2010/main" val="176621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33DC2-C5AB-76E8-A362-AF21AB5983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AFD2DC-45CA-30C4-D9E1-7441A55A25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CB7B08-0738-7796-2E3B-B0A3CA99B812}"/>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The Law’s Purpose and Limitations</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These passages explain </a:t>
            </a:r>
            <a:r>
              <a:rPr lang="en-US" sz="1400" b="1" kern="1200" dirty="0">
                <a:solidFill>
                  <a:schemeClr val="tx1"/>
                </a:solidFill>
                <a:effectLst/>
                <a:latin typeface="+mn-lt"/>
                <a:ea typeface="ＭＳ Ｐゴシック" pitchFamily="-106" charset="-128"/>
                <a:cs typeface="ＭＳ Ｐゴシック" pitchFamily="-106" charset="-128"/>
              </a:rPr>
              <a:t>why</a:t>
            </a:r>
            <a:r>
              <a:rPr lang="en-US" sz="1400" kern="1200" dirty="0">
                <a:solidFill>
                  <a:schemeClr val="tx1"/>
                </a:solidFill>
                <a:effectLst/>
                <a:latin typeface="+mn-lt"/>
                <a:ea typeface="ＭＳ Ｐゴシック" pitchFamily="-106" charset="-128"/>
                <a:cs typeface="ＭＳ Ｐゴシック" pitchFamily="-106" charset="-128"/>
              </a:rPr>
              <a:t> God gave the Mosaic Law — to reveal sin, guard Israel, and point to Christ.</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5:17-18</a:t>
            </a:r>
            <a:r>
              <a:rPr lang="en-US" sz="1400" kern="1200" dirty="0">
                <a:solidFill>
                  <a:schemeClr val="tx1"/>
                </a:solidFill>
                <a:effectLst/>
                <a:latin typeface="+mn-lt"/>
                <a:ea typeface="ＭＳ Ｐゴシック" pitchFamily="-106" charset="-128"/>
                <a:cs typeface="ＭＳ Ｐゴシック" pitchFamily="-106" charset="-128"/>
              </a:rPr>
              <a:t> - Jesus affirms He came not to abolish the Law or the Prophets but to fulfill them.</a:t>
            </a:r>
          </a:p>
          <a:p>
            <a:pPr rtl="0" fontAlgn="ctr"/>
            <a:r>
              <a:rPr lang="en-US" sz="1400" b="1" kern="1200" dirty="0">
                <a:solidFill>
                  <a:schemeClr val="tx1"/>
                </a:solidFill>
                <a:effectLst/>
                <a:latin typeface="+mn-lt"/>
                <a:ea typeface="ＭＳ Ｐゴシック" pitchFamily="-106" charset="-128"/>
                <a:cs typeface="ＭＳ Ｐゴシック" pitchFamily="-106" charset="-128"/>
              </a:rPr>
              <a:t>John 5:45-47</a:t>
            </a:r>
            <a:r>
              <a:rPr lang="en-US" sz="1400" kern="1200" dirty="0">
                <a:solidFill>
                  <a:schemeClr val="tx1"/>
                </a:solidFill>
                <a:effectLst/>
                <a:latin typeface="+mn-lt"/>
                <a:ea typeface="ＭＳ Ｐゴシック" pitchFamily="-106" charset="-128"/>
                <a:cs typeface="ＭＳ Ｐゴシック" pitchFamily="-106" charset="-128"/>
              </a:rPr>
              <a:t> - Jesus says Moses wrote about Him, showing the Law’s prophetic purpose.</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3:19-20</a:t>
            </a:r>
            <a:r>
              <a:rPr lang="en-US" sz="1400" kern="1200" dirty="0">
                <a:solidFill>
                  <a:schemeClr val="tx1"/>
                </a:solidFill>
                <a:effectLst/>
                <a:latin typeface="+mn-lt"/>
                <a:ea typeface="ＭＳ Ｐゴシック" pitchFamily="-106" charset="-128"/>
                <a:cs typeface="ＭＳ Ｐゴシック" pitchFamily="-106" charset="-128"/>
              </a:rPr>
              <a:t> - “Through the law comes knowledge of sin.”</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5:20-21</a:t>
            </a:r>
            <a:r>
              <a:rPr lang="en-US" sz="1400" kern="1200" dirty="0">
                <a:solidFill>
                  <a:schemeClr val="tx1"/>
                </a:solidFill>
                <a:effectLst/>
                <a:latin typeface="+mn-lt"/>
                <a:ea typeface="ＭＳ Ｐゴシック" pitchFamily="-106" charset="-128"/>
                <a:cs typeface="ＭＳ Ｐゴシック" pitchFamily="-106" charset="-128"/>
              </a:rPr>
              <a:t> - The law came in to increase trespass, but grace abounded more.</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7:7-13</a:t>
            </a:r>
            <a:r>
              <a:rPr lang="en-US" sz="1400" kern="1200" dirty="0">
                <a:solidFill>
                  <a:schemeClr val="tx1"/>
                </a:solidFill>
                <a:effectLst/>
                <a:latin typeface="+mn-lt"/>
                <a:ea typeface="ＭＳ Ｐゴシック" pitchFamily="-106" charset="-128"/>
                <a:cs typeface="ＭＳ Ｐゴシック" pitchFamily="-106" charset="-128"/>
              </a:rPr>
              <a:t> - The law is holy, but reveals the depth of sin.</a:t>
            </a:r>
          </a:p>
          <a:p>
            <a:pPr rtl="0" fontAlgn="ctr"/>
            <a:r>
              <a:rPr lang="en-US" sz="1400" b="1" kern="1200" dirty="0">
                <a:solidFill>
                  <a:schemeClr val="tx1"/>
                </a:solidFill>
                <a:effectLst/>
                <a:latin typeface="+mn-lt"/>
                <a:ea typeface="ＭＳ Ｐゴシック" pitchFamily="-106" charset="-128"/>
                <a:cs typeface="ＭＳ Ｐゴシック" pitchFamily="-106" charset="-128"/>
              </a:rPr>
              <a:t>Galatians 3:19-25</a:t>
            </a:r>
            <a:r>
              <a:rPr lang="en-US" sz="1400" kern="1200" dirty="0">
                <a:solidFill>
                  <a:schemeClr val="tx1"/>
                </a:solidFill>
                <a:effectLst/>
                <a:latin typeface="+mn-lt"/>
                <a:ea typeface="ＭＳ Ｐゴシック" pitchFamily="-106" charset="-128"/>
                <a:cs typeface="ＭＳ Ｐゴシック" pitchFamily="-106" charset="-128"/>
              </a:rPr>
              <a:t> - The law was a </a:t>
            </a:r>
            <a:r>
              <a:rPr lang="en-US" sz="1400" i="1" kern="1200" dirty="0">
                <a:solidFill>
                  <a:schemeClr val="tx1"/>
                </a:solidFill>
                <a:effectLst/>
                <a:latin typeface="+mn-lt"/>
                <a:ea typeface="ＭＳ Ｐゴシック" pitchFamily="-106" charset="-128"/>
                <a:cs typeface="ＭＳ Ｐゴシック" pitchFamily="-106" charset="-128"/>
              </a:rPr>
              <a:t>guardian</a:t>
            </a:r>
            <a:r>
              <a:rPr lang="en-US" sz="1400" kern="1200" dirty="0">
                <a:solidFill>
                  <a:schemeClr val="tx1"/>
                </a:solidFill>
                <a:effectLst/>
                <a:latin typeface="+mn-lt"/>
                <a:ea typeface="ＭＳ Ｐゴシック" pitchFamily="-106" charset="-128"/>
                <a:cs typeface="ＭＳ Ｐゴシック" pitchFamily="-106" charset="-128"/>
              </a:rPr>
              <a:t> until Christ came, that we might be justified by faith.</a:t>
            </a:r>
          </a:p>
          <a:p>
            <a:pPr rtl="0" fontAlgn="ctr"/>
            <a:r>
              <a:rPr lang="en-US" sz="1400" b="1" kern="1200" dirty="0">
                <a:solidFill>
                  <a:schemeClr val="tx1"/>
                </a:solidFill>
                <a:effectLst/>
                <a:latin typeface="+mn-lt"/>
                <a:ea typeface="ＭＳ Ｐゴシック" pitchFamily="-106" charset="-128"/>
                <a:cs typeface="ＭＳ Ｐゴシック" pitchFamily="-106" charset="-128"/>
              </a:rPr>
              <a:t>Galatians 4:4-5</a:t>
            </a:r>
            <a:r>
              <a:rPr lang="en-US" sz="1400" kern="1200" dirty="0">
                <a:solidFill>
                  <a:schemeClr val="tx1"/>
                </a:solidFill>
                <a:effectLst/>
                <a:latin typeface="+mn-lt"/>
                <a:ea typeface="ＭＳ Ｐゴシック" pitchFamily="-106" charset="-128"/>
                <a:cs typeface="ＭＳ Ｐゴシック" pitchFamily="-106" charset="-128"/>
              </a:rPr>
              <a:t> - Christ was born under the law to redeem those under the law.</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10:1-4</a:t>
            </a:r>
            <a:r>
              <a:rPr lang="en-US" sz="1400" kern="1200" dirty="0">
                <a:solidFill>
                  <a:schemeClr val="tx1"/>
                </a:solidFill>
                <a:effectLst/>
                <a:latin typeface="+mn-lt"/>
                <a:ea typeface="ＭＳ Ｐゴシック" pitchFamily="-106" charset="-128"/>
                <a:cs typeface="ＭＳ Ｐゴシック" pitchFamily="-106" charset="-128"/>
              </a:rPr>
              <a:t> - The law was only a shadow of good things to come; sacrifices could not make perfect.</a:t>
            </a:r>
          </a:p>
          <a:p>
            <a:endParaRPr lang="en-US" dirty="0"/>
          </a:p>
        </p:txBody>
      </p:sp>
      <p:sp>
        <p:nvSpPr>
          <p:cNvPr id="4" name="Slide Number Placeholder 3">
            <a:extLst>
              <a:ext uri="{FF2B5EF4-FFF2-40B4-BE49-F238E27FC236}">
                <a16:creationId xmlns:a16="http://schemas.microsoft.com/office/drawing/2014/main" id="{B046579F-C54F-1F21-C5F1-935B1AFA77A2}"/>
              </a:ext>
            </a:extLst>
          </p:cNvPr>
          <p:cNvSpPr>
            <a:spLocks noGrp="1"/>
          </p:cNvSpPr>
          <p:nvPr>
            <p:ph type="sldNum" sz="quarter" idx="10"/>
          </p:nvPr>
        </p:nvSpPr>
        <p:spPr/>
        <p:txBody>
          <a:bodyPr/>
          <a:lstStyle/>
          <a:p>
            <a:pPr>
              <a:defRPr/>
            </a:pPr>
            <a:fld id="{07776858-791E-4C8D-8FA3-473B3AFECFAC}" type="slidenum">
              <a:rPr lang="en-US" smtClean="0"/>
              <a:pPr>
                <a:defRPr/>
              </a:pPr>
              <a:t>15</a:t>
            </a:fld>
            <a:endParaRPr lang="en-US" dirty="0"/>
          </a:p>
        </p:txBody>
      </p:sp>
    </p:spTree>
    <p:extLst>
      <p:ext uri="{BB962C8B-B14F-4D97-AF65-F5344CB8AC3E}">
        <p14:creationId xmlns:p14="http://schemas.microsoft.com/office/powerpoint/2010/main" val="1157769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F01A6-1927-2D51-09DF-C841AFF901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EEE553-4E9E-BD9B-8C34-814D2E64EA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9422FF-292F-FD30-5E49-9FFCECD6823B}"/>
              </a:ext>
            </a:extLst>
          </p:cNvPr>
          <p:cNvSpPr>
            <a:spLocks noGrp="1"/>
          </p:cNvSpPr>
          <p:nvPr>
            <p:ph type="body" idx="1"/>
          </p:nvPr>
        </p:nvSpPr>
        <p:spPr/>
        <p:txBody>
          <a:bodyPr>
            <a:normAutofit lnSpcReduction="10000"/>
          </a:bodyPr>
          <a:lstStyle/>
          <a:p>
            <a:r>
              <a:rPr lang="en-US" sz="1400" b="1" kern="1200" dirty="0">
                <a:solidFill>
                  <a:schemeClr val="tx1"/>
                </a:solidFill>
                <a:effectLst/>
                <a:latin typeface="+mn-lt"/>
                <a:ea typeface="ＭＳ Ｐゴシック" pitchFamily="-106" charset="-128"/>
                <a:cs typeface="ＭＳ Ｐゴシック" pitchFamily="-106" charset="-128"/>
              </a:rPr>
              <a:t>The Law Fulfilled and Transformed in Christ</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These passages show how Jesus fulfills and surpasses the Mosaic Covenant, establishing a new way of relationship with God.</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11:28-30</a:t>
            </a:r>
            <a:r>
              <a:rPr lang="en-US" sz="1400" kern="1200" dirty="0">
                <a:solidFill>
                  <a:schemeClr val="tx1"/>
                </a:solidFill>
                <a:effectLst/>
                <a:latin typeface="+mn-lt"/>
                <a:ea typeface="ＭＳ Ｐゴシック" pitchFamily="-106" charset="-128"/>
                <a:cs typeface="ＭＳ Ｐゴシック" pitchFamily="-106" charset="-128"/>
              </a:rPr>
              <a:t> - Jesus offers rest to those burdened by legalism under the law.</a:t>
            </a: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17:1-5</a:t>
            </a:r>
            <a:r>
              <a:rPr lang="en-US" sz="1400" kern="1200" dirty="0">
                <a:solidFill>
                  <a:schemeClr val="tx1"/>
                </a:solidFill>
                <a:effectLst/>
                <a:latin typeface="+mn-lt"/>
                <a:ea typeface="ＭＳ Ｐゴシック" pitchFamily="-106" charset="-128"/>
                <a:cs typeface="ＭＳ Ｐゴシック" pitchFamily="-106" charset="-128"/>
              </a:rPr>
              <a:t> - At the Transfiguration, Moses (the Law) and Elijah (the Prophets) appear with Jesus, who is revealed as the Son of God — the final authority.</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8:3-4</a:t>
            </a:r>
            <a:r>
              <a:rPr lang="en-US" sz="1400" kern="1200" dirty="0">
                <a:solidFill>
                  <a:schemeClr val="tx1"/>
                </a:solidFill>
                <a:effectLst/>
                <a:latin typeface="+mn-lt"/>
                <a:ea typeface="ＭＳ Ｐゴシック" pitchFamily="-106" charset="-128"/>
                <a:cs typeface="ＭＳ Ｐゴシック" pitchFamily="-106" charset="-128"/>
              </a:rPr>
              <a:t> - The law, weakened by flesh, is fulfilled in believers who walk by the Spirit.</a:t>
            </a:r>
          </a:p>
          <a:p>
            <a:pPr rtl="0" fontAlgn="ctr"/>
            <a:r>
              <a:rPr lang="en-US" sz="1400" b="1" kern="1200" dirty="0">
                <a:solidFill>
                  <a:schemeClr val="tx1"/>
                </a:solidFill>
                <a:effectLst/>
                <a:latin typeface="+mn-lt"/>
                <a:ea typeface="ＭＳ Ｐゴシック" pitchFamily="-106" charset="-128"/>
                <a:cs typeface="ＭＳ Ｐゴシック" pitchFamily="-106" charset="-128"/>
              </a:rPr>
              <a:t>2 Corinthians 3:7-18</a:t>
            </a:r>
            <a:r>
              <a:rPr lang="en-US" sz="1400" kern="1200" dirty="0">
                <a:solidFill>
                  <a:schemeClr val="tx1"/>
                </a:solidFill>
                <a:effectLst/>
                <a:latin typeface="+mn-lt"/>
                <a:ea typeface="ＭＳ Ｐゴシック" pitchFamily="-106" charset="-128"/>
                <a:cs typeface="ＭＳ Ｐゴシック" pitchFamily="-106" charset="-128"/>
              </a:rPr>
              <a:t> - The glory of the old covenant fades, but the glory of Christ in the new covenant surpasses it.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3:1-6</a:t>
            </a:r>
            <a:r>
              <a:rPr lang="en-US" sz="1400" kern="1200" dirty="0">
                <a:solidFill>
                  <a:schemeClr val="tx1"/>
                </a:solidFill>
                <a:effectLst/>
                <a:latin typeface="+mn-lt"/>
                <a:ea typeface="ＭＳ Ｐゴシック" pitchFamily="-106" charset="-128"/>
                <a:cs typeface="ＭＳ Ｐゴシック" pitchFamily="-106" charset="-128"/>
              </a:rPr>
              <a:t> - Christ is greater than Moses, as the Son over God’s house rather than a servant within it.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9:11-15</a:t>
            </a:r>
            <a:r>
              <a:rPr lang="en-US" sz="1400" kern="1200" dirty="0">
                <a:solidFill>
                  <a:schemeClr val="tx1"/>
                </a:solidFill>
                <a:effectLst/>
                <a:latin typeface="+mn-lt"/>
                <a:ea typeface="ＭＳ Ｐゴシック" pitchFamily="-106" charset="-128"/>
                <a:cs typeface="ＭＳ Ｐゴシック" pitchFamily="-106" charset="-128"/>
              </a:rPr>
              <a:t> - Christ is the Mediator of a new covenant, entering once for all into the holy place with His own blood.</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10:9-10</a:t>
            </a:r>
            <a:r>
              <a:rPr lang="en-US" sz="1400" kern="1200" dirty="0">
                <a:solidFill>
                  <a:schemeClr val="tx1"/>
                </a:solidFill>
                <a:effectLst/>
                <a:latin typeface="+mn-lt"/>
                <a:ea typeface="ＭＳ Ｐゴシック" pitchFamily="-106" charset="-128"/>
                <a:cs typeface="ＭＳ Ｐゴシック" pitchFamily="-106" charset="-128"/>
              </a:rPr>
              <a:t> - Christ sets aside the first covenant to establish the second, sanctifying us through His sacrifice.</a:t>
            </a:r>
          </a:p>
          <a:p>
            <a:pPr rtl="0" fontAlgn="ctr"/>
            <a:r>
              <a:rPr lang="en-US" sz="1400" b="1" kern="1200" dirty="0">
                <a:solidFill>
                  <a:schemeClr val="tx1"/>
                </a:solidFill>
                <a:effectLst/>
                <a:latin typeface="+mn-lt"/>
                <a:ea typeface="ＭＳ Ｐゴシック" pitchFamily="-106" charset="-128"/>
                <a:cs typeface="ＭＳ Ｐゴシック" pitchFamily="-106" charset="-128"/>
              </a:rPr>
              <a:t>Colossians 2:14-17</a:t>
            </a:r>
            <a:r>
              <a:rPr lang="en-US" sz="1400" kern="1200" dirty="0">
                <a:solidFill>
                  <a:schemeClr val="tx1"/>
                </a:solidFill>
                <a:effectLst/>
                <a:latin typeface="+mn-lt"/>
                <a:ea typeface="ＭＳ Ｐゴシック" pitchFamily="-106" charset="-128"/>
                <a:cs typeface="ＭＳ Ｐゴシック" pitchFamily="-106" charset="-128"/>
              </a:rPr>
              <a:t> - Christ cancels the record of debt and frees us from the shadow-laws of the old covenant.</a:t>
            </a:r>
          </a:p>
          <a:p>
            <a:r>
              <a:rPr lang="en-US" sz="1200" kern="1200" dirty="0">
                <a:solidFill>
                  <a:schemeClr val="tx1"/>
                </a:solidFill>
                <a:effectLst/>
                <a:latin typeface="+mn-lt"/>
                <a:ea typeface="ＭＳ Ｐゴシック" pitchFamily="-106" charset="-128"/>
                <a:cs typeface="ＭＳ Ｐゴシック" pitchFamily="-106" charset="-128"/>
              </a:rPr>
              <a:t> </a:t>
            </a:r>
          </a:p>
          <a:p>
            <a:endParaRPr lang="en-US" dirty="0"/>
          </a:p>
        </p:txBody>
      </p:sp>
      <p:sp>
        <p:nvSpPr>
          <p:cNvPr id="4" name="Slide Number Placeholder 3">
            <a:extLst>
              <a:ext uri="{FF2B5EF4-FFF2-40B4-BE49-F238E27FC236}">
                <a16:creationId xmlns:a16="http://schemas.microsoft.com/office/drawing/2014/main" id="{20BDD4E2-E0B8-5B0E-0877-6C185C05C0AD}"/>
              </a:ext>
            </a:extLst>
          </p:cNvPr>
          <p:cNvSpPr>
            <a:spLocks noGrp="1"/>
          </p:cNvSpPr>
          <p:nvPr>
            <p:ph type="sldNum" sz="quarter" idx="10"/>
          </p:nvPr>
        </p:nvSpPr>
        <p:spPr/>
        <p:txBody>
          <a:bodyPr/>
          <a:lstStyle/>
          <a:p>
            <a:pPr>
              <a:defRPr/>
            </a:pPr>
            <a:fld id="{07776858-791E-4C8D-8FA3-473B3AFECFAC}" type="slidenum">
              <a:rPr lang="en-US" smtClean="0"/>
              <a:pPr>
                <a:defRPr/>
              </a:pPr>
              <a:t>16</a:t>
            </a:fld>
            <a:endParaRPr lang="en-US" dirty="0"/>
          </a:p>
        </p:txBody>
      </p:sp>
    </p:spTree>
    <p:extLst>
      <p:ext uri="{BB962C8B-B14F-4D97-AF65-F5344CB8AC3E}">
        <p14:creationId xmlns:p14="http://schemas.microsoft.com/office/powerpoint/2010/main" val="1318454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386EA-E7EA-6111-25EB-588B5D397E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E9994A-98E8-4F14-02D9-784D9F4F07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A4A714-9AAE-AA0D-752E-8ABAA9220192}"/>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The Promise of God’s Presence in the New Covenant</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Mosaic Covenant promised God’s </a:t>
            </a:r>
            <a:r>
              <a:rPr lang="en-US" sz="1400" b="1" kern="1200" dirty="0">
                <a:solidFill>
                  <a:schemeClr val="tx1"/>
                </a:solidFill>
                <a:effectLst/>
                <a:latin typeface="+mn-lt"/>
                <a:ea typeface="ＭＳ Ｐゴシック" pitchFamily="-106" charset="-128"/>
                <a:cs typeface="ＭＳ Ｐゴシック" pitchFamily="-106" charset="-128"/>
              </a:rPr>
              <a:t>presence</a:t>
            </a:r>
            <a:r>
              <a:rPr lang="en-US" sz="1400" kern="1200" dirty="0">
                <a:solidFill>
                  <a:schemeClr val="tx1"/>
                </a:solidFill>
                <a:effectLst/>
                <a:latin typeface="+mn-lt"/>
                <a:ea typeface="ＭＳ Ｐゴシック" pitchFamily="-106" charset="-128"/>
                <a:cs typeface="ＭＳ Ｐゴシック" pitchFamily="-106" charset="-128"/>
              </a:rPr>
              <a:t> if Israel obeyed (Exodus 33:14-16). In the New Testament, this presence becomes </a:t>
            </a:r>
            <a:r>
              <a:rPr lang="en-US" sz="1400" b="1" kern="1200" dirty="0">
                <a:solidFill>
                  <a:schemeClr val="tx1"/>
                </a:solidFill>
                <a:effectLst/>
                <a:latin typeface="+mn-lt"/>
                <a:ea typeface="ＭＳ Ｐゴシック" pitchFamily="-106" charset="-128"/>
                <a:cs typeface="ＭＳ Ｐゴシック" pitchFamily="-106" charset="-128"/>
              </a:rPr>
              <a:t>permanent</a:t>
            </a:r>
            <a:r>
              <a:rPr lang="en-US" sz="1400" kern="1200" dirty="0">
                <a:solidFill>
                  <a:schemeClr val="tx1"/>
                </a:solidFill>
                <a:effectLst/>
                <a:latin typeface="+mn-lt"/>
                <a:ea typeface="ＭＳ Ｐゴシック" pitchFamily="-106" charset="-128"/>
                <a:cs typeface="ＭＳ Ｐゴシック" pitchFamily="-106" charset="-128"/>
              </a:rPr>
              <a:t> through the Holy Spirit.</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John 14:16-17, 23</a:t>
            </a:r>
            <a:r>
              <a:rPr lang="en-US" sz="1400" kern="1200" dirty="0">
                <a:solidFill>
                  <a:schemeClr val="tx1"/>
                </a:solidFill>
                <a:effectLst/>
                <a:latin typeface="+mn-lt"/>
                <a:ea typeface="ＭＳ Ｐゴシック" pitchFamily="-106" charset="-128"/>
                <a:cs typeface="ＭＳ Ｐゴシック" pitchFamily="-106" charset="-128"/>
              </a:rPr>
              <a:t> - Jesus promises the abiding presence of the Spirit.</a:t>
            </a: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28:20</a:t>
            </a:r>
            <a:r>
              <a:rPr lang="en-US" sz="1400" kern="1200" dirty="0">
                <a:solidFill>
                  <a:schemeClr val="tx1"/>
                </a:solidFill>
                <a:effectLst/>
                <a:latin typeface="+mn-lt"/>
                <a:ea typeface="ＭＳ Ｐゴシック" pitchFamily="-106" charset="-128"/>
                <a:cs typeface="ＭＳ Ｐゴシック" pitchFamily="-106" charset="-128"/>
              </a:rPr>
              <a:t> - “Behold, I am with you always.” The covenant presence is fulfilled in Christ.</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8:9-11</a:t>
            </a:r>
            <a:r>
              <a:rPr lang="en-US" sz="1400" kern="1200" dirty="0">
                <a:solidFill>
                  <a:schemeClr val="tx1"/>
                </a:solidFill>
                <a:effectLst/>
                <a:latin typeface="+mn-lt"/>
                <a:ea typeface="ＭＳ Ｐゴシック" pitchFamily="-106" charset="-128"/>
                <a:cs typeface="ＭＳ Ｐゴシック" pitchFamily="-106" charset="-128"/>
              </a:rPr>
              <a:t> - The Spirit indwells believers, fulfilling God’s promise to dwell among His people.</a:t>
            </a:r>
          </a:p>
          <a:p>
            <a:pPr rtl="0" fontAlgn="ctr"/>
            <a:r>
              <a:rPr lang="en-US" sz="1400" b="1" kern="1200" dirty="0">
                <a:solidFill>
                  <a:schemeClr val="tx1"/>
                </a:solidFill>
                <a:effectLst/>
                <a:latin typeface="+mn-lt"/>
                <a:ea typeface="ＭＳ Ｐゴシック" pitchFamily="-106" charset="-128"/>
                <a:cs typeface="ＭＳ Ｐゴシック" pitchFamily="-106" charset="-128"/>
              </a:rPr>
              <a:t>2 Corinthians 6:16</a:t>
            </a:r>
            <a:r>
              <a:rPr lang="en-US" sz="1400" kern="1200" dirty="0">
                <a:solidFill>
                  <a:schemeClr val="tx1"/>
                </a:solidFill>
                <a:effectLst/>
                <a:latin typeface="+mn-lt"/>
                <a:ea typeface="ＭＳ Ｐゴシック" pitchFamily="-106" charset="-128"/>
                <a:cs typeface="ＭＳ Ｐゴシック" pitchFamily="-106" charset="-128"/>
              </a:rPr>
              <a:t> - “I will dwell in them and walk among them,” echoing Leviticus 26:12.</a:t>
            </a:r>
          </a:p>
          <a:p>
            <a:pPr rtl="0" fontAlgn="ctr"/>
            <a:r>
              <a:rPr lang="en-US" sz="1400" b="1" kern="1200" dirty="0">
                <a:solidFill>
                  <a:schemeClr val="tx1"/>
                </a:solidFill>
                <a:effectLst/>
                <a:latin typeface="+mn-lt"/>
                <a:ea typeface="ＭＳ Ｐゴシック" pitchFamily="-106" charset="-128"/>
                <a:cs typeface="ＭＳ Ｐゴシック" pitchFamily="-106" charset="-128"/>
              </a:rPr>
              <a:t>Ephesians 2:21-22</a:t>
            </a:r>
            <a:r>
              <a:rPr lang="en-US" sz="1400" kern="1200" dirty="0">
                <a:solidFill>
                  <a:schemeClr val="tx1"/>
                </a:solidFill>
                <a:effectLst/>
                <a:latin typeface="+mn-lt"/>
                <a:ea typeface="ＭＳ Ｐゴシック" pitchFamily="-106" charset="-128"/>
                <a:cs typeface="ＭＳ Ｐゴシック" pitchFamily="-106" charset="-128"/>
              </a:rPr>
              <a:t> - The church becomes a dwelling place for God by the Spirit.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13:5</a:t>
            </a:r>
            <a:r>
              <a:rPr lang="en-US" sz="1400" kern="1200" dirty="0">
                <a:solidFill>
                  <a:schemeClr val="tx1"/>
                </a:solidFill>
                <a:effectLst/>
                <a:latin typeface="+mn-lt"/>
                <a:ea typeface="ＭＳ Ｐゴシック" pitchFamily="-106" charset="-128"/>
                <a:cs typeface="ＭＳ Ｐゴシック" pitchFamily="-106" charset="-128"/>
              </a:rPr>
              <a:t> - “I will never leave you nor forsake you,” echoing God’s covenantal promise to Moses and Joshua.</a:t>
            </a:r>
          </a:p>
          <a:p>
            <a:endParaRPr lang="en-US" dirty="0"/>
          </a:p>
        </p:txBody>
      </p:sp>
      <p:sp>
        <p:nvSpPr>
          <p:cNvPr id="4" name="Slide Number Placeholder 3">
            <a:extLst>
              <a:ext uri="{FF2B5EF4-FFF2-40B4-BE49-F238E27FC236}">
                <a16:creationId xmlns:a16="http://schemas.microsoft.com/office/drawing/2014/main" id="{EE0F197B-E882-B884-3038-393914A1249B}"/>
              </a:ext>
            </a:extLst>
          </p:cNvPr>
          <p:cNvSpPr>
            <a:spLocks noGrp="1"/>
          </p:cNvSpPr>
          <p:nvPr>
            <p:ph type="sldNum" sz="quarter" idx="10"/>
          </p:nvPr>
        </p:nvSpPr>
        <p:spPr/>
        <p:txBody>
          <a:bodyPr/>
          <a:lstStyle/>
          <a:p>
            <a:pPr>
              <a:defRPr/>
            </a:pPr>
            <a:fld id="{07776858-791E-4C8D-8FA3-473B3AFECFAC}" type="slidenum">
              <a:rPr lang="en-US" smtClean="0"/>
              <a:pPr>
                <a:defRPr/>
              </a:pPr>
              <a:t>17</a:t>
            </a:fld>
            <a:endParaRPr lang="en-US" dirty="0"/>
          </a:p>
        </p:txBody>
      </p:sp>
    </p:spTree>
    <p:extLst>
      <p:ext uri="{BB962C8B-B14F-4D97-AF65-F5344CB8AC3E}">
        <p14:creationId xmlns:p14="http://schemas.microsoft.com/office/powerpoint/2010/main" val="507734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12473-FCA7-E8AD-4A85-A7BD423F97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4F33C-6129-854B-0ACB-5843EA932F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99C1FC-A911-30B4-6FE8-DE2A0B03B2CD}"/>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The Mosaic Covenant as a Shadow of the Greater Covenant</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These passages reveal the typological nature of the Mosaic Covenant - it foreshadowed the New Covenant and God’s eternal presence.</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8:5</a:t>
            </a:r>
            <a:r>
              <a:rPr lang="en-US" sz="1400" kern="1200" dirty="0">
                <a:solidFill>
                  <a:schemeClr val="tx1"/>
                </a:solidFill>
                <a:effectLst/>
                <a:latin typeface="+mn-lt"/>
                <a:ea typeface="ＭＳ Ｐゴシック" pitchFamily="-106" charset="-128"/>
                <a:cs typeface="ＭＳ Ｐゴシック" pitchFamily="-106" charset="-128"/>
              </a:rPr>
              <a:t> - The earthly tabernacle was a </a:t>
            </a:r>
            <a:r>
              <a:rPr lang="en-US" sz="1400" i="1" kern="1200" dirty="0">
                <a:solidFill>
                  <a:schemeClr val="tx1"/>
                </a:solidFill>
                <a:effectLst/>
                <a:latin typeface="+mn-lt"/>
                <a:ea typeface="ＭＳ Ｐゴシック" pitchFamily="-106" charset="-128"/>
                <a:cs typeface="ＭＳ Ｐゴシック" pitchFamily="-106" charset="-128"/>
              </a:rPr>
              <a:t>copy and shadow</a:t>
            </a:r>
            <a:r>
              <a:rPr lang="en-US" sz="1400" kern="1200" dirty="0">
                <a:solidFill>
                  <a:schemeClr val="tx1"/>
                </a:solidFill>
                <a:effectLst/>
                <a:latin typeface="+mn-lt"/>
                <a:ea typeface="ＭＳ Ｐゴシック" pitchFamily="-106" charset="-128"/>
                <a:cs typeface="ＭＳ Ｐゴシック" pitchFamily="-106" charset="-128"/>
              </a:rPr>
              <a:t> of heavenly realities.</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9:23-24</a:t>
            </a:r>
            <a:r>
              <a:rPr lang="en-US" sz="1400" kern="1200" dirty="0">
                <a:solidFill>
                  <a:schemeClr val="tx1"/>
                </a:solidFill>
                <a:effectLst/>
                <a:latin typeface="+mn-lt"/>
                <a:ea typeface="ＭＳ Ｐゴシック" pitchFamily="-106" charset="-128"/>
                <a:cs typeface="ＭＳ Ｐゴシック" pitchFamily="-106" charset="-128"/>
              </a:rPr>
              <a:t> - The law’s rituals prefigured Christ’s heavenly ministry.</a:t>
            </a:r>
          </a:p>
          <a:p>
            <a:pPr rtl="0" fontAlgn="ctr"/>
            <a:r>
              <a:rPr lang="en-US" sz="1400" b="1" kern="1200" dirty="0">
                <a:solidFill>
                  <a:schemeClr val="tx1"/>
                </a:solidFill>
                <a:effectLst/>
                <a:latin typeface="+mn-lt"/>
                <a:ea typeface="ＭＳ Ｐゴシック" pitchFamily="-106" charset="-128"/>
                <a:cs typeface="ＭＳ Ｐゴシック" pitchFamily="-106" charset="-128"/>
              </a:rPr>
              <a:t>Colossians 2:16-17</a:t>
            </a:r>
            <a:r>
              <a:rPr lang="en-US" sz="1400" kern="1200" dirty="0">
                <a:solidFill>
                  <a:schemeClr val="tx1"/>
                </a:solidFill>
                <a:effectLst/>
                <a:latin typeface="+mn-lt"/>
                <a:ea typeface="ＭＳ Ｐゴシック" pitchFamily="-106" charset="-128"/>
                <a:cs typeface="ＭＳ Ｐゴシック" pitchFamily="-106" charset="-128"/>
              </a:rPr>
              <a:t> - The festivals, Sabbaths, and dietary laws were </a:t>
            </a:r>
            <a:r>
              <a:rPr lang="en-US" sz="1400" i="1" kern="1200" dirty="0">
                <a:solidFill>
                  <a:schemeClr val="tx1"/>
                </a:solidFill>
                <a:effectLst/>
                <a:latin typeface="+mn-lt"/>
                <a:ea typeface="ＭＳ Ｐゴシック" pitchFamily="-106" charset="-128"/>
                <a:cs typeface="ＭＳ Ｐゴシック" pitchFamily="-106" charset="-128"/>
              </a:rPr>
              <a:t>shadows</a:t>
            </a:r>
            <a:r>
              <a:rPr lang="en-US" sz="1400" kern="1200" dirty="0">
                <a:solidFill>
                  <a:schemeClr val="tx1"/>
                </a:solidFill>
                <a:effectLst/>
                <a:latin typeface="+mn-lt"/>
                <a:ea typeface="ＭＳ Ｐゴシック" pitchFamily="-106" charset="-128"/>
                <a:cs typeface="ＭＳ Ｐゴシック" pitchFamily="-106" charset="-128"/>
              </a:rPr>
              <a:t>; Christ is the substance.</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10:4</a:t>
            </a:r>
            <a:r>
              <a:rPr lang="en-US" sz="1400" kern="1200" dirty="0">
                <a:solidFill>
                  <a:schemeClr val="tx1"/>
                </a:solidFill>
                <a:effectLst/>
                <a:latin typeface="+mn-lt"/>
                <a:ea typeface="ＭＳ Ｐゴシック" pitchFamily="-106" charset="-128"/>
                <a:cs typeface="ＭＳ Ｐゴシック" pitchFamily="-106" charset="-128"/>
              </a:rPr>
              <a:t> - “Christ is the end (goal) of the law for righteousness to everyone who believes.”</a:t>
            </a:r>
          </a:p>
          <a:p>
            <a:endParaRPr lang="en-US" dirty="0"/>
          </a:p>
        </p:txBody>
      </p:sp>
      <p:sp>
        <p:nvSpPr>
          <p:cNvPr id="4" name="Slide Number Placeholder 3">
            <a:extLst>
              <a:ext uri="{FF2B5EF4-FFF2-40B4-BE49-F238E27FC236}">
                <a16:creationId xmlns:a16="http://schemas.microsoft.com/office/drawing/2014/main" id="{7110B709-177B-3F59-C556-C8E194BAC92F}"/>
              </a:ext>
            </a:extLst>
          </p:cNvPr>
          <p:cNvSpPr>
            <a:spLocks noGrp="1"/>
          </p:cNvSpPr>
          <p:nvPr>
            <p:ph type="sldNum" sz="quarter" idx="10"/>
          </p:nvPr>
        </p:nvSpPr>
        <p:spPr/>
        <p:txBody>
          <a:bodyPr/>
          <a:lstStyle/>
          <a:p>
            <a:pPr>
              <a:defRPr/>
            </a:pPr>
            <a:fld id="{07776858-791E-4C8D-8FA3-473B3AFECFAC}" type="slidenum">
              <a:rPr lang="en-US" smtClean="0"/>
              <a:pPr>
                <a:defRPr/>
              </a:pPr>
              <a:t>18</a:t>
            </a:fld>
            <a:endParaRPr lang="en-US" dirty="0"/>
          </a:p>
        </p:txBody>
      </p:sp>
    </p:spTree>
    <p:extLst>
      <p:ext uri="{BB962C8B-B14F-4D97-AF65-F5344CB8AC3E}">
        <p14:creationId xmlns:p14="http://schemas.microsoft.com/office/powerpoint/2010/main" val="214678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lvl="0"/>
            <a:endParaRPr lang="en-US" sz="1400" dirty="0"/>
          </a:p>
          <a:p>
            <a:endParaRPr lang="en-US" sz="1400" dirty="0"/>
          </a:p>
          <a:p>
            <a:r>
              <a:rPr lang="en-US" sz="1400" b="1" u="sng" kern="1200" dirty="0">
                <a:solidFill>
                  <a:schemeClr val="tx1"/>
                </a:solidFill>
                <a:effectLst/>
                <a:latin typeface="+mn-lt"/>
                <a:ea typeface="ＭＳ Ｐゴシック" pitchFamily="-106" charset="-128"/>
                <a:cs typeface="ＭＳ Ｐゴシック" pitchFamily="-106" charset="-128"/>
              </a:rPr>
              <a:t>Exo 19:3-6</a:t>
            </a:r>
            <a:r>
              <a:rPr lang="en-US" sz="1400" kern="1200" dirty="0">
                <a:solidFill>
                  <a:schemeClr val="tx1"/>
                </a:solidFill>
                <a:effectLst/>
                <a:latin typeface="+mn-lt"/>
                <a:ea typeface="ＭＳ Ｐゴシック" pitchFamily="-106" charset="-128"/>
                <a:cs typeface="ＭＳ Ｐゴシック" pitchFamily="-106" charset="-128"/>
              </a:rPr>
              <a:t>  Moses went up to God, and the LORD called to him from the mountain, “Thus you will tell the house of Jacob, and declare to the people of Israel: ‘You yourselves have seen what I did to Egypt and how I lifted you on eagles’ wings and brought you to myself.  And now, if you will diligently listen to me and keep my covenant, then you will be my special possession out of all the nations, for all the earth is mine, and you will be to me a kingdom of priests and a holy nation.’ These are the words that you will speak to the Israelites.”</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i="0" u="sng" kern="1200" baseline="0" dirty="0">
                <a:solidFill>
                  <a:schemeClr val="tx1"/>
                </a:solidFill>
                <a:effectLst/>
                <a:latin typeface="+mn-lt"/>
                <a:ea typeface="ＭＳ Ｐゴシック" pitchFamily="-106" charset="-128"/>
                <a:cs typeface="ＭＳ Ｐゴシック" pitchFamily="-106" charset="-128"/>
              </a:rPr>
              <a:t>Deu 7:8-13</a:t>
            </a:r>
          </a:p>
          <a:p>
            <a:r>
              <a:rPr lang="en-US" sz="1400" kern="1200" dirty="0">
                <a:solidFill>
                  <a:schemeClr val="tx1"/>
                </a:solidFill>
                <a:effectLst/>
                <a:latin typeface="+mn-lt"/>
                <a:ea typeface="ＭＳ Ｐゴシック" pitchFamily="-106" charset="-128"/>
                <a:cs typeface="ＭＳ Ｐゴシック" pitchFamily="-106" charset="-128"/>
              </a:rPr>
              <a:t>Rather it is because of his love for you and his faithfulness to the promise he solemnly vowed to your ancestors that the LORD brought you out with great power, redeeming you from the place of slavery, from the power of Pharaoh king of Egypt. So realize that the LORD your God is the true God, the faithful God who keeps covenant faithfully with those who love him and keep his commandments, to a thousand generations, but who pays back those who hate him as they deserve and destroys them. He will not ignore those who hate him but will repay them as they deserve!  So keep the commandments, statutes, and ordinances that I today am commanding you to do.  If you obey these ordinances and are careful to do them, the LORD your God will faithfully keep covenant with you as he promised your ancestors.  He will love and bless you, and make you numerous. He will bless you with many children, with the produce of your soil, your grain, your new wine, your oil, the offspring of your oxen, and the young of your flocks in the land which he promised your ancestors to give you.</a:t>
            </a:r>
          </a:p>
          <a:p>
            <a:pPr lvl="0"/>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u="sng" kern="1200" dirty="0">
                <a:solidFill>
                  <a:schemeClr val="tx1"/>
                </a:solidFill>
                <a:effectLst/>
                <a:latin typeface="+mn-lt"/>
                <a:ea typeface="ＭＳ Ｐゴシック" pitchFamily="-106" charset="-128"/>
                <a:cs typeface="ＭＳ Ｐゴシック" pitchFamily="-106" charset="-128"/>
              </a:rPr>
              <a:t>Exo 33:14</a:t>
            </a:r>
            <a:r>
              <a:rPr lang="en-US" sz="1400" kern="1200" dirty="0">
                <a:solidFill>
                  <a:schemeClr val="tx1"/>
                </a:solidFill>
                <a:effectLst/>
                <a:latin typeface="+mn-lt"/>
                <a:ea typeface="ＭＳ Ｐゴシック" pitchFamily="-106" charset="-128"/>
                <a:cs typeface="ＭＳ Ｐゴシック" pitchFamily="-106" charset="-128"/>
              </a:rPr>
              <a:t>  And the LORD said, “My presence will go with you, and I will give you rest.” </a:t>
            </a:r>
          </a:p>
          <a:p>
            <a:pPr lvl="0"/>
            <a:endParaRPr lang="en-US" sz="1400" dirty="0"/>
          </a:p>
          <a:p>
            <a:r>
              <a:rPr lang="en-US" sz="1200" kern="1200" dirty="0">
                <a:solidFill>
                  <a:schemeClr val="tx1"/>
                </a:solidFill>
                <a:effectLst/>
                <a:latin typeface="+mn-lt"/>
                <a:ea typeface="ＭＳ Ｐゴシック" pitchFamily="-106" charset="-128"/>
                <a:cs typeface="ＭＳ Ｐゴシック" pitchFamily="-106" charset="-128"/>
              </a:rPr>
              <a:t>The </a:t>
            </a:r>
            <a:r>
              <a:rPr lang="en-US" sz="1200" b="1" kern="1200" dirty="0">
                <a:solidFill>
                  <a:schemeClr val="tx1"/>
                </a:solidFill>
                <a:effectLst/>
                <a:latin typeface="+mn-lt"/>
                <a:ea typeface="ＭＳ Ｐゴシック" pitchFamily="-106" charset="-128"/>
                <a:cs typeface="ＭＳ Ｐゴシック" pitchFamily="-106" charset="-128"/>
              </a:rPr>
              <a:t>Mosaic Covenant</a:t>
            </a:r>
            <a:r>
              <a:rPr lang="en-US" sz="1200" kern="1200" dirty="0">
                <a:solidFill>
                  <a:schemeClr val="tx1"/>
                </a:solidFill>
                <a:effectLst/>
                <a:latin typeface="+mn-lt"/>
                <a:ea typeface="ＭＳ Ｐゴシック" pitchFamily="-106" charset="-128"/>
                <a:cs typeface="ＭＳ Ｐゴシック" pitchFamily="-106" charset="-128"/>
              </a:rPr>
              <a:t> (given at Sinai through Moses) forms the backbone of Israel’s national identity, centering on </a:t>
            </a:r>
            <a:r>
              <a:rPr lang="en-US" sz="1200" b="1" kern="1200" dirty="0">
                <a:solidFill>
                  <a:schemeClr val="tx1"/>
                </a:solidFill>
                <a:effectLst/>
                <a:latin typeface="+mn-lt"/>
                <a:ea typeface="ＭＳ Ｐゴシック" pitchFamily="-106" charset="-128"/>
                <a:cs typeface="ＭＳ Ｐゴシック" pitchFamily="-106" charset="-128"/>
              </a:rPr>
              <a:t>God’s promise of His presence, guidance, and blessing through obedience</a:t>
            </a:r>
            <a:r>
              <a:rPr lang="en-US" sz="1200" kern="1200" dirty="0">
                <a:solidFill>
                  <a:schemeClr val="tx1"/>
                </a:solidFill>
                <a:effectLst/>
                <a:latin typeface="+mn-lt"/>
                <a:ea typeface="ＭＳ Ｐゴシック" pitchFamily="-106" charset="-128"/>
                <a:cs typeface="ＭＳ Ｐゴシック" pitchFamily="-106" charset="-128"/>
              </a:rPr>
              <a:t> (Exodus 19-24).</a:t>
            </a:r>
          </a:p>
          <a:p>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In the </a:t>
            </a:r>
            <a:r>
              <a:rPr lang="en-US" sz="1200" b="1" kern="1200" dirty="0">
                <a:solidFill>
                  <a:schemeClr val="tx1"/>
                </a:solidFill>
                <a:effectLst/>
                <a:latin typeface="+mn-lt"/>
                <a:ea typeface="ＭＳ Ｐゴシック" pitchFamily="-106" charset="-128"/>
                <a:cs typeface="ＭＳ Ｐゴシック" pitchFamily="-106" charset="-128"/>
              </a:rPr>
              <a:t>New Testament</a:t>
            </a:r>
            <a:r>
              <a:rPr lang="en-US" sz="1200" kern="1200" dirty="0">
                <a:solidFill>
                  <a:schemeClr val="tx1"/>
                </a:solidFill>
                <a:effectLst/>
                <a:latin typeface="+mn-lt"/>
                <a:ea typeface="ＭＳ Ｐゴシック" pitchFamily="-106" charset="-128"/>
                <a:cs typeface="ＭＳ Ｐゴシック" pitchFamily="-106" charset="-128"/>
              </a:rPr>
              <a:t>, this covenant is frequently referenced to:</a:t>
            </a:r>
          </a:p>
          <a:p>
            <a:pPr rtl="0" fontAlgn="ctr"/>
            <a:r>
              <a:rPr lang="en-US" sz="1200" b="1" i="0" kern="1200" dirty="0">
                <a:solidFill>
                  <a:schemeClr val="tx1"/>
                </a:solidFill>
                <a:effectLst/>
                <a:latin typeface="+mn-lt"/>
                <a:ea typeface="ＭＳ Ｐゴシック" pitchFamily="-106" charset="-128"/>
                <a:cs typeface="ＭＳ Ｐゴシック" pitchFamily="-106" charset="-128"/>
              </a:rPr>
              <a:t>Show its purpose and limitations</a:t>
            </a:r>
            <a:r>
              <a:rPr lang="en-US" sz="1200" b="0" i="0" kern="1200" dirty="0">
                <a:solidFill>
                  <a:schemeClr val="tx1"/>
                </a:solidFill>
                <a:effectLst/>
                <a:latin typeface="+mn-lt"/>
                <a:ea typeface="ＭＳ Ｐゴシック" pitchFamily="-106" charset="-128"/>
                <a:cs typeface="ＭＳ Ｐゴシック" pitchFamily="-106" charset="-128"/>
              </a:rPr>
              <a:t>,</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Contrast it with the New Covenant</a:t>
            </a:r>
            <a:r>
              <a:rPr lang="en-US" sz="1200" b="0" i="0" kern="1200" dirty="0">
                <a:solidFill>
                  <a:schemeClr val="tx1"/>
                </a:solidFill>
                <a:effectLst/>
                <a:latin typeface="+mn-lt"/>
                <a:ea typeface="ＭＳ Ｐゴシック" pitchFamily="-106" charset="-128"/>
                <a:cs typeface="ＭＳ Ｐゴシック" pitchFamily="-106" charset="-128"/>
              </a:rPr>
              <a:t>, and</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Reveal its ultimate fulfillment in Christ</a:t>
            </a:r>
            <a:r>
              <a:rPr lang="en-US" sz="1200" b="0" i="0" kern="1200" dirty="0">
                <a:solidFill>
                  <a:schemeClr val="tx1"/>
                </a:solidFill>
                <a:effectLst/>
                <a:latin typeface="+mn-lt"/>
                <a:ea typeface="ＭＳ Ｐゴシック" pitchFamily="-106" charset="-128"/>
                <a:cs typeface="ＭＳ Ｐゴシック" pitchFamily="-106" charset="-128"/>
              </a:rPr>
              <a:t>, the true Mediator and Lawgiver.</a:t>
            </a:r>
          </a:p>
          <a:p>
            <a:pPr rtl="0" fontAlgn="ctr"/>
            <a:endParaRPr lang="en-US" sz="1200" b="1" i="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Below is a </a:t>
            </a:r>
            <a:r>
              <a:rPr lang="en-US" sz="1200" b="1" kern="1200" dirty="0">
                <a:solidFill>
                  <a:schemeClr val="tx1"/>
                </a:solidFill>
                <a:effectLst/>
                <a:latin typeface="+mn-lt"/>
                <a:ea typeface="ＭＳ Ｐゴシック" pitchFamily="-106" charset="-128"/>
                <a:cs typeface="ＭＳ Ｐゴシック" pitchFamily="-106" charset="-128"/>
              </a:rPr>
              <a:t>comprehensive, organized list</a:t>
            </a:r>
            <a:r>
              <a:rPr lang="en-US" sz="1200" kern="1200" dirty="0">
                <a:solidFill>
                  <a:schemeClr val="tx1"/>
                </a:solidFill>
                <a:effectLst/>
                <a:latin typeface="+mn-lt"/>
                <a:ea typeface="ＭＳ Ｐゴシック" pitchFamily="-106" charset="-128"/>
                <a:cs typeface="ＭＳ Ｐゴシック" pitchFamily="-106" charset="-128"/>
              </a:rPr>
              <a:t> of </a:t>
            </a:r>
            <a:r>
              <a:rPr lang="en-US" sz="1200" b="1" kern="1200" dirty="0">
                <a:solidFill>
                  <a:schemeClr val="tx1"/>
                </a:solidFill>
                <a:effectLst/>
                <a:latin typeface="+mn-lt"/>
                <a:ea typeface="ＭＳ Ｐゴシック" pitchFamily="-106" charset="-128"/>
                <a:cs typeface="ＭＳ Ｐゴシック" pitchFamily="-106" charset="-128"/>
              </a:rPr>
              <a:t>New Testament passages</a:t>
            </a:r>
            <a:r>
              <a:rPr lang="en-US" sz="1200" kern="1200" dirty="0">
                <a:solidFill>
                  <a:schemeClr val="tx1"/>
                </a:solidFill>
                <a:effectLst/>
                <a:latin typeface="+mn-lt"/>
                <a:ea typeface="ＭＳ Ｐゴシック" pitchFamily="-106" charset="-128"/>
                <a:cs typeface="ＭＳ Ｐゴシック" pitchFamily="-106" charset="-128"/>
              </a:rPr>
              <a:t> that directly </a:t>
            </a:r>
            <a:r>
              <a:rPr lang="en-US" sz="1200" b="1" kern="1200" dirty="0">
                <a:solidFill>
                  <a:schemeClr val="tx1"/>
                </a:solidFill>
                <a:effectLst/>
                <a:latin typeface="+mn-lt"/>
                <a:ea typeface="ＭＳ Ｐゴシック" pitchFamily="-106" charset="-128"/>
                <a:cs typeface="ＭＳ Ｐゴシック" pitchFamily="-106" charset="-128"/>
              </a:rPr>
              <a:t>reference or interpret the Mosaic Covenant</a:t>
            </a:r>
            <a:r>
              <a:rPr lang="en-US" sz="1200" kern="1200" dirty="0">
                <a:solidFill>
                  <a:schemeClr val="tx1"/>
                </a:solidFill>
                <a:effectLst/>
                <a:latin typeface="+mn-lt"/>
                <a:ea typeface="ＭＳ Ｐゴシック" pitchFamily="-106" charset="-128"/>
                <a:cs typeface="ＭＳ Ｐゴシック" pitchFamily="-106" charset="-128"/>
              </a:rPr>
              <a:t>, showing how it connects to God’s continuing promise of His presence.</a:t>
            </a:r>
          </a:p>
          <a:p>
            <a:pPr lvl="0"/>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E5B25-0D87-10F5-B89F-B3FAD1B04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9DEE9-3ECA-C9ED-3467-AD6AF88457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F94C4E-FB6E-C8B2-EE8E-DB3A12AA557A}"/>
              </a:ext>
            </a:extLst>
          </p:cNvPr>
          <p:cNvSpPr>
            <a:spLocks noGrp="1"/>
          </p:cNvSpPr>
          <p:nvPr>
            <p:ph type="body" idx="1"/>
          </p:nvPr>
        </p:nvSpPr>
        <p:spPr/>
        <p:txBody>
          <a:bodyPr>
            <a:normAutofit fontScale="70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Jesus’ Fulfillment and Interpretation of Both Covenants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Jesus stood at the </a:t>
            </a:r>
            <a:r>
              <a:rPr lang="en-US" sz="1400" b="1" kern="1200" dirty="0">
                <a:solidFill>
                  <a:schemeClr val="tx1"/>
                </a:solidFill>
                <a:effectLst/>
                <a:latin typeface="+mn-lt"/>
                <a:ea typeface="ＭＳ Ｐゴシック" pitchFamily="-106" charset="-128"/>
                <a:cs typeface="ＭＳ Ｐゴシック" pitchFamily="-106" charset="-128"/>
              </a:rPr>
              <a:t>hinge of covenant history</a:t>
            </a:r>
            <a:r>
              <a:rPr lang="en-US" sz="1400" kern="1200" dirty="0">
                <a:solidFill>
                  <a:schemeClr val="tx1"/>
                </a:solidFill>
                <a:effectLst/>
                <a:latin typeface="+mn-lt"/>
                <a:ea typeface="ＭＳ Ｐゴシック" pitchFamily="-106" charset="-128"/>
                <a:cs typeface="ＭＳ Ｐゴシック" pitchFamily="-106" charset="-128"/>
              </a:rPr>
              <a:t> — not abolishing the old, but fulfilling it (Matthew 5:17-18).</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Jesus and the Abrahamic Covenant</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Jesus identified Himself as the fulfillment of the Abrahamic promise:</a:t>
            </a:r>
          </a:p>
          <a:p>
            <a:pPr lvl="1" rtl="0" fontAlgn="ctr"/>
            <a:r>
              <a:rPr lang="en-US" sz="1400" i="1" kern="1200" dirty="0">
                <a:solidFill>
                  <a:schemeClr val="tx1"/>
                </a:solidFill>
                <a:effectLst/>
                <a:latin typeface="+mn-lt"/>
                <a:ea typeface="ＭＳ Ｐゴシック" pitchFamily="-106" charset="-128"/>
                <a:cs typeface="+mn-cs"/>
              </a:rPr>
              <a:t>“Your father Abraham rejoiced that he would see my day. He saw it and was glad.”</a:t>
            </a:r>
            <a:r>
              <a:rPr lang="en-US" sz="1400" kern="1200" dirty="0">
                <a:solidFill>
                  <a:schemeClr val="tx1"/>
                </a:solidFill>
                <a:effectLst/>
                <a:latin typeface="+mn-lt"/>
                <a:ea typeface="ＭＳ Ｐゴシック" pitchFamily="-106" charset="-128"/>
                <a:cs typeface="+mn-cs"/>
              </a:rPr>
              <a:t> (John 8:56)</a:t>
            </a:r>
          </a:p>
          <a:p>
            <a:pPr lvl="1" rtl="0" fontAlgn="ctr"/>
            <a:r>
              <a:rPr lang="en-US" sz="1400" kern="1200" dirty="0">
                <a:solidFill>
                  <a:schemeClr val="tx1"/>
                </a:solidFill>
                <a:effectLst/>
                <a:latin typeface="+mn-lt"/>
                <a:ea typeface="ＭＳ Ｐゴシック" pitchFamily="-106" charset="-128"/>
                <a:cs typeface="+mn-cs"/>
              </a:rPr>
              <a:t>He declared salvation to the Gentiles as the outworking of the Abrahamic blessing (Matthew 8:11-12).</a:t>
            </a:r>
          </a:p>
          <a:p>
            <a:pPr rtl="0" fontAlgn="ctr"/>
            <a:r>
              <a:rPr lang="en-US" sz="1400" kern="1200" dirty="0">
                <a:solidFill>
                  <a:schemeClr val="tx1"/>
                </a:solidFill>
                <a:effectLst/>
                <a:latin typeface="+mn-lt"/>
                <a:ea typeface="ＭＳ Ｐゴシック" pitchFamily="-106" charset="-128"/>
                <a:cs typeface="ＭＳ Ｐゴシック" pitchFamily="-106" charset="-128"/>
              </a:rPr>
              <a:t>In calling disciples from all nations, Jesus reopened the </a:t>
            </a:r>
            <a:r>
              <a:rPr lang="en-US" sz="1400" b="1" kern="1200" dirty="0">
                <a:solidFill>
                  <a:schemeClr val="tx1"/>
                </a:solidFill>
                <a:effectLst/>
                <a:latin typeface="+mn-lt"/>
                <a:ea typeface="ＭＳ Ｐゴシック" pitchFamily="-106" charset="-128"/>
                <a:cs typeface="ＭＳ Ｐゴシック" pitchFamily="-106" charset="-128"/>
              </a:rPr>
              <a:t>universal dimension</a:t>
            </a:r>
            <a:r>
              <a:rPr lang="en-US" sz="1400" kern="1200" dirty="0">
                <a:solidFill>
                  <a:schemeClr val="tx1"/>
                </a:solidFill>
                <a:effectLst/>
                <a:latin typeface="+mn-lt"/>
                <a:ea typeface="ＭＳ Ｐゴシック" pitchFamily="-106" charset="-128"/>
                <a:cs typeface="ＭＳ Ｐゴシック" pitchFamily="-106" charset="-128"/>
              </a:rPr>
              <a:t> of Abraham’s faith (Genesis 12:3).</a:t>
            </a:r>
          </a:p>
          <a:p>
            <a:pPr rtl="0" fontAlgn="ctr"/>
            <a:r>
              <a:rPr lang="en-US" sz="1400" kern="1200" dirty="0">
                <a:solidFill>
                  <a:schemeClr val="tx1"/>
                </a:solidFill>
                <a:effectLst/>
                <a:latin typeface="+mn-lt"/>
                <a:ea typeface="ＭＳ Ｐゴシック" pitchFamily="-106" charset="-128"/>
                <a:cs typeface="ＭＳ Ｐゴシック" pitchFamily="-106" charset="-128"/>
              </a:rPr>
              <a:t>Paul later interprets this:</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“If you are Christ’s, then you are Abraham’s offspring, heirs according to promise.” (Galatians 3:29)</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Jesus and the Mosaic Covenant</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Jesus perfectly </a:t>
            </a:r>
            <a:r>
              <a:rPr lang="en-US" sz="1400" b="1" kern="1200" dirty="0">
                <a:solidFill>
                  <a:schemeClr val="tx1"/>
                </a:solidFill>
                <a:effectLst/>
                <a:latin typeface="+mn-lt"/>
                <a:ea typeface="ＭＳ Ｐゴシック" pitchFamily="-106" charset="-128"/>
                <a:cs typeface="ＭＳ Ｐゴシック" pitchFamily="-106" charset="-128"/>
              </a:rPr>
              <a:t>obeyed the Law</a:t>
            </a:r>
            <a:r>
              <a:rPr lang="en-US" sz="1400" kern="1200" dirty="0">
                <a:solidFill>
                  <a:schemeClr val="tx1"/>
                </a:solidFill>
                <a:effectLst/>
                <a:latin typeface="+mn-lt"/>
                <a:ea typeface="ＭＳ Ｐゴシック" pitchFamily="-106" charset="-128"/>
                <a:cs typeface="ＭＳ Ｐゴシック" pitchFamily="-106" charset="-128"/>
              </a:rPr>
              <a:t> (Hebrews 4:15) and </a:t>
            </a:r>
            <a:r>
              <a:rPr lang="en-US" sz="1400" b="1" kern="1200" dirty="0">
                <a:solidFill>
                  <a:schemeClr val="tx1"/>
                </a:solidFill>
                <a:effectLst/>
                <a:latin typeface="+mn-lt"/>
                <a:ea typeface="ＭＳ Ｐゴシック" pitchFamily="-106" charset="-128"/>
                <a:cs typeface="ＭＳ Ｐゴシック" pitchFamily="-106" charset="-128"/>
              </a:rPr>
              <a:t>fulfilled its moral, ceremonial, and sacrificial aspects</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In His teachings:</a:t>
            </a:r>
          </a:p>
          <a:p>
            <a:pPr lvl="1" rtl="0" fontAlgn="ctr"/>
            <a:r>
              <a:rPr lang="en-US" sz="1400" kern="1200" dirty="0">
                <a:solidFill>
                  <a:schemeClr val="tx1"/>
                </a:solidFill>
                <a:effectLst/>
                <a:latin typeface="+mn-lt"/>
                <a:ea typeface="ＭＳ Ｐゴシック" pitchFamily="-106" charset="-128"/>
                <a:cs typeface="+mn-cs"/>
              </a:rPr>
              <a:t>He restored the Law’s heart intention — love for God and neighbor (Matthew 22:37-40).</a:t>
            </a:r>
          </a:p>
          <a:p>
            <a:pPr lvl="1" rtl="0" fontAlgn="ctr"/>
            <a:r>
              <a:rPr lang="en-US" sz="1400" kern="1200" dirty="0">
                <a:solidFill>
                  <a:schemeClr val="tx1"/>
                </a:solidFill>
                <a:effectLst/>
                <a:latin typeface="+mn-lt"/>
                <a:ea typeface="ＭＳ Ｐゴシック" pitchFamily="-106" charset="-128"/>
                <a:cs typeface="+mn-cs"/>
              </a:rPr>
              <a:t>He exposed the misuse of legalism (Mark 7:6-9).</a:t>
            </a:r>
          </a:p>
          <a:p>
            <a:pPr lvl="1" rtl="0" fontAlgn="ctr"/>
            <a:r>
              <a:rPr lang="en-US" sz="1400" kern="1200" dirty="0">
                <a:solidFill>
                  <a:schemeClr val="tx1"/>
                </a:solidFill>
                <a:effectLst/>
                <a:latin typeface="+mn-lt"/>
                <a:ea typeface="ＭＳ Ｐゴシック" pitchFamily="-106" charset="-128"/>
                <a:cs typeface="+mn-cs"/>
              </a:rPr>
              <a:t>He declared Himself greater than the Temple, the Sabbath, and Moses (Matthew 12:6-8; John 5:46).</a:t>
            </a:r>
          </a:p>
          <a:p>
            <a:pPr rtl="0" fontAlgn="ctr"/>
            <a:r>
              <a:rPr lang="en-US" sz="1400" kern="1200" dirty="0">
                <a:solidFill>
                  <a:schemeClr val="tx1"/>
                </a:solidFill>
                <a:effectLst/>
                <a:latin typeface="+mn-lt"/>
                <a:ea typeface="ＭＳ Ｐゴシック" pitchFamily="-106" charset="-128"/>
                <a:cs typeface="ＭＳ Ｐゴシック" pitchFamily="-106" charset="-128"/>
              </a:rPr>
              <a:t>At the Last Supper, He inaugurated the </a:t>
            </a:r>
            <a:r>
              <a:rPr lang="en-US" sz="1400" b="1" kern="1200" dirty="0">
                <a:solidFill>
                  <a:schemeClr val="tx1"/>
                </a:solidFill>
                <a:effectLst/>
                <a:latin typeface="+mn-lt"/>
                <a:ea typeface="ＭＳ Ｐゴシック" pitchFamily="-106" charset="-128"/>
                <a:cs typeface="ＭＳ Ｐゴシック" pitchFamily="-106" charset="-128"/>
              </a:rPr>
              <a:t>New Covenant</a:t>
            </a:r>
            <a:r>
              <a:rPr lang="en-US" sz="1400" kern="1200" dirty="0">
                <a:solidFill>
                  <a:schemeClr val="tx1"/>
                </a:solidFill>
                <a:effectLst/>
                <a:latin typeface="+mn-lt"/>
                <a:ea typeface="ＭＳ Ｐゴシック" pitchFamily="-106" charset="-128"/>
                <a:cs typeface="ＭＳ Ｐゴシック" pitchFamily="-106" charset="-128"/>
              </a:rPr>
              <a:t>, saying:</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“This cup is the new covenant in my blood, which is poured out for you.” (Luke 22:20)</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Thus, </a:t>
            </a:r>
            <a:r>
              <a:rPr lang="en-US" sz="1400" b="1" kern="1200" dirty="0">
                <a:solidFill>
                  <a:schemeClr val="tx1"/>
                </a:solidFill>
                <a:effectLst/>
                <a:latin typeface="+mn-lt"/>
                <a:ea typeface="ＭＳ Ｐゴシック" pitchFamily="-106" charset="-128"/>
                <a:cs typeface="ＭＳ Ｐゴシック" pitchFamily="-106" charset="-128"/>
              </a:rPr>
              <a:t>the Mosaic covenant found its completion and closure in Christ</a:t>
            </a:r>
            <a:r>
              <a:rPr lang="en-US" sz="1400" kern="1200" dirty="0">
                <a:solidFill>
                  <a:schemeClr val="tx1"/>
                </a:solidFill>
                <a:effectLst/>
                <a:latin typeface="+mn-lt"/>
                <a:ea typeface="ＭＳ Ｐゴシック" pitchFamily="-106" charset="-128"/>
                <a:cs typeface="ＭＳ Ｐゴシック" pitchFamily="-106" charset="-128"/>
              </a:rPr>
              <a:t>, while the </a:t>
            </a:r>
            <a:r>
              <a:rPr lang="en-US" sz="1400" b="1" kern="1200" dirty="0">
                <a:solidFill>
                  <a:schemeClr val="tx1"/>
                </a:solidFill>
                <a:effectLst/>
                <a:latin typeface="+mn-lt"/>
                <a:ea typeface="ＭＳ Ｐゴシック" pitchFamily="-106" charset="-128"/>
                <a:cs typeface="ＭＳ Ｐゴシック" pitchFamily="-106" charset="-128"/>
              </a:rPr>
              <a:t>Abrahamic covenant found its ultimate fulfillment</a:t>
            </a:r>
            <a:r>
              <a:rPr lang="en-US" sz="1400" kern="1200" dirty="0">
                <a:solidFill>
                  <a:schemeClr val="tx1"/>
                </a:solidFill>
                <a:effectLst/>
                <a:latin typeface="+mn-lt"/>
                <a:ea typeface="ＭＳ Ｐゴシック" pitchFamily="-106" charset="-128"/>
                <a:cs typeface="ＭＳ Ｐゴシック" pitchFamily="-106" charset="-128"/>
              </a:rPr>
              <a:t> in Him.</a:t>
            </a:r>
          </a:p>
          <a:p>
            <a:pPr marL="332"/>
            <a:endParaRPr lang="en-US" sz="1400" dirty="0"/>
          </a:p>
        </p:txBody>
      </p:sp>
      <p:sp>
        <p:nvSpPr>
          <p:cNvPr id="4" name="Slide Number Placeholder 3">
            <a:extLst>
              <a:ext uri="{FF2B5EF4-FFF2-40B4-BE49-F238E27FC236}">
                <a16:creationId xmlns:a16="http://schemas.microsoft.com/office/drawing/2014/main" id="{0FA1875F-5A5F-61B5-393B-C46E3DEAA5E9}"/>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55706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5D1C5-77DB-897A-89EA-935C6308DF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7BE9CB-FE3B-C355-DAA1-7DA8D41FE7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2F64A7-033C-E4E0-2F9C-B87B106A66C2}"/>
              </a:ext>
            </a:extLst>
          </p:cNvPr>
          <p:cNvSpPr>
            <a:spLocks noGrp="1"/>
          </p:cNvSpPr>
          <p:nvPr>
            <p:ph type="body" idx="1"/>
          </p:nvPr>
        </p:nvSpPr>
        <p:spPr/>
        <p:txBody>
          <a:bodyPr>
            <a:normAutofit lnSpcReduction="10000"/>
          </a:bodyPr>
          <a:lstStyle/>
          <a:p>
            <a:r>
              <a:rPr lang="en-US" sz="1400" b="1" kern="1200" dirty="0">
                <a:solidFill>
                  <a:schemeClr val="tx1"/>
                </a:solidFill>
                <a:effectLst/>
                <a:latin typeface="+mn-lt"/>
                <a:ea typeface="ＭＳ Ｐゴシック" pitchFamily="-106" charset="-128"/>
                <a:cs typeface="ＭＳ Ｐゴシック" pitchFamily="-106" charset="-128"/>
              </a:rPr>
              <a:t>Theological Summary</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Abrahamic covenant</a:t>
            </a:r>
            <a:r>
              <a:rPr lang="en-US" sz="1400" kern="1200" dirty="0">
                <a:solidFill>
                  <a:schemeClr val="tx1"/>
                </a:solidFill>
                <a:effectLst/>
                <a:latin typeface="+mn-lt"/>
                <a:ea typeface="ＭＳ Ｐゴシック" pitchFamily="-106" charset="-128"/>
                <a:cs typeface="ＭＳ Ｐゴシック" pitchFamily="-106" charset="-128"/>
              </a:rPr>
              <a:t> never ended — it was </a:t>
            </a:r>
            <a:r>
              <a:rPr lang="en-US" sz="1400" b="1" kern="1200" dirty="0">
                <a:solidFill>
                  <a:schemeClr val="tx1"/>
                </a:solidFill>
                <a:effectLst/>
                <a:latin typeface="+mn-lt"/>
                <a:ea typeface="ＭＳ Ｐゴシック" pitchFamily="-106" charset="-128"/>
                <a:cs typeface="ＭＳ Ｐゴシック" pitchFamily="-106" charset="-128"/>
              </a:rPr>
              <a:t>fulfilled</a:t>
            </a:r>
            <a:r>
              <a:rPr lang="en-US" sz="1400" kern="1200" dirty="0">
                <a:solidFill>
                  <a:schemeClr val="tx1"/>
                </a:solidFill>
                <a:effectLst/>
                <a:latin typeface="+mn-lt"/>
                <a:ea typeface="ＭＳ Ｐゴシック" pitchFamily="-106" charset="-128"/>
                <a:cs typeface="ＭＳ Ｐゴシック" pitchFamily="-106" charset="-128"/>
              </a:rPr>
              <a:t> in Christ and extended to all nations through faith.</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Mosaic covenant</a:t>
            </a:r>
            <a:r>
              <a:rPr lang="en-US" sz="1400" kern="1200" dirty="0">
                <a:solidFill>
                  <a:schemeClr val="tx1"/>
                </a:solidFill>
                <a:effectLst/>
                <a:latin typeface="+mn-lt"/>
                <a:ea typeface="ＭＳ Ｐゴシック" pitchFamily="-106" charset="-128"/>
                <a:cs typeface="ＭＳ Ｐゴシック" pitchFamily="-106" charset="-128"/>
              </a:rPr>
              <a:t> was </a:t>
            </a:r>
            <a:r>
              <a:rPr lang="en-US" sz="1400" b="1" kern="1200" dirty="0">
                <a:solidFill>
                  <a:schemeClr val="tx1"/>
                </a:solidFill>
                <a:effectLst/>
                <a:latin typeface="+mn-lt"/>
                <a:ea typeface="ＭＳ Ｐゴシック" pitchFamily="-106" charset="-128"/>
                <a:cs typeface="ＭＳ Ｐゴシック" pitchFamily="-106" charset="-128"/>
              </a:rPr>
              <a:t>completed and superseded</a:t>
            </a:r>
            <a:r>
              <a:rPr lang="en-US" sz="1400" kern="1200" dirty="0">
                <a:solidFill>
                  <a:schemeClr val="tx1"/>
                </a:solidFill>
                <a:effectLst/>
                <a:latin typeface="+mn-lt"/>
                <a:ea typeface="ＭＳ Ｐゴシック" pitchFamily="-106" charset="-128"/>
                <a:cs typeface="ＭＳ Ｐゴシック" pitchFamily="-106" charset="-128"/>
              </a:rPr>
              <a:t> in Christ, its ceremonial and national functions absorbed into the New Covenant.</a:t>
            </a:r>
          </a:p>
          <a:p>
            <a:pPr rtl="0" fontAlgn="ctr"/>
            <a:r>
              <a:rPr lang="en-US" sz="1400" kern="1200" dirty="0">
                <a:solidFill>
                  <a:schemeClr val="tx1"/>
                </a:solidFill>
                <a:effectLst/>
                <a:latin typeface="+mn-lt"/>
                <a:ea typeface="ＭＳ Ｐゴシック" pitchFamily="-106" charset="-128"/>
                <a:cs typeface="ＭＳ Ｐゴシック" pitchFamily="-106" charset="-128"/>
              </a:rPr>
              <a:t>Christianity, therefore, stands as the </a:t>
            </a:r>
            <a:r>
              <a:rPr lang="en-US" sz="1400" b="1" kern="1200" dirty="0">
                <a:solidFill>
                  <a:schemeClr val="tx1"/>
                </a:solidFill>
                <a:effectLst/>
                <a:latin typeface="+mn-lt"/>
                <a:ea typeface="ＭＳ Ｐゴシック" pitchFamily="-106" charset="-128"/>
                <a:cs typeface="ＭＳ Ｐゴシック" pitchFamily="-106" charset="-128"/>
              </a:rPr>
              <a:t>continuation of the Abrahamic covenant</a:t>
            </a:r>
            <a:r>
              <a:rPr lang="en-US" sz="1400" kern="1200" dirty="0">
                <a:solidFill>
                  <a:schemeClr val="tx1"/>
                </a:solidFill>
                <a:effectLst/>
                <a:latin typeface="+mn-lt"/>
                <a:ea typeface="ＭＳ Ｐゴシック" pitchFamily="-106" charset="-128"/>
                <a:cs typeface="ＭＳ Ｐゴシック" pitchFamily="-106" charset="-128"/>
              </a:rPr>
              <a:t> (by faith), while Judaism continues the </a:t>
            </a:r>
            <a:r>
              <a:rPr lang="en-US" sz="1400" b="1" kern="1200" dirty="0">
                <a:solidFill>
                  <a:schemeClr val="tx1"/>
                </a:solidFill>
                <a:effectLst/>
                <a:latin typeface="+mn-lt"/>
                <a:ea typeface="ＭＳ Ｐゴシック" pitchFamily="-106" charset="-128"/>
                <a:cs typeface="ＭＳ Ｐゴシック" pitchFamily="-106" charset="-128"/>
              </a:rPr>
              <a:t>Mosaic tradition</a:t>
            </a:r>
            <a:r>
              <a:rPr lang="en-US" sz="1400" kern="1200" dirty="0">
                <a:solidFill>
                  <a:schemeClr val="tx1"/>
                </a:solidFill>
                <a:effectLst/>
                <a:latin typeface="+mn-lt"/>
                <a:ea typeface="ＭＳ Ｐゴシック" pitchFamily="-106" charset="-128"/>
                <a:cs typeface="ＭＳ Ｐゴシック" pitchFamily="-106" charset="-128"/>
              </a:rPr>
              <a:t> (by law).</a:t>
            </a:r>
          </a:p>
          <a:p>
            <a:pPr rtl="0" fontAlgn="ctr"/>
            <a:r>
              <a:rPr lang="en-US" sz="1400" kern="1200" dirty="0">
                <a:solidFill>
                  <a:schemeClr val="tx1"/>
                </a:solidFill>
                <a:effectLst/>
                <a:latin typeface="+mn-lt"/>
                <a:ea typeface="ＭＳ Ｐゴシック" pitchFamily="-106" charset="-128"/>
                <a:cs typeface="ＭＳ Ｐゴシック" pitchFamily="-106" charset="-128"/>
              </a:rPr>
              <a:t>Both trace their roots to God’s promises, but only one — through Christ — achieves the covenant’s intended fulfillment: </a:t>
            </a:r>
            <a:r>
              <a:rPr lang="en-US" sz="1400" b="1" kern="1200" dirty="0">
                <a:solidFill>
                  <a:schemeClr val="tx1"/>
                </a:solidFill>
                <a:effectLst/>
                <a:latin typeface="+mn-lt"/>
                <a:ea typeface="ＭＳ Ｐゴシック" pitchFamily="-106" charset="-128"/>
                <a:cs typeface="ＭＳ Ｐゴシック" pitchFamily="-106" charset="-128"/>
              </a:rPr>
              <a:t>blessing to all nations through faith</a:t>
            </a:r>
            <a:r>
              <a:rPr lang="en-US" sz="1400" kern="1200" dirty="0">
                <a:solidFill>
                  <a:schemeClr val="tx1"/>
                </a:solidFill>
                <a:effectLst/>
                <a:latin typeface="+mn-lt"/>
                <a:ea typeface="ＭＳ Ｐゴシック" pitchFamily="-106" charset="-128"/>
                <a:cs typeface="ＭＳ Ｐゴシック" pitchFamily="-106" charset="-128"/>
              </a:rPr>
              <a:t>.</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Summary Statement</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In Jesus Christ, the covenants of Abraham and Moses meet. The Abrahamic covenant of promise finds its fulfillment, and the Mosaic covenant of law finds its completion. After Christ, these paths diverged — one remaining bound to the letter of Sinai, and the other carried forward by the Spirit of promise to the nations. Thus, the story of Scripture moves from covenant </a:t>
            </a:r>
            <a:r>
              <a:rPr lang="en-US" sz="1400" b="1" kern="1200" dirty="0">
                <a:solidFill>
                  <a:schemeClr val="tx1"/>
                </a:solidFill>
                <a:effectLst/>
                <a:latin typeface="+mn-lt"/>
                <a:ea typeface="ＭＳ Ｐゴシック" pitchFamily="-106" charset="-128"/>
                <a:cs typeface="ＭＳ Ｐゴシック" pitchFamily="-106" charset="-128"/>
              </a:rPr>
              <a:t>law</a:t>
            </a:r>
            <a:r>
              <a:rPr lang="en-US" sz="1400" kern="1200" dirty="0">
                <a:solidFill>
                  <a:schemeClr val="tx1"/>
                </a:solidFill>
                <a:effectLst/>
                <a:latin typeface="+mn-lt"/>
                <a:ea typeface="ＭＳ Ｐゴシック" pitchFamily="-106" charset="-128"/>
                <a:cs typeface="ＭＳ Ｐゴシック" pitchFamily="-106" charset="-128"/>
              </a:rPr>
              <a:t> to covenant </a:t>
            </a:r>
            <a:r>
              <a:rPr lang="en-US" sz="1400" b="1" kern="1200" dirty="0">
                <a:solidFill>
                  <a:schemeClr val="tx1"/>
                </a:solidFill>
                <a:effectLst/>
                <a:latin typeface="+mn-lt"/>
                <a:ea typeface="ＭＳ Ｐゴシック" pitchFamily="-106" charset="-128"/>
                <a:cs typeface="ＭＳ Ｐゴシック" pitchFamily="-106" charset="-128"/>
              </a:rPr>
              <a:t>grace</a:t>
            </a:r>
            <a:r>
              <a:rPr lang="en-US" sz="1400" kern="1200" dirty="0">
                <a:solidFill>
                  <a:schemeClr val="tx1"/>
                </a:solidFill>
                <a:effectLst/>
                <a:latin typeface="+mn-lt"/>
                <a:ea typeface="ＭＳ Ｐゴシック" pitchFamily="-106" charset="-128"/>
                <a:cs typeface="ＭＳ Ｐゴシック" pitchFamily="-106" charset="-128"/>
              </a:rPr>
              <a:t>, from the shadow of Sinai to the light of Calvary.</a:t>
            </a:r>
          </a:p>
          <a:p>
            <a:pPr marL="332"/>
            <a:endParaRPr lang="en-US" sz="1400" dirty="0"/>
          </a:p>
        </p:txBody>
      </p:sp>
      <p:sp>
        <p:nvSpPr>
          <p:cNvPr id="4" name="Slide Number Placeholder 3">
            <a:extLst>
              <a:ext uri="{FF2B5EF4-FFF2-40B4-BE49-F238E27FC236}">
                <a16:creationId xmlns:a16="http://schemas.microsoft.com/office/drawing/2014/main" id="{E608BFE7-3FF0-682D-CB75-A479B0993FD3}"/>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279529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32A8D-B2F2-AB31-56C2-0A2E168DC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360CD4-9A48-4935-0B11-5C15AE2071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DD19DB-1489-F551-6D4B-C872A4299932}"/>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The Abrahamic Covenant (Genesis 12, 15, 17)</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By the first century, the </a:t>
            </a:r>
            <a:r>
              <a:rPr lang="en-US" sz="1400" b="1" kern="1200" dirty="0">
                <a:solidFill>
                  <a:schemeClr val="tx1"/>
                </a:solidFill>
                <a:effectLst/>
                <a:latin typeface="+mn-lt"/>
                <a:ea typeface="ＭＳ Ｐゴシック" pitchFamily="-106" charset="-128"/>
                <a:cs typeface="ＭＳ Ｐゴシック" pitchFamily="-106" charset="-128"/>
              </a:rPr>
              <a:t>Abrahamic covenant</a:t>
            </a:r>
            <a:r>
              <a:rPr lang="en-US" sz="1400" kern="1200" dirty="0">
                <a:solidFill>
                  <a:schemeClr val="tx1"/>
                </a:solidFill>
                <a:effectLst/>
                <a:latin typeface="+mn-lt"/>
                <a:ea typeface="ＭＳ Ｐゴシック" pitchFamily="-106" charset="-128"/>
                <a:cs typeface="ＭＳ Ｐゴシック" pitchFamily="-106" charset="-128"/>
              </a:rPr>
              <a:t> was revered as the foundation of Israel’s identity.</a:t>
            </a:r>
          </a:p>
          <a:p>
            <a:pPr rtl="0" fontAlgn="ctr"/>
            <a:r>
              <a:rPr lang="en-US" sz="1400" kern="1200" dirty="0">
                <a:solidFill>
                  <a:schemeClr val="tx1"/>
                </a:solidFill>
                <a:effectLst/>
                <a:latin typeface="+mn-lt"/>
                <a:ea typeface="ＭＳ Ｐゴシック" pitchFamily="-106" charset="-128"/>
                <a:cs typeface="ＭＳ Ｐゴシック" pitchFamily="-106" charset="-128"/>
              </a:rPr>
              <a:t>It emphasized:</a:t>
            </a:r>
          </a:p>
          <a:p>
            <a:pPr lvl="1" rtl="0" fontAlgn="ctr"/>
            <a:r>
              <a:rPr lang="en-US" sz="1400" b="1" kern="1200" dirty="0">
                <a:solidFill>
                  <a:schemeClr val="tx1"/>
                </a:solidFill>
                <a:effectLst/>
                <a:latin typeface="+mn-lt"/>
                <a:ea typeface="ＭＳ Ｐゴシック" pitchFamily="-106" charset="-128"/>
                <a:cs typeface="+mn-cs"/>
              </a:rPr>
              <a:t>God’s choice of Israel</a:t>
            </a:r>
            <a:r>
              <a:rPr lang="en-US" sz="1400" kern="1200" dirty="0">
                <a:solidFill>
                  <a:schemeClr val="tx1"/>
                </a:solidFill>
                <a:effectLst/>
                <a:latin typeface="+mn-lt"/>
                <a:ea typeface="ＭＳ Ｐゴシック" pitchFamily="-106" charset="-128"/>
                <a:cs typeface="+mn-cs"/>
              </a:rPr>
              <a:t> as His covenant people (Genesis 17:7-8).</a:t>
            </a:r>
          </a:p>
          <a:p>
            <a:pPr lvl="1" rtl="0" fontAlgn="ctr"/>
            <a:r>
              <a:rPr lang="en-US" sz="1400" b="1" kern="1200" dirty="0">
                <a:solidFill>
                  <a:schemeClr val="tx1"/>
                </a:solidFill>
                <a:effectLst/>
                <a:latin typeface="+mn-lt"/>
                <a:ea typeface="ＭＳ Ｐゴシック" pitchFamily="-106" charset="-128"/>
                <a:cs typeface="+mn-cs"/>
              </a:rPr>
              <a:t>The sign of circumcision</a:t>
            </a:r>
            <a:r>
              <a:rPr lang="en-US" sz="1400" kern="1200" dirty="0">
                <a:solidFill>
                  <a:schemeClr val="tx1"/>
                </a:solidFill>
                <a:effectLst/>
                <a:latin typeface="+mn-lt"/>
                <a:ea typeface="ＭＳ Ｐゴシック" pitchFamily="-106" charset="-128"/>
                <a:cs typeface="+mn-cs"/>
              </a:rPr>
              <a:t> as covenantal membership (Genesis 17:10-14).</a:t>
            </a:r>
          </a:p>
          <a:p>
            <a:pPr lvl="1" rtl="0" fontAlgn="ctr"/>
            <a:r>
              <a:rPr lang="en-US" sz="1400" b="1" kern="1200" dirty="0">
                <a:solidFill>
                  <a:schemeClr val="tx1"/>
                </a:solidFill>
                <a:effectLst/>
                <a:latin typeface="+mn-lt"/>
                <a:ea typeface="ＭＳ Ｐゴシック" pitchFamily="-106" charset="-128"/>
                <a:cs typeface="+mn-cs"/>
              </a:rPr>
              <a:t>The promise of blessing</a:t>
            </a:r>
            <a:r>
              <a:rPr lang="en-US" sz="1400" kern="1200" dirty="0">
                <a:solidFill>
                  <a:schemeClr val="tx1"/>
                </a:solidFill>
                <a:effectLst/>
                <a:latin typeface="+mn-lt"/>
                <a:ea typeface="ＭＳ Ｐゴシック" pitchFamily="-106" charset="-128"/>
                <a:cs typeface="+mn-cs"/>
              </a:rPr>
              <a:t> through Abraham’s seed and faith (Genesis 12:3; 15:6).</a:t>
            </a:r>
          </a:p>
          <a:p>
            <a:pPr rtl="0" fontAlgn="ctr"/>
            <a:r>
              <a:rPr lang="en-US" sz="1400" kern="1200" dirty="0">
                <a:solidFill>
                  <a:schemeClr val="tx1"/>
                </a:solidFill>
                <a:effectLst/>
                <a:latin typeface="+mn-lt"/>
                <a:ea typeface="ＭＳ Ｐゴシック" pitchFamily="-106" charset="-128"/>
                <a:cs typeface="ＭＳ Ｐゴシック" pitchFamily="-106" charset="-128"/>
              </a:rPr>
              <a:t>In Jesus’ day, this covenant was understood </a:t>
            </a:r>
            <a:r>
              <a:rPr lang="en-US" sz="1400" b="1" kern="1200" dirty="0">
                <a:solidFill>
                  <a:schemeClr val="tx1"/>
                </a:solidFill>
                <a:effectLst/>
                <a:latin typeface="+mn-lt"/>
                <a:ea typeface="ＭＳ Ｐゴシック" pitchFamily="-106" charset="-128"/>
                <a:cs typeface="ＭＳ Ｐゴシック" pitchFamily="-106" charset="-128"/>
              </a:rPr>
              <a:t>ethnically</a:t>
            </a:r>
            <a:r>
              <a:rPr lang="en-US" sz="1400" kern="1200" dirty="0">
                <a:solidFill>
                  <a:schemeClr val="tx1"/>
                </a:solidFill>
                <a:effectLst/>
                <a:latin typeface="+mn-lt"/>
                <a:ea typeface="ＭＳ Ｐゴシック" pitchFamily="-106" charset="-128"/>
                <a:cs typeface="ＭＳ Ｐゴシック" pitchFamily="-106" charset="-128"/>
              </a:rPr>
              <a:t> rather than spiritually.</a:t>
            </a:r>
          </a:p>
          <a:p>
            <a:pPr lvl="1" rtl="0" fontAlgn="ctr"/>
            <a:r>
              <a:rPr lang="en-US" sz="1400" kern="1200" dirty="0">
                <a:solidFill>
                  <a:schemeClr val="tx1"/>
                </a:solidFill>
                <a:effectLst/>
                <a:latin typeface="+mn-lt"/>
                <a:ea typeface="ＭＳ Ｐゴシック" pitchFamily="-106" charset="-128"/>
                <a:cs typeface="+mn-cs"/>
              </a:rPr>
              <a:t>Descent from Abraham was seen as automatic inclusion in God’s covenant people (cf. Matthew 3:9, John 8:33-39).</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Pharisees and religious leaders</a:t>
            </a:r>
            <a:r>
              <a:rPr lang="en-US" sz="1400" kern="1200" dirty="0">
                <a:solidFill>
                  <a:schemeClr val="tx1"/>
                </a:solidFill>
                <a:effectLst/>
                <a:latin typeface="+mn-lt"/>
                <a:ea typeface="ＭＳ Ｐゴシック" pitchFamily="-106" charset="-128"/>
                <a:cs typeface="+mn-cs"/>
              </a:rPr>
              <a:t> often equated covenant faithfulness with ritual purity and national belonging.</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Abrahamic promise of blessing to the nations</a:t>
            </a:r>
            <a:r>
              <a:rPr lang="en-US" sz="1400" kern="1200" dirty="0">
                <a:solidFill>
                  <a:schemeClr val="tx1"/>
                </a:solidFill>
                <a:effectLst/>
                <a:latin typeface="+mn-lt"/>
                <a:ea typeface="ＭＳ Ｐゴシック" pitchFamily="-106" charset="-128"/>
                <a:cs typeface="+mn-cs"/>
              </a:rPr>
              <a:t> had largely been overshadowed by ethnic exclusivity.</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In summary: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Abrahamic covenant at the time of Jesus was honored in word but narrowed in scope. It was tied to </a:t>
            </a:r>
            <a:r>
              <a:rPr lang="en-US" sz="1400" b="1" kern="1200" dirty="0">
                <a:solidFill>
                  <a:schemeClr val="tx1"/>
                </a:solidFill>
                <a:effectLst/>
                <a:latin typeface="+mn-lt"/>
                <a:ea typeface="ＭＳ Ｐゴシック" pitchFamily="-106" charset="-128"/>
                <a:cs typeface="ＭＳ Ｐゴシック" pitchFamily="-106" charset="-128"/>
              </a:rPr>
              <a:t>national pride and lineage</a:t>
            </a:r>
            <a:r>
              <a:rPr lang="en-US" sz="1400" kern="1200" dirty="0">
                <a:solidFill>
                  <a:schemeClr val="tx1"/>
                </a:solidFill>
                <a:effectLst/>
                <a:latin typeface="+mn-lt"/>
                <a:ea typeface="ＭＳ Ｐゴシック" pitchFamily="-106" charset="-128"/>
                <a:cs typeface="ＭＳ Ｐゴシック" pitchFamily="-106" charset="-128"/>
              </a:rPr>
              <a:t>, not the universal faith Abraham exhibited.</a:t>
            </a:r>
          </a:p>
          <a:p>
            <a:pPr marL="332"/>
            <a:endParaRPr lang="en-US" sz="1400" dirty="0"/>
          </a:p>
        </p:txBody>
      </p:sp>
      <p:sp>
        <p:nvSpPr>
          <p:cNvPr id="4" name="Slide Number Placeholder 3">
            <a:extLst>
              <a:ext uri="{FF2B5EF4-FFF2-40B4-BE49-F238E27FC236}">
                <a16:creationId xmlns:a16="http://schemas.microsoft.com/office/drawing/2014/main" id="{12BABDAD-169F-CDA7-7D8C-464514BC7DC7}"/>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808834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8E896-CCB4-8792-C34D-15235B0789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04625-7BD4-675F-BFFA-8B439B964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C6B6F-0941-B752-AFE1-5F15CDE3AC27}"/>
              </a:ext>
            </a:extLst>
          </p:cNvPr>
          <p:cNvSpPr>
            <a:spLocks noGrp="1"/>
          </p:cNvSpPr>
          <p:nvPr>
            <p:ph type="body" idx="1"/>
          </p:nvPr>
        </p:nvSpPr>
        <p:spPr/>
        <p:txBody>
          <a:bodyPr>
            <a:normAutofit lnSpcReduction="10000"/>
          </a:bodyPr>
          <a:lstStyle/>
          <a:p>
            <a:r>
              <a:rPr lang="en-US" sz="1400" b="1" kern="1200" dirty="0">
                <a:solidFill>
                  <a:schemeClr val="tx1"/>
                </a:solidFill>
                <a:effectLst/>
                <a:latin typeface="+mn-lt"/>
                <a:ea typeface="ＭＳ Ｐゴシック" pitchFamily="-106" charset="-128"/>
                <a:cs typeface="ＭＳ Ｐゴシック" pitchFamily="-106" charset="-128"/>
              </a:rPr>
              <a:t>The Mosaic Covenant (Exodus 19-24)</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Mosaic covenant was the </a:t>
            </a:r>
            <a:r>
              <a:rPr lang="en-US" sz="1400" b="1" kern="1200" dirty="0">
                <a:solidFill>
                  <a:schemeClr val="tx1"/>
                </a:solidFill>
                <a:effectLst/>
                <a:latin typeface="+mn-lt"/>
                <a:ea typeface="ＭＳ Ｐゴシック" pitchFamily="-106" charset="-128"/>
                <a:cs typeface="ＭＳ Ｐゴシック" pitchFamily="-106" charset="-128"/>
              </a:rPr>
              <a:t>legal, ritual, and cultural structure</a:t>
            </a:r>
            <a:r>
              <a:rPr lang="en-US" sz="1400" kern="1200" dirty="0">
                <a:solidFill>
                  <a:schemeClr val="tx1"/>
                </a:solidFill>
                <a:effectLst/>
                <a:latin typeface="+mn-lt"/>
                <a:ea typeface="ＭＳ Ｐゴシック" pitchFamily="-106" charset="-128"/>
                <a:cs typeface="ＭＳ Ｐゴシック" pitchFamily="-106" charset="-128"/>
              </a:rPr>
              <a:t> of Israel.</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Law (Torah)</a:t>
            </a:r>
            <a:r>
              <a:rPr lang="en-US" sz="1400" kern="1200" dirty="0">
                <a:solidFill>
                  <a:schemeClr val="tx1"/>
                </a:solidFill>
                <a:effectLst/>
                <a:latin typeface="+mn-lt"/>
                <a:ea typeface="ＭＳ Ｐゴシック" pitchFamily="-106" charset="-128"/>
                <a:cs typeface="+mn-cs"/>
              </a:rPr>
              <a:t> defined righteousness, worship, and civil life.</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Temple</a:t>
            </a:r>
            <a:r>
              <a:rPr lang="en-US" sz="1400" kern="1200" dirty="0">
                <a:solidFill>
                  <a:schemeClr val="tx1"/>
                </a:solidFill>
                <a:effectLst/>
                <a:latin typeface="+mn-lt"/>
                <a:ea typeface="ＭＳ Ｐゴシック" pitchFamily="-106" charset="-128"/>
                <a:cs typeface="+mn-cs"/>
              </a:rPr>
              <a:t> was the visible center of God’s presence and covenant relationship.</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sacrificial system</a:t>
            </a:r>
            <a:r>
              <a:rPr lang="en-US" sz="1400" kern="1200" dirty="0">
                <a:solidFill>
                  <a:schemeClr val="tx1"/>
                </a:solidFill>
                <a:effectLst/>
                <a:latin typeface="+mn-lt"/>
                <a:ea typeface="ＭＳ Ｐゴシック" pitchFamily="-106" charset="-128"/>
                <a:cs typeface="+mn-cs"/>
              </a:rPr>
              <a:t> maintained ritual purity and atonement (Leviticus).</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Sabbath</a:t>
            </a:r>
            <a:r>
              <a:rPr lang="en-US" sz="1400" kern="1200" dirty="0">
                <a:solidFill>
                  <a:schemeClr val="tx1"/>
                </a:solidFill>
                <a:effectLst/>
                <a:latin typeface="+mn-lt"/>
                <a:ea typeface="ＭＳ Ｐゴシック" pitchFamily="-106" charset="-128"/>
                <a:cs typeface="+mn-cs"/>
              </a:rPr>
              <a:t> and festivals served as perpetual signs of covenant loyalty.</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By Jesus’ day:</a:t>
            </a:r>
          </a:p>
          <a:p>
            <a:pPr lvl="1" rtl="0" fontAlgn="ctr"/>
            <a:r>
              <a:rPr lang="en-US" sz="1400" kern="1200" dirty="0">
                <a:solidFill>
                  <a:schemeClr val="tx1"/>
                </a:solidFill>
                <a:effectLst/>
                <a:latin typeface="+mn-lt"/>
                <a:ea typeface="ＭＳ Ｐゴシック" pitchFamily="-106" charset="-128"/>
                <a:cs typeface="+mn-cs"/>
              </a:rPr>
              <a:t>The Law had become </a:t>
            </a:r>
            <a:r>
              <a:rPr lang="en-US" sz="1400" b="1" kern="1200" dirty="0">
                <a:solidFill>
                  <a:schemeClr val="tx1"/>
                </a:solidFill>
                <a:effectLst/>
                <a:latin typeface="+mn-lt"/>
                <a:ea typeface="ＭＳ Ｐゴシック" pitchFamily="-106" charset="-128"/>
                <a:cs typeface="+mn-cs"/>
              </a:rPr>
              <a:t>highly systematized</a:t>
            </a:r>
            <a:r>
              <a:rPr lang="en-US" sz="1400" kern="1200" dirty="0">
                <a:solidFill>
                  <a:schemeClr val="tx1"/>
                </a:solidFill>
                <a:effectLst/>
                <a:latin typeface="+mn-lt"/>
                <a:ea typeface="ＭＳ Ｐゴシック" pitchFamily="-106" charset="-128"/>
                <a:cs typeface="+mn-cs"/>
              </a:rPr>
              <a:t> under oral traditions (later codified in the Mishnah).</a:t>
            </a:r>
          </a:p>
          <a:p>
            <a:pPr lvl="1" rtl="0" fontAlgn="ctr"/>
            <a:r>
              <a:rPr lang="en-US" sz="1400" kern="1200" dirty="0">
                <a:solidFill>
                  <a:schemeClr val="tx1"/>
                </a:solidFill>
                <a:effectLst/>
                <a:latin typeface="+mn-lt"/>
                <a:ea typeface="ＭＳ Ｐゴシック" pitchFamily="-106" charset="-128"/>
                <a:cs typeface="+mn-cs"/>
              </a:rPr>
              <a:t>The Mosaic covenant had taken on a </a:t>
            </a:r>
            <a:r>
              <a:rPr lang="en-US" sz="1400" b="1" kern="1200" dirty="0">
                <a:solidFill>
                  <a:schemeClr val="tx1"/>
                </a:solidFill>
                <a:effectLst/>
                <a:latin typeface="+mn-lt"/>
                <a:ea typeface="ＭＳ Ｐゴシック" pitchFamily="-106" charset="-128"/>
                <a:cs typeface="+mn-cs"/>
              </a:rPr>
              <a:t>burden of external observance</a:t>
            </a:r>
            <a:r>
              <a:rPr lang="en-US" sz="1400" kern="1200" dirty="0">
                <a:solidFill>
                  <a:schemeClr val="tx1"/>
                </a:solidFill>
                <a:effectLst/>
                <a:latin typeface="+mn-lt"/>
                <a:ea typeface="ＭＳ Ｐゴシック" pitchFamily="-106" charset="-128"/>
                <a:cs typeface="+mn-cs"/>
              </a:rPr>
              <a:t> rather than inner transformation.</a:t>
            </a:r>
          </a:p>
          <a:p>
            <a:pPr lvl="1" rtl="0" fontAlgn="ctr"/>
            <a:r>
              <a:rPr lang="en-US" sz="1400" kern="1200" dirty="0">
                <a:solidFill>
                  <a:schemeClr val="tx1"/>
                </a:solidFill>
                <a:effectLst/>
                <a:latin typeface="+mn-lt"/>
                <a:ea typeface="ＭＳ Ｐゴシック" pitchFamily="-106" charset="-128"/>
                <a:cs typeface="+mn-cs"/>
              </a:rPr>
              <a:t>The religious hierarchy (Pharisees, Sadducees, scribes, priests) often enforced legal purity without covenantal mercy.</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In summary: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At the time of Christ, the Mosaic covenant was central to Israel’s national and religious life — but it had become </a:t>
            </a:r>
            <a:r>
              <a:rPr lang="en-US" sz="1400" b="1" kern="1200" dirty="0">
                <a:solidFill>
                  <a:schemeClr val="tx1"/>
                </a:solidFill>
                <a:effectLst/>
                <a:latin typeface="+mn-lt"/>
                <a:ea typeface="ＭＳ Ｐゴシック" pitchFamily="-106" charset="-128"/>
                <a:cs typeface="ＭＳ Ｐゴシック" pitchFamily="-106" charset="-128"/>
              </a:rPr>
              <a:t>an end in itself</a:t>
            </a:r>
            <a:r>
              <a:rPr lang="en-US" sz="1400" kern="1200" dirty="0">
                <a:solidFill>
                  <a:schemeClr val="tx1"/>
                </a:solidFill>
                <a:effectLst/>
                <a:latin typeface="+mn-lt"/>
                <a:ea typeface="ＭＳ Ｐゴシック" pitchFamily="-106" charset="-128"/>
                <a:cs typeface="ＭＳ Ｐゴシック" pitchFamily="-106" charset="-128"/>
              </a:rPr>
              <a:t> rather than a means to point toward God’s greater redemptive plan.</a:t>
            </a:r>
          </a:p>
          <a:p>
            <a:pPr marL="332"/>
            <a:endParaRPr lang="en-US" sz="1400" dirty="0"/>
          </a:p>
        </p:txBody>
      </p:sp>
      <p:sp>
        <p:nvSpPr>
          <p:cNvPr id="4" name="Slide Number Placeholder 3">
            <a:extLst>
              <a:ext uri="{FF2B5EF4-FFF2-40B4-BE49-F238E27FC236}">
                <a16:creationId xmlns:a16="http://schemas.microsoft.com/office/drawing/2014/main" id="{C56A7EE2-9085-02AB-C61D-FD4E5056F7AD}"/>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204839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09A33-D010-FD89-9988-6CAEF6E526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64CA64-DECF-EF2F-0EE2-BACCEC75C8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9FDDEA-188D-0FDE-1E80-58A333C5A71A}"/>
              </a:ext>
            </a:extLst>
          </p:cNvPr>
          <p:cNvSpPr>
            <a:spLocks noGrp="1"/>
          </p:cNvSpPr>
          <p:nvPr>
            <p:ph type="body" idx="1"/>
          </p:nvPr>
        </p:nvSpPr>
        <p:spPr/>
        <p:txBody>
          <a:bodyPr>
            <a:normAutofit fontScale="70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Jesus’ Fulfillment and Interpretation of Both Covenants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Jesus stood at the </a:t>
            </a:r>
            <a:r>
              <a:rPr lang="en-US" sz="1400" b="1" kern="1200" dirty="0">
                <a:solidFill>
                  <a:schemeClr val="tx1"/>
                </a:solidFill>
                <a:effectLst/>
                <a:latin typeface="+mn-lt"/>
                <a:ea typeface="ＭＳ Ｐゴシック" pitchFamily="-106" charset="-128"/>
                <a:cs typeface="ＭＳ Ｐゴシック" pitchFamily="-106" charset="-128"/>
              </a:rPr>
              <a:t>hinge of covenant history</a:t>
            </a:r>
            <a:r>
              <a:rPr lang="en-US" sz="1400" kern="1200" dirty="0">
                <a:solidFill>
                  <a:schemeClr val="tx1"/>
                </a:solidFill>
                <a:effectLst/>
                <a:latin typeface="+mn-lt"/>
                <a:ea typeface="ＭＳ Ｐゴシック" pitchFamily="-106" charset="-128"/>
                <a:cs typeface="ＭＳ Ｐゴシック" pitchFamily="-106" charset="-128"/>
              </a:rPr>
              <a:t> — not abolishing the old, but fulfilling it (Matthew 5:17-18).</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Jesus and the Abrahamic Covenant</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Jesus identified Himself as the fulfillment of the Abrahamic promise:</a:t>
            </a:r>
          </a:p>
          <a:p>
            <a:pPr lvl="1" rtl="0" fontAlgn="ctr"/>
            <a:r>
              <a:rPr lang="en-US" sz="1400" i="1" kern="1200" dirty="0">
                <a:solidFill>
                  <a:schemeClr val="tx1"/>
                </a:solidFill>
                <a:effectLst/>
                <a:latin typeface="+mn-lt"/>
                <a:ea typeface="ＭＳ Ｐゴシック" pitchFamily="-106" charset="-128"/>
                <a:cs typeface="+mn-cs"/>
              </a:rPr>
              <a:t>“Your father Abraham rejoiced that he would see my day. He saw it and was glad.”</a:t>
            </a:r>
            <a:r>
              <a:rPr lang="en-US" sz="1400" kern="1200" dirty="0">
                <a:solidFill>
                  <a:schemeClr val="tx1"/>
                </a:solidFill>
                <a:effectLst/>
                <a:latin typeface="+mn-lt"/>
                <a:ea typeface="ＭＳ Ｐゴシック" pitchFamily="-106" charset="-128"/>
                <a:cs typeface="+mn-cs"/>
              </a:rPr>
              <a:t> (John 8:56)</a:t>
            </a:r>
          </a:p>
          <a:p>
            <a:pPr lvl="1" rtl="0" fontAlgn="ctr"/>
            <a:r>
              <a:rPr lang="en-US" sz="1400" kern="1200" dirty="0">
                <a:solidFill>
                  <a:schemeClr val="tx1"/>
                </a:solidFill>
                <a:effectLst/>
                <a:latin typeface="+mn-lt"/>
                <a:ea typeface="ＭＳ Ｐゴシック" pitchFamily="-106" charset="-128"/>
                <a:cs typeface="+mn-cs"/>
              </a:rPr>
              <a:t>He declared salvation to the Gentiles as the outworking of the Abrahamic blessing (Matthew 8:11-12).</a:t>
            </a:r>
          </a:p>
          <a:p>
            <a:pPr rtl="0" fontAlgn="ctr"/>
            <a:r>
              <a:rPr lang="en-US" sz="1400" kern="1200" dirty="0">
                <a:solidFill>
                  <a:schemeClr val="tx1"/>
                </a:solidFill>
                <a:effectLst/>
                <a:latin typeface="+mn-lt"/>
                <a:ea typeface="ＭＳ Ｐゴシック" pitchFamily="-106" charset="-128"/>
                <a:cs typeface="ＭＳ Ｐゴシック" pitchFamily="-106" charset="-128"/>
              </a:rPr>
              <a:t>In calling disciples from all nations, Jesus reopened the </a:t>
            </a:r>
            <a:r>
              <a:rPr lang="en-US" sz="1400" b="1" kern="1200" dirty="0">
                <a:solidFill>
                  <a:schemeClr val="tx1"/>
                </a:solidFill>
                <a:effectLst/>
                <a:latin typeface="+mn-lt"/>
                <a:ea typeface="ＭＳ Ｐゴシック" pitchFamily="-106" charset="-128"/>
                <a:cs typeface="ＭＳ Ｐゴシック" pitchFamily="-106" charset="-128"/>
              </a:rPr>
              <a:t>universal dimension</a:t>
            </a:r>
            <a:r>
              <a:rPr lang="en-US" sz="1400" kern="1200" dirty="0">
                <a:solidFill>
                  <a:schemeClr val="tx1"/>
                </a:solidFill>
                <a:effectLst/>
                <a:latin typeface="+mn-lt"/>
                <a:ea typeface="ＭＳ Ｐゴシック" pitchFamily="-106" charset="-128"/>
                <a:cs typeface="ＭＳ Ｐゴシック" pitchFamily="-106" charset="-128"/>
              </a:rPr>
              <a:t> of Abraham’s faith (Genesis 12:3).</a:t>
            </a:r>
          </a:p>
          <a:p>
            <a:pPr rtl="0" fontAlgn="ctr"/>
            <a:r>
              <a:rPr lang="en-US" sz="1400" kern="1200" dirty="0">
                <a:solidFill>
                  <a:schemeClr val="tx1"/>
                </a:solidFill>
                <a:effectLst/>
                <a:latin typeface="+mn-lt"/>
                <a:ea typeface="ＭＳ Ｐゴシック" pitchFamily="-106" charset="-128"/>
                <a:cs typeface="ＭＳ Ｐゴシック" pitchFamily="-106" charset="-128"/>
              </a:rPr>
              <a:t>Paul later interprets this:</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“If you are Christ’s, then you are Abraham’s offspring, heirs according to promise.” (Galatians 3:29)</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Jesus and the Mosaic Covenant</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Jesus perfectly </a:t>
            </a:r>
            <a:r>
              <a:rPr lang="en-US" sz="1400" b="1" kern="1200" dirty="0">
                <a:solidFill>
                  <a:schemeClr val="tx1"/>
                </a:solidFill>
                <a:effectLst/>
                <a:latin typeface="+mn-lt"/>
                <a:ea typeface="ＭＳ Ｐゴシック" pitchFamily="-106" charset="-128"/>
                <a:cs typeface="ＭＳ Ｐゴシック" pitchFamily="-106" charset="-128"/>
              </a:rPr>
              <a:t>obeyed the Law</a:t>
            </a:r>
            <a:r>
              <a:rPr lang="en-US" sz="1400" kern="1200" dirty="0">
                <a:solidFill>
                  <a:schemeClr val="tx1"/>
                </a:solidFill>
                <a:effectLst/>
                <a:latin typeface="+mn-lt"/>
                <a:ea typeface="ＭＳ Ｐゴシック" pitchFamily="-106" charset="-128"/>
                <a:cs typeface="ＭＳ Ｐゴシック" pitchFamily="-106" charset="-128"/>
              </a:rPr>
              <a:t> (Hebrews 4:15) and </a:t>
            </a:r>
            <a:r>
              <a:rPr lang="en-US" sz="1400" b="1" kern="1200" dirty="0">
                <a:solidFill>
                  <a:schemeClr val="tx1"/>
                </a:solidFill>
                <a:effectLst/>
                <a:latin typeface="+mn-lt"/>
                <a:ea typeface="ＭＳ Ｐゴシック" pitchFamily="-106" charset="-128"/>
                <a:cs typeface="ＭＳ Ｐゴシック" pitchFamily="-106" charset="-128"/>
              </a:rPr>
              <a:t>fulfilled its moral, ceremonial, and sacrificial aspects</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In His teachings:</a:t>
            </a:r>
          </a:p>
          <a:p>
            <a:pPr lvl="1" rtl="0" fontAlgn="ctr"/>
            <a:r>
              <a:rPr lang="en-US" sz="1400" kern="1200" dirty="0">
                <a:solidFill>
                  <a:schemeClr val="tx1"/>
                </a:solidFill>
                <a:effectLst/>
                <a:latin typeface="+mn-lt"/>
                <a:ea typeface="ＭＳ Ｐゴシック" pitchFamily="-106" charset="-128"/>
                <a:cs typeface="+mn-cs"/>
              </a:rPr>
              <a:t>He restored the Law’s heart intention — love for God and neighbor (Matthew 22:37-40).</a:t>
            </a:r>
          </a:p>
          <a:p>
            <a:pPr lvl="1" rtl="0" fontAlgn="ctr"/>
            <a:r>
              <a:rPr lang="en-US" sz="1400" kern="1200" dirty="0">
                <a:solidFill>
                  <a:schemeClr val="tx1"/>
                </a:solidFill>
                <a:effectLst/>
                <a:latin typeface="+mn-lt"/>
                <a:ea typeface="ＭＳ Ｐゴシック" pitchFamily="-106" charset="-128"/>
                <a:cs typeface="+mn-cs"/>
              </a:rPr>
              <a:t>He exposed the misuse of legalism (Mark 7:6-9).</a:t>
            </a:r>
          </a:p>
          <a:p>
            <a:pPr lvl="1" rtl="0" fontAlgn="ctr"/>
            <a:r>
              <a:rPr lang="en-US" sz="1400" kern="1200" dirty="0">
                <a:solidFill>
                  <a:schemeClr val="tx1"/>
                </a:solidFill>
                <a:effectLst/>
                <a:latin typeface="+mn-lt"/>
                <a:ea typeface="ＭＳ Ｐゴシック" pitchFamily="-106" charset="-128"/>
                <a:cs typeface="+mn-cs"/>
              </a:rPr>
              <a:t>He declared Himself greater than the Temple, the Sabbath, and Moses (Matthew 12:6-8; John 5:46).</a:t>
            </a:r>
          </a:p>
          <a:p>
            <a:pPr rtl="0" fontAlgn="ctr"/>
            <a:r>
              <a:rPr lang="en-US" sz="1400" kern="1200" dirty="0">
                <a:solidFill>
                  <a:schemeClr val="tx1"/>
                </a:solidFill>
                <a:effectLst/>
                <a:latin typeface="+mn-lt"/>
                <a:ea typeface="ＭＳ Ｐゴシック" pitchFamily="-106" charset="-128"/>
                <a:cs typeface="ＭＳ Ｐゴシック" pitchFamily="-106" charset="-128"/>
              </a:rPr>
              <a:t>At the Last Supper, He inaugurated the </a:t>
            </a:r>
            <a:r>
              <a:rPr lang="en-US" sz="1400" b="1" kern="1200" dirty="0">
                <a:solidFill>
                  <a:schemeClr val="tx1"/>
                </a:solidFill>
                <a:effectLst/>
                <a:latin typeface="+mn-lt"/>
                <a:ea typeface="ＭＳ Ｐゴシック" pitchFamily="-106" charset="-128"/>
                <a:cs typeface="ＭＳ Ｐゴシック" pitchFamily="-106" charset="-128"/>
              </a:rPr>
              <a:t>New Covenant</a:t>
            </a:r>
            <a:r>
              <a:rPr lang="en-US" sz="1400" kern="1200" dirty="0">
                <a:solidFill>
                  <a:schemeClr val="tx1"/>
                </a:solidFill>
                <a:effectLst/>
                <a:latin typeface="+mn-lt"/>
                <a:ea typeface="ＭＳ Ｐゴシック" pitchFamily="-106" charset="-128"/>
                <a:cs typeface="ＭＳ Ｐゴシック" pitchFamily="-106" charset="-128"/>
              </a:rPr>
              <a:t>, saying:</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“This cup is the new covenant in my blood, which is poured out for you.” (Luke 22:20)</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Thus, </a:t>
            </a:r>
            <a:r>
              <a:rPr lang="en-US" sz="1400" b="1" kern="1200" dirty="0">
                <a:solidFill>
                  <a:schemeClr val="tx1"/>
                </a:solidFill>
                <a:effectLst/>
                <a:latin typeface="+mn-lt"/>
                <a:ea typeface="ＭＳ Ｐゴシック" pitchFamily="-106" charset="-128"/>
                <a:cs typeface="ＭＳ Ｐゴシック" pitchFamily="-106" charset="-128"/>
              </a:rPr>
              <a:t>the Mosaic covenant found its completion and closure in Christ</a:t>
            </a:r>
            <a:r>
              <a:rPr lang="en-US" sz="1400" kern="1200" dirty="0">
                <a:solidFill>
                  <a:schemeClr val="tx1"/>
                </a:solidFill>
                <a:effectLst/>
                <a:latin typeface="+mn-lt"/>
                <a:ea typeface="ＭＳ Ｐゴシック" pitchFamily="-106" charset="-128"/>
                <a:cs typeface="ＭＳ Ｐゴシック" pitchFamily="-106" charset="-128"/>
              </a:rPr>
              <a:t>, while the </a:t>
            </a:r>
            <a:r>
              <a:rPr lang="en-US" sz="1400" b="1" kern="1200" dirty="0">
                <a:solidFill>
                  <a:schemeClr val="tx1"/>
                </a:solidFill>
                <a:effectLst/>
                <a:latin typeface="+mn-lt"/>
                <a:ea typeface="ＭＳ Ｐゴシック" pitchFamily="-106" charset="-128"/>
                <a:cs typeface="ＭＳ Ｐゴシック" pitchFamily="-106" charset="-128"/>
              </a:rPr>
              <a:t>Abrahamic covenant found its ultimate fulfillment</a:t>
            </a:r>
            <a:r>
              <a:rPr lang="en-US" sz="1400" kern="1200" dirty="0">
                <a:solidFill>
                  <a:schemeClr val="tx1"/>
                </a:solidFill>
                <a:effectLst/>
                <a:latin typeface="+mn-lt"/>
                <a:ea typeface="ＭＳ Ｐゴシック" pitchFamily="-106" charset="-128"/>
                <a:cs typeface="ＭＳ Ｐゴシック" pitchFamily="-106" charset="-128"/>
              </a:rPr>
              <a:t> in Him.</a:t>
            </a:r>
          </a:p>
          <a:p>
            <a:pPr marL="332"/>
            <a:endParaRPr lang="en-US" sz="1400" dirty="0"/>
          </a:p>
        </p:txBody>
      </p:sp>
      <p:sp>
        <p:nvSpPr>
          <p:cNvPr id="4" name="Slide Number Placeholder 3">
            <a:extLst>
              <a:ext uri="{FF2B5EF4-FFF2-40B4-BE49-F238E27FC236}">
                <a16:creationId xmlns:a16="http://schemas.microsoft.com/office/drawing/2014/main" id="{9237D5DE-AB7F-68B4-1029-A86473E1EE5E}"/>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734555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FFA06-8C74-E5F5-9226-0311038484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875A25-CA6D-0472-C9CE-3294D3E00B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8E6352-DDC7-B470-2706-4B946B103B9C}"/>
              </a:ext>
            </a:extLst>
          </p:cNvPr>
          <p:cNvSpPr>
            <a:spLocks noGrp="1"/>
          </p:cNvSpPr>
          <p:nvPr>
            <p:ph type="body" idx="1"/>
          </p:nvPr>
        </p:nvSpPr>
        <p:spPr/>
        <p:txBody>
          <a:bodyPr>
            <a:normAutofit fontScale="6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After Christ: The Divergence of the Covenants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After the resurrection, two covenantal trajectories emerged — one continuing under the Mosaic framework (Judaism), and one embracing the New Covenant (Christianity).</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Continuation of the Mosaic Covenant (Judaism)</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early Jewish community largely </a:t>
            </a:r>
            <a:r>
              <a:rPr lang="en-US" sz="1400" b="1" kern="1200" dirty="0">
                <a:solidFill>
                  <a:schemeClr val="tx1"/>
                </a:solidFill>
                <a:effectLst/>
                <a:latin typeface="+mn-lt"/>
                <a:ea typeface="ＭＳ Ｐゴシック" pitchFamily="-106" charset="-128"/>
                <a:cs typeface="ＭＳ Ｐゴシック" pitchFamily="-106" charset="-128"/>
              </a:rPr>
              <a:t>maintained temple worship, sacrifices, and Torah observance</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Even Jewish Christians initially continued Temple practices (Acts 2:46; Acts 21:20).</a:t>
            </a:r>
          </a:p>
          <a:p>
            <a:pPr rtl="0" fontAlgn="ctr"/>
            <a:r>
              <a:rPr lang="en-US" sz="1400" kern="1200" dirty="0">
                <a:solidFill>
                  <a:schemeClr val="tx1"/>
                </a:solidFill>
                <a:effectLst/>
                <a:latin typeface="+mn-lt"/>
                <a:ea typeface="ＭＳ Ｐゴシック" pitchFamily="-106" charset="-128"/>
                <a:cs typeface="ＭＳ Ｐゴシック" pitchFamily="-106" charset="-128"/>
              </a:rPr>
              <a:t>After the Temple’s destruction in A.D. 70:</a:t>
            </a:r>
          </a:p>
          <a:p>
            <a:pPr lvl="1" rtl="0" fontAlgn="ctr"/>
            <a:r>
              <a:rPr lang="en-US" sz="1400" b="1" kern="1200" dirty="0">
                <a:solidFill>
                  <a:schemeClr val="tx1"/>
                </a:solidFill>
                <a:effectLst/>
                <a:latin typeface="+mn-lt"/>
                <a:ea typeface="ＭＳ Ｐゴシック" pitchFamily="-106" charset="-128"/>
                <a:cs typeface="+mn-cs"/>
              </a:rPr>
              <a:t>Rabbinic Judaism</a:t>
            </a:r>
            <a:r>
              <a:rPr lang="en-US" sz="1400" kern="1200" dirty="0">
                <a:solidFill>
                  <a:schemeClr val="tx1"/>
                </a:solidFill>
                <a:effectLst/>
                <a:latin typeface="+mn-lt"/>
                <a:ea typeface="ＭＳ Ｐゴシック" pitchFamily="-106" charset="-128"/>
                <a:cs typeface="+mn-cs"/>
              </a:rPr>
              <a:t> reorganized around Torah and synagogue life.</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priesthood and sacrificial system ceased</a:t>
            </a:r>
            <a:r>
              <a:rPr lang="en-US" sz="1400" kern="1200" dirty="0">
                <a:solidFill>
                  <a:schemeClr val="tx1"/>
                </a:solidFill>
                <a:effectLst/>
                <a:latin typeface="+mn-lt"/>
                <a:ea typeface="ＭＳ Ｐゴシック" pitchFamily="-106" charset="-128"/>
                <a:cs typeface="+mn-cs"/>
              </a:rPr>
              <a:t>, replaced by prayer, study, and ethical observance.</a:t>
            </a:r>
          </a:p>
          <a:p>
            <a:pPr lvl="1" rtl="0" fontAlgn="ctr"/>
            <a:r>
              <a:rPr lang="en-US" sz="1400" kern="1200" dirty="0">
                <a:solidFill>
                  <a:schemeClr val="tx1"/>
                </a:solidFill>
                <a:effectLst/>
                <a:latin typeface="+mn-lt"/>
                <a:ea typeface="ＭＳ Ｐゴシック" pitchFamily="-106" charset="-128"/>
                <a:cs typeface="+mn-cs"/>
              </a:rPr>
              <a:t>The Mosaic covenant became a </a:t>
            </a:r>
            <a:r>
              <a:rPr lang="en-US" sz="1400" b="1" kern="1200" dirty="0">
                <a:solidFill>
                  <a:schemeClr val="tx1"/>
                </a:solidFill>
                <a:effectLst/>
                <a:latin typeface="+mn-lt"/>
                <a:ea typeface="ＭＳ Ｐゴシック" pitchFamily="-106" charset="-128"/>
                <a:cs typeface="+mn-cs"/>
              </a:rPr>
              <a:t>way of life and identity</a:t>
            </a:r>
            <a:r>
              <a:rPr lang="en-US" sz="1400" kern="1200" dirty="0">
                <a:solidFill>
                  <a:schemeClr val="tx1"/>
                </a:solidFill>
                <a:effectLst/>
                <a:latin typeface="+mn-lt"/>
                <a:ea typeface="ＭＳ Ｐゴシック" pitchFamily="-106" charset="-128"/>
                <a:cs typeface="+mn-cs"/>
              </a:rPr>
              <a:t>, not a redemptive system of sacrifice.</a:t>
            </a:r>
          </a:p>
          <a:p>
            <a:r>
              <a:rPr lang="en-US" sz="1400" kern="1200" dirty="0">
                <a:solidFill>
                  <a:schemeClr val="tx1"/>
                </a:solidFill>
                <a:effectLst/>
                <a:latin typeface="+mn-lt"/>
                <a:ea typeface="ＭＳ Ｐゴシック" pitchFamily="-106" charset="-128"/>
                <a:cs typeface="ＭＳ Ｐゴシック" pitchFamily="-106" charset="-128"/>
              </a:rPr>
              <a:t>In essence, post-Temple Judaism preserved the Mosaic covenant </a:t>
            </a:r>
            <a:r>
              <a:rPr lang="en-US" sz="1400" b="1" kern="1200" dirty="0">
                <a:solidFill>
                  <a:schemeClr val="tx1"/>
                </a:solidFill>
                <a:effectLst/>
                <a:latin typeface="+mn-lt"/>
                <a:ea typeface="ＭＳ Ｐゴシック" pitchFamily="-106" charset="-128"/>
                <a:cs typeface="ＭＳ Ｐゴシック" pitchFamily="-106" charset="-128"/>
              </a:rPr>
              <a:t>as a framework of national continuity</a:t>
            </a:r>
            <a:r>
              <a:rPr lang="en-US" sz="1400" kern="1200" dirty="0">
                <a:solidFill>
                  <a:schemeClr val="tx1"/>
                </a:solidFill>
                <a:effectLst/>
                <a:latin typeface="+mn-lt"/>
                <a:ea typeface="ＭＳ Ｐゴシック" pitchFamily="-106" charset="-128"/>
                <a:cs typeface="ＭＳ Ｐゴシック" pitchFamily="-106" charset="-128"/>
              </a:rPr>
              <a:t>, not a means of atonement — the latter being fulfilled only in Christ.</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b. Fulfillment through the Abrahamic Promise (Christianity)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early church recognized that in Jesus, </a:t>
            </a:r>
            <a:r>
              <a:rPr lang="en-US" sz="1400" b="1" kern="1200" dirty="0">
                <a:solidFill>
                  <a:schemeClr val="tx1"/>
                </a:solidFill>
                <a:effectLst/>
                <a:latin typeface="+mn-lt"/>
                <a:ea typeface="ＭＳ Ｐゴシック" pitchFamily="-106" charset="-128"/>
                <a:cs typeface="ＭＳ Ｐゴシック" pitchFamily="-106" charset="-128"/>
              </a:rPr>
              <a:t>the Abrahamic promise had come to its fullness</a:t>
            </a:r>
            <a:r>
              <a:rPr lang="en-US" sz="1400" kern="1200" dirty="0">
                <a:solidFill>
                  <a:schemeClr val="tx1"/>
                </a:solidFill>
                <a:effectLst/>
                <a:latin typeface="+mn-lt"/>
                <a:ea typeface="ＭＳ Ｐゴシック" pitchFamily="-106" charset="-128"/>
                <a:cs typeface="ＭＳ Ｐゴシック" pitchFamily="-106" charset="-128"/>
              </a:rPr>
              <a:t>:</a:t>
            </a:r>
          </a:p>
          <a:p>
            <a:pPr lvl="1" rtl="0" fontAlgn="ctr"/>
            <a:r>
              <a:rPr lang="en-US" sz="1400" kern="1200" dirty="0">
                <a:solidFill>
                  <a:schemeClr val="tx1"/>
                </a:solidFill>
                <a:effectLst/>
                <a:latin typeface="+mn-lt"/>
                <a:ea typeface="ＭＳ Ｐゴシック" pitchFamily="-106" charset="-128"/>
                <a:cs typeface="+mn-cs"/>
              </a:rPr>
              <a:t>Inclusion of Gentiles (Acts 10-11; Galatians 3:8).</a:t>
            </a:r>
          </a:p>
          <a:p>
            <a:pPr lvl="1" rtl="0" fontAlgn="ctr"/>
            <a:r>
              <a:rPr lang="en-US" sz="1400" kern="1200" dirty="0">
                <a:solidFill>
                  <a:schemeClr val="tx1"/>
                </a:solidFill>
                <a:effectLst/>
                <a:latin typeface="+mn-lt"/>
                <a:ea typeface="ＭＳ Ｐゴシック" pitchFamily="-106" charset="-128"/>
                <a:cs typeface="+mn-cs"/>
              </a:rPr>
              <a:t>Justification by faith apart from works of the law (Romans 4:1-5).</a:t>
            </a:r>
          </a:p>
          <a:p>
            <a:pPr lvl="1" rtl="0" fontAlgn="ctr"/>
            <a:r>
              <a:rPr lang="en-US" sz="1400" kern="1200" dirty="0">
                <a:solidFill>
                  <a:schemeClr val="tx1"/>
                </a:solidFill>
                <a:effectLst/>
                <a:latin typeface="+mn-lt"/>
                <a:ea typeface="ＭＳ Ｐゴシック" pitchFamily="-106" charset="-128"/>
                <a:cs typeface="+mn-cs"/>
              </a:rPr>
              <a:t>The Spirit as the mark of covenant membership, not circumcision (Galatians 3:14; Ephesians 1:13).</a:t>
            </a:r>
          </a:p>
          <a:p>
            <a:pPr rtl="0" fontAlgn="ctr"/>
            <a:r>
              <a:rPr lang="en-US" sz="1400" kern="1200" dirty="0">
                <a:solidFill>
                  <a:schemeClr val="tx1"/>
                </a:solidFill>
                <a:effectLst/>
                <a:latin typeface="+mn-lt"/>
                <a:ea typeface="ＭＳ Ｐゴシック" pitchFamily="-106" charset="-128"/>
                <a:cs typeface="ＭＳ Ｐゴシック" pitchFamily="-106" charset="-128"/>
              </a:rPr>
              <a:t>The Mosaic covenant was seen as </a:t>
            </a:r>
            <a:r>
              <a:rPr lang="en-US" sz="1400" b="1" kern="1200" dirty="0">
                <a:solidFill>
                  <a:schemeClr val="tx1"/>
                </a:solidFill>
                <a:effectLst/>
                <a:latin typeface="+mn-lt"/>
                <a:ea typeface="ＭＳ Ｐゴシック" pitchFamily="-106" charset="-128"/>
                <a:cs typeface="ＭＳ Ｐゴシック" pitchFamily="-106" charset="-128"/>
              </a:rPr>
              <a:t>temporary and preparatory</a:t>
            </a:r>
            <a:r>
              <a:rPr lang="en-US" sz="1400" kern="1200" dirty="0">
                <a:solidFill>
                  <a:schemeClr val="tx1"/>
                </a:solidFill>
                <a:effectLst/>
                <a:latin typeface="+mn-lt"/>
                <a:ea typeface="ＭＳ Ｐゴシック" pitchFamily="-106" charset="-128"/>
                <a:cs typeface="ＭＳ Ｐゴシック" pitchFamily="-106" charset="-128"/>
              </a:rPr>
              <a:t>:</a:t>
            </a:r>
          </a:p>
          <a:p>
            <a:pPr lvl="1" rtl="0" fontAlgn="ctr"/>
            <a:r>
              <a:rPr lang="en-US" sz="1400" i="1" kern="1200" dirty="0">
                <a:solidFill>
                  <a:schemeClr val="tx1"/>
                </a:solidFill>
                <a:effectLst/>
                <a:latin typeface="+mn-lt"/>
                <a:ea typeface="ＭＳ Ｐゴシック" pitchFamily="-106" charset="-128"/>
                <a:cs typeface="+mn-cs"/>
              </a:rPr>
              <a:t>“The law was our guardian until Christ came.”</a:t>
            </a:r>
            <a:r>
              <a:rPr lang="en-US" sz="1400" kern="1200" dirty="0">
                <a:solidFill>
                  <a:schemeClr val="tx1"/>
                </a:solidFill>
                <a:effectLst/>
                <a:latin typeface="+mn-lt"/>
                <a:ea typeface="ＭＳ Ｐゴシック" pitchFamily="-106" charset="-128"/>
                <a:cs typeface="+mn-cs"/>
              </a:rPr>
              <a:t> (Galatians 3:24)</a:t>
            </a:r>
          </a:p>
          <a:p>
            <a:pPr lvl="1" rtl="0" fontAlgn="ctr"/>
            <a:r>
              <a:rPr lang="en-US" sz="1400" i="1" kern="1200" dirty="0">
                <a:solidFill>
                  <a:schemeClr val="tx1"/>
                </a:solidFill>
                <a:effectLst/>
                <a:latin typeface="+mn-lt"/>
                <a:ea typeface="ＭＳ Ｐゴシック" pitchFamily="-106" charset="-128"/>
                <a:cs typeface="+mn-cs"/>
              </a:rPr>
              <a:t>“He has made the first obsolete. And what is becoming obsolete and growing old is ready to vanish away.”</a:t>
            </a:r>
            <a:r>
              <a:rPr lang="en-US" sz="1400" kern="1200" dirty="0">
                <a:solidFill>
                  <a:schemeClr val="tx1"/>
                </a:solidFill>
                <a:effectLst/>
                <a:latin typeface="+mn-lt"/>
                <a:ea typeface="ＭＳ Ｐゴシック" pitchFamily="-106" charset="-128"/>
                <a:cs typeface="+mn-cs"/>
              </a:rPr>
              <a:t> (Hebrews 8:13)</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New Covenant, promised in Jeremiah 31, now united </a:t>
            </a:r>
            <a:r>
              <a:rPr lang="en-US" sz="1400" b="1" kern="1200" dirty="0">
                <a:solidFill>
                  <a:schemeClr val="tx1"/>
                </a:solidFill>
                <a:effectLst/>
                <a:latin typeface="+mn-lt"/>
                <a:ea typeface="ＭＳ Ｐゴシック" pitchFamily="-106" charset="-128"/>
                <a:cs typeface="ＭＳ Ｐゴシック" pitchFamily="-106" charset="-128"/>
              </a:rPr>
              <a:t>Jew and Gentile</a:t>
            </a:r>
            <a:r>
              <a:rPr lang="en-US" sz="1400" kern="1200" dirty="0">
                <a:solidFill>
                  <a:schemeClr val="tx1"/>
                </a:solidFill>
                <a:effectLst/>
                <a:latin typeface="+mn-lt"/>
                <a:ea typeface="ＭＳ Ｐゴシック" pitchFamily="-106" charset="-128"/>
                <a:cs typeface="ＭＳ Ｐゴシック" pitchFamily="-106" charset="-128"/>
              </a:rPr>
              <a:t> in one redeemed people under grace.</a:t>
            </a:r>
          </a:p>
          <a:p>
            <a:pPr marL="332"/>
            <a:endParaRPr lang="en-US" sz="1400" dirty="0"/>
          </a:p>
        </p:txBody>
      </p:sp>
      <p:sp>
        <p:nvSpPr>
          <p:cNvPr id="4" name="Slide Number Placeholder 3">
            <a:extLst>
              <a:ext uri="{FF2B5EF4-FFF2-40B4-BE49-F238E27FC236}">
                <a16:creationId xmlns:a16="http://schemas.microsoft.com/office/drawing/2014/main" id="{D0F36F9E-AE6F-62CF-6E2C-779C985AD691}"/>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640037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5698C-DD36-F43D-2CB6-9019E996E9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E2AD0C-D050-7510-FB5A-824556C5F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42B16F-630C-43A1-AC0C-B1286D8172A4}"/>
              </a:ext>
            </a:extLst>
          </p:cNvPr>
          <p:cNvSpPr>
            <a:spLocks noGrp="1"/>
          </p:cNvSpPr>
          <p:nvPr>
            <p:ph type="body" idx="1"/>
          </p:nvPr>
        </p:nvSpPr>
        <p:spPr/>
        <p:txBody>
          <a:bodyPr>
            <a:normAutofit fontScale="85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Relationship Between the Mosaic and New Covenants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Mosaic Covenant and the New Covenant are </a:t>
            </a:r>
            <a:r>
              <a:rPr lang="en-US" sz="1400" b="1" kern="1200" dirty="0">
                <a:solidFill>
                  <a:schemeClr val="tx1"/>
                </a:solidFill>
                <a:effectLst/>
                <a:latin typeface="+mn-lt"/>
                <a:ea typeface="ＭＳ Ｐゴシック" pitchFamily="-106" charset="-128"/>
                <a:cs typeface="ＭＳ Ｐゴシック" pitchFamily="-106" charset="-128"/>
              </a:rPr>
              <a:t>directly connected</a:t>
            </a:r>
            <a:r>
              <a:rPr lang="en-US" sz="1400" kern="1200" dirty="0">
                <a:solidFill>
                  <a:schemeClr val="tx1"/>
                </a:solidFill>
                <a:effectLst/>
                <a:latin typeface="+mn-lt"/>
                <a:ea typeface="ＭＳ Ｐゴシック" pitchFamily="-106" charset="-128"/>
                <a:cs typeface="ＭＳ Ｐゴシック" pitchFamily="-106" charset="-128"/>
              </a:rPr>
              <a:t> in Scripture. The New Covenant does not abolish the Mosaic Covenant—it </a:t>
            </a:r>
            <a:r>
              <a:rPr lang="en-US" sz="1400" b="1" kern="1200" dirty="0">
                <a:solidFill>
                  <a:schemeClr val="tx1"/>
                </a:solidFill>
                <a:effectLst/>
                <a:latin typeface="+mn-lt"/>
                <a:ea typeface="ＭＳ Ｐゴシック" pitchFamily="-106" charset="-128"/>
                <a:cs typeface="ＭＳ Ｐゴシック" pitchFamily="-106" charset="-128"/>
              </a:rPr>
              <a:t>fulfills and transcends it</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The Mosaic Covenant: The Covenant of Law and Mediation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Established at Sinai (Exodus 19-24).</a:t>
            </a:r>
          </a:p>
          <a:p>
            <a:pPr rtl="0" fontAlgn="ctr"/>
            <a:r>
              <a:rPr lang="en-US" sz="1400" kern="1200" dirty="0">
                <a:solidFill>
                  <a:schemeClr val="tx1"/>
                </a:solidFill>
                <a:effectLst/>
                <a:latin typeface="+mn-lt"/>
                <a:ea typeface="ＭＳ Ｐゴシック" pitchFamily="-106" charset="-128"/>
                <a:cs typeface="ＭＳ Ｐゴシック" pitchFamily="-106" charset="-128"/>
              </a:rPr>
              <a:t>Mediated through Moses between God and Israel.</a:t>
            </a:r>
          </a:p>
          <a:p>
            <a:pPr rtl="0" fontAlgn="ctr"/>
            <a:r>
              <a:rPr lang="en-US" sz="1400" kern="1200" dirty="0">
                <a:solidFill>
                  <a:schemeClr val="tx1"/>
                </a:solidFill>
                <a:effectLst/>
                <a:latin typeface="+mn-lt"/>
                <a:ea typeface="ＭＳ Ｐゴシック" pitchFamily="-106" charset="-128"/>
                <a:cs typeface="ＭＳ Ｐゴシック" pitchFamily="-106" charset="-128"/>
              </a:rPr>
              <a:t>Founded on </a:t>
            </a:r>
            <a:r>
              <a:rPr lang="en-US" sz="1400" b="1" kern="1200" dirty="0">
                <a:solidFill>
                  <a:schemeClr val="tx1"/>
                </a:solidFill>
                <a:effectLst/>
                <a:latin typeface="+mn-lt"/>
                <a:ea typeface="ＭＳ Ｐゴシック" pitchFamily="-106" charset="-128"/>
                <a:cs typeface="ＭＳ Ｐゴシック" pitchFamily="-106" charset="-128"/>
              </a:rPr>
              <a:t>obedience to the Law</a:t>
            </a:r>
            <a:r>
              <a:rPr lang="en-US" sz="1400" kern="1200" dirty="0">
                <a:solidFill>
                  <a:schemeClr val="tx1"/>
                </a:solidFill>
                <a:effectLst/>
                <a:latin typeface="+mn-lt"/>
                <a:ea typeface="ＭＳ Ｐゴシック" pitchFamily="-106" charset="-128"/>
                <a:cs typeface="ＭＳ Ｐゴシック" pitchFamily="-106" charset="-128"/>
              </a:rPr>
              <a:t> as a condition of blessing:</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“If you will indeed obey my voice and keep my covenant, you shall be my treasured possession.” (Exodus 19:5)</a:t>
            </a:r>
          </a:p>
          <a:p>
            <a:pPr rtl="0" fontAlgn="ctr"/>
            <a:r>
              <a:rPr lang="en-US" sz="1400" kern="1200" dirty="0">
                <a:solidFill>
                  <a:schemeClr val="tx1"/>
                </a:solidFill>
                <a:effectLst/>
                <a:latin typeface="+mn-lt"/>
                <a:ea typeface="ＭＳ Ｐゴシック" pitchFamily="-106" charset="-128"/>
                <a:cs typeface="ＭＳ Ｐゴシック" pitchFamily="-106" charset="-128"/>
              </a:rPr>
              <a:t>The Law revealed God’s holiness, Israel’s sin, and the need for atonement through continual sacrifice.</a:t>
            </a:r>
          </a:p>
          <a:p>
            <a:pPr rtl="0" fontAlgn="ctr"/>
            <a:r>
              <a:rPr lang="en-US" sz="1400" kern="1200" dirty="0">
                <a:solidFill>
                  <a:schemeClr val="tx1"/>
                </a:solidFill>
                <a:effectLst/>
                <a:latin typeface="+mn-lt"/>
                <a:ea typeface="ＭＳ Ｐゴシック" pitchFamily="-106" charset="-128"/>
                <a:cs typeface="ＭＳ Ｐゴシック" pitchFamily="-106" charset="-128"/>
              </a:rPr>
              <a:t>Its ultimate purpose was </a:t>
            </a:r>
            <a:r>
              <a:rPr lang="en-US" sz="1400" b="1" kern="1200" dirty="0">
                <a:solidFill>
                  <a:schemeClr val="tx1"/>
                </a:solidFill>
                <a:effectLst/>
                <a:latin typeface="+mn-lt"/>
                <a:ea typeface="ＭＳ Ｐゴシック" pitchFamily="-106" charset="-128"/>
                <a:cs typeface="ＭＳ Ｐゴシック" pitchFamily="-106" charset="-128"/>
              </a:rPr>
              <a:t>to lead people to Christ</a:t>
            </a:r>
            <a:r>
              <a:rPr lang="en-US" sz="1400" kern="1200" dirty="0">
                <a:solidFill>
                  <a:schemeClr val="tx1"/>
                </a:solidFill>
                <a:effectLst/>
                <a:latin typeface="+mn-lt"/>
                <a:ea typeface="ＭＳ Ｐゴシック" pitchFamily="-106" charset="-128"/>
                <a:cs typeface="ＭＳ Ｐゴシック" pitchFamily="-106" charset="-128"/>
              </a:rPr>
              <a:t>:</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“The Law was our guardian until Christ came.” (Galatians 3:24)</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The New Covenant: The Covenant of Grace and Transformation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Promised through the prophets (Jeremiah 31:31-34; Ezekiel 36:26-27).</a:t>
            </a:r>
          </a:p>
          <a:p>
            <a:pPr rtl="0" fontAlgn="ctr"/>
            <a:r>
              <a:rPr lang="en-US" sz="1400" kern="1200" dirty="0">
                <a:solidFill>
                  <a:schemeClr val="tx1"/>
                </a:solidFill>
                <a:effectLst/>
                <a:latin typeface="+mn-lt"/>
                <a:ea typeface="ＭＳ Ｐゴシック" pitchFamily="-106" charset="-128"/>
                <a:cs typeface="ＭＳ Ｐゴシック" pitchFamily="-106" charset="-128"/>
              </a:rPr>
              <a:t>Mediated by Jesus Christ (Hebrews 8:6).</a:t>
            </a:r>
          </a:p>
          <a:p>
            <a:pPr rtl="0" fontAlgn="ctr"/>
            <a:r>
              <a:rPr lang="en-US" sz="1400" kern="1200" dirty="0">
                <a:solidFill>
                  <a:schemeClr val="tx1"/>
                </a:solidFill>
                <a:effectLst/>
                <a:latin typeface="+mn-lt"/>
                <a:ea typeface="ＭＳ Ｐゴシック" pitchFamily="-106" charset="-128"/>
                <a:cs typeface="ＭＳ Ｐゴシック" pitchFamily="-106" charset="-128"/>
              </a:rPr>
              <a:t>Founded on </a:t>
            </a:r>
            <a:r>
              <a:rPr lang="en-US" sz="1400" b="1" kern="1200" dirty="0">
                <a:solidFill>
                  <a:schemeClr val="tx1"/>
                </a:solidFill>
                <a:effectLst/>
                <a:latin typeface="+mn-lt"/>
                <a:ea typeface="ＭＳ Ｐゴシック" pitchFamily="-106" charset="-128"/>
                <a:cs typeface="ＭＳ Ｐゴシック" pitchFamily="-106" charset="-128"/>
              </a:rPr>
              <a:t>grace</a:t>
            </a:r>
            <a:r>
              <a:rPr lang="en-US" sz="1400" kern="1200" dirty="0">
                <a:solidFill>
                  <a:schemeClr val="tx1"/>
                </a:solidFill>
                <a:effectLst/>
                <a:latin typeface="+mn-lt"/>
                <a:ea typeface="ＭＳ Ｐゴシック" pitchFamily="-106" charset="-128"/>
                <a:cs typeface="ＭＳ Ｐゴシック" pitchFamily="-106" charset="-128"/>
              </a:rPr>
              <a:t>, not works:</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“I will forgive their iniquity, and I will remember their sin no more.” (Jeremiah 31:34)</a:t>
            </a:r>
          </a:p>
          <a:p>
            <a:pPr rtl="0" fontAlgn="ctr"/>
            <a:r>
              <a:rPr lang="en-US" sz="1400" kern="1200" dirty="0">
                <a:solidFill>
                  <a:schemeClr val="tx1"/>
                </a:solidFill>
                <a:effectLst/>
                <a:latin typeface="+mn-lt"/>
                <a:ea typeface="ＭＳ Ｐゴシック" pitchFamily="-106" charset="-128"/>
                <a:cs typeface="ＭＳ Ｐゴシック" pitchFamily="-106" charset="-128"/>
              </a:rPr>
              <a:t>The Law is not abolished but </a:t>
            </a:r>
            <a:r>
              <a:rPr lang="en-US" sz="1400" b="1" kern="1200" dirty="0">
                <a:solidFill>
                  <a:schemeClr val="tx1"/>
                </a:solidFill>
                <a:effectLst/>
                <a:latin typeface="+mn-lt"/>
                <a:ea typeface="ＭＳ Ｐゴシック" pitchFamily="-106" charset="-128"/>
                <a:cs typeface="ＭＳ Ｐゴシック" pitchFamily="-106" charset="-128"/>
              </a:rPr>
              <a:t>written on the heart</a:t>
            </a:r>
            <a:r>
              <a:rPr lang="en-US" sz="1400" kern="1200" dirty="0">
                <a:solidFill>
                  <a:schemeClr val="tx1"/>
                </a:solidFill>
                <a:effectLst/>
                <a:latin typeface="+mn-lt"/>
                <a:ea typeface="ＭＳ Ｐゴシック" pitchFamily="-106" charset="-128"/>
                <a:cs typeface="ＭＳ Ｐゴシック" pitchFamily="-106" charset="-128"/>
              </a:rPr>
              <a:t> (Jeremiah 31:33; 2 Corinthians 3:3).</a:t>
            </a:r>
          </a:p>
          <a:p>
            <a:pPr rtl="0" fontAlgn="ctr"/>
            <a:r>
              <a:rPr lang="en-US" sz="1400" kern="1200" dirty="0">
                <a:solidFill>
                  <a:schemeClr val="tx1"/>
                </a:solidFill>
                <a:effectLst/>
                <a:latin typeface="+mn-lt"/>
                <a:ea typeface="ＭＳ Ｐゴシック" pitchFamily="-106" charset="-128"/>
                <a:cs typeface="ＭＳ Ｐゴシック" pitchFamily="-106" charset="-128"/>
              </a:rPr>
              <a:t>Sacrifice is no longer repeated — Christ’s sacrifice is once for all (Hebrews 10:10).</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Summary: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Mosaic Covenant prepared the way for the New; the New Covenant completes the Mosaic by transforming external law into internal life through the Spirit.</a:t>
            </a:r>
          </a:p>
          <a:p>
            <a:pPr marL="332"/>
            <a:endParaRPr lang="en-US" sz="1400" dirty="0"/>
          </a:p>
        </p:txBody>
      </p:sp>
      <p:sp>
        <p:nvSpPr>
          <p:cNvPr id="4" name="Slide Number Placeholder 3">
            <a:extLst>
              <a:ext uri="{FF2B5EF4-FFF2-40B4-BE49-F238E27FC236}">
                <a16:creationId xmlns:a16="http://schemas.microsoft.com/office/drawing/2014/main" id="{5538C886-9ED1-6AFE-FB20-0C249A130835}"/>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4387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457200"/>
            <a:ext cx="82296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The Promises of God</a:t>
            </a:r>
            <a:br>
              <a:rPr lang="en-US" dirty="0"/>
            </a:br>
            <a:endParaRPr lang="en-US" dirty="0"/>
          </a:p>
          <a:p>
            <a:r>
              <a:rPr lang="en-US" dirty="0"/>
              <a:t>The Covenant with Moses: God’s Promise of His Presence</a:t>
            </a:r>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dirty="0">
                <a:solidFill>
                  <a:schemeClr val="tx1"/>
                </a:solidFill>
                <a:ea typeface="ＭＳ Ｐゴシック" pitchFamily="-106" charset="-128"/>
                <a:cs typeface="ＭＳ Ｐゴシック" pitchFamily="-106" charset="-128"/>
              </a:rPr>
              <a:t>Moses went up to God, and the LORD called to him from the mountain, “Thus you will tell the house of Jacob, and declare to the people of Israel: ‘You yourselves have seen what I did to Egypt and how I lifted you on eagles’ wings and brought you to myself.  And now, if you will diligently listen to me and keep my covenant, then you will be my special possession out of all the nations, for all the earth is mine, and you will be to me a kingdom of priests and a holy nation.’ These are the words that you will speak to the Israelites.”</a:t>
            </a:r>
          </a:p>
          <a:p>
            <a:r>
              <a:rPr lang="en-US" dirty="0">
                <a:solidFill>
                  <a:schemeClr val="tx1"/>
                </a:solidFill>
                <a:ea typeface="ＭＳ Ｐゴシック" pitchFamily="-106" charset="-128"/>
                <a:cs typeface="ＭＳ Ｐゴシック" pitchFamily="-106" charset="-128"/>
              </a:rPr>
              <a:t>(Exodus 19:3-6)</a:t>
            </a:r>
          </a:p>
          <a:p>
            <a:endParaRPr lang="en-US" dirty="0">
              <a:solidFill>
                <a:schemeClr val="tx1"/>
              </a:solidFill>
              <a:ea typeface="ＭＳ Ｐゴシック" pitchFamily="-106" charset="-128"/>
              <a:cs typeface="ＭＳ Ｐゴシック" pitchFamily="-106" charset="-128"/>
            </a:endParaRPr>
          </a:p>
          <a:p>
            <a:endParaRPr lang="en-US" dirty="0">
              <a:solidFill>
                <a:schemeClr val="tx2">
                  <a:lumMod val="60000"/>
                  <a:lumOff val="40000"/>
                </a:schemeClr>
              </a:solidFill>
            </a:endParaRPr>
          </a:p>
          <a:p>
            <a:r>
              <a:rPr lang="en-US" dirty="0">
                <a:solidFill>
                  <a:schemeClr val="tx2">
                    <a:lumMod val="60000"/>
                    <a:lumOff val="40000"/>
                  </a:schemeClr>
                </a:solidFill>
              </a:rPr>
              <a:t>http://tinyurl.com/GodOfPromises</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FDD7E-D588-13E2-FBB8-F835EB435B1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5F1A000-7268-FA1C-C51B-CF730E23FAEB}"/>
              </a:ext>
            </a:extLst>
          </p:cNvPr>
          <p:cNvSpPr txBox="1">
            <a:spLocks/>
          </p:cNvSpPr>
          <p:nvPr/>
        </p:nvSpPr>
        <p:spPr bwMode="auto">
          <a:xfrm>
            <a:off x="320040" y="0"/>
            <a:ext cx="838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75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4100" dirty="0"/>
              <a:t>The Mosaic and New Covenants</a:t>
            </a:r>
            <a:br>
              <a:rPr lang="en-US" dirty="0"/>
            </a:br>
            <a:r>
              <a:rPr lang="en-US" sz="3400" dirty="0">
                <a:solidFill>
                  <a:schemeClr val="tx2">
                    <a:lumMod val="60000"/>
                    <a:lumOff val="40000"/>
                  </a:schemeClr>
                </a:solidFill>
              </a:rPr>
              <a:t>How they were understood in Jesus’s day</a:t>
            </a:r>
          </a:p>
        </p:txBody>
      </p:sp>
      <p:sp>
        <p:nvSpPr>
          <p:cNvPr id="6" name="TextBox 5">
            <a:extLst>
              <a:ext uri="{FF2B5EF4-FFF2-40B4-BE49-F238E27FC236}">
                <a16:creationId xmlns:a16="http://schemas.microsoft.com/office/drawing/2014/main" id="{1919FF4B-7FFE-3F0E-6A6E-C789BEFD0282}"/>
              </a:ext>
            </a:extLst>
          </p:cNvPr>
          <p:cNvSpPr txBox="1"/>
          <p:nvPr/>
        </p:nvSpPr>
        <p:spPr>
          <a:xfrm>
            <a:off x="320040" y="775901"/>
            <a:ext cx="8442960" cy="3139321"/>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The Mosaic Covenant in the First Century</a:t>
            </a:r>
            <a:endParaRPr lang="en-US"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Law (Torah) was the foundation of Jewish religious, moral, and national identity.</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a:t>
            </a:r>
            <a:r>
              <a:rPr lang="en-US" b="1" dirty="0">
                <a:ea typeface="ＭＳ Ｐゴシック" pitchFamily="-106" charset="-128"/>
                <a:cs typeface="ＭＳ Ｐゴシック" pitchFamily="-106" charset="-128"/>
              </a:rPr>
              <a:t>Temple</a:t>
            </a:r>
            <a:r>
              <a:rPr lang="en-US" dirty="0">
                <a:ea typeface="ＭＳ Ｐゴシック" pitchFamily="-106" charset="-128"/>
                <a:cs typeface="ＭＳ Ｐゴシック" pitchFamily="-106" charset="-128"/>
              </a:rPr>
              <a:t>, </a:t>
            </a:r>
            <a:r>
              <a:rPr lang="en-US" b="1" dirty="0">
                <a:ea typeface="ＭＳ Ｐゴシック" pitchFamily="-106" charset="-128"/>
                <a:cs typeface="ＭＳ Ｐゴシック" pitchFamily="-106" charset="-128"/>
              </a:rPr>
              <a:t>priesthood</a:t>
            </a:r>
            <a:r>
              <a:rPr lang="en-US" dirty="0">
                <a:ea typeface="ＭＳ Ｐゴシック" pitchFamily="-106" charset="-128"/>
                <a:cs typeface="ＭＳ Ｐゴシック" pitchFamily="-106" charset="-128"/>
              </a:rPr>
              <a:t>, and </a:t>
            </a:r>
            <a:r>
              <a:rPr lang="en-US" b="1" dirty="0">
                <a:ea typeface="ＭＳ Ｐゴシック" pitchFamily="-106" charset="-128"/>
                <a:cs typeface="ＭＳ Ｐゴシック" pitchFamily="-106" charset="-128"/>
              </a:rPr>
              <a:t>sacrificial system</a:t>
            </a:r>
            <a:r>
              <a:rPr lang="en-US" dirty="0">
                <a:ea typeface="ＭＳ Ｐゴシック" pitchFamily="-106" charset="-128"/>
                <a:cs typeface="ＭＳ Ｐゴシック" pitchFamily="-106" charset="-128"/>
              </a:rPr>
              <a:t> were in full operation.</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Pharisees and scribes emphasized precise observance of both written and oral law (Mark 7:1-9).</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Law was often viewed as a </a:t>
            </a:r>
            <a:r>
              <a:rPr lang="en-US" b="1" dirty="0">
                <a:ea typeface="ＭＳ Ｐゴシック" pitchFamily="-106" charset="-128"/>
                <a:cs typeface="ＭＳ Ｐゴシック" pitchFamily="-106" charset="-128"/>
              </a:rPr>
              <a:t>means of righteousness</a:t>
            </a:r>
            <a:r>
              <a:rPr lang="en-US" dirty="0">
                <a:ea typeface="ＭＳ Ｐゴシック" pitchFamily="-106" charset="-128"/>
                <a:cs typeface="ＭＳ Ｐゴシック" pitchFamily="-106" charset="-128"/>
              </a:rPr>
              <a:t>, not as a pointer to divine grace.</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However, devout Jews still longed for </a:t>
            </a:r>
            <a:r>
              <a:rPr lang="en-US" b="1" dirty="0">
                <a:ea typeface="ＭＳ Ｐゴシック" pitchFamily="-106" charset="-128"/>
                <a:cs typeface="ＭＳ Ｐゴシック" pitchFamily="-106" charset="-128"/>
              </a:rPr>
              <a:t>the promised New Covenant</a:t>
            </a:r>
            <a:r>
              <a:rPr lang="en-US" dirty="0">
                <a:ea typeface="ＭＳ Ｐゴシック" pitchFamily="-106" charset="-128"/>
                <a:cs typeface="ＭＳ Ｐゴシック" pitchFamily="-106" charset="-128"/>
              </a:rPr>
              <a:t>, especially in light of prophetic expectation (Isaiah 59:20-21; Jeremiah 31:31-34).</a:t>
            </a:r>
          </a:p>
        </p:txBody>
      </p:sp>
      <p:sp>
        <p:nvSpPr>
          <p:cNvPr id="2" name="TextBox 1">
            <a:extLst>
              <a:ext uri="{FF2B5EF4-FFF2-40B4-BE49-F238E27FC236}">
                <a16:creationId xmlns:a16="http://schemas.microsoft.com/office/drawing/2014/main" id="{1D92D6EA-8C40-1E3D-43E9-721786056728}"/>
              </a:ext>
            </a:extLst>
          </p:cNvPr>
          <p:cNvSpPr txBox="1"/>
          <p:nvPr/>
        </p:nvSpPr>
        <p:spPr>
          <a:xfrm>
            <a:off x="289560" y="3777518"/>
            <a:ext cx="8442960" cy="3139321"/>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Jesus’ Teaching About the Law</a:t>
            </a:r>
            <a:endParaRPr lang="en-US" dirty="0">
              <a:ea typeface="ＭＳ Ｐゴシック" pitchFamily="-106" charset="-128"/>
              <a:cs typeface="ＭＳ Ｐゴシック" pitchFamily="-106" charset="-128"/>
            </a:endParaRP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Jesus honored the Mosaic Covenant but clarified its purpose and limitations:</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He fulfilled the Law:</a:t>
            </a:r>
            <a:br>
              <a:rPr lang="en-US" b="1"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“Do not think I came to abolish the Law or the Prophets; I have not come to abolish them but to fulfill them.” (Matthew 5:17)</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He exposed its heart:</a:t>
            </a:r>
            <a:r>
              <a:rPr lang="en-US" dirty="0">
                <a:ea typeface="ＭＳ Ｐゴシック" pitchFamily="-106" charset="-128"/>
                <a:cs typeface="ＭＳ Ｐゴシック" pitchFamily="-106" charset="-128"/>
              </a:rPr>
              <a:t> The Law is summed up in love for God and neighbor (Matthew 22:37-40).</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He redefined righteousness:</a:t>
            </a:r>
            <a:r>
              <a:rPr lang="en-US" dirty="0">
                <a:ea typeface="ＭＳ Ｐゴシック" pitchFamily="-106" charset="-128"/>
                <a:cs typeface="ＭＳ Ｐゴシック" pitchFamily="-106" charset="-128"/>
              </a:rPr>
              <a:t> It must exceed external observance (Matthew 5:20).</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He declared Himself greater than Moses and the Temple:</a:t>
            </a:r>
            <a:br>
              <a:rPr lang="en-US" b="1"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(Matthew 12:6-8; John 5:46; Hebrews 3:1-6).</a:t>
            </a:r>
          </a:p>
        </p:txBody>
      </p:sp>
    </p:spTree>
    <p:extLst>
      <p:ext uri="{BB962C8B-B14F-4D97-AF65-F5344CB8AC3E}">
        <p14:creationId xmlns:p14="http://schemas.microsoft.com/office/powerpoint/2010/main" val="65374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1A6F8-A18A-1521-CFDD-E00AE5AB6F1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57ADABC-A778-2B8D-FB81-CB40A6A117FB}"/>
              </a:ext>
            </a:extLst>
          </p:cNvPr>
          <p:cNvSpPr txBox="1">
            <a:spLocks/>
          </p:cNvSpPr>
          <p:nvPr/>
        </p:nvSpPr>
        <p:spPr bwMode="auto">
          <a:xfrm>
            <a:off x="32004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The Mosaic and New Covenants</a:t>
            </a:r>
            <a:br>
              <a:rPr lang="en-US" sz="3600" dirty="0"/>
            </a:br>
            <a:r>
              <a:rPr lang="en-US" sz="2800" dirty="0">
                <a:solidFill>
                  <a:schemeClr val="tx2">
                    <a:lumMod val="60000"/>
                    <a:lumOff val="40000"/>
                  </a:schemeClr>
                </a:solidFill>
              </a:rPr>
              <a:t>How they were observed by Early Church</a:t>
            </a:r>
          </a:p>
        </p:txBody>
      </p:sp>
      <p:sp>
        <p:nvSpPr>
          <p:cNvPr id="6" name="TextBox 5">
            <a:extLst>
              <a:ext uri="{FF2B5EF4-FFF2-40B4-BE49-F238E27FC236}">
                <a16:creationId xmlns:a16="http://schemas.microsoft.com/office/drawing/2014/main" id="{A4F7AF34-6E41-5922-FB97-FEC27C3DFDA4}"/>
              </a:ext>
            </a:extLst>
          </p:cNvPr>
          <p:cNvSpPr txBox="1"/>
          <p:nvPr/>
        </p:nvSpPr>
        <p:spPr>
          <a:xfrm>
            <a:off x="320040" y="1104111"/>
            <a:ext cx="8442960" cy="2308324"/>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The Cross and the New Covenant</a:t>
            </a:r>
            <a:endParaRPr lang="en-US" dirty="0">
              <a:ea typeface="ＭＳ Ｐゴシック" pitchFamily="-106" charset="-128"/>
              <a:cs typeface="ＭＳ Ｐゴシック" pitchFamily="-106" charset="-128"/>
            </a:endParaRP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At the Last Supper, Jesus explicitly linked His sacrifice to the New Covenant:</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“This cup is the new covenant in my blood.” (Luke 22:20)</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This moment marked the </a:t>
            </a:r>
            <a:r>
              <a:rPr lang="en-US" b="1" dirty="0">
                <a:ea typeface="ＭＳ Ｐゴシック" pitchFamily="-106" charset="-128"/>
                <a:cs typeface="ＭＳ Ｐゴシック" pitchFamily="-106" charset="-128"/>
              </a:rPr>
              <a:t>transition from the old to the new</a:t>
            </a:r>
            <a:r>
              <a:rPr lang="en-US" dirty="0">
                <a:ea typeface="ＭＳ Ｐゴシック" pitchFamily="-106" charset="-128"/>
                <a:cs typeface="ＭＳ Ｐゴシック" pitchFamily="-106" charset="-128"/>
              </a:rPr>
              <a:t>: the Mosaic covenant of repeated sacrifices gave way to the once-for-all sacrifice of Christ (Hebrews 9:11-15).</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The veil in the Temple tearing at His death (Matthew 27:51) signified </a:t>
            </a:r>
            <a:r>
              <a:rPr lang="en-US" b="1" dirty="0">
                <a:ea typeface="ＭＳ Ｐゴシック" pitchFamily="-106" charset="-128"/>
                <a:cs typeface="ＭＳ Ｐゴシック" pitchFamily="-106" charset="-128"/>
              </a:rPr>
              <a:t>the end of the old system</a:t>
            </a:r>
            <a:r>
              <a:rPr lang="en-US" dirty="0">
                <a:ea typeface="ＭＳ Ｐゴシック" pitchFamily="-106" charset="-128"/>
                <a:cs typeface="ＭＳ Ｐゴシック" pitchFamily="-106" charset="-128"/>
              </a:rPr>
              <a:t> and </a:t>
            </a:r>
            <a:r>
              <a:rPr lang="en-US" b="1" dirty="0">
                <a:ea typeface="ＭＳ Ｐゴシック" pitchFamily="-106" charset="-128"/>
                <a:cs typeface="ＭＳ Ｐゴシック" pitchFamily="-106" charset="-128"/>
              </a:rPr>
              <a:t>direct access to God through Christ</a:t>
            </a:r>
            <a:endParaRPr lang="en-US" dirty="0">
              <a:ea typeface="ＭＳ Ｐゴシック" pitchFamily="-106" charset="-128"/>
              <a:cs typeface="ＭＳ Ｐゴシック" pitchFamily="-106" charset="-128"/>
            </a:endParaRPr>
          </a:p>
        </p:txBody>
      </p:sp>
      <p:sp>
        <p:nvSpPr>
          <p:cNvPr id="2" name="TextBox 1">
            <a:extLst>
              <a:ext uri="{FF2B5EF4-FFF2-40B4-BE49-F238E27FC236}">
                <a16:creationId xmlns:a16="http://schemas.microsoft.com/office/drawing/2014/main" id="{A213560C-EDCB-FEB2-5E07-AEEB22CBAD77}"/>
              </a:ext>
            </a:extLst>
          </p:cNvPr>
          <p:cNvSpPr txBox="1"/>
          <p:nvPr/>
        </p:nvSpPr>
        <p:spPr>
          <a:xfrm>
            <a:off x="289560" y="3608773"/>
            <a:ext cx="8442960" cy="2585323"/>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Early Christian Understanding</a:t>
            </a:r>
            <a:endParaRPr lang="en-US"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apostles continued to teach from the Law and Prophets, but </a:t>
            </a:r>
            <a:r>
              <a:rPr lang="en-US" b="1" dirty="0">
                <a:ea typeface="ＭＳ Ｐゴシック" pitchFamily="-106" charset="-128"/>
                <a:cs typeface="ＭＳ Ｐゴシック" pitchFamily="-106" charset="-128"/>
              </a:rPr>
              <a:t>through the lens of Christ</a:t>
            </a:r>
            <a:r>
              <a:rPr lang="en-US" dirty="0">
                <a:ea typeface="ＭＳ Ｐゴシック" pitchFamily="-106" charset="-128"/>
                <a:cs typeface="ＭＳ Ｐゴシック" pitchFamily="-106" charset="-128"/>
              </a:rPr>
              <a:t>.</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Acts 15 (the Jerusalem Council)</a:t>
            </a:r>
            <a:r>
              <a:rPr lang="en-US" dirty="0">
                <a:ea typeface="ＭＳ Ｐゴシック" pitchFamily="-106" charset="-128"/>
                <a:cs typeface="ＭＳ Ｐゴシック" pitchFamily="-106" charset="-128"/>
              </a:rPr>
              <a:t> declared that Gentile believers were </a:t>
            </a:r>
            <a:r>
              <a:rPr lang="en-US" b="1" dirty="0">
                <a:ea typeface="ＭＳ Ｐゴシック" pitchFamily="-106" charset="-128"/>
                <a:cs typeface="ＭＳ Ｐゴシック" pitchFamily="-106" charset="-128"/>
              </a:rPr>
              <a:t>not bound by the Mosaic Law</a:t>
            </a:r>
            <a:r>
              <a:rPr lang="en-US" dirty="0">
                <a:ea typeface="ＭＳ Ｐゴシック" pitchFamily="-106" charset="-128"/>
                <a:cs typeface="ＭＳ Ｐゴシック" pitchFamily="-106" charset="-128"/>
              </a:rPr>
              <a:t> for salvation; faith in Christ was sufficient.</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Paul described the Law as “holy and good,” yet powerless to save (Romans 7:12; Galatians 2:16).</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Jewish believers often continued certain customs (Acts 21:20-26), but </a:t>
            </a:r>
            <a:r>
              <a:rPr lang="en-US" b="1" dirty="0">
                <a:ea typeface="ＭＳ Ｐゴシック" pitchFamily="-106" charset="-128"/>
                <a:cs typeface="ＭＳ Ｐゴシック" pitchFamily="-106" charset="-128"/>
              </a:rPr>
              <a:t>as cultural expressions</a:t>
            </a:r>
            <a:r>
              <a:rPr lang="en-US" dirty="0">
                <a:ea typeface="ＭＳ Ｐゴシック" pitchFamily="-106" charset="-128"/>
                <a:cs typeface="ＭＳ Ｐゴシック" pitchFamily="-106" charset="-128"/>
              </a:rPr>
              <a:t>, not salvation-oriented obligations.</a:t>
            </a:r>
          </a:p>
        </p:txBody>
      </p:sp>
    </p:spTree>
    <p:extLst>
      <p:ext uri="{BB962C8B-B14F-4D97-AF65-F5344CB8AC3E}">
        <p14:creationId xmlns:p14="http://schemas.microsoft.com/office/powerpoint/2010/main" val="38412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7CF44-93F6-48F4-B0DA-F3E1542B985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734E10B-ED70-CA96-CCC7-4587EE481AD0}"/>
              </a:ext>
            </a:extLst>
          </p:cNvPr>
          <p:cNvSpPr txBox="1">
            <a:spLocks/>
          </p:cNvSpPr>
          <p:nvPr/>
        </p:nvSpPr>
        <p:spPr bwMode="auto">
          <a:xfrm>
            <a:off x="32004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The Mosaic and New Covenants</a:t>
            </a:r>
            <a:br>
              <a:rPr lang="en-US" sz="3600" dirty="0"/>
            </a:br>
            <a:r>
              <a:rPr lang="en-US" sz="2800" dirty="0">
                <a:solidFill>
                  <a:schemeClr val="tx2">
                    <a:lumMod val="60000"/>
                    <a:lumOff val="40000"/>
                  </a:schemeClr>
                </a:solidFill>
              </a:rPr>
              <a:t>Ongoing Relationship Between</a:t>
            </a:r>
          </a:p>
        </p:txBody>
      </p:sp>
      <p:sp>
        <p:nvSpPr>
          <p:cNvPr id="6" name="TextBox 5">
            <a:extLst>
              <a:ext uri="{FF2B5EF4-FFF2-40B4-BE49-F238E27FC236}">
                <a16:creationId xmlns:a16="http://schemas.microsoft.com/office/drawing/2014/main" id="{D11026FB-9ABC-FBD0-3295-51063A2C7BBF}"/>
              </a:ext>
            </a:extLst>
          </p:cNvPr>
          <p:cNvSpPr txBox="1"/>
          <p:nvPr/>
        </p:nvSpPr>
        <p:spPr>
          <a:xfrm>
            <a:off x="320040" y="990600"/>
            <a:ext cx="8442960" cy="2031325"/>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The Mosaic Covenant’s Purpose</a:t>
            </a:r>
            <a:endParaRPr lang="en-US" dirty="0">
              <a:ea typeface="ＭＳ Ｐゴシック" pitchFamily="-106" charset="-128"/>
              <a:cs typeface="ＭＳ Ｐゴシック" pitchFamily="-106" charset="-128"/>
            </a:endParaRP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The Law served as:</a:t>
            </a:r>
          </a:p>
          <a:p>
            <a:pPr marL="742950" lvl="1" indent="-285750" fontAlgn="ctr">
              <a:buFont typeface="Arial" panose="020B0604020202020204" pitchFamily="34" charset="0"/>
              <a:buChar char="•"/>
            </a:pPr>
            <a:r>
              <a:rPr lang="en-US" dirty="0">
                <a:ea typeface="ＭＳ Ｐゴシック" pitchFamily="-106" charset="-128"/>
                <a:cs typeface="ＭＳ Ｐゴシック" pitchFamily="-106" charset="-128"/>
              </a:rPr>
              <a:t>A </a:t>
            </a:r>
            <a:r>
              <a:rPr lang="en-US" b="1" dirty="0">
                <a:ea typeface="ＭＳ Ｐゴシック" pitchFamily="-106" charset="-128"/>
                <a:cs typeface="ＭＳ Ｐゴシック" pitchFamily="-106" charset="-128"/>
              </a:rPr>
              <a:t>mirror</a:t>
            </a:r>
            <a:r>
              <a:rPr lang="en-US" dirty="0">
                <a:ea typeface="ＭＳ Ｐゴシック" pitchFamily="-106" charset="-128"/>
                <a:cs typeface="ＭＳ Ｐゴシック" pitchFamily="-106" charset="-128"/>
              </a:rPr>
              <a:t> to reveal sin (Romans 3:20).</a:t>
            </a:r>
          </a:p>
          <a:p>
            <a:pPr marL="742950" lvl="1" indent="-285750" fontAlgn="ctr">
              <a:buFont typeface="Arial" panose="020B0604020202020204" pitchFamily="34" charset="0"/>
              <a:buChar char="•"/>
            </a:pPr>
            <a:r>
              <a:rPr lang="en-US" dirty="0">
                <a:ea typeface="ＭＳ Ｐゴシック" pitchFamily="-106" charset="-128"/>
                <a:cs typeface="ＭＳ Ｐゴシック" pitchFamily="-106" charset="-128"/>
              </a:rPr>
              <a:t>A </a:t>
            </a:r>
            <a:r>
              <a:rPr lang="en-US" b="1" dirty="0">
                <a:ea typeface="ＭＳ Ｐゴシック" pitchFamily="-106" charset="-128"/>
                <a:cs typeface="ＭＳ Ｐゴシック" pitchFamily="-106" charset="-128"/>
              </a:rPr>
              <a:t>guardian</a:t>
            </a:r>
            <a:r>
              <a:rPr lang="en-US" dirty="0">
                <a:ea typeface="ＭＳ Ｐゴシック" pitchFamily="-106" charset="-128"/>
                <a:cs typeface="ＭＳ Ｐゴシック" pitchFamily="-106" charset="-128"/>
              </a:rPr>
              <a:t> leading to Christ (Galatians 3:24).</a:t>
            </a:r>
          </a:p>
          <a:p>
            <a:pPr marL="742950" lvl="1" indent="-285750" fontAlgn="ctr">
              <a:buFont typeface="Arial" panose="020B0604020202020204" pitchFamily="34" charset="0"/>
              <a:buChar char="•"/>
            </a:pPr>
            <a:r>
              <a:rPr lang="en-US" dirty="0">
                <a:ea typeface="ＭＳ Ｐゴシック" pitchFamily="-106" charset="-128"/>
                <a:cs typeface="ＭＳ Ｐゴシック" pitchFamily="-106" charset="-128"/>
              </a:rPr>
              <a:t>A </a:t>
            </a:r>
            <a:r>
              <a:rPr lang="en-US" b="1" dirty="0">
                <a:ea typeface="ＭＳ Ｐゴシック" pitchFamily="-106" charset="-128"/>
                <a:cs typeface="ＭＳ Ｐゴシック" pitchFamily="-106" charset="-128"/>
              </a:rPr>
              <a:t>shadow</a:t>
            </a:r>
            <a:r>
              <a:rPr lang="en-US" dirty="0">
                <a:ea typeface="ＭＳ Ｐゴシック" pitchFamily="-106" charset="-128"/>
                <a:cs typeface="ＭＳ Ｐゴシック" pitchFamily="-106" charset="-128"/>
              </a:rPr>
              <a:t> of good things to come (Hebrews 10:1).</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It was </a:t>
            </a:r>
            <a:r>
              <a:rPr lang="en-US" b="1" dirty="0">
                <a:ea typeface="ＭＳ Ｐゴシック" pitchFamily="-106" charset="-128"/>
                <a:cs typeface="ＭＳ Ｐゴシック" pitchFamily="-106" charset="-128"/>
              </a:rPr>
              <a:t>perfect in purpose but limited in power</a:t>
            </a:r>
            <a:r>
              <a:rPr lang="en-US" dirty="0">
                <a:ea typeface="ＭＳ Ｐゴシック" pitchFamily="-106" charset="-128"/>
                <a:cs typeface="ＭＳ Ｐゴシック" pitchFamily="-106" charset="-128"/>
              </a:rPr>
              <a:t>; it could command righteousness but not produce it.</a:t>
            </a:r>
          </a:p>
        </p:txBody>
      </p:sp>
      <p:sp>
        <p:nvSpPr>
          <p:cNvPr id="2" name="TextBox 1">
            <a:extLst>
              <a:ext uri="{FF2B5EF4-FFF2-40B4-BE49-F238E27FC236}">
                <a16:creationId xmlns:a16="http://schemas.microsoft.com/office/drawing/2014/main" id="{22B7C4E6-14BF-72FE-E54B-10EC811E0C88}"/>
              </a:ext>
            </a:extLst>
          </p:cNvPr>
          <p:cNvSpPr txBox="1"/>
          <p:nvPr/>
        </p:nvSpPr>
        <p:spPr>
          <a:xfrm>
            <a:off x="320040" y="3089485"/>
            <a:ext cx="8442960" cy="2031325"/>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The New Covenant’s Fulfillment</a:t>
            </a:r>
            <a:endParaRPr lang="en-US"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New Covenant does not discard the moral truth of the Law; it </a:t>
            </a:r>
            <a:r>
              <a:rPr lang="en-US" b="1" dirty="0">
                <a:ea typeface="ＭＳ Ｐゴシック" pitchFamily="-106" charset="-128"/>
                <a:cs typeface="ＭＳ Ｐゴシック" pitchFamily="-106" charset="-128"/>
              </a:rPr>
              <a:t>internalizes it</a:t>
            </a:r>
            <a:r>
              <a:rPr lang="en-US" dirty="0">
                <a:ea typeface="ＭＳ Ｐゴシック" pitchFamily="-106" charset="-128"/>
                <a:cs typeface="ＭＳ Ｐゴシック" pitchFamily="-106" charset="-128"/>
              </a:rPr>
              <a:t> through the Spirit.</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external code is now </a:t>
            </a:r>
            <a:r>
              <a:rPr lang="en-US" b="1" dirty="0">
                <a:ea typeface="ＭＳ Ｐゴシック" pitchFamily="-106" charset="-128"/>
                <a:cs typeface="ＭＳ Ｐゴシック" pitchFamily="-106" charset="-128"/>
              </a:rPr>
              <a:t>transformed into internal desire</a:t>
            </a:r>
            <a:r>
              <a:rPr lang="en-US" dirty="0">
                <a:ea typeface="ＭＳ Ｐゴシック" pitchFamily="-106" charset="-128"/>
                <a:cs typeface="ＭＳ Ｐゴシック" pitchFamily="-106" charset="-128"/>
              </a:rPr>
              <a:t> (Romans 8:4; Galatians 5:22-23).</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righteousness that the Law demanded, the Spirit now enables (Philippians 2:13).</a:t>
            </a:r>
          </a:p>
        </p:txBody>
      </p:sp>
      <p:sp>
        <p:nvSpPr>
          <p:cNvPr id="3" name="TextBox 2">
            <a:extLst>
              <a:ext uri="{FF2B5EF4-FFF2-40B4-BE49-F238E27FC236}">
                <a16:creationId xmlns:a16="http://schemas.microsoft.com/office/drawing/2014/main" id="{B0288B2E-5174-37F6-8D98-5B5B2D35CF56}"/>
              </a:ext>
            </a:extLst>
          </p:cNvPr>
          <p:cNvSpPr txBox="1"/>
          <p:nvPr/>
        </p:nvSpPr>
        <p:spPr>
          <a:xfrm>
            <a:off x="320040" y="5120810"/>
            <a:ext cx="8442960" cy="1477328"/>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The Law and Grace United</a:t>
            </a:r>
            <a:endParaRPr lang="en-US" dirty="0">
              <a:ea typeface="ＭＳ Ｐゴシック" pitchFamily="-106" charset="-128"/>
              <a:cs typeface="ＭＳ Ｐゴシック" pitchFamily="-106" charset="-128"/>
            </a:endParaRPr>
          </a:p>
          <a:p>
            <a:r>
              <a:rPr lang="en-US" dirty="0">
                <a:ea typeface="ＭＳ Ｐゴシック" pitchFamily="-106" charset="-128"/>
                <a:cs typeface="ＭＳ Ｐゴシック" pitchFamily="-106" charset="-128"/>
              </a:rPr>
              <a:t>Paul’s summary in Romans 8:3-4 captures the relationship perfectly:</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“What the law could not do, in that it was weak through the flesh, God did by sending His own Son … so that the righteous requirement of the law might be fulfilled in us who walk not according to the flesh but according to the Spirit.”</a:t>
            </a:r>
          </a:p>
        </p:txBody>
      </p:sp>
    </p:spTree>
    <p:extLst>
      <p:ext uri="{BB962C8B-B14F-4D97-AF65-F5344CB8AC3E}">
        <p14:creationId xmlns:p14="http://schemas.microsoft.com/office/powerpoint/2010/main" val="264199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03D4D-629D-0FF1-5A8C-7A52388C7918}"/>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F5FF3D7-DB8F-7354-CF32-65EF6622C258}"/>
              </a:ext>
            </a:extLst>
          </p:cNvPr>
          <p:cNvGraphicFramePr>
            <a:graphicFrameLocks noGrp="1"/>
          </p:cNvGraphicFramePr>
          <p:nvPr/>
        </p:nvGraphicFramePr>
        <p:xfrm>
          <a:off x="228600" y="685800"/>
          <a:ext cx="8686800" cy="6035040"/>
        </p:xfrm>
        <a:graphic>
          <a:graphicData uri="http://schemas.openxmlformats.org/drawingml/2006/table">
            <a:tbl>
              <a:tblPr firstRow="1" bandRow="1">
                <a:tableStyleId>{5C22544A-7EE6-4342-B048-85BDC9FD1C3A}</a:tableStyleId>
              </a:tblPr>
              <a:tblGrid>
                <a:gridCol w="1587012">
                  <a:extLst>
                    <a:ext uri="{9D8B030D-6E8A-4147-A177-3AD203B41FA5}">
                      <a16:colId xmlns:a16="http://schemas.microsoft.com/office/drawing/2014/main" val="1422033159"/>
                    </a:ext>
                  </a:extLst>
                </a:gridCol>
                <a:gridCol w="3006969">
                  <a:extLst>
                    <a:ext uri="{9D8B030D-6E8A-4147-A177-3AD203B41FA5}">
                      <a16:colId xmlns:a16="http://schemas.microsoft.com/office/drawing/2014/main" val="1561228063"/>
                    </a:ext>
                  </a:extLst>
                </a:gridCol>
                <a:gridCol w="4092819">
                  <a:extLst>
                    <a:ext uri="{9D8B030D-6E8A-4147-A177-3AD203B41FA5}">
                      <a16:colId xmlns:a16="http://schemas.microsoft.com/office/drawing/2014/main" val="2838652334"/>
                    </a:ext>
                  </a:extLst>
                </a:gridCol>
              </a:tblGrid>
              <a:tr h="370840">
                <a:tc>
                  <a:txBody>
                    <a:bodyPr/>
                    <a:lstStyle/>
                    <a:p>
                      <a:r>
                        <a:rPr lang="en-US" sz="2000" dirty="0"/>
                        <a:t>Theme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Old Covenant (Moses)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Fulfillment in the New Covenant (Christ)</a:t>
                      </a:r>
                    </a:p>
                  </a:txBody>
                  <a:tcPr/>
                </a:tc>
                <a:extLst>
                  <a:ext uri="{0D108BD9-81ED-4DB2-BD59-A6C34878D82A}">
                    <a16:rowId xmlns:a16="http://schemas.microsoft.com/office/drawing/2014/main" val="231292391"/>
                  </a:ext>
                </a:extLst>
              </a:tr>
              <a:tr h="370840">
                <a:tc>
                  <a:txBody>
                    <a:bodyPr/>
                    <a:lstStyle/>
                    <a:p>
                      <a:r>
                        <a:rPr lang="en-US" sz="2000" b="1" dirty="0"/>
                        <a:t>Mediator</a:t>
                      </a:r>
                    </a:p>
                  </a:txBody>
                  <a:tcPr/>
                </a:tc>
                <a:tc>
                  <a:txBody>
                    <a:bodyPr/>
                    <a:lstStyle/>
                    <a:p>
                      <a:r>
                        <a:rPr lang="en-US" sz="2000" dirty="0"/>
                        <a:t>Moses, the servant</a:t>
                      </a:r>
                    </a:p>
                  </a:txBody>
                  <a:tcPr/>
                </a:tc>
                <a:tc>
                  <a:txBody>
                    <a:bodyPr/>
                    <a:lstStyle/>
                    <a:p>
                      <a:r>
                        <a:rPr lang="en-US" dirty="0"/>
                        <a:t>Jesus, the Son (Heb 3:5-6)</a:t>
                      </a:r>
                    </a:p>
                  </a:txBody>
                  <a:tcPr/>
                </a:tc>
                <a:extLst>
                  <a:ext uri="{0D108BD9-81ED-4DB2-BD59-A6C34878D82A}">
                    <a16:rowId xmlns:a16="http://schemas.microsoft.com/office/drawing/2014/main" val="3077214051"/>
                  </a:ext>
                </a:extLst>
              </a:tr>
              <a:tr h="370840">
                <a:tc>
                  <a:txBody>
                    <a:bodyPr/>
                    <a:lstStyle/>
                    <a:p>
                      <a:r>
                        <a:rPr lang="en-US" sz="2000" b="1" dirty="0"/>
                        <a:t>Law</a:t>
                      </a:r>
                    </a:p>
                  </a:txBody>
                  <a:tcPr/>
                </a:tc>
                <a:tc>
                  <a:txBody>
                    <a:bodyPr/>
                    <a:lstStyle/>
                    <a:p>
                      <a:r>
                        <a:rPr lang="en-US" sz="2000" dirty="0"/>
                        <a:t>Written on stone tablets</a:t>
                      </a:r>
                    </a:p>
                  </a:txBody>
                  <a:tcPr/>
                </a:tc>
                <a:tc>
                  <a:txBody>
                    <a:bodyPr/>
                    <a:lstStyle/>
                    <a:p>
                      <a:r>
                        <a:rPr lang="en-US" dirty="0"/>
                        <a:t>Written on hearts (Jer 31:33, 2 Cor 3:3)</a:t>
                      </a:r>
                    </a:p>
                  </a:txBody>
                  <a:tcPr/>
                </a:tc>
                <a:extLst>
                  <a:ext uri="{0D108BD9-81ED-4DB2-BD59-A6C34878D82A}">
                    <a16:rowId xmlns:a16="http://schemas.microsoft.com/office/drawing/2014/main" val="3778483922"/>
                  </a:ext>
                </a:extLst>
              </a:tr>
              <a:tr h="370840">
                <a:tc>
                  <a:txBody>
                    <a:bodyPr/>
                    <a:lstStyle/>
                    <a:p>
                      <a:r>
                        <a:rPr lang="en-US" sz="2000" b="1" dirty="0"/>
                        <a:t>Sacrifice</a:t>
                      </a:r>
                    </a:p>
                  </a:txBody>
                  <a:tcPr/>
                </a:tc>
                <a:tc>
                  <a:txBody>
                    <a:bodyPr/>
                    <a:lstStyle/>
                    <a:p>
                      <a:r>
                        <a:rPr lang="en-US" sz="2000" dirty="0"/>
                        <a:t>Animal blood repeated</a:t>
                      </a:r>
                    </a:p>
                  </a:txBody>
                  <a:tcPr/>
                </a:tc>
                <a:tc>
                  <a:txBody>
                    <a:bodyPr/>
                    <a:lstStyle/>
                    <a:p>
                      <a:r>
                        <a:rPr lang="en-US" dirty="0"/>
                        <a:t>Christ’s blook once for all (Heb 9:12)</a:t>
                      </a:r>
                    </a:p>
                  </a:txBody>
                  <a:tcPr/>
                </a:tc>
                <a:extLst>
                  <a:ext uri="{0D108BD9-81ED-4DB2-BD59-A6C34878D82A}">
                    <a16:rowId xmlns:a16="http://schemas.microsoft.com/office/drawing/2014/main" val="679584730"/>
                  </a:ext>
                </a:extLst>
              </a:tr>
              <a:tr h="370840">
                <a:tc>
                  <a:txBody>
                    <a:bodyPr/>
                    <a:lstStyle/>
                    <a:p>
                      <a:r>
                        <a:rPr lang="en-US" sz="2000" b="1" dirty="0"/>
                        <a:t>Presence</a:t>
                      </a:r>
                    </a:p>
                  </a:txBody>
                  <a:tcPr/>
                </a:tc>
                <a:tc>
                  <a:txBody>
                    <a:bodyPr/>
                    <a:lstStyle/>
                    <a:p>
                      <a:r>
                        <a:rPr lang="en-US" sz="2000" dirty="0"/>
                        <a:t>Tabernacle / Temple</a:t>
                      </a:r>
                    </a:p>
                  </a:txBody>
                  <a:tcPr/>
                </a:tc>
                <a:tc>
                  <a:txBody>
                    <a:bodyPr/>
                    <a:lstStyle/>
                    <a:p>
                      <a:r>
                        <a:rPr lang="en-US" dirty="0"/>
                        <a:t>Indwelling Spirit (John 14:17)</a:t>
                      </a:r>
                    </a:p>
                  </a:txBody>
                  <a:tcPr/>
                </a:tc>
                <a:extLst>
                  <a:ext uri="{0D108BD9-81ED-4DB2-BD59-A6C34878D82A}">
                    <a16:rowId xmlns:a16="http://schemas.microsoft.com/office/drawing/2014/main" val="645337839"/>
                  </a:ext>
                </a:extLst>
              </a:tr>
              <a:tr h="370840">
                <a:tc>
                  <a:txBody>
                    <a:bodyPr/>
                    <a:lstStyle/>
                    <a:p>
                      <a:r>
                        <a:rPr lang="en-US" sz="2000" b="1" dirty="0"/>
                        <a:t>Access</a:t>
                      </a:r>
                    </a:p>
                  </a:txBody>
                  <a:tcPr/>
                </a:tc>
                <a:tc>
                  <a:txBody>
                    <a:bodyPr/>
                    <a:lstStyle/>
                    <a:p>
                      <a:r>
                        <a:rPr lang="en-US" sz="2000" dirty="0"/>
                        <a:t>Limited, via priests</a:t>
                      </a:r>
                    </a:p>
                  </a:txBody>
                  <a:tcPr/>
                </a:tc>
                <a:tc>
                  <a:txBody>
                    <a:bodyPr/>
                    <a:lstStyle/>
                    <a:p>
                      <a:r>
                        <a:rPr lang="en-US" dirty="0"/>
                        <a:t>Direct, through Christ our High Priest (Heb 10:19-22)</a:t>
                      </a:r>
                    </a:p>
                  </a:txBody>
                  <a:tcPr/>
                </a:tc>
                <a:extLst>
                  <a:ext uri="{0D108BD9-81ED-4DB2-BD59-A6C34878D82A}">
                    <a16:rowId xmlns:a16="http://schemas.microsoft.com/office/drawing/2014/main" val="2984132893"/>
                  </a:ext>
                </a:extLst>
              </a:tr>
              <a:tr h="370840">
                <a:tc>
                  <a:txBody>
                    <a:bodyPr/>
                    <a:lstStyle/>
                    <a:p>
                      <a:pPr marL="0" marR="0" fontAlgn="t">
                        <a:buNone/>
                      </a:pPr>
                      <a:r>
                        <a:rPr lang="en-US" sz="2000" b="1" kern="1200" dirty="0">
                          <a:solidFill>
                            <a:schemeClr val="dk1"/>
                          </a:solidFill>
                          <a:latin typeface="+mn-lt"/>
                          <a:ea typeface="+mn-ea"/>
                          <a:cs typeface="+mn-cs"/>
                        </a:rPr>
                        <a:t>Righteousness</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latin typeface="+mn-lt"/>
                          <a:ea typeface="+mn-ea"/>
                          <a:cs typeface="+mn-cs"/>
                        </a:rPr>
                        <a:t>Demanded by the Law</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latin typeface="+mn-lt"/>
                          <a:ea typeface="+mn-ea"/>
                          <a:cs typeface="+mn-cs"/>
                        </a:rPr>
                        <a:t>Given through faith</a:t>
                      </a:r>
                    </a:p>
                  </a:txBody>
                  <a:tcPr marL="50800" marR="50800" marT="50800" marB="50800"/>
                </a:tc>
                <a:extLst>
                  <a:ext uri="{0D108BD9-81ED-4DB2-BD59-A6C34878D82A}">
                    <a16:rowId xmlns:a16="http://schemas.microsoft.com/office/drawing/2014/main" val="1262358848"/>
                  </a:ext>
                </a:extLst>
              </a:tr>
              <a:tr h="370840">
                <a:tc>
                  <a:txBody>
                    <a:bodyPr/>
                    <a:lstStyle/>
                    <a:p>
                      <a:pPr marL="0" marR="0" algn="l" defTabSz="914400" rtl="0" eaLnBrk="1" fontAlgn="t" latinLnBrk="0" hangingPunct="1">
                        <a:buNone/>
                      </a:pPr>
                      <a:r>
                        <a:rPr lang="en-US" sz="2000" b="1" kern="1200" dirty="0">
                          <a:solidFill>
                            <a:schemeClr val="dk1"/>
                          </a:solidFill>
                          <a:latin typeface="+mn-lt"/>
                          <a:ea typeface="+mn-ea"/>
                          <a:cs typeface="+mn-cs"/>
                        </a:rPr>
                        <a:t>Sign</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latin typeface="+mn-lt"/>
                          <a:ea typeface="+mn-ea"/>
                          <a:cs typeface="+mn-cs"/>
                        </a:rPr>
                        <a:t>Sabbath, circumcision</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latin typeface="+mn-lt"/>
                          <a:ea typeface="+mn-ea"/>
                          <a:cs typeface="+mn-cs"/>
                        </a:rPr>
                        <a:t>Baptism, Lord’s Supper</a:t>
                      </a:r>
                    </a:p>
                  </a:txBody>
                  <a:tcPr marL="50800" marR="50800" marT="50800" marB="50800"/>
                </a:tc>
                <a:extLst>
                  <a:ext uri="{0D108BD9-81ED-4DB2-BD59-A6C34878D82A}">
                    <a16:rowId xmlns:a16="http://schemas.microsoft.com/office/drawing/2014/main" val="4071472363"/>
                  </a:ext>
                </a:extLst>
              </a:tr>
              <a:tr h="370840">
                <a:tc>
                  <a:txBody>
                    <a:bodyPr/>
                    <a:lstStyle/>
                    <a:p>
                      <a:r>
                        <a:rPr lang="en-US" sz="2000" b="1" dirty="0"/>
                        <a:t>Glory</a:t>
                      </a:r>
                    </a:p>
                  </a:txBody>
                  <a:tcPr/>
                </a:tc>
                <a:tc>
                  <a:txBody>
                    <a:bodyPr/>
                    <a:lstStyle/>
                    <a:p>
                      <a:r>
                        <a:rPr lang="en-US" sz="2000" dirty="0"/>
                        <a:t>Fading glory of Sinai</a:t>
                      </a:r>
                    </a:p>
                  </a:txBody>
                  <a:tcPr/>
                </a:tc>
                <a:tc>
                  <a:txBody>
                    <a:bodyPr/>
                    <a:lstStyle/>
                    <a:p>
                      <a:r>
                        <a:rPr lang="en-US" dirty="0"/>
                        <a:t>Increasing glory in the Spirit (2 Cor 3:18)</a:t>
                      </a:r>
                    </a:p>
                  </a:txBody>
                  <a:tcPr/>
                </a:tc>
                <a:extLst>
                  <a:ext uri="{0D108BD9-81ED-4DB2-BD59-A6C34878D82A}">
                    <a16:rowId xmlns:a16="http://schemas.microsoft.com/office/drawing/2014/main" val="3584540837"/>
                  </a:ext>
                </a:extLst>
              </a:tr>
              <a:tr h="0">
                <a:tc>
                  <a:txBody>
                    <a:bodyPr/>
                    <a:lstStyle/>
                    <a:p>
                      <a:r>
                        <a:rPr lang="en-US" sz="2000" b="1" dirty="0"/>
                        <a:t>Outcome</a:t>
                      </a:r>
                    </a:p>
                  </a:txBody>
                  <a:tcPr/>
                </a:tc>
                <a:tc>
                  <a:txBody>
                    <a:bodyPr/>
                    <a:lstStyle/>
                    <a:p>
                      <a:r>
                        <a:rPr lang="en-US" sz="2000" dirty="0"/>
                        <a:t>Condemnation through law-breaking</a:t>
                      </a:r>
                    </a:p>
                  </a:txBody>
                  <a:tcPr/>
                </a:tc>
                <a:tc>
                  <a:txBody>
                    <a:bodyPr/>
                    <a:lstStyle/>
                    <a:p>
                      <a:r>
                        <a:rPr lang="en-US" dirty="0"/>
                        <a:t>Justification through grace and faith</a:t>
                      </a:r>
                    </a:p>
                  </a:txBody>
                  <a:tcPr/>
                </a:tc>
                <a:extLst>
                  <a:ext uri="{0D108BD9-81ED-4DB2-BD59-A6C34878D82A}">
                    <a16:rowId xmlns:a16="http://schemas.microsoft.com/office/drawing/2014/main" val="1666856176"/>
                  </a:ext>
                </a:extLst>
              </a:tr>
              <a:tr h="0">
                <a:tc>
                  <a:txBody>
                    <a:bodyPr/>
                    <a:lstStyle/>
                    <a:p>
                      <a:pPr marL="0" marR="0" algn="l" defTabSz="914400" rtl="0" eaLnBrk="1" fontAlgn="t" latinLnBrk="0" hangingPunct="1">
                        <a:buNone/>
                      </a:pPr>
                      <a:r>
                        <a:rPr lang="en-US" sz="2000" b="1" kern="1200" dirty="0">
                          <a:solidFill>
                            <a:schemeClr val="dk1"/>
                          </a:solidFill>
                          <a:latin typeface="+mn-lt"/>
                          <a:ea typeface="+mn-ea"/>
                          <a:cs typeface="+mn-cs"/>
                        </a:rPr>
                        <a:t>Duration</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latin typeface="+mn-lt"/>
                          <a:ea typeface="+mn-ea"/>
                          <a:cs typeface="+mn-cs"/>
                        </a:rPr>
                        <a:t>Temporary, preparatory</a:t>
                      </a:r>
                    </a:p>
                  </a:txBody>
                  <a:tcPr marL="50800" marR="50800" marT="50800" marB="50800"/>
                </a:tc>
                <a:tc>
                  <a:txBody>
                    <a:bodyPr/>
                    <a:lstStyle/>
                    <a:p>
                      <a:pPr marL="0" marR="0" algn="l" defTabSz="914400" rtl="0" eaLnBrk="1" fontAlgn="t" latinLnBrk="0" hangingPunct="1">
                        <a:buNone/>
                      </a:pPr>
                      <a:r>
                        <a:rPr lang="en-US" sz="1800" kern="1200" dirty="0">
                          <a:solidFill>
                            <a:schemeClr val="dk1"/>
                          </a:solidFill>
                          <a:latin typeface="+mn-lt"/>
                          <a:ea typeface="+mn-ea"/>
                          <a:cs typeface="+mn-cs"/>
                        </a:rPr>
                        <a:t>Eternal, consummate</a:t>
                      </a:r>
                    </a:p>
                  </a:txBody>
                  <a:tcPr marL="50800" marR="50800" marT="50800" marB="50800"/>
                </a:tc>
                <a:extLst>
                  <a:ext uri="{0D108BD9-81ED-4DB2-BD59-A6C34878D82A}">
                    <a16:rowId xmlns:a16="http://schemas.microsoft.com/office/drawing/2014/main" val="254828140"/>
                  </a:ext>
                </a:extLst>
              </a:tr>
            </a:tbl>
          </a:graphicData>
        </a:graphic>
      </p:graphicFrame>
      <p:sp>
        <p:nvSpPr>
          <p:cNvPr id="6" name="Title 1">
            <a:extLst>
              <a:ext uri="{FF2B5EF4-FFF2-40B4-BE49-F238E27FC236}">
                <a16:creationId xmlns:a16="http://schemas.microsoft.com/office/drawing/2014/main" id="{BBF2D190-C282-0DBD-CA96-EC2E9F1230B3}"/>
              </a:ext>
            </a:extLst>
          </p:cNvPr>
          <p:cNvSpPr txBox="1">
            <a:spLocks/>
          </p:cNvSpPr>
          <p:nvPr/>
        </p:nvSpPr>
        <p:spPr bwMode="auto">
          <a:xfrm>
            <a:off x="228600" y="762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2400" dirty="0">
                <a:solidFill>
                  <a:schemeClr val="tx2">
                    <a:lumMod val="60000"/>
                    <a:lumOff val="40000"/>
                  </a:schemeClr>
                </a:solidFill>
              </a:rPr>
              <a:t>The Mosaic and New Covenants - in Christ</a:t>
            </a:r>
            <a:endParaRPr lang="en-US" sz="2000" dirty="0">
              <a:solidFill>
                <a:schemeClr val="tx2">
                  <a:lumMod val="60000"/>
                  <a:lumOff val="40000"/>
                </a:schemeClr>
              </a:solidFill>
            </a:endParaRPr>
          </a:p>
        </p:txBody>
      </p:sp>
    </p:spTree>
    <p:extLst>
      <p:ext uri="{BB962C8B-B14F-4D97-AF65-F5344CB8AC3E}">
        <p14:creationId xmlns:p14="http://schemas.microsoft.com/office/powerpoint/2010/main" val="489094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89228-8411-2EC3-7CE1-EB7252C94DE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7BEE45E-2145-82FA-434B-AB5E62EE4C8F}"/>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Mosaic Covenant</a:t>
            </a:r>
            <a:br>
              <a:rPr lang="en-US" dirty="0"/>
            </a:br>
            <a:r>
              <a:rPr lang="en-US" sz="2400" dirty="0">
                <a:solidFill>
                  <a:schemeClr val="tx2">
                    <a:lumMod val="60000"/>
                    <a:lumOff val="40000"/>
                  </a:schemeClr>
                </a:solidFill>
              </a:rPr>
              <a:t>The Covenant Quoted or Paraphrased</a:t>
            </a:r>
          </a:p>
        </p:txBody>
      </p:sp>
      <p:sp>
        <p:nvSpPr>
          <p:cNvPr id="3" name="TextBox 2">
            <a:extLst>
              <a:ext uri="{FF2B5EF4-FFF2-40B4-BE49-F238E27FC236}">
                <a16:creationId xmlns:a16="http://schemas.microsoft.com/office/drawing/2014/main" id="{8BF7D094-8EBD-8A98-A206-37280D070A83}"/>
              </a:ext>
            </a:extLst>
          </p:cNvPr>
          <p:cNvSpPr txBox="1"/>
          <p:nvPr/>
        </p:nvSpPr>
        <p:spPr>
          <a:xfrm>
            <a:off x="381000" y="1143000"/>
            <a:ext cx="8534400" cy="5632311"/>
          </a:xfrm>
          <a:prstGeom prst="rect">
            <a:avLst/>
          </a:prstGeom>
          <a:noFill/>
        </p:spPr>
        <p:txBody>
          <a:bodyPr wrap="square" rtlCol="0">
            <a:spAutoFit/>
          </a:bodyPr>
          <a:lstStyle/>
          <a:p>
            <a:pPr fontAlgn="ctr"/>
            <a:r>
              <a:rPr lang="en-US" sz="2000" b="1" dirty="0">
                <a:ea typeface="ＭＳ Ｐゴシック" pitchFamily="-106" charset="-128"/>
                <a:cs typeface="ＭＳ Ｐゴシック" pitchFamily="-106" charset="-128"/>
              </a:rPr>
              <a:t>Luke 1:72-73</a:t>
            </a:r>
            <a:r>
              <a:rPr lang="en-US" sz="2000" dirty="0">
                <a:ea typeface="ＭＳ Ｐゴシック" pitchFamily="-106" charset="-128"/>
                <a:cs typeface="ＭＳ Ｐゴシック" pitchFamily="-106" charset="-128"/>
              </a:rPr>
              <a:t> - God remembered His </a:t>
            </a:r>
            <a:r>
              <a:rPr lang="en-US" sz="2000" i="1" dirty="0">
                <a:ea typeface="ＭＳ Ｐゴシック" pitchFamily="-106" charset="-128"/>
                <a:cs typeface="ＭＳ Ｐゴシック" pitchFamily="-106" charset="-128"/>
              </a:rPr>
              <a:t>holy covenant</a:t>
            </a:r>
            <a:r>
              <a:rPr lang="en-US" sz="2000" dirty="0">
                <a:ea typeface="ＭＳ Ｐゴシック" pitchFamily="-106" charset="-128"/>
                <a:cs typeface="ＭＳ Ｐゴシック" pitchFamily="-106" charset="-128"/>
              </a:rPr>
              <a:t> made with Abraham and reaffirmed through Moses.</a:t>
            </a:r>
          </a:p>
          <a:p>
            <a:pPr fontAlgn="ctr"/>
            <a:r>
              <a:rPr lang="en-US" sz="2000" b="1" dirty="0">
                <a:ea typeface="ＭＳ Ｐゴシック" pitchFamily="-106" charset="-128"/>
                <a:cs typeface="ＭＳ Ｐゴシック" pitchFamily="-106" charset="-128"/>
              </a:rPr>
              <a:t>John 1:17</a:t>
            </a:r>
            <a:r>
              <a:rPr lang="en-US" sz="2000" dirty="0">
                <a:ea typeface="ＭＳ Ｐゴシック" pitchFamily="-106" charset="-128"/>
                <a:cs typeface="ＭＳ Ｐゴシック" pitchFamily="-106" charset="-128"/>
              </a:rPr>
              <a:t> - “For the law was given through Moses; grace and truth came through Jesus Christ.”</a:t>
            </a:r>
          </a:p>
          <a:p>
            <a:pPr fontAlgn="ctr"/>
            <a:r>
              <a:rPr lang="en-US" sz="2000" b="1" dirty="0">
                <a:ea typeface="ＭＳ Ｐゴシック" pitchFamily="-106" charset="-128"/>
                <a:cs typeface="ＭＳ Ｐゴシック" pitchFamily="-106" charset="-128"/>
              </a:rPr>
              <a:t>Acts 3:22-23</a:t>
            </a:r>
            <a:r>
              <a:rPr lang="en-US" sz="2000" dirty="0">
                <a:ea typeface="ＭＳ Ｐゴシック" pitchFamily="-106" charset="-128"/>
                <a:cs typeface="ＭＳ Ｐゴシック" pitchFamily="-106" charset="-128"/>
              </a:rPr>
              <a:t> - Peter quotes Deuteronomy 18:15, where Moses foretold a prophet like himself; fulfilled in Christ.</a:t>
            </a:r>
          </a:p>
          <a:p>
            <a:pPr fontAlgn="ctr"/>
            <a:r>
              <a:rPr lang="en-US" sz="2000" b="1" dirty="0">
                <a:ea typeface="ＭＳ Ｐゴシック" pitchFamily="-106" charset="-128"/>
                <a:cs typeface="ＭＳ Ｐゴシック" pitchFamily="-106" charset="-128"/>
              </a:rPr>
              <a:t>Acts 7:37-38</a:t>
            </a:r>
            <a:r>
              <a:rPr lang="en-US" sz="2000" dirty="0">
                <a:ea typeface="ＭＳ Ｐゴシック" pitchFamily="-106" charset="-128"/>
                <a:cs typeface="ＭＳ Ｐゴシック" pitchFamily="-106" charset="-128"/>
              </a:rPr>
              <a:t> - Stephen recounts Moses as the mediator who received “living oracles” on Mount Sinai.</a:t>
            </a:r>
          </a:p>
          <a:p>
            <a:pPr fontAlgn="ctr"/>
            <a:r>
              <a:rPr lang="en-US" sz="2000" b="1" dirty="0">
                <a:ea typeface="ＭＳ Ｐゴシック" pitchFamily="-106" charset="-128"/>
                <a:cs typeface="ＭＳ Ｐゴシック" pitchFamily="-106" charset="-128"/>
              </a:rPr>
              <a:t>Romans 10:5</a:t>
            </a:r>
            <a:r>
              <a:rPr lang="en-US" sz="2000" dirty="0">
                <a:ea typeface="ＭＳ Ｐゴシック" pitchFamily="-106" charset="-128"/>
                <a:cs typeface="ＭＳ Ｐゴシック" pitchFamily="-106" charset="-128"/>
              </a:rPr>
              <a:t> - Paul quotes Leviticus 18:5: </a:t>
            </a:r>
            <a:r>
              <a:rPr lang="en-US" sz="2000" i="1" dirty="0">
                <a:ea typeface="ＭＳ Ｐゴシック" pitchFamily="-106" charset="-128"/>
                <a:cs typeface="ＭＳ Ｐゴシック" pitchFamily="-106" charset="-128"/>
              </a:rPr>
              <a:t>“The man who does these things will live by them.”</a:t>
            </a:r>
            <a:endParaRPr lang="en-US" sz="2000" dirty="0">
              <a:ea typeface="ＭＳ Ｐゴシック" pitchFamily="-106" charset="-128"/>
              <a:cs typeface="ＭＳ Ｐゴシック" pitchFamily="-106" charset="-128"/>
            </a:endParaRPr>
          </a:p>
          <a:p>
            <a:pPr fontAlgn="ctr"/>
            <a:r>
              <a:rPr lang="en-US" sz="2000" b="1" dirty="0">
                <a:ea typeface="ＭＳ Ｐゴシック" pitchFamily="-106" charset="-128"/>
                <a:cs typeface="ＭＳ Ｐゴシック" pitchFamily="-106" charset="-128"/>
              </a:rPr>
              <a:t>2 Corinthians 3:6-15</a:t>
            </a:r>
            <a:r>
              <a:rPr lang="en-US" sz="2000" dirty="0">
                <a:ea typeface="ＭＳ Ｐゴシック" pitchFamily="-106" charset="-128"/>
                <a:cs typeface="ＭＳ Ｐゴシック" pitchFamily="-106" charset="-128"/>
              </a:rPr>
              <a:t> - Paul contrasts the “ministry of death, carved in letters on stone,” with the “ministry of the Spirit.”</a:t>
            </a:r>
          </a:p>
          <a:p>
            <a:pPr fontAlgn="ctr"/>
            <a:r>
              <a:rPr lang="en-US" sz="2000" b="1" dirty="0">
                <a:ea typeface="ＭＳ Ｐゴシック" pitchFamily="-106" charset="-128"/>
                <a:cs typeface="ＭＳ Ｐゴシック" pitchFamily="-106" charset="-128"/>
              </a:rPr>
              <a:t>Hebrews 8:6-9</a:t>
            </a:r>
            <a:r>
              <a:rPr lang="en-US" sz="2000" dirty="0">
                <a:ea typeface="ＭＳ Ｐゴシック" pitchFamily="-106" charset="-128"/>
                <a:cs typeface="ＭＳ Ｐゴシック" pitchFamily="-106" charset="-128"/>
              </a:rPr>
              <a:t> - The author quotes Jeremiah 31:31-32, referring to the covenant made when God took Israel by the hand, out of Egypt.</a:t>
            </a:r>
          </a:p>
          <a:p>
            <a:pPr fontAlgn="ctr"/>
            <a:r>
              <a:rPr lang="en-US" sz="2000" b="1" dirty="0">
                <a:ea typeface="ＭＳ Ｐゴシック" pitchFamily="-106" charset="-128"/>
                <a:cs typeface="ＭＳ Ｐゴシック" pitchFamily="-106" charset="-128"/>
              </a:rPr>
              <a:t>Hebrews 9:18-20</a:t>
            </a:r>
            <a:r>
              <a:rPr lang="en-US" sz="2000" dirty="0">
                <a:ea typeface="ＭＳ Ｐゴシック" pitchFamily="-106" charset="-128"/>
                <a:cs typeface="ＭＳ Ｐゴシック" pitchFamily="-106" charset="-128"/>
              </a:rPr>
              <a:t> - Describes the ratification of the Mosaic Covenant with blood, quoting Exodus 24:8.</a:t>
            </a:r>
          </a:p>
          <a:p>
            <a:pPr fontAlgn="ctr"/>
            <a:r>
              <a:rPr lang="en-US" sz="2000" b="1" dirty="0">
                <a:ea typeface="ＭＳ Ｐゴシック" pitchFamily="-106" charset="-128"/>
                <a:cs typeface="ＭＳ Ｐゴシック" pitchFamily="-106" charset="-128"/>
              </a:rPr>
              <a:t>Hebrews 12:18-24</a:t>
            </a:r>
            <a:r>
              <a:rPr lang="en-US" sz="2000" dirty="0">
                <a:ea typeface="ＭＳ Ｐゴシック" pitchFamily="-106" charset="-128"/>
                <a:cs typeface="ＭＳ Ｐゴシック" pitchFamily="-106" charset="-128"/>
              </a:rPr>
              <a:t> - Contrasts Mount Sinai (the old covenant of fear) with Mount Zion (the new covenant of grace).</a:t>
            </a:r>
          </a:p>
        </p:txBody>
      </p:sp>
    </p:spTree>
    <p:extLst>
      <p:ext uri="{BB962C8B-B14F-4D97-AF65-F5344CB8AC3E}">
        <p14:creationId xmlns:p14="http://schemas.microsoft.com/office/powerpoint/2010/main" val="290825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CF0DB-75BE-F127-324F-84032AA107F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F027ACF-AB54-DBB0-A9DE-034F9C64AE7D}"/>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Mosaic Covenant</a:t>
            </a:r>
            <a:br>
              <a:rPr lang="en-US" dirty="0"/>
            </a:br>
            <a:r>
              <a:rPr lang="en-US" sz="2400" dirty="0">
                <a:solidFill>
                  <a:schemeClr val="tx2">
                    <a:lumMod val="60000"/>
                    <a:lumOff val="40000"/>
                  </a:schemeClr>
                </a:solidFill>
              </a:rPr>
              <a:t>The Law’s Purpose and Limitations</a:t>
            </a:r>
          </a:p>
        </p:txBody>
      </p:sp>
      <p:sp>
        <p:nvSpPr>
          <p:cNvPr id="3" name="TextBox 2">
            <a:extLst>
              <a:ext uri="{FF2B5EF4-FFF2-40B4-BE49-F238E27FC236}">
                <a16:creationId xmlns:a16="http://schemas.microsoft.com/office/drawing/2014/main" id="{C7689755-0C3E-7EDC-C1E8-ADB8F1195547}"/>
              </a:ext>
            </a:extLst>
          </p:cNvPr>
          <p:cNvSpPr txBox="1"/>
          <p:nvPr/>
        </p:nvSpPr>
        <p:spPr>
          <a:xfrm>
            <a:off x="381000" y="1143000"/>
            <a:ext cx="8610600" cy="5262979"/>
          </a:xfrm>
          <a:prstGeom prst="rect">
            <a:avLst/>
          </a:prstGeom>
          <a:noFill/>
        </p:spPr>
        <p:txBody>
          <a:bodyPr wrap="square" rtlCol="0">
            <a:spAutoFit/>
          </a:bodyPr>
          <a:lstStyle/>
          <a:p>
            <a:pPr fontAlgn="ctr"/>
            <a:r>
              <a:rPr lang="en-US" sz="2400" b="1" dirty="0">
                <a:ea typeface="ＭＳ Ｐゴシック" pitchFamily="-106" charset="-128"/>
                <a:cs typeface="ＭＳ Ｐゴシック" pitchFamily="-106" charset="-128"/>
              </a:rPr>
              <a:t>Matthew 5:17-18</a:t>
            </a:r>
            <a:r>
              <a:rPr lang="en-US" sz="2400" dirty="0">
                <a:ea typeface="ＭＳ Ｐゴシック" pitchFamily="-106" charset="-128"/>
                <a:cs typeface="ＭＳ Ｐゴシック" pitchFamily="-106" charset="-128"/>
              </a:rPr>
              <a:t> - Jesus affirms He came not to abolish the Law or the Prophets but to fulfill them.</a:t>
            </a:r>
          </a:p>
          <a:p>
            <a:pPr fontAlgn="ctr"/>
            <a:r>
              <a:rPr lang="en-US" sz="2400" b="1" dirty="0">
                <a:ea typeface="ＭＳ Ｐゴシック" pitchFamily="-106" charset="-128"/>
                <a:cs typeface="ＭＳ Ｐゴシック" pitchFamily="-106" charset="-128"/>
              </a:rPr>
              <a:t>John 5:45-47</a:t>
            </a:r>
            <a:r>
              <a:rPr lang="en-US" sz="2400" dirty="0">
                <a:ea typeface="ＭＳ Ｐゴシック" pitchFamily="-106" charset="-128"/>
                <a:cs typeface="ＭＳ Ｐゴシック" pitchFamily="-106" charset="-128"/>
              </a:rPr>
              <a:t> - Jesus says Moses wrote about Him, showing the Law’s prophetic purpose.</a:t>
            </a:r>
          </a:p>
          <a:p>
            <a:pPr fontAlgn="ctr"/>
            <a:r>
              <a:rPr lang="en-US" sz="2400" b="1" dirty="0">
                <a:ea typeface="ＭＳ Ｐゴシック" pitchFamily="-106" charset="-128"/>
                <a:cs typeface="ＭＳ Ｐゴシック" pitchFamily="-106" charset="-128"/>
              </a:rPr>
              <a:t>Romans 3:19-20</a:t>
            </a:r>
            <a:r>
              <a:rPr lang="en-US" sz="2400" dirty="0">
                <a:ea typeface="ＭＳ Ｐゴシック" pitchFamily="-106" charset="-128"/>
                <a:cs typeface="ＭＳ Ｐゴシック" pitchFamily="-106" charset="-128"/>
              </a:rPr>
              <a:t> - “Through the law comes knowledge of sin.”</a:t>
            </a:r>
          </a:p>
          <a:p>
            <a:pPr fontAlgn="ctr"/>
            <a:r>
              <a:rPr lang="en-US" sz="2400" b="1" dirty="0">
                <a:ea typeface="ＭＳ Ｐゴシック" pitchFamily="-106" charset="-128"/>
                <a:cs typeface="ＭＳ Ｐゴシック" pitchFamily="-106" charset="-128"/>
              </a:rPr>
              <a:t>Romans 5:20-21</a:t>
            </a:r>
            <a:r>
              <a:rPr lang="en-US" sz="2400" dirty="0">
                <a:ea typeface="ＭＳ Ｐゴシック" pitchFamily="-106" charset="-128"/>
                <a:cs typeface="ＭＳ Ｐゴシック" pitchFamily="-106" charset="-128"/>
              </a:rPr>
              <a:t> - The law came in to increase trespass, but grace abounded more.</a:t>
            </a:r>
          </a:p>
          <a:p>
            <a:pPr fontAlgn="ctr"/>
            <a:r>
              <a:rPr lang="en-US" sz="2400" b="1" dirty="0">
                <a:ea typeface="ＭＳ Ｐゴシック" pitchFamily="-106" charset="-128"/>
                <a:cs typeface="ＭＳ Ｐゴシック" pitchFamily="-106" charset="-128"/>
              </a:rPr>
              <a:t>Romans 7:7-13</a:t>
            </a:r>
            <a:r>
              <a:rPr lang="en-US" sz="2400" dirty="0">
                <a:ea typeface="ＭＳ Ｐゴシック" pitchFamily="-106" charset="-128"/>
                <a:cs typeface="ＭＳ Ｐゴシック" pitchFamily="-106" charset="-128"/>
              </a:rPr>
              <a:t> - The law is holy but reveals the depth of sin.</a:t>
            </a:r>
          </a:p>
          <a:p>
            <a:pPr fontAlgn="ctr"/>
            <a:r>
              <a:rPr lang="en-US" sz="2400" b="1" dirty="0">
                <a:ea typeface="ＭＳ Ｐゴシック" pitchFamily="-106" charset="-128"/>
                <a:cs typeface="ＭＳ Ｐゴシック" pitchFamily="-106" charset="-128"/>
              </a:rPr>
              <a:t>Galatians 3:19-25</a:t>
            </a:r>
            <a:r>
              <a:rPr lang="en-US" sz="2400" dirty="0">
                <a:ea typeface="ＭＳ Ｐゴシック" pitchFamily="-106" charset="-128"/>
                <a:cs typeface="ＭＳ Ｐゴシック" pitchFamily="-106" charset="-128"/>
              </a:rPr>
              <a:t> - The law was a </a:t>
            </a:r>
            <a:r>
              <a:rPr lang="en-US" sz="2400" i="1" dirty="0">
                <a:ea typeface="ＭＳ Ｐゴシック" pitchFamily="-106" charset="-128"/>
                <a:cs typeface="ＭＳ Ｐゴシック" pitchFamily="-106" charset="-128"/>
              </a:rPr>
              <a:t>guardian</a:t>
            </a:r>
            <a:r>
              <a:rPr lang="en-US" sz="2400" dirty="0">
                <a:ea typeface="ＭＳ Ｐゴシック" pitchFamily="-106" charset="-128"/>
                <a:cs typeface="ＭＳ Ｐゴシック" pitchFamily="-106" charset="-128"/>
              </a:rPr>
              <a:t> until Christ came, that we might be justified by faith.</a:t>
            </a:r>
          </a:p>
          <a:p>
            <a:pPr fontAlgn="ctr"/>
            <a:r>
              <a:rPr lang="en-US" sz="2400" b="1" dirty="0">
                <a:ea typeface="ＭＳ Ｐゴシック" pitchFamily="-106" charset="-128"/>
                <a:cs typeface="ＭＳ Ｐゴシック" pitchFamily="-106" charset="-128"/>
              </a:rPr>
              <a:t>Galatians 4:4-5</a:t>
            </a:r>
            <a:r>
              <a:rPr lang="en-US" sz="2400" dirty="0">
                <a:ea typeface="ＭＳ Ｐゴシック" pitchFamily="-106" charset="-128"/>
                <a:cs typeface="ＭＳ Ｐゴシック" pitchFamily="-106" charset="-128"/>
              </a:rPr>
              <a:t> - Christ was born under the law to redeem those under the law.</a:t>
            </a:r>
          </a:p>
          <a:p>
            <a:pPr fontAlgn="ctr"/>
            <a:r>
              <a:rPr lang="en-US" sz="2400" b="1" dirty="0">
                <a:ea typeface="ＭＳ Ｐゴシック" pitchFamily="-106" charset="-128"/>
                <a:cs typeface="ＭＳ Ｐゴシック" pitchFamily="-106" charset="-128"/>
              </a:rPr>
              <a:t>Hebrews 10:1-4</a:t>
            </a:r>
            <a:r>
              <a:rPr lang="en-US" sz="2400" dirty="0">
                <a:ea typeface="ＭＳ Ｐゴシック" pitchFamily="-106" charset="-128"/>
                <a:cs typeface="ＭＳ Ｐゴシック" pitchFamily="-106" charset="-128"/>
              </a:rPr>
              <a:t> - The law was only a shadow of good things to come; sacrifices could not make perfect.</a:t>
            </a:r>
          </a:p>
        </p:txBody>
      </p:sp>
    </p:spTree>
    <p:extLst>
      <p:ext uri="{BB962C8B-B14F-4D97-AF65-F5344CB8AC3E}">
        <p14:creationId xmlns:p14="http://schemas.microsoft.com/office/powerpoint/2010/main" val="217787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8ADE1-2C8C-21E7-5FDE-FFE1A071B00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94A5CF1-165E-DAAA-3E87-1F7577626A14}"/>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Mosaic Covenant</a:t>
            </a:r>
            <a:br>
              <a:rPr lang="en-US" dirty="0"/>
            </a:br>
            <a:r>
              <a:rPr lang="en-US" sz="2400" dirty="0">
                <a:solidFill>
                  <a:schemeClr val="tx2">
                    <a:lumMod val="60000"/>
                    <a:lumOff val="40000"/>
                  </a:schemeClr>
                </a:solidFill>
              </a:rPr>
              <a:t>The Law Fulfilled and Transformed in Christ</a:t>
            </a:r>
          </a:p>
        </p:txBody>
      </p:sp>
      <p:sp>
        <p:nvSpPr>
          <p:cNvPr id="3" name="TextBox 2">
            <a:extLst>
              <a:ext uri="{FF2B5EF4-FFF2-40B4-BE49-F238E27FC236}">
                <a16:creationId xmlns:a16="http://schemas.microsoft.com/office/drawing/2014/main" id="{A47AE336-45F3-7EB0-7AAC-208FEB422137}"/>
              </a:ext>
            </a:extLst>
          </p:cNvPr>
          <p:cNvSpPr txBox="1"/>
          <p:nvPr/>
        </p:nvSpPr>
        <p:spPr>
          <a:xfrm>
            <a:off x="381000" y="1143000"/>
            <a:ext cx="8534400" cy="5324535"/>
          </a:xfrm>
          <a:prstGeom prst="rect">
            <a:avLst/>
          </a:prstGeom>
          <a:noFill/>
        </p:spPr>
        <p:txBody>
          <a:bodyPr wrap="square" rtlCol="0">
            <a:spAutoFit/>
          </a:bodyPr>
          <a:lstStyle/>
          <a:p>
            <a:pPr fontAlgn="ctr"/>
            <a:r>
              <a:rPr lang="en-US" sz="2000" b="1" dirty="0">
                <a:ea typeface="ＭＳ Ｐゴシック" pitchFamily="-106" charset="-128"/>
                <a:cs typeface="ＭＳ Ｐゴシック" pitchFamily="-106" charset="-128"/>
              </a:rPr>
              <a:t>Matthew 11:28-30</a:t>
            </a:r>
            <a:r>
              <a:rPr lang="en-US" sz="2000" dirty="0">
                <a:ea typeface="ＭＳ Ｐゴシック" pitchFamily="-106" charset="-128"/>
                <a:cs typeface="ＭＳ Ｐゴシック" pitchFamily="-106" charset="-128"/>
              </a:rPr>
              <a:t> - Jesus offers rest to those burdened by legalism under the law.</a:t>
            </a:r>
          </a:p>
          <a:p>
            <a:pPr fontAlgn="ctr"/>
            <a:r>
              <a:rPr lang="en-US" sz="2000" b="1" dirty="0">
                <a:ea typeface="ＭＳ Ｐゴシック" pitchFamily="-106" charset="-128"/>
                <a:cs typeface="ＭＳ Ｐゴシック" pitchFamily="-106" charset="-128"/>
              </a:rPr>
              <a:t>Matthew 17:1-5</a:t>
            </a:r>
            <a:r>
              <a:rPr lang="en-US" sz="2000" dirty="0">
                <a:ea typeface="ＭＳ Ｐゴシック" pitchFamily="-106" charset="-128"/>
                <a:cs typeface="ＭＳ Ｐゴシック" pitchFamily="-106" charset="-128"/>
              </a:rPr>
              <a:t> - At the Transfiguration, Moses (the Law) and Elijah (the Prophets) appear with Jesus, who is revealed as the Son of God — the final authority.</a:t>
            </a:r>
          </a:p>
          <a:p>
            <a:pPr fontAlgn="ctr"/>
            <a:r>
              <a:rPr lang="en-US" sz="2000" b="1" dirty="0">
                <a:ea typeface="ＭＳ Ｐゴシック" pitchFamily="-106" charset="-128"/>
                <a:cs typeface="ＭＳ Ｐゴシック" pitchFamily="-106" charset="-128"/>
              </a:rPr>
              <a:t>Romans 8:3-4</a:t>
            </a:r>
            <a:r>
              <a:rPr lang="en-US" sz="2000" dirty="0">
                <a:ea typeface="ＭＳ Ｐゴシック" pitchFamily="-106" charset="-128"/>
                <a:cs typeface="ＭＳ Ｐゴシック" pitchFamily="-106" charset="-128"/>
              </a:rPr>
              <a:t> - The law, weakened by flesh, is fulfilled in believers who walk by the Spirit.</a:t>
            </a:r>
          </a:p>
          <a:p>
            <a:pPr fontAlgn="ctr"/>
            <a:r>
              <a:rPr lang="en-US" sz="2000" b="1" dirty="0">
                <a:ea typeface="ＭＳ Ｐゴシック" pitchFamily="-106" charset="-128"/>
                <a:cs typeface="ＭＳ Ｐゴシック" pitchFamily="-106" charset="-128"/>
              </a:rPr>
              <a:t>2 Corinthians 3:7-18</a:t>
            </a:r>
            <a:r>
              <a:rPr lang="en-US" sz="2000" dirty="0">
                <a:ea typeface="ＭＳ Ｐゴシック" pitchFamily="-106" charset="-128"/>
                <a:cs typeface="ＭＳ Ｐゴシック" pitchFamily="-106" charset="-128"/>
              </a:rPr>
              <a:t> - The glory of the old covenant fades, but the glory of Christ in the new covenant surpasses it.</a:t>
            </a:r>
          </a:p>
          <a:p>
            <a:pPr fontAlgn="ctr"/>
            <a:r>
              <a:rPr lang="en-US" sz="2000" b="1" dirty="0">
                <a:ea typeface="ＭＳ Ｐゴシック" pitchFamily="-106" charset="-128"/>
                <a:cs typeface="ＭＳ Ｐゴシック" pitchFamily="-106" charset="-128"/>
              </a:rPr>
              <a:t>Hebrews 3:1-6</a:t>
            </a:r>
            <a:r>
              <a:rPr lang="en-US" sz="2000" dirty="0">
                <a:ea typeface="ＭＳ Ｐゴシック" pitchFamily="-106" charset="-128"/>
                <a:cs typeface="ＭＳ Ｐゴシック" pitchFamily="-106" charset="-128"/>
              </a:rPr>
              <a:t> - Christ is greater than Moses, as the Son over God’s house rather than a servant within it.</a:t>
            </a:r>
          </a:p>
          <a:p>
            <a:pPr fontAlgn="ctr"/>
            <a:r>
              <a:rPr lang="en-US" sz="2000" b="1" dirty="0">
                <a:ea typeface="ＭＳ Ｐゴシック" pitchFamily="-106" charset="-128"/>
                <a:cs typeface="ＭＳ Ｐゴシック" pitchFamily="-106" charset="-128"/>
              </a:rPr>
              <a:t>Hebrews 9:11-15</a:t>
            </a:r>
            <a:r>
              <a:rPr lang="en-US" sz="2000" dirty="0">
                <a:ea typeface="ＭＳ Ｐゴシック" pitchFamily="-106" charset="-128"/>
                <a:cs typeface="ＭＳ Ｐゴシック" pitchFamily="-106" charset="-128"/>
              </a:rPr>
              <a:t> - Christ is the Mediator of a new covenant, entering once for all into the holy place with His own blood.</a:t>
            </a:r>
          </a:p>
          <a:p>
            <a:pPr fontAlgn="ctr"/>
            <a:r>
              <a:rPr lang="en-US" sz="2000" b="1" dirty="0">
                <a:ea typeface="ＭＳ Ｐゴシック" pitchFamily="-106" charset="-128"/>
                <a:cs typeface="ＭＳ Ｐゴシック" pitchFamily="-106" charset="-128"/>
              </a:rPr>
              <a:t>Hebrews 10:9-10</a:t>
            </a:r>
            <a:r>
              <a:rPr lang="en-US" sz="2000" dirty="0">
                <a:ea typeface="ＭＳ Ｐゴシック" pitchFamily="-106" charset="-128"/>
                <a:cs typeface="ＭＳ Ｐゴシック" pitchFamily="-106" charset="-128"/>
              </a:rPr>
              <a:t> - Christ sets aside the first covenant to establish the second, sanctifying us through His sacrifice.</a:t>
            </a:r>
          </a:p>
          <a:p>
            <a:pPr fontAlgn="ctr"/>
            <a:r>
              <a:rPr lang="en-US" sz="2000" b="1" dirty="0">
                <a:ea typeface="ＭＳ Ｐゴシック" pitchFamily="-106" charset="-128"/>
                <a:cs typeface="ＭＳ Ｐゴシック" pitchFamily="-106" charset="-128"/>
              </a:rPr>
              <a:t>Colossians 2:14-17</a:t>
            </a:r>
            <a:r>
              <a:rPr lang="en-US" sz="2000" dirty="0">
                <a:ea typeface="ＭＳ Ｐゴシック" pitchFamily="-106" charset="-128"/>
                <a:cs typeface="ＭＳ Ｐゴシック" pitchFamily="-106" charset="-128"/>
              </a:rPr>
              <a:t> - Christ cancels the record of debt and frees us from the shadow-laws of the old covenant.</a:t>
            </a:r>
          </a:p>
        </p:txBody>
      </p:sp>
    </p:spTree>
    <p:extLst>
      <p:ext uri="{BB962C8B-B14F-4D97-AF65-F5344CB8AC3E}">
        <p14:creationId xmlns:p14="http://schemas.microsoft.com/office/powerpoint/2010/main" val="429289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11EA5-1E10-E18B-40F3-C2C9E1870F2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5B9AF25-C344-3519-A4C1-F4782326F362}"/>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Mosaic Covenant</a:t>
            </a:r>
            <a:br>
              <a:rPr lang="en-US" dirty="0"/>
            </a:br>
            <a:r>
              <a:rPr lang="en-US" sz="2400" dirty="0">
                <a:solidFill>
                  <a:schemeClr val="tx2">
                    <a:lumMod val="60000"/>
                    <a:lumOff val="40000"/>
                  </a:schemeClr>
                </a:solidFill>
              </a:rPr>
              <a:t>The Promise of God’s Presence in the New Covenant</a:t>
            </a:r>
          </a:p>
        </p:txBody>
      </p:sp>
      <p:sp>
        <p:nvSpPr>
          <p:cNvPr id="3" name="TextBox 2">
            <a:extLst>
              <a:ext uri="{FF2B5EF4-FFF2-40B4-BE49-F238E27FC236}">
                <a16:creationId xmlns:a16="http://schemas.microsoft.com/office/drawing/2014/main" id="{540E4BD6-6B7F-6E5D-5A22-55221F83ECC8}"/>
              </a:ext>
            </a:extLst>
          </p:cNvPr>
          <p:cNvSpPr txBox="1"/>
          <p:nvPr/>
        </p:nvSpPr>
        <p:spPr>
          <a:xfrm>
            <a:off x="381000" y="1305341"/>
            <a:ext cx="8534400" cy="4524315"/>
          </a:xfrm>
          <a:prstGeom prst="rect">
            <a:avLst/>
          </a:prstGeom>
          <a:noFill/>
        </p:spPr>
        <p:txBody>
          <a:bodyPr wrap="square" rtlCol="0">
            <a:spAutoFit/>
          </a:bodyPr>
          <a:lstStyle/>
          <a:p>
            <a:pPr fontAlgn="ctr"/>
            <a:r>
              <a:rPr lang="en-US" sz="2400" b="1" dirty="0">
                <a:ea typeface="ＭＳ Ｐゴシック" pitchFamily="-106" charset="-128"/>
                <a:cs typeface="ＭＳ Ｐゴシック" pitchFamily="-106" charset="-128"/>
              </a:rPr>
              <a:t>John 14:16-17, 23</a:t>
            </a:r>
            <a:r>
              <a:rPr lang="en-US" sz="2400" dirty="0">
                <a:ea typeface="ＭＳ Ｐゴシック" pitchFamily="-106" charset="-128"/>
                <a:cs typeface="ＭＳ Ｐゴシック" pitchFamily="-106" charset="-128"/>
              </a:rPr>
              <a:t> - Jesus promises the abiding presence of the Spirit.</a:t>
            </a:r>
          </a:p>
          <a:p>
            <a:pPr fontAlgn="ctr"/>
            <a:r>
              <a:rPr lang="en-US" sz="2400" b="1" dirty="0">
                <a:ea typeface="ＭＳ Ｐゴシック" pitchFamily="-106" charset="-128"/>
                <a:cs typeface="ＭＳ Ｐゴシック" pitchFamily="-106" charset="-128"/>
              </a:rPr>
              <a:t>Matthew 28:20</a:t>
            </a:r>
            <a:r>
              <a:rPr lang="en-US" sz="2400" dirty="0">
                <a:ea typeface="ＭＳ Ｐゴシック" pitchFamily="-106" charset="-128"/>
                <a:cs typeface="ＭＳ Ｐゴシック" pitchFamily="-106" charset="-128"/>
              </a:rPr>
              <a:t> - “Behold, I am with you always.” The covenant presence is fulfilled in Christ.</a:t>
            </a:r>
          </a:p>
          <a:p>
            <a:pPr fontAlgn="ctr"/>
            <a:r>
              <a:rPr lang="en-US" sz="2400" b="1" dirty="0">
                <a:ea typeface="ＭＳ Ｐゴシック" pitchFamily="-106" charset="-128"/>
                <a:cs typeface="ＭＳ Ｐゴシック" pitchFamily="-106" charset="-128"/>
              </a:rPr>
              <a:t>Romans 8:9-11</a:t>
            </a:r>
            <a:r>
              <a:rPr lang="en-US" sz="2400" dirty="0">
                <a:ea typeface="ＭＳ Ｐゴシック" pitchFamily="-106" charset="-128"/>
                <a:cs typeface="ＭＳ Ｐゴシック" pitchFamily="-106" charset="-128"/>
              </a:rPr>
              <a:t> - The Spirit indwells believers, fulfilling God’s promise to dwell among His people.</a:t>
            </a:r>
          </a:p>
          <a:p>
            <a:pPr fontAlgn="ctr"/>
            <a:r>
              <a:rPr lang="en-US" sz="2400" b="1" dirty="0">
                <a:ea typeface="ＭＳ Ｐゴシック" pitchFamily="-106" charset="-128"/>
                <a:cs typeface="ＭＳ Ｐゴシック" pitchFamily="-106" charset="-128"/>
              </a:rPr>
              <a:t>2 Corinthians 6:16</a:t>
            </a:r>
            <a:r>
              <a:rPr lang="en-US" sz="2400" dirty="0">
                <a:ea typeface="ＭＳ Ｐゴシック" pitchFamily="-106" charset="-128"/>
                <a:cs typeface="ＭＳ Ｐゴシック" pitchFamily="-106" charset="-128"/>
              </a:rPr>
              <a:t> - “I will dwell in them and walk among them,” echoing Leviticus 26:12.</a:t>
            </a:r>
          </a:p>
          <a:p>
            <a:pPr fontAlgn="ctr"/>
            <a:r>
              <a:rPr lang="en-US" sz="2400" b="1" dirty="0">
                <a:ea typeface="ＭＳ Ｐゴシック" pitchFamily="-106" charset="-128"/>
                <a:cs typeface="ＭＳ Ｐゴシック" pitchFamily="-106" charset="-128"/>
              </a:rPr>
              <a:t>Ephesians 2:21-22</a:t>
            </a:r>
            <a:r>
              <a:rPr lang="en-US" sz="2400" dirty="0">
                <a:ea typeface="ＭＳ Ｐゴシック" pitchFamily="-106" charset="-128"/>
                <a:cs typeface="ＭＳ Ｐゴシック" pitchFamily="-106" charset="-128"/>
              </a:rPr>
              <a:t> - The church becomes a dwelling place for God by the Spirit.</a:t>
            </a:r>
          </a:p>
          <a:p>
            <a:pPr fontAlgn="ctr"/>
            <a:r>
              <a:rPr lang="en-US" sz="2400" b="1" dirty="0">
                <a:ea typeface="ＭＳ Ｐゴシック" pitchFamily="-106" charset="-128"/>
                <a:cs typeface="ＭＳ Ｐゴシック" pitchFamily="-106" charset="-128"/>
              </a:rPr>
              <a:t>Hebrews 13:5</a:t>
            </a:r>
            <a:r>
              <a:rPr lang="en-US" sz="2400" dirty="0">
                <a:ea typeface="ＭＳ Ｐゴシック" pitchFamily="-106" charset="-128"/>
                <a:cs typeface="ＭＳ Ｐゴシック" pitchFamily="-106" charset="-128"/>
              </a:rPr>
              <a:t> - “I will never leave you nor forsake you,” echoing God’s covenantal promise to Moses and Joshua.</a:t>
            </a:r>
          </a:p>
        </p:txBody>
      </p:sp>
    </p:spTree>
    <p:extLst>
      <p:ext uri="{BB962C8B-B14F-4D97-AF65-F5344CB8AC3E}">
        <p14:creationId xmlns:p14="http://schemas.microsoft.com/office/powerpoint/2010/main" val="352960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3D964-DB63-EEEC-53EC-9279AF121FF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DBD9D1D-23EB-3681-8E07-8902EB933342}"/>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Mosaic Covenant</a:t>
            </a:r>
            <a:br>
              <a:rPr lang="en-US" dirty="0"/>
            </a:br>
            <a:r>
              <a:rPr lang="en-US" sz="2400" dirty="0">
                <a:solidFill>
                  <a:schemeClr val="tx2">
                    <a:lumMod val="60000"/>
                    <a:lumOff val="40000"/>
                  </a:schemeClr>
                </a:solidFill>
              </a:rPr>
              <a:t>As a Shadow of the Greater Covenant</a:t>
            </a:r>
          </a:p>
        </p:txBody>
      </p:sp>
      <p:sp>
        <p:nvSpPr>
          <p:cNvPr id="3" name="TextBox 2">
            <a:extLst>
              <a:ext uri="{FF2B5EF4-FFF2-40B4-BE49-F238E27FC236}">
                <a16:creationId xmlns:a16="http://schemas.microsoft.com/office/drawing/2014/main" id="{3D702719-2CB6-4CC7-1434-425D3C11384D}"/>
              </a:ext>
            </a:extLst>
          </p:cNvPr>
          <p:cNvSpPr txBox="1"/>
          <p:nvPr/>
        </p:nvSpPr>
        <p:spPr>
          <a:xfrm>
            <a:off x="381000" y="1305341"/>
            <a:ext cx="8534400" cy="3046988"/>
          </a:xfrm>
          <a:prstGeom prst="rect">
            <a:avLst/>
          </a:prstGeom>
          <a:noFill/>
        </p:spPr>
        <p:txBody>
          <a:bodyPr wrap="square" rtlCol="0">
            <a:spAutoFit/>
          </a:bodyPr>
          <a:lstStyle/>
          <a:p>
            <a:pPr fontAlgn="ctr"/>
            <a:r>
              <a:rPr lang="en-US" sz="2400" b="1" dirty="0">
                <a:ea typeface="ＭＳ Ｐゴシック" pitchFamily="-106" charset="-128"/>
                <a:cs typeface="ＭＳ Ｐゴシック" pitchFamily="-106" charset="-128"/>
              </a:rPr>
              <a:t>Hebrews 8:5</a:t>
            </a:r>
            <a:r>
              <a:rPr lang="en-US" sz="2400" dirty="0">
                <a:ea typeface="ＭＳ Ｐゴシック" pitchFamily="-106" charset="-128"/>
                <a:cs typeface="ＭＳ Ｐゴシック" pitchFamily="-106" charset="-128"/>
              </a:rPr>
              <a:t> - The earthly tabernacle was a </a:t>
            </a:r>
            <a:r>
              <a:rPr lang="en-US" sz="2400" i="1" dirty="0">
                <a:ea typeface="ＭＳ Ｐゴシック" pitchFamily="-106" charset="-128"/>
                <a:cs typeface="ＭＳ Ｐゴシック" pitchFamily="-106" charset="-128"/>
              </a:rPr>
              <a:t>copy and shadow</a:t>
            </a:r>
            <a:r>
              <a:rPr lang="en-US" sz="2400" dirty="0">
                <a:ea typeface="ＭＳ Ｐゴシック" pitchFamily="-106" charset="-128"/>
                <a:cs typeface="ＭＳ Ｐゴシック" pitchFamily="-106" charset="-128"/>
              </a:rPr>
              <a:t> of heavenly realities.</a:t>
            </a:r>
          </a:p>
          <a:p>
            <a:pPr fontAlgn="ctr"/>
            <a:r>
              <a:rPr lang="en-US" sz="2400" b="1" dirty="0">
                <a:ea typeface="ＭＳ Ｐゴシック" pitchFamily="-106" charset="-128"/>
                <a:cs typeface="ＭＳ Ｐゴシック" pitchFamily="-106" charset="-128"/>
              </a:rPr>
              <a:t>Hebrews 9:23-24</a:t>
            </a:r>
            <a:r>
              <a:rPr lang="en-US" sz="2400" dirty="0">
                <a:ea typeface="ＭＳ Ｐゴシック" pitchFamily="-106" charset="-128"/>
                <a:cs typeface="ＭＳ Ｐゴシック" pitchFamily="-106" charset="-128"/>
              </a:rPr>
              <a:t> - The law’s rituals prefigured Christ’s heavenly ministry.</a:t>
            </a:r>
          </a:p>
          <a:p>
            <a:pPr fontAlgn="ctr"/>
            <a:r>
              <a:rPr lang="en-US" sz="2400" b="1" dirty="0">
                <a:ea typeface="ＭＳ Ｐゴシック" pitchFamily="-106" charset="-128"/>
                <a:cs typeface="ＭＳ Ｐゴシック" pitchFamily="-106" charset="-128"/>
              </a:rPr>
              <a:t>Colossians 2:16-17</a:t>
            </a:r>
            <a:r>
              <a:rPr lang="en-US" sz="2400" dirty="0">
                <a:ea typeface="ＭＳ Ｐゴシック" pitchFamily="-106" charset="-128"/>
                <a:cs typeface="ＭＳ Ｐゴシック" pitchFamily="-106" charset="-128"/>
              </a:rPr>
              <a:t> - The festivals, Sabbaths, and dietary laws were </a:t>
            </a:r>
            <a:r>
              <a:rPr lang="en-US" sz="2400" i="1" dirty="0">
                <a:ea typeface="ＭＳ Ｐゴシック" pitchFamily="-106" charset="-128"/>
                <a:cs typeface="ＭＳ Ｐゴシック" pitchFamily="-106" charset="-128"/>
              </a:rPr>
              <a:t>shadows</a:t>
            </a:r>
            <a:r>
              <a:rPr lang="en-US" sz="2400" dirty="0">
                <a:ea typeface="ＭＳ Ｐゴシック" pitchFamily="-106" charset="-128"/>
                <a:cs typeface="ＭＳ Ｐゴシック" pitchFamily="-106" charset="-128"/>
              </a:rPr>
              <a:t>; Christ is the substance.</a:t>
            </a:r>
          </a:p>
          <a:p>
            <a:pPr fontAlgn="ctr"/>
            <a:r>
              <a:rPr lang="en-US" sz="2400" b="1" dirty="0">
                <a:ea typeface="ＭＳ Ｐゴシック" pitchFamily="-106" charset="-128"/>
                <a:cs typeface="ＭＳ Ｐゴシック" pitchFamily="-106" charset="-128"/>
              </a:rPr>
              <a:t>Romans 10:4</a:t>
            </a:r>
            <a:r>
              <a:rPr lang="en-US" sz="2400" dirty="0">
                <a:ea typeface="ＭＳ Ｐゴシック" pitchFamily="-106" charset="-128"/>
                <a:cs typeface="ＭＳ Ｐゴシック" pitchFamily="-106" charset="-128"/>
              </a:rPr>
              <a:t> - “Christ is the end (goal) of the law for righteousness to everyone who believes.”</a:t>
            </a:r>
          </a:p>
        </p:txBody>
      </p:sp>
    </p:spTree>
    <p:extLst>
      <p:ext uri="{BB962C8B-B14F-4D97-AF65-F5344CB8AC3E}">
        <p14:creationId xmlns:p14="http://schemas.microsoft.com/office/powerpoint/2010/main" val="195031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God’s Character Revealed</a:t>
            </a:r>
            <a:br>
              <a:rPr lang="en-US" sz="3600" dirty="0"/>
            </a:br>
            <a:r>
              <a:rPr lang="en-US" sz="2400" dirty="0">
                <a:solidFill>
                  <a:schemeClr val="tx2">
                    <a:lumMod val="60000"/>
                    <a:lumOff val="40000"/>
                  </a:schemeClr>
                </a:solidFill>
              </a:rPr>
              <a:t>The Covenant with Moses</a:t>
            </a:r>
            <a:endParaRPr lang="en-US" sz="2000" dirty="0">
              <a:solidFill>
                <a:schemeClr val="tx2">
                  <a:lumMod val="60000"/>
                  <a:lumOff val="40000"/>
                </a:schemeClr>
              </a:solidFill>
            </a:endParaRPr>
          </a:p>
        </p:txBody>
      </p:sp>
      <p:sp>
        <p:nvSpPr>
          <p:cNvPr id="6" name="TextBox 5"/>
          <p:cNvSpPr txBox="1"/>
          <p:nvPr/>
        </p:nvSpPr>
        <p:spPr>
          <a:xfrm>
            <a:off x="381000" y="934548"/>
            <a:ext cx="8442960" cy="2339102"/>
          </a:xfrm>
          <a:prstGeom prst="rect">
            <a:avLst/>
          </a:prstGeom>
          <a:noFill/>
        </p:spPr>
        <p:txBody>
          <a:bodyPr wrap="square" rtlCol="0">
            <a:spAutoFit/>
          </a:bodyPr>
          <a:lstStyle/>
          <a:p>
            <a:r>
              <a:rPr lang="en-US" sz="2000" b="1" i="1" u="sng" dirty="0">
                <a:solidFill>
                  <a:schemeClr val="accent1"/>
                </a:solidFill>
              </a:rPr>
              <a:t>Holiness</a:t>
            </a:r>
          </a:p>
          <a:p>
            <a:pPr marL="285750" indent="-285750" fontAlgn="ctr">
              <a:buFont typeface="Arial" panose="020B0604020202020204" pitchFamily="34" charset="0"/>
              <a:buChar char="•"/>
            </a:pPr>
            <a:r>
              <a:rPr lang="en-US" b="1" u="sng" dirty="0">
                <a:ea typeface="ＭＳ Ｐゴシック" pitchFamily="-106" charset="-128"/>
                <a:cs typeface="ＭＳ Ｐゴシック" pitchFamily="-106" charset="-128"/>
              </a:rPr>
              <a:t>Exodus 19:3-6</a:t>
            </a:r>
            <a:r>
              <a:rPr lang="en-US" dirty="0">
                <a:ea typeface="ＭＳ Ｐゴシック" pitchFamily="-106" charset="-128"/>
                <a:cs typeface="ＭＳ Ｐゴシック" pitchFamily="-106" charset="-128"/>
              </a:rPr>
              <a:t>  Moses went up to God, and the LORD called to him from the mountain, “Thus you will tell the house of Jacob, and declare to the people of Israel: ‘You yourselves have seen what I did to Egypt and how I lifted you on eagles’ wings and brought you to myself.  And now, if you will diligently listen to me and keep my covenant, then you will be my special possession out of all the nations, for all the earth is mine, and you will be to me a kingdom of priests and a holy nation.’ These are the words that you will speak to the Israelites.”</a:t>
            </a:r>
          </a:p>
        </p:txBody>
      </p:sp>
      <p:sp>
        <p:nvSpPr>
          <p:cNvPr id="7" name="TextBox 6"/>
          <p:cNvSpPr txBox="1"/>
          <p:nvPr/>
        </p:nvSpPr>
        <p:spPr>
          <a:xfrm>
            <a:off x="365760" y="3250255"/>
            <a:ext cx="8458200" cy="2339102"/>
          </a:xfrm>
          <a:prstGeom prst="rect">
            <a:avLst/>
          </a:prstGeom>
          <a:noFill/>
        </p:spPr>
        <p:txBody>
          <a:bodyPr wrap="square" rtlCol="0">
            <a:spAutoFit/>
          </a:bodyPr>
          <a:lstStyle/>
          <a:p>
            <a:r>
              <a:rPr lang="en-US" sz="2000" b="1" i="1" u="sng" dirty="0">
                <a:solidFill>
                  <a:schemeClr val="accent1"/>
                </a:solidFill>
              </a:rPr>
              <a:t>Covenant Love</a:t>
            </a:r>
          </a:p>
          <a:p>
            <a:pPr marL="285750" indent="-285750" fontAlgn="ctr">
              <a:buFont typeface="Arial" panose="020B0604020202020204" pitchFamily="34" charset="0"/>
              <a:buChar char="•"/>
            </a:pPr>
            <a:r>
              <a:rPr lang="en-US" b="1" i="1" u="sng" dirty="0"/>
              <a:t>Deuteronomy 7:8-13</a:t>
            </a:r>
            <a:r>
              <a:rPr lang="en-US" b="1" i="1" dirty="0"/>
              <a:t>  </a:t>
            </a:r>
            <a:r>
              <a:rPr lang="en-US" dirty="0">
                <a:ea typeface="ＭＳ Ｐゴシック" pitchFamily="-106" charset="-128"/>
                <a:cs typeface="ＭＳ Ｐゴシック" pitchFamily="-106" charset="-128"/>
              </a:rPr>
              <a:t>Rather it is because of his love for you and his faithfulness to the promise he solemnly vowed to your ancestors that the LORD brought you out with great power, redeeming you from the place of slavery, from the power of Pharaoh king of Egypt. So realize that the LORD your God is the true God, the faithful God who keeps covenant faithfully with those who love him and keep his commandments, to a thousand generations…</a:t>
            </a:r>
            <a:endParaRPr lang="en-US" dirty="0"/>
          </a:p>
        </p:txBody>
      </p:sp>
      <p:sp>
        <p:nvSpPr>
          <p:cNvPr id="8" name="TextBox 7"/>
          <p:cNvSpPr txBox="1"/>
          <p:nvPr/>
        </p:nvSpPr>
        <p:spPr>
          <a:xfrm>
            <a:off x="365760" y="5609505"/>
            <a:ext cx="8397240" cy="954107"/>
          </a:xfrm>
          <a:prstGeom prst="rect">
            <a:avLst/>
          </a:prstGeom>
          <a:noFill/>
        </p:spPr>
        <p:txBody>
          <a:bodyPr wrap="square" rtlCol="0">
            <a:spAutoFit/>
          </a:bodyPr>
          <a:lstStyle/>
          <a:p>
            <a:r>
              <a:rPr lang="en-US" sz="2000" b="1" i="1" u="sng" dirty="0">
                <a:solidFill>
                  <a:schemeClr val="accent1"/>
                </a:solidFill>
              </a:rPr>
              <a:t>Abiding Presence</a:t>
            </a:r>
          </a:p>
          <a:p>
            <a:pPr marL="342900" indent="-342900">
              <a:buFont typeface="Arial" pitchFamily="34" charset="0"/>
              <a:buChar char="•"/>
            </a:pPr>
            <a:r>
              <a:rPr lang="en-US" b="1" u="sng" dirty="0">
                <a:ea typeface="ＭＳ Ｐゴシック" pitchFamily="-106" charset="-128"/>
                <a:cs typeface="ＭＳ Ｐゴシック" pitchFamily="-106" charset="-128"/>
              </a:rPr>
              <a:t>Exodus 33:14</a:t>
            </a:r>
            <a:r>
              <a:rPr lang="en-US" dirty="0">
                <a:ea typeface="ＭＳ Ｐゴシック" pitchFamily="-106" charset="-128"/>
                <a:cs typeface="ＭＳ Ｐゴシック" pitchFamily="-106" charset="-128"/>
              </a:rPr>
              <a:t>  And the LORD said, “My presence will go with you, and I will give you rest.” </a:t>
            </a:r>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49188-04A9-52C5-6236-87870DBCAE9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7335138-917F-F534-C9F6-D4F14F2657F8}"/>
              </a:ext>
            </a:extLst>
          </p:cNvPr>
          <p:cNvSpPr txBox="1">
            <a:spLocks/>
          </p:cNvSpPr>
          <p:nvPr/>
        </p:nvSpPr>
        <p:spPr bwMode="auto">
          <a:xfrm>
            <a:off x="381000"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00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400" dirty="0"/>
              <a:t>Abrahamic and Mosaic Covenants</a:t>
            </a:r>
            <a:br>
              <a:rPr lang="en-US" dirty="0"/>
            </a:br>
            <a:r>
              <a:rPr lang="en-US" sz="3400" dirty="0">
                <a:solidFill>
                  <a:schemeClr val="tx2">
                    <a:lumMod val="60000"/>
                    <a:lumOff val="40000"/>
                  </a:schemeClr>
                </a:solidFill>
              </a:rPr>
              <a:t>Jesus’ Fulfillment and Interpretation</a:t>
            </a:r>
          </a:p>
        </p:txBody>
      </p:sp>
      <p:sp>
        <p:nvSpPr>
          <p:cNvPr id="6" name="TextBox 5">
            <a:extLst>
              <a:ext uri="{FF2B5EF4-FFF2-40B4-BE49-F238E27FC236}">
                <a16:creationId xmlns:a16="http://schemas.microsoft.com/office/drawing/2014/main" id="{D178B8B2-0EED-F84B-A839-0C5387D36DF2}"/>
              </a:ext>
            </a:extLst>
          </p:cNvPr>
          <p:cNvSpPr txBox="1"/>
          <p:nvPr/>
        </p:nvSpPr>
        <p:spPr>
          <a:xfrm>
            <a:off x="381000" y="914400"/>
            <a:ext cx="8442960" cy="2800767"/>
          </a:xfrm>
          <a:prstGeom prst="rect">
            <a:avLst/>
          </a:prstGeom>
          <a:noFill/>
        </p:spPr>
        <p:txBody>
          <a:bodyPr wrap="square" rtlCol="0">
            <a:spAutoFit/>
          </a:bodyPr>
          <a:lstStyle/>
          <a:p>
            <a:r>
              <a:rPr lang="en-US" sz="1600" b="1" dirty="0">
                <a:ea typeface="ＭＳ Ｐゴシック" pitchFamily="-106" charset="-128"/>
                <a:cs typeface="ＭＳ Ｐゴシック" pitchFamily="-106" charset="-128"/>
              </a:rPr>
              <a:t>Jesus and the Abrahamic Covenant</a:t>
            </a:r>
            <a:endParaRPr lang="en-US" sz="1600"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Jesus identified Himself as the fulfillment of the Abrahamic promise:</a:t>
            </a:r>
          </a:p>
          <a:p>
            <a:pPr marL="742950" lvl="1" indent="-285750" fontAlgn="ctr">
              <a:buFont typeface="Arial" panose="020B0604020202020204" pitchFamily="34" charset="0"/>
              <a:buChar char="•"/>
            </a:pPr>
            <a:r>
              <a:rPr lang="en-US" sz="1600" i="1" dirty="0">
                <a:ea typeface="ＭＳ Ｐゴシック" pitchFamily="-106" charset="-128"/>
              </a:rPr>
              <a:t>“Your father Abraham rejoiced that he would see my day. He saw it and was glad.”</a:t>
            </a:r>
            <a:r>
              <a:rPr lang="en-US" sz="1600" dirty="0">
                <a:ea typeface="ＭＳ Ｐゴシック" pitchFamily="-106" charset="-128"/>
              </a:rPr>
              <a:t> (John 8:56)</a:t>
            </a:r>
          </a:p>
          <a:p>
            <a:pPr marL="742950" lvl="1" indent="-285750" fontAlgn="ctr">
              <a:buFont typeface="Arial" panose="020B0604020202020204" pitchFamily="34" charset="0"/>
              <a:buChar char="•"/>
            </a:pPr>
            <a:r>
              <a:rPr lang="en-US" sz="1600" dirty="0">
                <a:ea typeface="ＭＳ Ｐゴシック" pitchFamily="-106" charset="-128"/>
              </a:rPr>
              <a:t>He declared salvation to the Gentiles as the outworking of the Abrahamic blessing (Matthew 8:11-12).</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In calling disciples from all nations, Jesus reopened the </a:t>
            </a:r>
            <a:r>
              <a:rPr lang="en-US" sz="1600" b="1" dirty="0">
                <a:ea typeface="ＭＳ Ｐゴシック" pitchFamily="-106" charset="-128"/>
                <a:cs typeface="ＭＳ Ｐゴシック" pitchFamily="-106" charset="-128"/>
              </a:rPr>
              <a:t>universal dimension</a:t>
            </a:r>
            <a:r>
              <a:rPr lang="en-US" sz="1600" dirty="0">
                <a:ea typeface="ＭＳ Ｐゴシック" pitchFamily="-106" charset="-128"/>
                <a:cs typeface="ＭＳ Ｐゴシック" pitchFamily="-106" charset="-128"/>
              </a:rPr>
              <a:t> of Abraham’s faith (Genesis 12:3).</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Paul later interprets this:</a:t>
            </a:r>
            <a:br>
              <a:rPr lang="en-US" sz="1600" dirty="0">
                <a:ea typeface="ＭＳ Ｐゴシック" pitchFamily="-106" charset="-128"/>
                <a:cs typeface="ＭＳ Ｐゴシック" pitchFamily="-106" charset="-128"/>
              </a:rPr>
            </a:br>
            <a:r>
              <a:rPr lang="en-US" sz="1600" dirty="0">
                <a:ea typeface="ＭＳ Ｐゴシック" pitchFamily="-106" charset="-128"/>
                <a:cs typeface="ＭＳ Ｐゴシック" pitchFamily="-106" charset="-128"/>
              </a:rPr>
              <a:t>“If you are Christ’s, then you are Abraham’s offspring, heirs according to promise.” (Galatians 3:29)</a:t>
            </a:r>
          </a:p>
        </p:txBody>
      </p:sp>
      <p:sp>
        <p:nvSpPr>
          <p:cNvPr id="2" name="TextBox 1">
            <a:extLst>
              <a:ext uri="{FF2B5EF4-FFF2-40B4-BE49-F238E27FC236}">
                <a16:creationId xmlns:a16="http://schemas.microsoft.com/office/drawing/2014/main" id="{6DA21B98-35E5-B93D-51DE-464488ABBFC0}"/>
              </a:ext>
            </a:extLst>
          </p:cNvPr>
          <p:cNvSpPr txBox="1"/>
          <p:nvPr/>
        </p:nvSpPr>
        <p:spPr>
          <a:xfrm>
            <a:off x="381000" y="3810000"/>
            <a:ext cx="8442960" cy="2800767"/>
          </a:xfrm>
          <a:prstGeom prst="rect">
            <a:avLst/>
          </a:prstGeom>
          <a:noFill/>
        </p:spPr>
        <p:txBody>
          <a:bodyPr wrap="square" rtlCol="0">
            <a:spAutoFit/>
          </a:bodyPr>
          <a:lstStyle/>
          <a:p>
            <a:r>
              <a:rPr lang="en-US" sz="1600" b="1" dirty="0">
                <a:ea typeface="ＭＳ Ｐゴシック" pitchFamily="-106" charset="-128"/>
                <a:cs typeface="ＭＳ Ｐゴシック" pitchFamily="-106" charset="-128"/>
              </a:rPr>
              <a:t>Jesus and the Mosaic Covenant</a:t>
            </a:r>
            <a:endParaRPr lang="en-US" sz="1600"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Jesus perfectly </a:t>
            </a:r>
            <a:r>
              <a:rPr lang="en-US" sz="1600" b="1" dirty="0">
                <a:ea typeface="ＭＳ Ｐゴシック" pitchFamily="-106" charset="-128"/>
                <a:cs typeface="ＭＳ Ｐゴシック" pitchFamily="-106" charset="-128"/>
              </a:rPr>
              <a:t>obeyed the Law</a:t>
            </a:r>
            <a:r>
              <a:rPr lang="en-US" sz="1600" dirty="0">
                <a:ea typeface="ＭＳ Ｐゴシック" pitchFamily="-106" charset="-128"/>
                <a:cs typeface="ＭＳ Ｐゴシック" pitchFamily="-106" charset="-128"/>
              </a:rPr>
              <a:t> (Hebrews 4:15) and </a:t>
            </a:r>
            <a:r>
              <a:rPr lang="en-US" sz="1600" b="1" dirty="0">
                <a:ea typeface="ＭＳ Ｐゴシック" pitchFamily="-106" charset="-128"/>
                <a:cs typeface="ＭＳ Ｐゴシック" pitchFamily="-106" charset="-128"/>
              </a:rPr>
              <a:t>fulfilled its moral, ceremonial, and sacrificial aspects</a:t>
            </a:r>
            <a:r>
              <a:rPr lang="en-US" sz="1600" dirty="0">
                <a:ea typeface="ＭＳ Ｐゴシック" pitchFamily="-106" charset="-128"/>
                <a:cs typeface="ＭＳ Ｐゴシック" pitchFamily="-106" charset="-128"/>
              </a:rPr>
              <a:t>.</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In His teachings:</a:t>
            </a:r>
          </a:p>
          <a:p>
            <a:pPr marL="742950" lvl="1" indent="-285750" fontAlgn="ctr">
              <a:buFont typeface="Arial" panose="020B0604020202020204" pitchFamily="34" charset="0"/>
              <a:buChar char="•"/>
            </a:pPr>
            <a:r>
              <a:rPr lang="en-US" sz="1600" dirty="0">
                <a:ea typeface="ＭＳ Ｐゴシック" pitchFamily="-106" charset="-128"/>
              </a:rPr>
              <a:t>He restored the Law’s heart intention; love for God and neighbor (Matthew 22:37-40).</a:t>
            </a:r>
          </a:p>
          <a:p>
            <a:pPr marL="742950" lvl="1" indent="-285750" fontAlgn="ctr">
              <a:buFont typeface="Arial" panose="020B0604020202020204" pitchFamily="34" charset="0"/>
              <a:buChar char="•"/>
            </a:pPr>
            <a:r>
              <a:rPr lang="en-US" sz="1600" dirty="0">
                <a:ea typeface="ＭＳ Ｐゴシック" pitchFamily="-106" charset="-128"/>
              </a:rPr>
              <a:t>He exposed the misuse of legalism (Mark 7:6-9).</a:t>
            </a:r>
          </a:p>
          <a:p>
            <a:pPr marL="742950" lvl="1" indent="-285750" fontAlgn="ctr">
              <a:buFont typeface="Arial" panose="020B0604020202020204" pitchFamily="34" charset="0"/>
              <a:buChar char="•"/>
            </a:pPr>
            <a:r>
              <a:rPr lang="en-US" sz="1600" dirty="0">
                <a:ea typeface="ＭＳ Ｐゴシック" pitchFamily="-106" charset="-128"/>
              </a:rPr>
              <a:t>He declared Himself greater than the Temple, the Sabbath, and Moses (Matthew 12:6-8; John 5:46).</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At the Last Supper, He inaugurated the </a:t>
            </a:r>
            <a:r>
              <a:rPr lang="en-US" sz="1600" b="1" dirty="0">
                <a:ea typeface="ＭＳ Ｐゴシック" pitchFamily="-106" charset="-128"/>
                <a:cs typeface="ＭＳ Ｐゴシック" pitchFamily="-106" charset="-128"/>
              </a:rPr>
              <a:t>New Covenant</a:t>
            </a:r>
            <a:r>
              <a:rPr lang="en-US" sz="1600" dirty="0">
                <a:ea typeface="ＭＳ Ｐゴシック" pitchFamily="-106" charset="-128"/>
                <a:cs typeface="ＭＳ Ｐゴシック" pitchFamily="-106" charset="-128"/>
              </a:rPr>
              <a:t>, saying:</a:t>
            </a:r>
            <a:br>
              <a:rPr lang="en-US" sz="1600" dirty="0">
                <a:ea typeface="ＭＳ Ｐゴシック" pitchFamily="-106" charset="-128"/>
                <a:cs typeface="ＭＳ Ｐゴシック" pitchFamily="-106" charset="-128"/>
              </a:rPr>
            </a:br>
            <a:r>
              <a:rPr lang="en-US" sz="1600" dirty="0">
                <a:ea typeface="ＭＳ Ｐゴシック" pitchFamily="-106" charset="-128"/>
                <a:cs typeface="ＭＳ Ｐゴシック" pitchFamily="-106" charset="-128"/>
              </a:rPr>
              <a:t>“This cup is the new covenant in my blood, which is poured out for you.” (Luke 22:20)</a:t>
            </a:r>
          </a:p>
        </p:txBody>
      </p:sp>
    </p:spTree>
    <p:extLst>
      <p:ext uri="{BB962C8B-B14F-4D97-AF65-F5344CB8AC3E}">
        <p14:creationId xmlns:p14="http://schemas.microsoft.com/office/powerpoint/2010/main" val="11383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7989D-F4D5-8546-4497-49F5588A267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3A5C53A-88B0-5230-703B-009B12D725A3}"/>
              </a:ext>
            </a:extLst>
          </p:cNvPr>
          <p:cNvGraphicFramePr>
            <a:graphicFrameLocks noGrp="1"/>
          </p:cNvGraphicFramePr>
          <p:nvPr>
            <p:extLst>
              <p:ext uri="{D42A27DB-BD31-4B8C-83A1-F6EECF244321}">
                <p14:modId xmlns:p14="http://schemas.microsoft.com/office/powerpoint/2010/main" val="2939191292"/>
              </p:ext>
            </p:extLst>
          </p:nvPr>
        </p:nvGraphicFramePr>
        <p:xfrm>
          <a:off x="228600" y="609600"/>
          <a:ext cx="8686800" cy="5945033"/>
        </p:xfrm>
        <a:graphic>
          <a:graphicData uri="http://schemas.openxmlformats.org/drawingml/2006/table">
            <a:tbl>
              <a:tblPr firstRow="1" bandRow="1">
                <a:tableStyleId>{5C22544A-7EE6-4342-B048-85BDC9FD1C3A}</a:tableStyleId>
              </a:tblPr>
              <a:tblGrid>
                <a:gridCol w="1579418">
                  <a:extLst>
                    <a:ext uri="{9D8B030D-6E8A-4147-A177-3AD203B41FA5}">
                      <a16:colId xmlns:a16="http://schemas.microsoft.com/office/drawing/2014/main" val="3021650897"/>
                    </a:ext>
                  </a:extLst>
                </a:gridCol>
                <a:gridCol w="2763982">
                  <a:extLst>
                    <a:ext uri="{9D8B030D-6E8A-4147-A177-3AD203B41FA5}">
                      <a16:colId xmlns:a16="http://schemas.microsoft.com/office/drawing/2014/main" val="2106446035"/>
                    </a:ext>
                  </a:extLst>
                </a:gridCol>
                <a:gridCol w="2171700">
                  <a:extLst>
                    <a:ext uri="{9D8B030D-6E8A-4147-A177-3AD203B41FA5}">
                      <a16:colId xmlns:a16="http://schemas.microsoft.com/office/drawing/2014/main" val="476427667"/>
                    </a:ext>
                  </a:extLst>
                </a:gridCol>
                <a:gridCol w="2171700">
                  <a:extLst>
                    <a:ext uri="{9D8B030D-6E8A-4147-A177-3AD203B41FA5}">
                      <a16:colId xmlns:a16="http://schemas.microsoft.com/office/drawing/2014/main" val="3345921323"/>
                    </a:ext>
                  </a:extLst>
                </a:gridCol>
              </a:tblGrid>
              <a:tr h="594084">
                <a:tc>
                  <a:txBody>
                    <a:bodyPr/>
                    <a:lstStyle/>
                    <a:p>
                      <a:pPr marL="0" marR="0" fontAlgn="t">
                        <a:buNone/>
                      </a:pPr>
                      <a:r>
                        <a:rPr lang="en-US" sz="1800" b="1" dirty="0">
                          <a:effectLst/>
                          <a:latin typeface="Calibri" panose="020F0502020204030204" pitchFamily="34" charset="0"/>
                        </a:rPr>
                        <a:t>Aspect</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b="1" dirty="0">
                          <a:effectLst/>
                          <a:latin typeface="Calibri" panose="020F0502020204030204" pitchFamily="34" charset="0"/>
                        </a:rPr>
                        <a:t>Abrahamic Covenant</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b="1">
                          <a:effectLst/>
                          <a:latin typeface="Calibri" panose="020F0502020204030204" pitchFamily="34" charset="0"/>
                        </a:rPr>
                        <a:t>Mosaic Covenant</a:t>
                      </a:r>
                      <a:endParaRPr lang="en-US" sz="1800">
                        <a:effectLst/>
                        <a:latin typeface="Calibri" panose="020F0502020204030204" pitchFamily="34" charset="0"/>
                      </a:endParaRPr>
                    </a:p>
                  </a:txBody>
                  <a:tcPr marL="50800" marR="50800" marT="50800" marB="50800"/>
                </a:tc>
                <a:tc>
                  <a:txBody>
                    <a:bodyPr/>
                    <a:lstStyle/>
                    <a:p>
                      <a:pPr marL="0" marR="0" fontAlgn="t">
                        <a:buNone/>
                      </a:pPr>
                      <a:r>
                        <a:rPr lang="en-US" sz="1800" b="1" dirty="0">
                          <a:effectLst/>
                          <a:latin typeface="Calibri" panose="020F0502020204030204" pitchFamily="34" charset="0"/>
                        </a:rPr>
                        <a:t>Fulfillment and Divergence</a:t>
                      </a:r>
                      <a:endParaRPr lang="en-US" sz="1800" dirty="0">
                        <a:effectLst/>
                        <a:latin typeface="Calibri" panose="020F0502020204030204" pitchFamily="34" charset="0"/>
                      </a:endParaRPr>
                    </a:p>
                  </a:txBody>
                  <a:tcPr marL="50800" marR="50800" marT="50800" marB="50800"/>
                </a:tc>
                <a:extLst>
                  <a:ext uri="{0D108BD9-81ED-4DB2-BD59-A6C34878D82A}">
                    <a16:rowId xmlns:a16="http://schemas.microsoft.com/office/drawing/2014/main" val="1285883038"/>
                  </a:ext>
                </a:extLst>
              </a:tr>
              <a:tr h="844713">
                <a:tc>
                  <a:txBody>
                    <a:bodyPr/>
                    <a:lstStyle/>
                    <a:p>
                      <a:pPr marL="0" marR="0" fontAlgn="t">
                        <a:buNone/>
                      </a:pPr>
                      <a:r>
                        <a:rPr lang="en-US" sz="1800" b="1" dirty="0">
                          <a:effectLst/>
                          <a:latin typeface="Calibri" panose="020F0502020204030204" pitchFamily="34" charset="0"/>
                        </a:rPr>
                        <a:t>Nature</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Unconditional, based on God’s promise</a:t>
                      </a:r>
                    </a:p>
                  </a:txBody>
                  <a:tcPr marL="50800" marR="50800" marT="50800" marB="50800"/>
                </a:tc>
                <a:tc>
                  <a:txBody>
                    <a:bodyPr/>
                    <a:lstStyle/>
                    <a:p>
                      <a:pPr marL="0" marR="0" fontAlgn="t">
                        <a:buNone/>
                      </a:pPr>
                      <a:r>
                        <a:rPr lang="en-US" sz="1800" dirty="0">
                          <a:effectLst/>
                          <a:latin typeface="Calibri" panose="020F0502020204030204" pitchFamily="34" charset="0"/>
                        </a:rPr>
                        <a:t>Conditional, based on obedience</a:t>
                      </a:r>
                    </a:p>
                  </a:txBody>
                  <a:tcPr marL="50800" marR="50800" marT="50800" marB="50800"/>
                </a:tc>
                <a:tc>
                  <a:txBody>
                    <a:bodyPr/>
                    <a:lstStyle/>
                    <a:p>
                      <a:pPr marL="0" marR="0" fontAlgn="t">
                        <a:buNone/>
                      </a:pPr>
                      <a:r>
                        <a:rPr lang="en-US" sz="1800" dirty="0">
                          <a:effectLst/>
                          <a:latin typeface="Calibri" panose="020F0502020204030204" pitchFamily="34" charset="0"/>
                        </a:rPr>
                        <a:t>Abrahamic continues in Christ; Mosaic fulfilled and closed</a:t>
                      </a:r>
                    </a:p>
                  </a:txBody>
                  <a:tcPr marL="50800" marR="50800" marT="50800" marB="50800"/>
                </a:tc>
                <a:extLst>
                  <a:ext uri="{0D108BD9-81ED-4DB2-BD59-A6C34878D82A}">
                    <a16:rowId xmlns:a16="http://schemas.microsoft.com/office/drawing/2014/main" val="2347871413"/>
                  </a:ext>
                </a:extLst>
              </a:tr>
              <a:tr h="844713">
                <a:tc>
                  <a:txBody>
                    <a:bodyPr/>
                    <a:lstStyle/>
                    <a:p>
                      <a:pPr marL="0" marR="0" fontAlgn="t">
                        <a:buNone/>
                      </a:pPr>
                      <a:r>
                        <a:rPr lang="en-US" sz="1800" b="1" dirty="0">
                          <a:effectLst/>
                          <a:latin typeface="Calibri" panose="020F0502020204030204" pitchFamily="34" charset="0"/>
                        </a:rPr>
                        <a:t>Sign</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Circumcision</a:t>
                      </a:r>
                    </a:p>
                  </a:txBody>
                  <a:tcPr marL="50800" marR="50800" marT="50800" marB="50800"/>
                </a:tc>
                <a:tc>
                  <a:txBody>
                    <a:bodyPr/>
                    <a:lstStyle/>
                    <a:p>
                      <a:pPr marL="0" marR="0" fontAlgn="t">
                        <a:buNone/>
                      </a:pPr>
                      <a:r>
                        <a:rPr lang="en-US" sz="1800" dirty="0">
                          <a:effectLst/>
                          <a:latin typeface="Calibri" panose="020F0502020204030204" pitchFamily="34" charset="0"/>
                        </a:rPr>
                        <a:t>Law, sacrifices, Sabbath</a:t>
                      </a:r>
                    </a:p>
                  </a:txBody>
                  <a:tcPr marL="50800" marR="50800" marT="50800" marB="50800"/>
                </a:tc>
                <a:tc>
                  <a:txBody>
                    <a:bodyPr/>
                    <a:lstStyle/>
                    <a:p>
                      <a:pPr marL="0" marR="0" fontAlgn="t">
                        <a:buNone/>
                      </a:pPr>
                      <a:r>
                        <a:rPr lang="en-US" sz="1800" dirty="0">
                          <a:effectLst/>
                          <a:latin typeface="Calibri" panose="020F0502020204030204" pitchFamily="34" charset="0"/>
                        </a:rPr>
                        <a:t>Replaced by faith and the Spirit (Rom. 4:11; Gal. 3:14)</a:t>
                      </a:r>
                    </a:p>
                  </a:txBody>
                  <a:tcPr marL="50800" marR="50800" marT="50800" marB="50800"/>
                </a:tc>
                <a:extLst>
                  <a:ext uri="{0D108BD9-81ED-4DB2-BD59-A6C34878D82A}">
                    <a16:rowId xmlns:a16="http://schemas.microsoft.com/office/drawing/2014/main" val="1906969412"/>
                  </a:ext>
                </a:extLst>
              </a:tr>
              <a:tr h="594084">
                <a:tc>
                  <a:txBody>
                    <a:bodyPr/>
                    <a:lstStyle/>
                    <a:p>
                      <a:pPr marL="0" marR="0" fontAlgn="t">
                        <a:buNone/>
                      </a:pPr>
                      <a:r>
                        <a:rPr lang="en-US" sz="1800" b="1" dirty="0">
                          <a:effectLst/>
                          <a:latin typeface="Calibri" panose="020F0502020204030204" pitchFamily="34" charset="0"/>
                        </a:rPr>
                        <a:t>Purpose</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dirty="0">
                          <a:effectLst/>
                          <a:latin typeface="Calibri" panose="020F0502020204030204" pitchFamily="34" charset="0"/>
                        </a:rPr>
                        <a:t>To bless all nations</a:t>
                      </a:r>
                    </a:p>
                  </a:txBody>
                  <a:tcPr marL="50800" marR="50800" marT="50800" marB="50800"/>
                </a:tc>
                <a:tc>
                  <a:txBody>
                    <a:bodyPr/>
                    <a:lstStyle/>
                    <a:p>
                      <a:pPr marL="0" marR="0" fontAlgn="t">
                        <a:buNone/>
                      </a:pPr>
                      <a:r>
                        <a:rPr lang="en-US" sz="1800">
                          <a:effectLst/>
                          <a:latin typeface="Calibri" panose="020F0502020204030204" pitchFamily="34" charset="0"/>
                        </a:rPr>
                        <a:t>To set Israel apart and reveal sin</a:t>
                      </a:r>
                    </a:p>
                  </a:txBody>
                  <a:tcPr marL="50800" marR="50800" marT="50800" marB="50800"/>
                </a:tc>
                <a:tc>
                  <a:txBody>
                    <a:bodyPr/>
                    <a:lstStyle/>
                    <a:p>
                      <a:pPr marL="0" marR="0" fontAlgn="t">
                        <a:buNone/>
                      </a:pPr>
                      <a:r>
                        <a:rPr lang="en-US" sz="1800" dirty="0">
                          <a:effectLst/>
                          <a:latin typeface="Calibri" panose="020F0502020204030204" pitchFamily="34" charset="0"/>
                        </a:rPr>
                        <a:t>Abrahamic realized; Mosaic transcended</a:t>
                      </a:r>
                    </a:p>
                  </a:txBody>
                  <a:tcPr marL="50800" marR="50800" marT="50800" marB="50800"/>
                </a:tc>
                <a:extLst>
                  <a:ext uri="{0D108BD9-81ED-4DB2-BD59-A6C34878D82A}">
                    <a16:rowId xmlns:a16="http://schemas.microsoft.com/office/drawing/2014/main" val="585024115"/>
                  </a:ext>
                </a:extLst>
              </a:tr>
              <a:tr h="844713">
                <a:tc>
                  <a:txBody>
                    <a:bodyPr/>
                    <a:lstStyle/>
                    <a:p>
                      <a:pPr marL="0" marR="0" fontAlgn="t">
                        <a:buNone/>
                      </a:pPr>
                      <a:r>
                        <a:rPr lang="en-US" sz="1800" b="1" dirty="0">
                          <a:effectLst/>
                          <a:latin typeface="Calibri" panose="020F0502020204030204" pitchFamily="34" charset="0"/>
                        </a:rPr>
                        <a:t>Mediator</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Abraham</a:t>
                      </a:r>
                    </a:p>
                  </a:txBody>
                  <a:tcPr marL="50800" marR="50800" marT="50800" marB="50800"/>
                </a:tc>
                <a:tc>
                  <a:txBody>
                    <a:bodyPr/>
                    <a:lstStyle/>
                    <a:p>
                      <a:pPr marL="0" marR="0" fontAlgn="t">
                        <a:buNone/>
                      </a:pPr>
                      <a:r>
                        <a:rPr lang="en-US" sz="1800">
                          <a:effectLst/>
                          <a:latin typeface="Calibri" panose="020F0502020204030204" pitchFamily="34" charset="0"/>
                        </a:rPr>
                        <a:t>Moses</a:t>
                      </a:r>
                    </a:p>
                  </a:txBody>
                  <a:tcPr marL="50800" marR="50800" marT="50800" marB="50800"/>
                </a:tc>
                <a:tc>
                  <a:txBody>
                    <a:bodyPr/>
                    <a:lstStyle/>
                    <a:p>
                      <a:pPr marL="0" marR="0" fontAlgn="t">
                        <a:buNone/>
                      </a:pPr>
                      <a:r>
                        <a:rPr lang="en-US" sz="1800" dirty="0">
                          <a:effectLst/>
                          <a:latin typeface="Calibri" panose="020F0502020204030204" pitchFamily="34" charset="0"/>
                        </a:rPr>
                        <a:t>Christ fulfills both (Gal. 3:16; Heb. 3:3-6)</a:t>
                      </a:r>
                    </a:p>
                  </a:txBody>
                  <a:tcPr marL="50800" marR="50800" marT="50800" marB="50800"/>
                </a:tc>
                <a:extLst>
                  <a:ext uri="{0D108BD9-81ED-4DB2-BD59-A6C34878D82A}">
                    <a16:rowId xmlns:a16="http://schemas.microsoft.com/office/drawing/2014/main" val="3773274062"/>
                  </a:ext>
                </a:extLst>
              </a:tr>
              <a:tr h="594084">
                <a:tc>
                  <a:txBody>
                    <a:bodyPr/>
                    <a:lstStyle/>
                    <a:p>
                      <a:pPr marL="0" marR="0" fontAlgn="t">
                        <a:buNone/>
                      </a:pPr>
                      <a:r>
                        <a:rPr lang="en-US" sz="1800" b="1" dirty="0">
                          <a:effectLst/>
                          <a:latin typeface="Calibri" panose="020F0502020204030204" pitchFamily="34" charset="0"/>
                        </a:rPr>
                        <a:t>Focus</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Faith</a:t>
                      </a:r>
                    </a:p>
                  </a:txBody>
                  <a:tcPr marL="50800" marR="50800" marT="50800" marB="50800"/>
                </a:tc>
                <a:tc>
                  <a:txBody>
                    <a:bodyPr/>
                    <a:lstStyle/>
                    <a:p>
                      <a:pPr marL="0" marR="0" fontAlgn="t">
                        <a:buNone/>
                      </a:pPr>
                      <a:r>
                        <a:rPr lang="en-US" sz="1800">
                          <a:effectLst/>
                          <a:latin typeface="Calibri" panose="020F0502020204030204" pitchFamily="34" charset="0"/>
                        </a:rPr>
                        <a:t>Law</a:t>
                      </a:r>
                    </a:p>
                  </a:txBody>
                  <a:tcPr marL="50800" marR="50800" marT="50800" marB="50800"/>
                </a:tc>
                <a:tc>
                  <a:txBody>
                    <a:bodyPr/>
                    <a:lstStyle/>
                    <a:p>
                      <a:pPr marL="0" marR="0" fontAlgn="t">
                        <a:buNone/>
                      </a:pPr>
                      <a:r>
                        <a:rPr lang="en-US" sz="1800" dirty="0">
                          <a:effectLst/>
                          <a:latin typeface="Calibri" panose="020F0502020204030204" pitchFamily="34" charset="0"/>
                        </a:rPr>
                        <a:t>Grace through faith (Rom. 4:16)</a:t>
                      </a:r>
                    </a:p>
                  </a:txBody>
                  <a:tcPr marL="50800" marR="50800" marT="50800" marB="50800"/>
                </a:tc>
                <a:extLst>
                  <a:ext uri="{0D108BD9-81ED-4DB2-BD59-A6C34878D82A}">
                    <a16:rowId xmlns:a16="http://schemas.microsoft.com/office/drawing/2014/main" val="2368829974"/>
                  </a:ext>
                </a:extLst>
              </a:tr>
              <a:tr h="609654">
                <a:tc>
                  <a:txBody>
                    <a:bodyPr/>
                    <a:lstStyle/>
                    <a:p>
                      <a:pPr marL="0" marR="0" fontAlgn="t">
                        <a:buNone/>
                      </a:pPr>
                      <a:r>
                        <a:rPr lang="en-US" sz="1800" b="1" dirty="0">
                          <a:effectLst/>
                          <a:latin typeface="Calibri" panose="020F0502020204030204" pitchFamily="34" charset="0"/>
                        </a:rPr>
                        <a:t>Result</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Justification by faith</a:t>
                      </a:r>
                    </a:p>
                  </a:txBody>
                  <a:tcPr marL="50800" marR="50800" marT="50800" marB="50800"/>
                </a:tc>
                <a:tc>
                  <a:txBody>
                    <a:bodyPr/>
                    <a:lstStyle/>
                    <a:p>
                      <a:pPr marL="0" marR="0" fontAlgn="t">
                        <a:buNone/>
                      </a:pPr>
                      <a:r>
                        <a:rPr lang="en-US" sz="1800">
                          <a:effectLst/>
                          <a:latin typeface="Calibri" panose="020F0502020204030204" pitchFamily="34" charset="0"/>
                        </a:rPr>
                        <a:t>Condemnation through disobedience</a:t>
                      </a:r>
                    </a:p>
                  </a:txBody>
                  <a:tcPr marL="50800" marR="50800" marT="50800" marB="50800"/>
                </a:tc>
                <a:tc>
                  <a:txBody>
                    <a:bodyPr/>
                    <a:lstStyle/>
                    <a:p>
                      <a:pPr marL="0" marR="0" fontAlgn="t">
                        <a:buNone/>
                      </a:pPr>
                      <a:r>
                        <a:rPr lang="en-US" sz="1800" dirty="0">
                          <a:effectLst/>
                          <a:latin typeface="Calibri" panose="020F0502020204030204" pitchFamily="34" charset="0"/>
                        </a:rPr>
                        <a:t>Justification and adoption in Christ</a:t>
                      </a:r>
                    </a:p>
                  </a:txBody>
                  <a:tcPr marL="50800" marR="50800" marT="50800" marB="50800"/>
                </a:tc>
                <a:extLst>
                  <a:ext uri="{0D108BD9-81ED-4DB2-BD59-A6C34878D82A}">
                    <a16:rowId xmlns:a16="http://schemas.microsoft.com/office/drawing/2014/main" val="57461225"/>
                  </a:ext>
                </a:extLst>
              </a:tr>
              <a:tr h="594084">
                <a:tc>
                  <a:txBody>
                    <a:bodyPr/>
                    <a:lstStyle/>
                    <a:p>
                      <a:pPr marL="0" marR="0" fontAlgn="t">
                        <a:buNone/>
                      </a:pPr>
                      <a:r>
                        <a:rPr lang="en-US" sz="1800" b="1" dirty="0">
                          <a:effectLst/>
                          <a:latin typeface="Calibri" panose="020F0502020204030204" pitchFamily="34" charset="0"/>
                        </a:rPr>
                        <a:t>Continuing Expression</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Faith in God’s promise through Christ</a:t>
                      </a:r>
                    </a:p>
                  </a:txBody>
                  <a:tcPr marL="50800" marR="50800" marT="50800" marB="50800"/>
                </a:tc>
                <a:tc>
                  <a:txBody>
                    <a:bodyPr/>
                    <a:lstStyle/>
                    <a:p>
                      <a:pPr marL="0" marR="0" fontAlgn="t">
                        <a:buNone/>
                      </a:pPr>
                      <a:r>
                        <a:rPr lang="en-US" sz="1800">
                          <a:effectLst/>
                          <a:latin typeface="Calibri" panose="020F0502020204030204" pitchFamily="34" charset="0"/>
                        </a:rPr>
                        <a:t>Rabbinic adherence to Torah</a:t>
                      </a:r>
                    </a:p>
                  </a:txBody>
                  <a:tcPr marL="50800" marR="50800" marT="50800" marB="50800"/>
                </a:tc>
                <a:tc>
                  <a:txBody>
                    <a:bodyPr/>
                    <a:lstStyle/>
                    <a:p>
                      <a:pPr marL="0" marR="0" fontAlgn="t">
                        <a:buNone/>
                      </a:pPr>
                      <a:r>
                        <a:rPr lang="en-US" sz="1800" dirty="0">
                          <a:effectLst/>
                          <a:latin typeface="Calibri" panose="020F0502020204030204" pitchFamily="34" charset="0"/>
                        </a:rPr>
                        <a:t>Diverged after A.D. 70</a:t>
                      </a:r>
                    </a:p>
                  </a:txBody>
                  <a:tcPr marL="50800" marR="50800" marT="50800" marB="50800"/>
                </a:tc>
                <a:extLst>
                  <a:ext uri="{0D108BD9-81ED-4DB2-BD59-A6C34878D82A}">
                    <a16:rowId xmlns:a16="http://schemas.microsoft.com/office/drawing/2014/main" val="3052198731"/>
                  </a:ext>
                </a:extLst>
              </a:tr>
            </a:tbl>
          </a:graphicData>
        </a:graphic>
      </p:graphicFrame>
      <p:sp>
        <p:nvSpPr>
          <p:cNvPr id="3" name="Title 1">
            <a:extLst>
              <a:ext uri="{FF2B5EF4-FFF2-40B4-BE49-F238E27FC236}">
                <a16:creationId xmlns:a16="http://schemas.microsoft.com/office/drawing/2014/main" id="{EE806897-B6FE-A192-81AF-24AE17E3ADAD}"/>
              </a:ext>
            </a:extLst>
          </p:cNvPr>
          <p:cNvSpPr txBox="1">
            <a:spLocks/>
          </p:cNvSpPr>
          <p:nvPr/>
        </p:nvSpPr>
        <p:spPr bwMode="auto">
          <a:xfrm>
            <a:off x="228600" y="762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2400" dirty="0">
                <a:solidFill>
                  <a:schemeClr val="tx2">
                    <a:lumMod val="60000"/>
                    <a:lumOff val="40000"/>
                  </a:schemeClr>
                </a:solidFill>
              </a:rPr>
              <a:t>The Abrahamic and Mosaic Covenants - In Christ</a:t>
            </a:r>
            <a:endParaRPr lang="en-US" sz="2000" dirty="0">
              <a:solidFill>
                <a:schemeClr val="tx2">
                  <a:lumMod val="60000"/>
                  <a:lumOff val="40000"/>
                </a:schemeClr>
              </a:solidFill>
            </a:endParaRPr>
          </a:p>
        </p:txBody>
      </p:sp>
    </p:spTree>
    <p:extLst>
      <p:ext uri="{BB962C8B-B14F-4D97-AF65-F5344CB8AC3E}">
        <p14:creationId xmlns:p14="http://schemas.microsoft.com/office/powerpoint/2010/main" val="413149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53E79B3-3847-FDC0-D1FC-4D7AEF65470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5FEF839-936F-33BC-7389-2A50DC7BC3F0}"/>
              </a:ext>
            </a:extLst>
          </p:cNvPr>
          <p:cNvSpPr txBox="1">
            <a:spLocks/>
          </p:cNvSpPr>
          <p:nvPr/>
        </p:nvSpPr>
        <p:spPr bwMode="auto">
          <a:xfrm>
            <a:off x="38100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4100" dirty="0"/>
              <a:t>In Jesus’ Day </a:t>
            </a:r>
            <a:br>
              <a:rPr lang="en-US" dirty="0"/>
            </a:br>
            <a:r>
              <a:rPr lang="en-US" sz="3400" dirty="0">
                <a:solidFill>
                  <a:schemeClr val="tx2">
                    <a:lumMod val="60000"/>
                    <a:lumOff val="40000"/>
                  </a:schemeClr>
                </a:solidFill>
              </a:rPr>
              <a:t>The Abrahamic Covenant (Genesis 12, 15, 17)</a:t>
            </a:r>
          </a:p>
        </p:txBody>
      </p:sp>
      <p:sp>
        <p:nvSpPr>
          <p:cNvPr id="6" name="TextBox 5">
            <a:extLst>
              <a:ext uri="{FF2B5EF4-FFF2-40B4-BE49-F238E27FC236}">
                <a16:creationId xmlns:a16="http://schemas.microsoft.com/office/drawing/2014/main" id="{6C497B28-6C1C-810D-2AAC-F2E387F9AC5F}"/>
              </a:ext>
            </a:extLst>
          </p:cNvPr>
          <p:cNvSpPr txBox="1"/>
          <p:nvPr/>
        </p:nvSpPr>
        <p:spPr>
          <a:xfrm>
            <a:off x="381000" y="990600"/>
            <a:ext cx="8442960" cy="5632311"/>
          </a:xfrm>
          <a:prstGeom prst="rect">
            <a:avLst/>
          </a:prstGeom>
          <a:noFill/>
        </p:spPr>
        <p:txBody>
          <a:bodyPr wrap="square" rtlCol="0">
            <a:spAutoFit/>
          </a:bodyPr>
          <a:lstStyle/>
          <a:p>
            <a:pPr fontAlgn="ctr"/>
            <a:r>
              <a:rPr lang="en-US" sz="2000" dirty="0">
                <a:ea typeface="ＭＳ Ｐゴシック" pitchFamily="-106" charset="-128"/>
                <a:cs typeface="ＭＳ Ｐゴシック" pitchFamily="-106" charset="-128"/>
              </a:rPr>
              <a:t>By the first century, the </a:t>
            </a:r>
            <a:r>
              <a:rPr lang="en-US" sz="2000" b="1" dirty="0">
                <a:ea typeface="ＭＳ Ｐゴシック" pitchFamily="-106" charset="-128"/>
                <a:cs typeface="ＭＳ Ｐゴシック" pitchFamily="-106" charset="-128"/>
              </a:rPr>
              <a:t>Abrahamic covenant</a:t>
            </a:r>
            <a:r>
              <a:rPr lang="en-US" sz="2000" dirty="0">
                <a:ea typeface="ＭＳ Ｐゴシック" pitchFamily="-106" charset="-128"/>
                <a:cs typeface="ＭＳ Ｐゴシック" pitchFamily="-106" charset="-128"/>
              </a:rPr>
              <a:t> was revered as the foundation of Israel’s identity.</a:t>
            </a:r>
          </a:p>
          <a:p>
            <a:pPr fontAlgn="ctr"/>
            <a:endParaRPr lang="en-US" sz="2000" dirty="0">
              <a:ea typeface="ＭＳ Ｐゴシック" pitchFamily="-106" charset="-128"/>
              <a:cs typeface="ＭＳ Ｐゴシック" pitchFamily="-106" charset="-128"/>
            </a:endParaRPr>
          </a:p>
          <a:p>
            <a:pPr fontAlgn="ctr"/>
            <a:r>
              <a:rPr lang="en-US" sz="2000" dirty="0">
                <a:ea typeface="ＭＳ Ｐゴシック" pitchFamily="-106" charset="-128"/>
                <a:cs typeface="ＭＳ Ｐゴシック" pitchFamily="-106" charset="-128"/>
              </a:rPr>
              <a:t>It emphasized:</a:t>
            </a:r>
          </a:p>
          <a:p>
            <a:pPr marL="342900" indent="-342900" fontAlgn="ctr">
              <a:buFont typeface="Arial" panose="020B0604020202020204" pitchFamily="34" charset="0"/>
              <a:buChar char="•"/>
            </a:pPr>
            <a:r>
              <a:rPr lang="en-US" sz="2000" b="1" dirty="0">
                <a:ea typeface="ＭＳ Ｐゴシック" pitchFamily="-106" charset="-128"/>
              </a:rPr>
              <a:t>God’s choice of Israel</a:t>
            </a:r>
            <a:r>
              <a:rPr lang="en-US" sz="2000" dirty="0">
                <a:ea typeface="ＭＳ Ｐゴシック" pitchFamily="-106" charset="-128"/>
              </a:rPr>
              <a:t> as His covenant people (Genesis 17:7-8).</a:t>
            </a:r>
          </a:p>
          <a:p>
            <a:pPr marL="342900" indent="-342900" fontAlgn="ctr">
              <a:buFont typeface="Arial" panose="020B0604020202020204" pitchFamily="34" charset="0"/>
              <a:buChar char="•"/>
            </a:pPr>
            <a:r>
              <a:rPr lang="en-US" sz="2000" b="1" dirty="0">
                <a:ea typeface="ＭＳ Ｐゴシック" pitchFamily="-106" charset="-128"/>
              </a:rPr>
              <a:t>The sign of circumcision</a:t>
            </a:r>
            <a:r>
              <a:rPr lang="en-US" sz="2000" dirty="0">
                <a:ea typeface="ＭＳ Ｐゴシック" pitchFamily="-106" charset="-128"/>
              </a:rPr>
              <a:t> as covenantal membership (Genesis 17:10-14).</a:t>
            </a:r>
          </a:p>
          <a:p>
            <a:pPr marL="342900" indent="-342900" fontAlgn="ctr">
              <a:buFont typeface="Arial" panose="020B0604020202020204" pitchFamily="34" charset="0"/>
              <a:buChar char="•"/>
            </a:pPr>
            <a:r>
              <a:rPr lang="en-US" sz="2000" b="1" dirty="0">
                <a:ea typeface="ＭＳ Ｐゴシック" pitchFamily="-106" charset="-128"/>
              </a:rPr>
              <a:t>The promise of blessing</a:t>
            </a:r>
            <a:r>
              <a:rPr lang="en-US" sz="2000" dirty="0">
                <a:ea typeface="ＭＳ Ｐゴシック" pitchFamily="-106" charset="-128"/>
              </a:rPr>
              <a:t> through Abraham’s seed and faith (Genesis 12:3; 15:6).</a:t>
            </a:r>
          </a:p>
          <a:p>
            <a:pPr lvl="1" fontAlgn="ctr"/>
            <a:endParaRPr lang="en-US" sz="2000" dirty="0">
              <a:ea typeface="ＭＳ Ｐゴシック" pitchFamily="-106" charset="-128"/>
            </a:endParaRPr>
          </a:p>
          <a:p>
            <a:pPr fontAlgn="ctr"/>
            <a:r>
              <a:rPr lang="en-US" sz="2000" dirty="0">
                <a:ea typeface="ＭＳ Ｐゴシック" pitchFamily="-106" charset="-128"/>
                <a:cs typeface="ＭＳ Ｐゴシック" pitchFamily="-106" charset="-128"/>
              </a:rPr>
              <a:t>In Jesus’ day, this covenant was understood </a:t>
            </a:r>
            <a:r>
              <a:rPr lang="en-US" sz="2000" b="1" dirty="0">
                <a:ea typeface="ＭＳ Ｐゴシック" pitchFamily="-106" charset="-128"/>
                <a:cs typeface="ＭＳ Ｐゴシック" pitchFamily="-106" charset="-128"/>
              </a:rPr>
              <a:t>ethnically</a:t>
            </a:r>
            <a:r>
              <a:rPr lang="en-US" sz="2000" dirty="0">
                <a:ea typeface="ＭＳ Ｐゴシック" pitchFamily="-106" charset="-128"/>
                <a:cs typeface="ＭＳ Ｐゴシック" pitchFamily="-106" charset="-128"/>
              </a:rPr>
              <a:t> rather than spiritually.</a:t>
            </a:r>
          </a:p>
          <a:p>
            <a:pPr marL="342900" indent="-342900" fontAlgn="ctr">
              <a:buFont typeface="Arial" panose="020B0604020202020204" pitchFamily="34" charset="0"/>
              <a:buChar char="•"/>
            </a:pPr>
            <a:r>
              <a:rPr lang="en-US" sz="2000" dirty="0">
                <a:ea typeface="ＭＳ Ｐゴシック" pitchFamily="-106" charset="-128"/>
              </a:rPr>
              <a:t>Descent from Abraham was seen as automatic inclusion in God’s covenant people (cf. Matthew 3:9, John 8:33-39).</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Pharisees and religious leaders</a:t>
            </a:r>
            <a:r>
              <a:rPr lang="en-US" sz="2000" dirty="0">
                <a:ea typeface="ＭＳ Ｐゴシック" pitchFamily="-106" charset="-128"/>
              </a:rPr>
              <a:t> often equated covenant faithfulness with ritual purity and national belonging.</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Abrahamic promise of blessing to the nations</a:t>
            </a:r>
            <a:r>
              <a:rPr lang="en-US" sz="2000" dirty="0">
                <a:ea typeface="ＭＳ Ｐゴシック" pitchFamily="-106" charset="-128"/>
              </a:rPr>
              <a:t> had largely been overshadowed by ethnic exclusivity.</a:t>
            </a:r>
          </a:p>
        </p:txBody>
      </p:sp>
    </p:spTree>
    <p:extLst>
      <p:ext uri="{BB962C8B-B14F-4D97-AF65-F5344CB8AC3E}">
        <p14:creationId xmlns:p14="http://schemas.microsoft.com/office/powerpoint/2010/main" val="50188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37E9101-D135-E378-779D-F174AE5C765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8BC8B96-6297-EF15-5F13-5A200F2C6898}"/>
              </a:ext>
            </a:extLst>
          </p:cNvPr>
          <p:cNvSpPr txBox="1">
            <a:spLocks/>
          </p:cNvSpPr>
          <p:nvPr/>
        </p:nvSpPr>
        <p:spPr bwMode="auto">
          <a:xfrm>
            <a:off x="38100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4100" dirty="0"/>
              <a:t>In Jesus’ Day </a:t>
            </a:r>
            <a:br>
              <a:rPr lang="en-US" dirty="0"/>
            </a:br>
            <a:r>
              <a:rPr lang="en-US" sz="3400" dirty="0">
                <a:solidFill>
                  <a:schemeClr val="tx2">
                    <a:lumMod val="60000"/>
                    <a:lumOff val="40000"/>
                  </a:schemeClr>
                </a:solidFill>
              </a:rPr>
              <a:t>The Mosaic Covenant (Exodus 19-24)</a:t>
            </a:r>
          </a:p>
        </p:txBody>
      </p:sp>
      <p:sp>
        <p:nvSpPr>
          <p:cNvPr id="6" name="TextBox 5">
            <a:extLst>
              <a:ext uri="{FF2B5EF4-FFF2-40B4-BE49-F238E27FC236}">
                <a16:creationId xmlns:a16="http://schemas.microsoft.com/office/drawing/2014/main" id="{34A352C2-3FDF-CF17-D686-28ED10F6DF40}"/>
              </a:ext>
            </a:extLst>
          </p:cNvPr>
          <p:cNvSpPr txBox="1"/>
          <p:nvPr/>
        </p:nvSpPr>
        <p:spPr>
          <a:xfrm>
            <a:off x="381000" y="990600"/>
            <a:ext cx="8442960" cy="5324535"/>
          </a:xfrm>
          <a:prstGeom prst="rect">
            <a:avLst/>
          </a:prstGeom>
          <a:noFill/>
        </p:spPr>
        <p:txBody>
          <a:bodyPr wrap="square" rtlCol="0">
            <a:spAutoFit/>
          </a:bodyPr>
          <a:lstStyle/>
          <a:p>
            <a:pPr fontAlgn="ctr"/>
            <a:r>
              <a:rPr lang="en-US" sz="2000" dirty="0">
                <a:ea typeface="ＭＳ Ｐゴシック" pitchFamily="-106" charset="-128"/>
                <a:cs typeface="ＭＳ Ｐゴシック" pitchFamily="-106" charset="-128"/>
              </a:rPr>
              <a:t>The Mosaic covenant was the </a:t>
            </a:r>
            <a:r>
              <a:rPr lang="en-US" sz="2000" b="1" dirty="0">
                <a:ea typeface="ＭＳ Ｐゴシック" pitchFamily="-106" charset="-128"/>
                <a:cs typeface="ＭＳ Ｐゴシック" pitchFamily="-106" charset="-128"/>
              </a:rPr>
              <a:t>legal, ritual, and cultural structure</a:t>
            </a:r>
            <a:r>
              <a:rPr lang="en-US" sz="2000" dirty="0">
                <a:ea typeface="ＭＳ Ｐゴシック" pitchFamily="-106" charset="-128"/>
                <a:cs typeface="ＭＳ Ｐゴシック" pitchFamily="-106" charset="-128"/>
              </a:rPr>
              <a:t> of Israel.</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Law (Torah)</a:t>
            </a:r>
            <a:r>
              <a:rPr lang="en-US" sz="2000" dirty="0">
                <a:ea typeface="ＭＳ Ｐゴシック" pitchFamily="-106" charset="-128"/>
              </a:rPr>
              <a:t> defined righteousness, worship, and civil life.</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Temple</a:t>
            </a:r>
            <a:r>
              <a:rPr lang="en-US" sz="2000" dirty="0">
                <a:ea typeface="ＭＳ Ｐゴシック" pitchFamily="-106" charset="-128"/>
              </a:rPr>
              <a:t> was the visible center of God’s presence and covenant relationship.</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sacrificial system</a:t>
            </a:r>
            <a:r>
              <a:rPr lang="en-US" sz="2000" dirty="0">
                <a:ea typeface="ＭＳ Ｐゴシック" pitchFamily="-106" charset="-128"/>
              </a:rPr>
              <a:t> maintained ritual purity and atonement (Leviticus).</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Sabbath</a:t>
            </a:r>
            <a:r>
              <a:rPr lang="en-US" sz="2000" dirty="0">
                <a:ea typeface="ＭＳ Ｐゴシック" pitchFamily="-106" charset="-128"/>
              </a:rPr>
              <a:t> and festivals served as perpetual signs of covenant loyalty.</a:t>
            </a:r>
          </a:p>
          <a:p>
            <a:pPr fontAlgn="ctr"/>
            <a:endParaRPr lang="en-US" sz="2000" dirty="0">
              <a:ea typeface="ＭＳ Ｐゴシック" pitchFamily="-106" charset="-128"/>
              <a:cs typeface="ＭＳ Ｐゴシック" pitchFamily="-106" charset="-128"/>
            </a:endParaRPr>
          </a:p>
          <a:p>
            <a:pPr fontAlgn="ctr"/>
            <a:r>
              <a:rPr lang="en-US" sz="2000" dirty="0">
                <a:ea typeface="ＭＳ Ｐゴシック" pitchFamily="-106" charset="-128"/>
                <a:cs typeface="ＭＳ Ｐゴシック" pitchFamily="-106" charset="-128"/>
              </a:rPr>
              <a:t>By Jesus’ day:</a:t>
            </a:r>
          </a:p>
          <a:p>
            <a:pPr marL="342900" indent="-342900" fontAlgn="ctr">
              <a:buFont typeface="Arial" panose="020B0604020202020204" pitchFamily="34" charset="0"/>
              <a:buChar char="•"/>
            </a:pPr>
            <a:r>
              <a:rPr lang="en-US" sz="2000" dirty="0">
                <a:ea typeface="ＭＳ Ｐゴシック" pitchFamily="-106" charset="-128"/>
              </a:rPr>
              <a:t>The Law had become </a:t>
            </a:r>
            <a:r>
              <a:rPr lang="en-US" sz="2000" b="1" dirty="0">
                <a:ea typeface="ＭＳ Ｐゴシック" pitchFamily="-106" charset="-128"/>
              </a:rPr>
              <a:t>highly systematized</a:t>
            </a:r>
            <a:r>
              <a:rPr lang="en-US" sz="2000" dirty="0">
                <a:ea typeface="ＭＳ Ｐゴシック" pitchFamily="-106" charset="-128"/>
              </a:rPr>
              <a:t> under oral traditions (later codified in the Mishnah).</a:t>
            </a:r>
          </a:p>
          <a:p>
            <a:pPr marL="342900" indent="-342900" fontAlgn="ctr">
              <a:buFont typeface="Arial" panose="020B0604020202020204" pitchFamily="34" charset="0"/>
              <a:buChar char="•"/>
            </a:pPr>
            <a:r>
              <a:rPr lang="en-US" sz="2000" dirty="0">
                <a:ea typeface="ＭＳ Ｐゴシック" pitchFamily="-106" charset="-128"/>
              </a:rPr>
              <a:t>The Mosaic covenant had taken on a </a:t>
            </a:r>
            <a:r>
              <a:rPr lang="en-US" sz="2000" b="1" dirty="0">
                <a:ea typeface="ＭＳ Ｐゴシック" pitchFamily="-106" charset="-128"/>
              </a:rPr>
              <a:t>burden of external observance</a:t>
            </a:r>
            <a:r>
              <a:rPr lang="en-US" sz="2000" dirty="0">
                <a:ea typeface="ＭＳ Ｐゴシック" pitchFamily="-106" charset="-128"/>
              </a:rPr>
              <a:t> rather than inner transformation.</a:t>
            </a:r>
          </a:p>
          <a:p>
            <a:pPr marL="342900" indent="-342900" fontAlgn="ctr">
              <a:buFont typeface="Arial" panose="020B0604020202020204" pitchFamily="34" charset="0"/>
              <a:buChar char="•"/>
            </a:pPr>
            <a:r>
              <a:rPr lang="en-US" sz="2000" dirty="0">
                <a:ea typeface="ＭＳ Ｐゴシック" pitchFamily="-106" charset="-128"/>
              </a:rPr>
              <a:t>The religious hierarchy (Pharisees, Sadducees, scribes, priests) often enforced legal purity without covenantal mercy.</a:t>
            </a:r>
          </a:p>
        </p:txBody>
      </p:sp>
    </p:spTree>
    <p:extLst>
      <p:ext uri="{BB962C8B-B14F-4D97-AF65-F5344CB8AC3E}">
        <p14:creationId xmlns:p14="http://schemas.microsoft.com/office/powerpoint/2010/main" val="189262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BDD14ED-C89E-9601-FA50-95234E911EB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0946F12-A86F-5C92-6C11-3D23D04A932C}"/>
              </a:ext>
            </a:extLst>
          </p:cNvPr>
          <p:cNvSpPr txBox="1">
            <a:spLocks/>
          </p:cNvSpPr>
          <p:nvPr/>
        </p:nvSpPr>
        <p:spPr bwMode="auto">
          <a:xfrm>
            <a:off x="38100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00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400" dirty="0"/>
              <a:t>Both Covenants - Abe and Moses</a:t>
            </a:r>
            <a:br>
              <a:rPr lang="en-US" dirty="0"/>
            </a:br>
            <a:r>
              <a:rPr lang="en-US" sz="3400" dirty="0">
                <a:solidFill>
                  <a:schemeClr val="tx2">
                    <a:lumMod val="60000"/>
                    <a:lumOff val="40000"/>
                  </a:schemeClr>
                </a:solidFill>
              </a:rPr>
              <a:t>Jesus’ Fulfillment and Interpretation</a:t>
            </a:r>
          </a:p>
        </p:txBody>
      </p:sp>
      <p:sp>
        <p:nvSpPr>
          <p:cNvPr id="6" name="TextBox 5">
            <a:extLst>
              <a:ext uri="{FF2B5EF4-FFF2-40B4-BE49-F238E27FC236}">
                <a16:creationId xmlns:a16="http://schemas.microsoft.com/office/drawing/2014/main" id="{7D5BC3D6-8902-1F24-118F-EABEF5AD2449}"/>
              </a:ext>
            </a:extLst>
          </p:cNvPr>
          <p:cNvSpPr txBox="1"/>
          <p:nvPr/>
        </p:nvSpPr>
        <p:spPr>
          <a:xfrm>
            <a:off x="381000" y="990600"/>
            <a:ext cx="8442960" cy="2800767"/>
          </a:xfrm>
          <a:prstGeom prst="rect">
            <a:avLst/>
          </a:prstGeom>
          <a:noFill/>
        </p:spPr>
        <p:txBody>
          <a:bodyPr wrap="square" rtlCol="0">
            <a:spAutoFit/>
          </a:bodyPr>
          <a:lstStyle/>
          <a:p>
            <a:r>
              <a:rPr lang="en-US" sz="1600" b="1" dirty="0">
                <a:ea typeface="ＭＳ Ｐゴシック" pitchFamily="-106" charset="-128"/>
                <a:cs typeface="ＭＳ Ｐゴシック" pitchFamily="-106" charset="-128"/>
              </a:rPr>
              <a:t>Jesus and the Abrahamic Covenant</a:t>
            </a:r>
            <a:endParaRPr lang="en-US" sz="1600"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Jesus identified Himself as the fulfillment of the Abrahamic promise:</a:t>
            </a:r>
          </a:p>
          <a:p>
            <a:pPr marL="742950" lvl="1" indent="-285750" fontAlgn="ctr">
              <a:buFont typeface="Arial" panose="020B0604020202020204" pitchFamily="34" charset="0"/>
              <a:buChar char="•"/>
            </a:pPr>
            <a:r>
              <a:rPr lang="en-US" sz="1600" i="1" dirty="0">
                <a:ea typeface="ＭＳ Ｐゴシック" pitchFamily="-106" charset="-128"/>
              </a:rPr>
              <a:t>“Your father Abraham rejoiced that he would see my day. He saw it and was glad.”</a:t>
            </a:r>
            <a:r>
              <a:rPr lang="en-US" sz="1600" dirty="0">
                <a:ea typeface="ＭＳ Ｐゴシック" pitchFamily="-106" charset="-128"/>
              </a:rPr>
              <a:t> (John 8:56)</a:t>
            </a:r>
          </a:p>
          <a:p>
            <a:pPr marL="742950" lvl="1" indent="-285750" fontAlgn="ctr">
              <a:buFont typeface="Arial" panose="020B0604020202020204" pitchFamily="34" charset="0"/>
              <a:buChar char="•"/>
            </a:pPr>
            <a:r>
              <a:rPr lang="en-US" sz="1600" dirty="0">
                <a:ea typeface="ＭＳ Ｐゴシック" pitchFamily="-106" charset="-128"/>
              </a:rPr>
              <a:t>He declared salvation to the Gentiles as the outworking of the Abrahamic blessing (Matthew 8:11-12).</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In calling disciples from all nations, Jesus reopened the </a:t>
            </a:r>
            <a:r>
              <a:rPr lang="en-US" sz="1600" b="1" dirty="0">
                <a:ea typeface="ＭＳ Ｐゴシック" pitchFamily="-106" charset="-128"/>
                <a:cs typeface="ＭＳ Ｐゴシック" pitchFamily="-106" charset="-128"/>
              </a:rPr>
              <a:t>universal dimension</a:t>
            </a:r>
            <a:r>
              <a:rPr lang="en-US" sz="1600" dirty="0">
                <a:ea typeface="ＭＳ Ｐゴシック" pitchFamily="-106" charset="-128"/>
                <a:cs typeface="ＭＳ Ｐゴシック" pitchFamily="-106" charset="-128"/>
              </a:rPr>
              <a:t> of Abraham’s faith (Genesis 12:3).</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Paul later interprets this:</a:t>
            </a:r>
            <a:br>
              <a:rPr lang="en-US" sz="1600" dirty="0">
                <a:ea typeface="ＭＳ Ｐゴシック" pitchFamily="-106" charset="-128"/>
                <a:cs typeface="ＭＳ Ｐゴシック" pitchFamily="-106" charset="-128"/>
              </a:rPr>
            </a:br>
            <a:r>
              <a:rPr lang="en-US" sz="1600" dirty="0">
                <a:ea typeface="ＭＳ Ｐゴシック" pitchFamily="-106" charset="-128"/>
                <a:cs typeface="ＭＳ Ｐゴシック" pitchFamily="-106" charset="-128"/>
              </a:rPr>
              <a:t>“If you are Christ’s, then you are Abraham’s offspring, heirs according to promise.” (Galatians 3:29)</a:t>
            </a:r>
          </a:p>
        </p:txBody>
      </p:sp>
      <p:sp>
        <p:nvSpPr>
          <p:cNvPr id="2" name="TextBox 1">
            <a:extLst>
              <a:ext uri="{FF2B5EF4-FFF2-40B4-BE49-F238E27FC236}">
                <a16:creationId xmlns:a16="http://schemas.microsoft.com/office/drawing/2014/main" id="{2042D187-6199-C455-D8FF-69A4F6B129EA}"/>
              </a:ext>
            </a:extLst>
          </p:cNvPr>
          <p:cNvSpPr txBox="1"/>
          <p:nvPr/>
        </p:nvSpPr>
        <p:spPr>
          <a:xfrm>
            <a:off x="381000" y="3791367"/>
            <a:ext cx="8442960" cy="2800767"/>
          </a:xfrm>
          <a:prstGeom prst="rect">
            <a:avLst/>
          </a:prstGeom>
          <a:noFill/>
        </p:spPr>
        <p:txBody>
          <a:bodyPr wrap="square" rtlCol="0">
            <a:spAutoFit/>
          </a:bodyPr>
          <a:lstStyle/>
          <a:p>
            <a:r>
              <a:rPr lang="en-US" sz="1600" b="1" dirty="0">
                <a:ea typeface="ＭＳ Ｐゴシック" pitchFamily="-106" charset="-128"/>
                <a:cs typeface="ＭＳ Ｐゴシック" pitchFamily="-106" charset="-128"/>
              </a:rPr>
              <a:t>Jesus and the Mosaic Covenant</a:t>
            </a:r>
            <a:endParaRPr lang="en-US" sz="1600"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Jesus perfectly </a:t>
            </a:r>
            <a:r>
              <a:rPr lang="en-US" sz="1600" b="1" dirty="0">
                <a:ea typeface="ＭＳ Ｐゴシック" pitchFamily="-106" charset="-128"/>
                <a:cs typeface="ＭＳ Ｐゴシック" pitchFamily="-106" charset="-128"/>
              </a:rPr>
              <a:t>obeyed the Law</a:t>
            </a:r>
            <a:r>
              <a:rPr lang="en-US" sz="1600" dirty="0">
                <a:ea typeface="ＭＳ Ｐゴシック" pitchFamily="-106" charset="-128"/>
                <a:cs typeface="ＭＳ Ｐゴシック" pitchFamily="-106" charset="-128"/>
              </a:rPr>
              <a:t> (Hebrews 4:15) and </a:t>
            </a:r>
            <a:r>
              <a:rPr lang="en-US" sz="1600" b="1" dirty="0">
                <a:ea typeface="ＭＳ Ｐゴシック" pitchFamily="-106" charset="-128"/>
                <a:cs typeface="ＭＳ Ｐゴシック" pitchFamily="-106" charset="-128"/>
              </a:rPr>
              <a:t>fulfilled its moral, ceremonial, and sacrificial aspects</a:t>
            </a:r>
            <a:r>
              <a:rPr lang="en-US" sz="1600" dirty="0">
                <a:ea typeface="ＭＳ Ｐゴシック" pitchFamily="-106" charset="-128"/>
                <a:cs typeface="ＭＳ Ｐゴシック" pitchFamily="-106" charset="-128"/>
              </a:rPr>
              <a:t>.</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In His teachings:</a:t>
            </a:r>
          </a:p>
          <a:p>
            <a:pPr marL="742950" lvl="1" indent="-285750" fontAlgn="ctr">
              <a:buFont typeface="Arial" panose="020B0604020202020204" pitchFamily="34" charset="0"/>
              <a:buChar char="•"/>
            </a:pPr>
            <a:r>
              <a:rPr lang="en-US" sz="1600" dirty="0">
                <a:ea typeface="ＭＳ Ｐゴシック" pitchFamily="-106" charset="-128"/>
              </a:rPr>
              <a:t>He restored the Law’s heart intention — love for God and neighbor (Matthew 22:37-40).</a:t>
            </a:r>
          </a:p>
          <a:p>
            <a:pPr marL="742950" lvl="1" indent="-285750" fontAlgn="ctr">
              <a:buFont typeface="Arial" panose="020B0604020202020204" pitchFamily="34" charset="0"/>
              <a:buChar char="•"/>
            </a:pPr>
            <a:r>
              <a:rPr lang="en-US" sz="1600" dirty="0">
                <a:ea typeface="ＭＳ Ｐゴシック" pitchFamily="-106" charset="-128"/>
              </a:rPr>
              <a:t>He exposed the misuse of legalism (Mark 7:6-9).</a:t>
            </a:r>
          </a:p>
          <a:p>
            <a:pPr marL="742950" lvl="1" indent="-285750" fontAlgn="ctr">
              <a:buFont typeface="Arial" panose="020B0604020202020204" pitchFamily="34" charset="0"/>
              <a:buChar char="•"/>
            </a:pPr>
            <a:r>
              <a:rPr lang="en-US" sz="1600" dirty="0">
                <a:ea typeface="ＭＳ Ｐゴシック" pitchFamily="-106" charset="-128"/>
              </a:rPr>
              <a:t>He declared Himself greater than the Temple, the Sabbath, and Moses (Matthew 12:6-8; John 5:46).</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At the Last Supper, He inaugurated the </a:t>
            </a:r>
            <a:r>
              <a:rPr lang="en-US" sz="1600" b="1" dirty="0">
                <a:ea typeface="ＭＳ Ｐゴシック" pitchFamily="-106" charset="-128"/>
                <a:cs typeface="ＭＳ Ｐゴシック" pitchFamily="-106" charset="-128"/>
              </a:rPr>
              <a:t>New Covenant</a:t>
            </a:r>
            <a:r>
              <a:rPr lang="en-US" sz="1600" dirty="0">
                <a:ea typeface="ＭＳ Ｐゴシック" pitchFamily="-106" charset="-128"/>
                <a:cs typeface="ＭＳ Ｐゴシック" pitchFamily="-106" charset="-128"/>
              </a:rPr>
              <a:t>, saying:</a:t>
            </a:r>
            <a:br>
              <a:rPr lang="en-US" sz="1600" dirty="0">
                <a:ea typeface="ＭＳ Ｐゴシック" pitchFamily="-106" charset="-128"/>
                <a:cs typeface="ＭＳ Ｐゴシック" pitchFamily="-106" charset="-128"/>
              </a:rPr>
            </a:br>
            <a:r>
              <a:rPr lang="en-US" sz="1600" dirty="0">
                <a:ea typeface="ＭＳ Ｐゴシック" pitchFamily="-106" charset="-128"/>
                <a:cs typeface="ＭＳ Ｐゴシック" pitchFamily="-106" charset="-128"/>
              </a:rPr>
              <a:t>“This cup is the new covenant in my blood, which is poured out for you.” (Luke 22:20)</a:t>
            </a:r>
          </a:p>
        </p:txBody>
      </p:sp>
    </p:spTree>
    <p:extLst>
      <p:ext uri="{BB962C8B-B14F-4D97-AF65-F5344CB8AC3E}">
        <p14:creationId xmlns:p14="http://schemas.microsoft.com/office/powerpoint/2010/main" val="51023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3270879-79CD-851E-FD52-C0A738EE642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7F74D72-5575-2943-2EAF-7F8445763E7A}"/>
              </a:ext>
            </a:extLst>
          </p:cNvPr>
          <p:cNvSpPr txBox="1">
            <a:spLocks/>
          </p:cNvSpPr>
          <p:nvPr/>
        </p:nvSpPr>
        <p:spPr bwMode="auto">
          <a:xfrm>
            <a:off x="381000" y="0"/>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After Jesus’ Day</a:t>
            </a:r>
            <a:br>
              <a:rPr lang="en-US" sz="3600" dirty="0"/>
            </a:br>
            <a:r>
              <a:rPr lang="en-US" sz="2800" dirty="0">
                <a:solidFill>
                  <a:schemeClr val="tx2">
                    <a:lumMod val="60000"/>
                    <a:lumOff val="40000"/>
                  </a:schemeClr>
                </a:solidFill>
              </a:rPr>
              <a:t>The Divergence of the Covenants</a:t>
            </a:r>
          </a:p>
        </p:txBody>
      </p:sp>
      <p:sp>
        <p:nvSpPr>
          <p:cNvPr id="6" name="TextBox 5">
            <a:extLst>
              <a:ext uri="{FF2B5EF4-FFF2-40B4-BE49-F238E27FC236}">
                <a16:creationId xmlns:a16="http://schemas.microsoft.com/office/drawing/2014/main" id="{D00398BC-51FA-7421-E4FC-7977E434B532}"/>
              </a:ext>
            </a:extLst>
          </p:cNvPr>
          <p:cNvSpPr txBox="1"/>
          <p:nvPr/>
        </p:nvSpPr>
        <p:spPr>
          <a:xfrm>
            <a:off x="391886" y="740229"/>
            <a:ext cx="8442960" cy="3046988"/>
          </a:xfrm>
          <a:prstGeom prst="rect">
            <a:avLst/>
          </a:prstGeom>
          <a:noFill/>
        </p:spPr>
        <p:txBody>
          <a:bodyPr wrap="square" rtlCol="0">
            <a:spAutoFit/>
          </a:bodyPr>
          <a:lstStyle/>
          <a:p>
            <a:r>
              <a:rPr lang="en-US" sz="1600" b="1" dirty="0">
                <a:ea typeface="ＭＳ Ｐゴシック" pitchFamily="-106" charset="-128"/>
                <a:cs typeface="ＭＳ Ｐゴシック" pitchFamily="-106" charset="-128"/>
              </a:rPr>
              <a:t>Continuation of the Mosaic Covenant (Judaism)</a:t>
            </a:r>
            <a:endParaRPr lang="en-US" sz="1600"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The early Jewish community largely </a:t>
            </a:r>
            <a:r>
              <a:rPr lang="en-US" sz="1600" b="1" dirty="0">
                <a:ea typeface="ＭＳ Ｐゴシック" pitchFamily="-106" charset="-128"/>
                <a:cs typeface="ＭＳ Ｐゴシック" pitchFamily="-106" charset="-128"/>
              </a:rPr>
              <a:t>maintained temple worship, sacrifices, and Torah observance</a:t>
            </a:r>
            <a:r>
              <a:rPr lang="en-US" sz="1600" dirty="0">
                <a:ea typeface="ＭＳ Ｐゴシック" pitchFamily="-106" charset="-128"/>
                <a:cs typeface="ＭＳ Ｐゴシック" pitchFamily="-106" charset="-128"/>
              </a:rPr>
              <a:t>.</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Even Jewish Christians initially continued Temple practices (Acts 2:46; Acts 21:20).</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After the Temple’s destruction in A.D. 70:</a:t>
            </a:r>
          </a:p>
          <a:p>
            <a:pPr marL="742950" lvl="1" indent="-285750" fontAlgn="ctr">
              <a:buFont typeface="Arial" panose="020B0604020202020204" pitchFamily="34" charset="0"/>
              <a:buChar char="•"/>
            </a:pPr>
            <a:r>
              <a:rPr lang="en-US" sz="1600" b="1" dirty="0">
                <a:ea typeface="ＭＳ Ｐゴシック" pitchFamily="-106" charset="-128"/>
              </a:rPr>
              <a:t>Rabbinic Judaism</a:t>
            </a:r>
            <a:r>
              <a:rPr lang="en-US" sz="1600" dirty="0">
                <a:ea typeface="ＭＳ Ｐゴシック" pitchFamily="-106" charset="-128"/>
              </a:rPr>
              <a:t> reorganized around Torah and synagogue life.</a:t>
            </a:r>
          </a:p>
          <a:p>
            <a:pPr marL="742950" lvl="1" indent="-285750" fontAlgn="ctr">
              <a:buFont typeface="Arial" panose="020B0604020202020204" pitchFamily="34" charset="0"/>
              <a:buChar char="•"/>
            </a:pPr>
            <a:r>
              <a:rPr lang="en-US" sz="1600" dirty="0">
                <a:ea typeface="ＭＳ Ｐゴシック" pitchFamily="-106" charset="-128"/>
              </a:rPr>
              <a:t>The </a:t>
            </a:r>
            <a:r>
              <a:rPr lang="en-US" sz="1600" b="1" dirty="0">
                <a:ea typeface="ＭＳ Ｐゴシック" pitchFamily="-106" charset="-128"/>
              </a:rPr>
              <a:t>priesthood and sacrificial system ceased</a:t>
            </a:r>
            <a:r>
              <a:rPr lang="en-US" sz="1600" dirty="0">
                <a:ea typeface="ＭＳ Ｐゴシック" pitchFamily="-106" charset="-128"/>
              </a:rPr>
              <a:t>, replaced by prayer, study, and ethical observance.</a:t>
            </a:r>
          </a:p>
          <a:p>
            <a:pPr marL="742950" lvl="1" indent="-285750" fontAlgn="ctr">
              <a:buFont typeface="Arial" panose="020B0604020202020204" pitchFamily="34" charset="0"/>
              <a:buChar char="•"/>
            </a:pPr>
            <a:r>
              <a:rPr lang="en-US" sz="1600" dirty="0">
                <a:ea typeface="ＭＳ Ｐゴシック" pitchFamily="-106" charset="-128"/>
              </a:rPr>
              <a:t>The Mosaic covenant became a </a:t>
            </a:r>
            <a:r>
              <a:rPr lang="en-US" sz="1600" b="1" dirty="0">
                <a:ea typeface="ＭＳ Ｐゴシック" pitchFamily="-106" charset="-128"/>
              </a:rPr>
              <a:t>way of life and identity</a:t>
            </a:r>
            <a:r>
              <a:rPr lang="en-US" sz="1600" dirty="0">
                <a:ea typeface="ＭＳ Ｐゴシック" pitchFamily="-106" charset="-128"/>
              </a:rPr>
              <a:t>, not a redemptive system of sacrifice.</a:t>
            </a:r>
          </a:p>
          <a:p>
            <a:pPr marL="285750" indent="-285750">
              <a:buFont typeface="Arial" panose="020B0604020202020204" pitchFamily="34" charset="0"/>
              <a:buChar char="•"/>
            </a:pPr>
            <a:r>
              <a:rPr lang="en-US" sz="1600" dirty="0">
                <a:ea typeface="ＭＳ Ｐゴシック" pitchFamily="-106" charset="-128"/>
                <a:cs typeface="ＭＳ Ｐゴシック" pitchFamily="-106" charset="-128"/>
              </a:rPr>
              <a:t>In essence, post-Temple Judaism preserved the Mosaic covenant </a:t>
            </a:r>
            <a:r>
              <a:rPr lang="en-US" sz="1600" b="1" dirty="0">
                <a:ea typeface="ＭＳ Ｐゴシック" pitchFamily="-106" charset="-128"/>
                <a:cs typeface="ＭＳ Ｐゴシック" pitchFamily="-106" charset="-128"/>
              </a:rPr>
              <a:t>as a framework of national continuity</a:t>
            </a:r>
            <a:r>
              <a:rPr lang="en-US" sz="1600" dirty="0">
                <a:ea typeface="ＭＳ Ｐゴシック" pitchFamily="-106" charset="-128"/>
                <a:cs typeface="ＭＳ Ｐゴシック" pitchFamily="-106" charset="-128"/>
              </a:rPr>
              <a:t>, not a means of atonement; the latter being fulfilled only in Christ.</a:t>
            </a:r>
          </a:p>
        </p:txBody>
      </p:sp>
      <p:sp>
        <p:nvSpPr>
          <p:cNvPr id="2" name="TextBox 1">
            <a:extLst>
              <a:ext uri="{FF2B5EF4-FFF2-40B4-BE49-F238E27FC236}">
                <a16:creationId xmlns:a16="http://schemas.microsoft.com/office/drawing/2014/main" id="{9FAEB4EC-9C6C-C57A-0A99-97D5B9126C46}"/>
              </a:ext>
            </a:extLst>
          </p:cNvPr>
          <p:cNvSpPr txBox="1"/>
          <p:nvPr/>
        </p:nvSpPr>
        <p:spPr>
          <a:xfrm>
            <a:off x="381000" y="3824514"/>
            <a:ext cx="8442960" cy="3046988"/>
          </a:xfrm>
          <a:prstGeom prst="rect">
            <a:avLst/>
          </a:prstGeom>
          <a:noFill/>
        </p:spPr>
        <p:txBody>
          <a:bodyPr wrap="square" rtlCol="0">
            <a:spAutoFit/>
          </a:bodyPr>
          <a:lstStyle/>
          <a:p>
            <a:r>
              <a:rPr lang="en-US" sz="1600" b="1" dirty="0">
                <a:ea typeface="ＭＳ Ｐゴシック" pitchFamily="-106" charset="-128"/>
                <a:cs typeface="ＭＳ Ｐゴシック" pitchFamily="-106" charset="-128"/>
              </a:rPr>
              <a:t>Fulfillment through the Abrahamic Promise (Christianity)</a:t>
            </a:r>
            <a:endParaRPr lang="en-US" sz="1600"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The early church recognized that in Jesus, </a:t>
            </a:r>
            <a:r>
              <a:rPr lang="en-US" sz="1600" b="1" dirty="0">
                <a:ea typeface="ＭＳ Ｐゴシック" pitchFamily="-106" charset="-128"/>
                <a:cs typeface="ＭＳ Ｐゴシック" pitchFamily="-106" charset="-128"/>
              </a:rPr>
              <a:t>the Abrahamic promise had come to its fullness</a:t>
            </a:r>
            <a:r>
              <a:rPr lang="en-US" sz="1600" dirty="0">
                <a:ea typeface="ＭＳ Ｐゴシック" pitchFamily="-106" charset="-128"/>
                <a:cs typeface="ＭＳ Ｐゴシック" pitchFamily="-106" charset="-128"/>
              </a:rPr>
              <a:t>:</a:t>
            </a:r>
          </a:p>
          <a:p>
            <a:pPr marL="742950" lvl="1" indent="-285750" fontAlgn="ctr">
              <a:buFont typeface="Arial" panose="020B0604020202020204" pitchFamily="34" charset="0"/>
              <a:buChar char="•"/>
            </a:pPr>
            <a:r>
              <a:rPr lang="en-US" sz="1600" dirty="0">
                <a:ea typeface="ＭＳ Ｐゴシック" pitchFamily="-106" charset="-128"/>
              </a:rPr>
              <a:t>Inclusion of Gentiles (Acts 10-11; Galatians 3:8).</a:t>
            </a:r>
          </a:p>
          <a:p>
            <a:pPr marL="742950" lvl="1" indent="-285750" fontAlgn="ctr">
              <a:buFont typeface="Arial" panose="020B0604020202020204" pitchFamily="34" charset="0"/>
              <a:buChar char="•"/>
            </a:pPr>
            <a:r>
              <a:rPr lang="en-US" sz="1600" dirty="0">
                <a:ea typeface="ＭＳ Ｐゴシック" pitchFamily="-106" charset="-128"/>
              </a:rPr>
              <a:t>Justification by faith apart from works of the law (Romans 4:1-5).</a:t>
            </a:r>
          </a:p>
          <a:p>
            <a:pPr marL="742950" lvl="1" indent="-285750" fontAlgn="ctr">
              <a:buFont typeface="Arial" panose="020B0604020202020204" pitchFamily="34" charset="0"/>
              <a:buChar char="•"/>
            </a:pPr>
            <a:r>
              <a:rPr lang="en-US" sz="1600" dirty="0">
                <a:ea typeface="ＭＳ Ｐゴシック" pitchFamily="-106" charset="-128"/>
              </a:rPr>
              <a:t>The Spirit as the mark of covenant membership, not circumcision (Galatians 3:14).</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The Mosaic covenant was seen as </a:t>
            </a:r>
            <a:r>
              <a:rPr lang="en-US" sz="1600" b="1" dirty="0">
                <a:ea typeface="ＭＳ Ｐゴシック" pitchFamily="-106" charset="-128"/>
                <a:cs typeface="ＭＳ Ｐゴシック" pitchFamily="-106" charset="-128"/>
              </a:rPr>
              <a:t>temporary and preparatory</a:t>
            </a:r>
            <a:r>
              <a:rPr lang="en-US" sz="1600" dirty="0">
                <a:ea typeface="ＭＳ Ｐゴシック" pitchFamily="-106" charset="-128"/>
                <a:cs typeface="ＭＳ Ｐゴシック" pitchFamily="-106" charset="-128"/>
              </a:rPr>
              <a:t>:</a:t>
            </a:r>
          </a:p>
          <a:p>
            <a:pPr marL="742950" lvl="1" indent="-285750" fontAlgn="ctr">
              <a:buFont typeface="Arial" panose="020B0604020202020204" pitchFamily="34" charset="0"/>
              <a:buChar char="•"/>
            </a:pPr>
            <a:r>
              <a:rPr lang="en-US" sz="1600" i="1" dirty="0">
                <a:ea typeface="ＭＳ Ｐゴシック" pitchFamily="-106" charset="-128"/>
              </a:rPr>
              <a:t>“The law was our guardian until Christ came.”</a:t>
            </a:r>
            <a:r>
              <a:rPr lang="en-US" sz="1600" dirty="0">
                <a:ea typeface="ＭＳ Ｐゴシック" pitchFamily="-106" charset="-128"/>
              </a:rPr>
              <a:t> (Galatians 3:24)</a:t>
            </a:r>
          </a:p>
          <a:p>
            <a:pPr marL="742950" lvl="1" indent="-285750" fontAlgn="ctr">
              <a:buFont typeface="Arial" panose="020B0604020202020204" pitchFamily="34" charset="0"/>
              <a:buChar char="•"/>
            </a:pPr>
            <a:r>
              <a:rPr lang="en-US" sz="1600" i="1" dirty="0">
                <a:ea typeface="ＭＳ Ｐゴシック" pitchFamily="-106" charset="-128"/>
              </a:rPr>
              <a:t>“He has made the first obsolete. And what is becoming obsolete and growing old is ready to vanish away.”</a:t>
            </a:r>
            <a:r>
              <a:rPr lang="en-US" sz="1600" dirty="0">
                <a:ea typeface="ＭＳ Ｐゴシック" pitchFamily="-106" charset="-128"/>
              </a:rPr>
              <a:t> (Hebrews 8:13)</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The New Covenant, promised in Jeremiah 31, now united </a:t>
            </a:r>
            <a:r>
              <a:rPr lang="en-US" sz="1600" b="1" dirty="0">
                <a:ea typeface="ＭＳ Ｐゴシック" pitchFamily="-106" charset="-128"/>
                <a:cs typeface="ＭＳ Ｐゴシック" pitchFamily="-106" charset="-128"/>
              </a:rPr>
              <a:t>Jew and Gentile</a:t>
            </a:r>
            <a:r>
              <a:rPr lang="en-US" sz="1600" dirty="0">
                <a:ea typeface="ＭＳ Ｐゴシック" pitchFamily="-106" charset="-128"/>
                <a:cs typeface="ＭＳ Ｐゴシック" pitchFamily="-106" charset="-128"/>
              </a:rPr>
              <a:t> in one redeemed people under grace.</a:t>
            </a:r>
          </a:p>
        </p:txBody>
      </p:sp>
    </p:spTree>
    <p:extLst>
      <p:ext uri="{BB962C8B-B14F-4D97-AF65-F5344CB8AC3E}">
        <p14:creationId xmlns:p14="http://schemas.microsoft.com/office/powerpoint/2010/main" val="290614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9884C-1F6D-9F04-54D7-81079CB5688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00A6981-569E-4F9C-E2F0-9840DFDA5EB0}"/>
              </a:ext>
            </a:extLst>
          </p:cNvPr>
          <p:cNvSpPr txBox="1">
            <a:spLocks/>
          </p:cNvSpPr>
          <p:nvPr/>
        </p:nvSpPr>
        <p:spPr bwMode="auto">
          <a:xfrm>
            <a:off x="32004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The Mosaic and New Covenants</a:t>
            </a:r>
            <a:br>
              <a:rPr lang="en-US" sz="3600" dirty="0"/>
            </a:br>
            <a:r>
              <a:rPr lang="en-US" sz="2800" dirty="0">
                <a:solidFill>
                  <a:schemeClr val="tx2">
                    <a:lumMod val="60000"/>
                    <a:lumOff val="40000"/>
                  </a:schemeClr>
                </a:solidFill>
              </a:rPr>
              <a:t>Relationship - Directly Connected</a:t>
            </a:r>
          </a:p>
        </p:txBody>
      </p:sp>
      <p:sp>
        <p:nvSpPr>
          <p:cNvPr id="6" name="TextBox 5">
            <a:extLst>
              <a:ext uri="{FF2B5EF4-FFF2-40B4-BE49-F238E27FC236}">
                <a16:creationId xmlns:a16="http://schemas.microsoft.com/office/drawing/2014/main" id="{AF5AB321-30C6-B8C5-B1FF-86065A1A0B48}"/>
              </a:ext>
            </a:extLst>
          </p:cNvPr>
          <p:cNvSpPr txBox="1"/>
          <p:nvPr/>
        </p:nvSpPr>
        <p:spPr>
          <a:xfrm>
            <a:off x="320040" y="990600"/>
            <a:ext cx="8442960" cy="2862322"/>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The Mosaic Covenant: The Covenant of Law and Mediation</a:t>
            </a:r>
            <a:endParaRPr lang="en-US" dirty="0">
              <a:ea typeface="ＭＳ Ｐゴシック" pitchFamily="-106" charset="-128"/>
              <a:cs typeface="ＭＳ Ｐゴシック" pitchFamily="-106" charset="-128"/>
            </a:endParaRPr>
          </a:p>
          <a:p>
            <a:pPr marL="342900" indent="-342900" fontAlgn="ctr">
              <a:buFont typeface="Arial" panose="020B0604020202020204" pitchFamily="34" charset="0"/>
              <a:buChar char="•"/>
            </a:pPr>
            <a:r>
              <a:rPr lang="en-US" dirty="0">
                <a:ea typeface="ＭＳ Ｐゴシック" pitchFamily="-106" charset="-128"/>
                <a:cs typeface="ＭＳ Ｐゴシック" pitchFamily="-106" charset="-128"/>
              </a:rPr>
              <a:t>Established at Sinai (Exodus 19-24).</a:t>
            </a:r>
          </a:p>
          <a:p>
            <a:pPr marL="342900" indent="-342900" fontAlgn="ctr">
              <a:buFont typeface="Arial" panose="020B0604020202020204" pitchFamily="34" charset="0"/>
              <a:buChar char="•"/>
            </a:pPr>
            <a:r>
              <a:rPr lang="en-US" dirty="0">
                <a:ea typeface="ＭＳ Ｐゴシック" pitchFamily="-106" charset="-128"/>
                <a:cs typeface="ＭＳ Ｐゴシック" pitchFamily="-106" charset="-128"/>
              </a:rPr>
              <a:t>Mediated through Moses between God and Israel.</a:t>
            </a:r>
          </a:p>
          <a:p>
            <a:pPr marL="342900" indent="-342900" fontAlgn="ctr">
              <a:buFont typeface="Arial" panose="020B0604020202020204" pitchFamily="34" charset="0"/>
              <a:buChar char="•"/>
            </a:pPr>
            <a:r>
              <a:rPr lang="en-US" dirty="0">
                <a:ea typeface="ＭＳ Ｐゴシック" pitchFamily="-106" charset="-128"/>
                <a:cs typeface="ＭＳ Ｐゴシック" pitchFamily="-106" charset="-128"/>
              </a:rPr>
              <a:t>Founded on </a:t>
            </a:r>
            <a:r>
              <a:rPr lang="en-US" b="1" dirty="0">
                <a:ea typeface="ＭＳ Ｐゴシック" pitchFamily="-106" charset="-128"/>
                <a:cs typeface="ＭＳ Ｐゴシック" pitchFamily="-106" charset="-128"/>
              </a:rPr>
              <a:t>obedience to the Law</a:t>
            </a:r>
            <a:r>
              <a:rPr lang="en-US" dirty="0">
                <a:ea typeface="ＭＳ Ｐゴシック" pitchFamily="-106" charset="-128"/>
                <a:cs typeface="ＭＳ Ｐゴシック" pitchFamily="-106" charset="-128"/>
              </a:rPr>
              <a:t> as a condition of blessing:</a:t>
            </a:r>
            <a:br>
              <a:rPr lang="en-US"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“If you will indeed obey my voice and keep my covenant, you shall be my treasured possession.” (Exodus 19:5)</a:t>
            </a:r>
          </a:p>
          <a:p>
            <a:pPr marL="342900" indent="-342900" fontAlgn="ctr">
              <a:buFont typeface="Arial" panose="020B0604020202020204" pitchFamily="34" charset="0"/>
              <a:buChar char="•"/>
            </a:pPr>
            <a:r>
              <a:rPr lang="en-US" dirty="0">
                <a:ea typeface="ＭＳ Ｐゴシック" pitchFamily="-106" charset="-128"/>
                <a:cs typeface="ＭＳ Ｐゴシック" pitchFamily="-106" charset="-128"/>
              </a:rPr>
              <a:t>The Law revealed God’s holiness, Israel’s sin, and the need for atonement through continual sacrifice.</a:t>
            </a:r>
          </a:p>
          <a:p>
            <a:pPr marL="342900" indent="-342900" fontAlgn="ctr">
              <a:buFont typeface="Arial" panose="020B0604020202020204" pitchFamily="34" charset="0"/>
              <a:buChar char="•"/>
            </a:pPr>
            <a:r>
              <a:rPr lang="en-US" dirty="0">
                <a:ea typeface="ＭＳ Ｐゴシック" pitchFamily="-106" charset="-128"/>
                <a:cs typeface="ＭＳ Ｐゴシック" pitchFamily="-106" charset="-128"/>
              </a:rPr>
              <a:t>Its ultimate purpose was </a:t>
            </a:r>
            <a:r>
              <a:rPr lang="en-US" b="1" dirty="0">
                <a:ea typeface="ＭＳ Ｐゴシック" pitchFamily="-106" charset="-128"/>
                <a:cs typeface="ＭＳ Ｐゴシック" pitchFamily="-106" charset="-128"/>
              </a:rPr>
              <a:t>to lead people to Christ</a:t>
            </a:r>
            <a:r>
              <a:rPr lang="en-US" dirty="0">
                <a:ea typeface="ＭＳ Ｐゴシック" pitchFamily="-106" charset="-128"/>
                <a:cs typeface="ＭＳ Ｐゴシック" pitchFamily="-106" charset="-128"/>
              </a:rPr>
              <a:t>:</a:t>
            </a:r>
            <a:br>
              <a:rPr lang="en-US"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“The Law was our guardian until Christ came.” (Galatians 3:24)</a:t>
            </a:r>
          </a:p>
        </p:txBody>
      </p:sp>
      <p:sp>
        <p:nvSpPr>
          <p:cNvPr id="2" name="TextBox 1">
            <a:extLst>
              <a:ext uri="{FF2B5EF4-FFF2-40B4-BE49-F238E27FC236}">
                <a16:creationId xmlns:a16="http://schemas.microsoft.com/office/drawing/2014/main" id="{1757C4FB-D202-268E-9DC0-72C703C98289}"/>
              </a:ext>
            </a:extLst>
          </p:cNvPr>
          <p:cNvSpPr txBox="1"/>
          <p:nvPr/>
        </p:nvSpPr>
        <p:spPr>
          <a:xfrm>
            <a:off x="289560" y="3852922"/>
            <a:ext cx="8442960" cy="2862322"/>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The New Covenant: The Covenant of Grace and Transformation</a:t>
            </a:r>
            <a:endParaRPr lang="en-US"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Promised through the prophets (Jeremiah 31:31-34; Ezekiel 36:26-27).</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Mediated by Jesus Christ (Hebrews 8:6).</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Founded on </a:t>
            </a:r>
            <a:r>
              <a:rPr lang="en-US" b="1" dirty="0">
                <a:ea typeface="ＭＳ Ｐゴシック" pitchFamily="-106" charset="-128"/>
                <a:cs typeface="ＭＳ Ｐゴシック" pitchFamily="-106" charset="-128"/>
              </a:rPr>
              <a:t>grace through faith</a:t>
            </a:r>
            <a:r>
              <a:rPr lang="en-US" dirty="0">
                <a:ea typeface="ＭＳ Ｐゴシック" pitchFamily="-106" charset="-128"/>
                <a:cs typeface="ＭＳ Ｐゴシック" pitchFamily="-106" charset="-128"/>
              </a:rPr>
              <a:t>:</a:t>
            </a:r>
            <a:br>
              <a:rPr lang="en-US"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“I will forgive their iniquity, and I will remember their sin no more.” (Jeremiah 31:34)</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Law is not abolished but </a:t>
            </a:r>
            <a:r>
              <a:rPr lang="en-US" b="1" dirty="0">
                <a:ea typeface="ＭＳ Ｐゴシック" pitchFamily="-106" charset="-128"/>
                <a:cs typeface="ＭＳ Ｐゴシック" pitchFamily="-106" charset="-128"/>
              </a:rPr>
              <a:t>written on the heart</a:t>
            </a:r>
            <a:r>
              <a:rPr lang="en-US" dirty="0">
                <a:ea typeface="ＭＳ Ｐゴシック" pitchFamily="-106" charset="-128"/>
                <a:cs typeface="ＭＳ Ｐゴシック" pitchFamily="-106" charset="-128"/>
              </a:rPr>
              <a:t> (Jeremiah 31:33; 2 Corinthians 3:3).</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Sacrifice is no longer repeated; Christ’s sacrifice is once for all (Hebrews 10:10).</a:t>
            </a:r>
          </a:p>
        </p:txBody>
      </p:sp>
    </p:spTree>
    <p:extLst>
      <p:ext uri="{BB962C8B-B14F-4D97-AF65-F5344CB8AC3E}">
        <p14:creationId xmlns:p14="http://schemas.microsoft.com/office/powerpoint/2010/main" val="44487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31212</TotalTime>
  <Words>7207</Words>
  <Application>Microsoft Macintosh PowerPoint</Application>
  <PresentationFormat>On-screen Show (4:3)</PresentationFormat>
  <Paragraphs>540</Paragraphs>
  <Slides>18</Slides>
  <Notes>18</Notes>
  <HiddenSlides>4</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ＭＳ Ｐゴシック</vt:lpstr>
      <vt:lpstr>Arial</vt:lpstr>
      <vt:lpstr>Arial Narrow</vt:lpstr>
      <vt:lpstr>Calibri</vt:lpstr>
      <vt:lpstr>PPT_Template_2010SummerSchool</vt:lpstr>
      <vt:lpstr>1_UPCRC_Powerpoint_Template_with I-Mark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1248</cp:revision>
  <cp:lastPrinted>2025-10-19T02:51:52Z</cp:lastPrinted>
  <dcterms:created xsi:type="dcterms:W3CDTF">2010-06-16T02:58:04Z</dcterms:created>
  <dcterms:modified xsi:type="dcterms:W3CDTF">2025-10-19T02:52:21Z</dcterms:modified>
</cp:coreProperties>
</file>