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559" r:id="rId4"/>
    <p:sldId id="564" r:id="rId5"/>
    <p:sldId id="562" r:id="rId6"/>
    <p:sldId id="547" r:id="rId7"/>
    <p:sldId id="561" r:id="rId8"/>
    <p:sldId id="565" r:id="rId9"/>
    <p:sldId id="566"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45416" autoAdjust="0"/>
  </p:normalViewPr>
  <p:slideViewPr>
    <p:cSldViewPr>
      <p:cViewPr varScale="1">
        <p:scale>
          <a:sx n="71" d="100"/>
          <a:sy n="71" d="100"/>
        </p:scale>
        <p:origin x="1566" y="66"/>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7/28/2025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40000" lnSpcReduction="20000"/>
          </a:bodyPr>
          <a:lstStyle/>
          <a:p>
            <a:r>
              <a:rPr lang="en-US" sz="1400" dirty="0"/>
              <a:t>There are two things that are in constant conflict – The Truth and The Lies</a:t>
            </a:r>
          </a:p>
          <a:p>
            <a:endParaRPr lang="en-US" sz="1400" dirty="0"/>
          </a:p>
          <a:p>
            <a:r>
              <a:rPr lang="en-US" sz="1400" dirty="0"/>
              <a:t>Knowledge is only valuable if it becomes the driving force in the choices we make.   The right choices requires knowledge.  A pattern of right choices suggests Wisdom.</a:t>
            </a:r>
          </a:p>
          <a:p>
            <a:endParaRPr lang="en-US" sz="1400" dirty="0"/>
          </a:p>
          <a:p>
            <a:r>
              <a:rPr lang="en-US" sz="1400" dirty="0"/>
              <a:t>What is the greatest need in the Church today?   The biggest problem?   (A lack of discernment)  (Accepting the wrong choices)  (Failing to recognize the signs)</a:t>
            </a:r>
          </a:p>
          <a:p>
            <a:endParaRPr lang="en-US" sz="1400" dirty="0"/>
          </a:p>
          <a:p>
            <a:r>
              <a:rPr lang="en-US" sz="1400" dirty="0"/>
              <a:t>Eclectic Theology – a quilted collection of patterns that makes no sense.  No discernment, no discrimination.  No rhyme nor reason.  Indiscriminate.  Contemporary Christian scene exhibits no discriminating judgements about any theological ideas.   How dare you question any viewpoint?   </a:t>
            </a:r>
          </a:p>
          <a:p>
            <a:endParaRPr lang="en-US" sz="1400" dirty="0"/>
          </a:p>
          <a:p>
            <a:r>
              <a:rPr lang="en-US" sz="1400" dirty="0"/>
              <a:t>Biblical Christianity is fighting for its life.  This growing lack of Spiritual Discrimination out-strips any other problem we now see in the Church.</a:t>
            </a:r>
          </a:p>
          <a:p>
            <a:endParaRPr lang="en-US" sz="1400" dirty="0"/>
          </a:p>
          <a:p>
            <a:r>
              <a:rPr lang="en-US" sz="1400"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sz="1400" dirty="0"/>
          </a:p>
          <a:p>
            <a:r>
              <a:rPr lang="en-US" sz="1400" dirty="0"/>
              <a:t>There is a world of chaos and confusion.  The system in which we live is pitted against the Truth of God.</a:t>
            </a:r>
          </a:p>
          <a:p>
            <a:endParaRPr lang="en-US" sz="1400" dirty="0"/>
          </a:p>
          <a:p>
            <a:r>
              <a:rPr lang="en-US" sz="1400" dirty="0"/>
              <a:t>Know the Truth.  Have Discernment.  </a:t>
            </a:r>
          </a:p>
          <a:p>
            <a:endParaRPr lang="en-US" sz="1400" dirty="0"/>
          </a:p>
          <a:p>
            <a:r>
              <a:rPr lang="en-US" sz="1400" dirty="0"/>
              <a:t>God has given you Himself (Jesus) who is Truth, The Holy Spirit that you may know Truth, His Word that you may test Truth.  How terrible that you may ignore these and yet be deceived.</a:t>
            </a:r>
          </a:p>
          <a:p>
            <a:endParaRPr lang="en-US" sz="1400" dirty="0"/>
          </a:p>
          <a:p>
            <a:r>
              <a:rPr lang="en-US" sz="1400" dirty="0"/>
              <a:t>Scriptural Interpretation with Precision is warranted.  Amateur versus Professional.  Knowing Sound Doctrine.  Lack of Doctrinal Clarity and Conviction.</a:t>
            </a:r>
          </a:p>
          <a:p>
            <a:endParaRPr lang="en-US" sz="1400" dirty="0"/>
          </a:p>
          <a:p>
            <a:r>
              <a:rPr lang="en-US" sz="1400" dirty="0"/>
              <a:t>Don’t spend time thinking about what “they” think versus what “He” thinks.“  “…but we have the mind of Christ” (1 Cor. 2).</a:t>
            </a:r>
          </a:p>
          <a:p>
            <a:endParaRPr lang="en-US" sz="1400" dirty="0"/>
          </a:p>
          <a:p>
            <a:r>
              <a:rPr lang="en-US" sz="1400" dirty="0"/>
              <a:t>It’s essential to be able to say “that’s right” and “that’s wrong”.  There is often an unwillingness to disagree.   </a:t>
            </a:r>
          </a:p>
          <a:p>
            <a:r>
              <a:rPr lang="en-US" sz="1400" dirty="0"/>
              <a:t>There has to be constant and healthy debate about Truth in the Church.  Be Opinionated…  Declare “that’s wrong” and “that’s right”.  Don’t be subjective…</a:t>
            </a:r>
          </a:p>
          <a:p>
            <a:endParaRPr lang="en-US" sz="1400" dirty="0"/>
          </a:p>
          <a:p>
            <a:pPr fontAlgn="auto"/>
            <a:r>
              <a:rPr lang="en-US" sz="14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400" b="0" u="sng" kern="1200" dirty="0">
                <a:solidFill>
                  <a:schemeClr val="tx1"/>
                </a:solidFill>
                <a:effectLst/>
                <a:latin typeface="+mn-lt"/>
                <a:ea typeface="ＭＳ Ｐゴシック" pitchFamily="-106" charset="-128"/>
                <a:cs typeface="ＭＳ Ｐゴシック" pitchFamily="-106" charset="-128"/>
              </a:rPr>
              <a:t>God’s way and all others</a:t>
            </a:r>
            <a:r>
              <a:rPr lang="en-US" sz="14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sz="1400" dirty="0"/>
          </a:p>
          <a:p>
            <a:endParaRPr lang="en-US" sz="1400"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a:bodyPr>
          <a:lstStyle/>
          <a:p>
            <a:endParaRPr lang="en-US" b="1" dirty="0"/>
          </a:p>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a:p>
            <a:r>
              <a:rPr lang="en-US" dirty="0"/>
              <a:t>Read:</a:t>
            </a:r>
          </a:p>
          <a:p>
            <a:r>
              <a:rPr lang="en-US" dirty="0"/>
              <a:t>Phil. 1:9-11</a:t>
            </a:r>
          </a:p>
          <a:p>
            <a:endParaRPr lang="en-US" dirty="0"/>
          </a:p>
          <a:p>
            <a:endParaRPr lang="en-US" dirty="0"/>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0F56-E51E-1772-4BA8-9713A1628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AF874-9DE6-65EC-F7E7-E745EDDFF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771D6-8B41-6459-68CE-57120F7D2855}"/>
              </a:ext>
            </a:extLst>
          </p:cNvPr>
          <p:cNvSpPr>
            <a:spLocks noGrp="1"/>
          </p:cNvSpPr>
          <p:nvPr>
            <p:ph type="body" idx="1"/>
          </p:nvPr>
        </p:nvSpPr>
        <p:spPr/>
        <p:txBody>
          <a:bodyPr>
            <a:normAutofit fontScale="70000" lnSpcReduction="20000"/>
          </a:bodyPr>
          <a:lstStyle/>
          <a:p>
            <a:r>
              <a:rPr lang="en-US" sz="1400" dirty="0"/>
              <a:t>All four speakers </a:t>
            </a:r>
            <a:r>
              <a:rPr lang="en-US" sz="1400" b="1" dirty="0"/>
              <a:t>operate from flawed presuppositions</a:t>
            </a:r>
            <a:r>
              <a:rPr lang="en-US" sz="1400" dirty="0"/>
              <a:t>: that Job’s suffering must be deserved. They demonstrate how </a:t>
            </a:r>
            <a:r>
              <a:rPr lang="en-US" sz="1400" b="1" dirty="0"/>
              <a:t>misapplication of truth</a:t>
            </a:r>
            <a:r>
              <a:rPr lang="en-US" sz="1400" dirty="0"/>
              <a:t>, even when well-intended, leads to </a:t>
            </a:r>
            <a:r>
              <a:rPr lang="en-US" sz="1400" b="1" dirty="0"/>
              <a:t>false counsel and further division</a:t>
            </a:r>
            <a:r>
              <a:rPr lang="en-US" sz="1400" dirty="0"/>
              <a:t>. Their failure underscores the need for </a:t>
            </a:r>
            <a:r>
              <a:rPr lang="en-US" sz="1400" b="1" dirty="0"/>
              <a:t>humility, context, and compassion</a:t>
            </a:r>
            <a:r>
              <a:rPr lang="en-US" sz="1400" dirty="0"/>
              <a:t> in theological dialogue—directly applicable to preserving unity in the church.</a:t>
            </a:r>
          </a:p>
          <a:p>
            <a:endParaRPr lang="en-US" sz="1400" dirty="0"/>
          </a:p>
          <a:p>
            <a:endParaRPr lang="en-US" sz="1400" b="1" dirty="0"/>
          </a:p>
          <a:p>
            <a:r>
              <a:rPr lang="en-US" sz="1400" b="1" dirty="0"/>
              <a:t>What Is Presuppositional Thinking?</a:t>
            </a:r>
          </a:p>
          <a:p>
            <a:r>
              <a:rPr lang="en-US" sz="1400" dirty="0"/>
              <a:t>Presuppositional thinking involves </a:t>
            </a:r>
            <a:r>
              <a:rPr lang="en-US" sz="1400" b="1" dirty="0"/>
              <a:t>starting with assumptions</a:t>
            </a:r>
            <a:r>
              <a:rPr lang="en-US" sz="1400" dirty="0"/>
              <a:t> that shape how we interpret reality, truth, and Scripture. These assumptions are often </a:t>
            </a:r>
            <a:r>
              <a:rPr lang="en-US" sz="1400" b="1" dirty="0"/>
              <a:t>unexamined</a:t>
            </a:r>
            <a:r>
              <a:rPr lang="en-US" sz="1400" dirty="0"/>
              <a:t> but deeply rooted in our worldview—our overarching framework for making sense of life, meaning, morality, and destiny.</a:t>
            </a:r>
          </a:p>
          <a:p>
            <a:endParaRPr lang="en-US" sz="1400" dirty="0"/>
          </a:p>
          <a:p>
            <a:r>
              <a:rPr lang="en-US" sz="1400" dirty="0"/>
              <a:t>Example:</a:t>
            </a:r>
            <a:br>
              <a:rPr lang="en-US" sz="1400" dirty="0"/>
            </a:br>
            <a:r>
              <a:rPr lang="en-US" sz="1400" dirty="0"/>
              <a:t>If someone presupposes that "truth is relative," they will interpret Scripture selectively, potentially dismissing clear biblical commands as "contextual" or outdated.</a:t>
            </a:r>
          </a:p>
          <a:p>
            <a:endParaRPr lang="en-US" sz="1400" b="1" dirty="0"/>
          </a:p>
          <a:p>
            <a:endParaRPr lang="en-US" sz="1400" b="1" dirty="0"/>
          </a:p>
          <a:p>
            <a:r>
              <a:rPr lang="en-US" sz="1400" b="1" dirty="0"/>
              <a:t>How It Leads to Incorrect Assumptions</a:t>
            </a:r>
          </a:p>
          <a:p>
            <a:endParaRPr lang="en-US" sz="1400" b="1" dirty="0"/>
          </a:p>
          <a:p>
            <a:r>
              <a:rPr lang="en-US" sz="1400" b="1" dirty="0"/>
              <a:t>Confirmation Bias</a:t>
            </a:r>
            <a:r>
              <a:rPr lang="en-US" sz="1400" dirty="0"/>
              <a:t>: We only accept interpretations that match what we already believe.</a:t>
            </a:r>
          </a:p>
          <a:p>
            <a:r>
              <a:rPr lang="en-US" sz="1400" b="1" dirty="0"/>
              <a:t>Cultural Filtering</a:t>
            </a:r>
            <a:r>
              <a:rPr lang="en-US" sz="1400" dirty="0"/>
              <a:t>: We interpret eternal truths through the lens of modern trends or preferences (e.g. self-image or influencer dogmas).</a:t>
            </a:r>
          </a:p>
          <a:p>
            <a:r>
              <a:rPr lang="en-US" sz="1400" b="1" dirty="0"/>
              <a:t>Doctrinal Rigidity</a:t>
            </a:r>
            <a:r>
              <a:rPr lang="en-US" sz="1400" dirty="0"/>
              <a:t>: We assume our denominational position is the only legitimate one without examining Scripture afresh.</a:t>
            </a:r>
          </a:p>
          <a:p>
            <a:endParaRPr lang="en-US" sz="1400" dirty="0"/>
          </a:p>
          <a:p>
            <a:r>
              <a:rPr lang="en-US" sz="1400" dirty="0"/>
              <a:t>These errors contribute to </a:t>
            </a:r>
            <a:r>
              <a:rPr lang="en-US" sz="1400" b="1" dirty="0"/>
              <a:t>theological division, moral confusion</a:t>
            </a:r>
            <a:r>
              <a:rPr lang="en-US" sz="1400" dirty="0"/>
              <a:t>, and </a:t>
            </a:r>
            <a:r>
              <a:rPr lang="en-US" sz="1400" b="1" dirty="0"/>
              <a:t>church disunity</a:t>
            </a:r>
            <a:r>
              <a:rPr lang="en-US" sz="1400" dirty="0"/>
              <a:t>—precisely the issues your course aims to resolve.</a:t>
            </a:r>
          </a:p>
          <a:p>
            <a:endParaRPr lang="en-US" dirty="0"/>
          </a:p>
        </p:txBody>
      </p:sp>
      <p:sp>
        <p:nvSpPr>
          <p:cNvPr id="4" name="Slide Number Placeholder 3">
            <a:extLst>
              <a:ext uri="{FF2B5EF4-FFF2-40B4-BE49-F238E27FC236}">
                <a16:creationId xmlns:a16="http://schemas.microsoft.com/office/drawing/2014/main" id="{222BF6B3-5164-CFF9-67DD-DFA32F472CB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3894795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64CA4-3F3B-42B2-82D6-9C9E69A03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5F954F-D1EB-B6B8-CE1C-D4C6340306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FAFB00-6A10-3729-A40E-F9FD808C1CAF}"/>
              </a:ext>
            </a:extLst>
          </p:cNvPr>
          <p:cNvSpPr>
            <a:spLocks noGrp="1"/>
          </p:cNvSpPr>
          <p:nvPr>
            <p:ph type="body" idx="1"/>
          </p:nvPr>
        </p:nvSpPr>
        <p:spPr/>
        <p:txBody>
          <a:bodyPr>
            <a:normAutofit fontScale="92500" lnSpcReduction="20000"/>
          </a:bodyPr>
          <a:lstStyle/>
          <a:p>
            <a:r>
              <a:rPr lang="en-US" b="1" dirty="0"/>
              <a:t>Discernment via Truth Tests</a:t>
            </a:r>
          </a:p>
          <a:p>
            <a:endParaRPr lang="en-US" b="1" dirty="0"/>
          </a:p>
          <a:p>
            <a:r>
              <a:rPr lang="en-US" b="1" dirty="0"/>
              <a:t>1. Correspondence Test</a:t>
            </a:r>
          </a:p>
          <a:p>
            <a:pPr lvl="1"/>
            <a:r>
              <a:rPr lang="en-US" b="1" dirty="0"/>
              <a:t>Truth must correspond to reality.</a:t>
            </a:r>
            <a:endParaRPr lang="en-US" dirty="0"/>
          </a:p>
          <a:p>
            <a:pPr lvl="1"/>
            <a:r>
              <a:rPr lang="en-US" i="1" dirty="0"/>
              <a:t>Example</a:t>
            </a:r>
            <a:r>
              <a:rPr lang="en-US" dirty="0"/>
              <a:t>: If we say “God is love” (1 John 4:8), then our actions and church culture should reflect this.</a:t>
            </a:r>
          </a:p>
          <a:p>
            <a:pPr lvl="1"/>
            <a:r>
              <a:rPr lang="en-US" b="1" dirty="0"/>
              <a:t>Application</a:t>
            </a:r>
            <a:r>
              <a:rPr lang="en-US" dirty="0"/>
              <a:t>: Church unity must correspond to the visible fruit of love, peace, and mutual care—not just doctrinal statements.</a:t>
            </a:r>
          </a:p>
          <a:p>
            <a:r>
              <a:rPr lang="en-US" b="1" dirty="0"/>
              <a:t>2. Correlation Test</a:t>
            </a:r>
          </a:p>
          <a:p>
            <a:pPr lvl="1"/>
            <a:r>
              <a:rPr lang="en-US" b="1" dirty="0"/>
              <a:t>Truth must cohere with other known truths.</a:t>
            </a:r>
            <a:endParaRPr lang="en-US" dirty="0"/>
          </a:p>
          <a:p>
            <a:pPr lvl="1"/>
            <a:r>
              <a:rPr lang="en-US" i="1" dirty="0"/>
              <a:t>Example</a:t>
            </a:r>
            <a:r>
              <a:rPr lang="en-US" dirty="0"/>
              <a:t>: “Grace saves” and “Faith without works is dead” must correlate (Ephesians 2:8–10 + James 2:17).</a:t>
            </a:r>
          </a:p>
          <a:p>
            <a:pPr lvl="1"/>
            <a:r>
              <a:rPr lang="en-US" b="1" dirty="0"/>
              <a:t>Application</a:t>
            </a:r>
            <a:r>
              <a:rPr lang="en-US" dirty="0"/>
              <a:t>: Interpret Scripture in context of the whole Bible to avoid false dichotomies (e.g., truth vs. love, grace vs. accountability).</a:t>
            </a:r>
          </a:p>
          <a:p>
            <a:endParaRPr lang="en-US" dirty="0"/>
          </a:p>
          <a:p>
            <a:endParaRPr lang="en-US" dirty="0"/>
          </a:p>
          <a:p>
            <a:r>
              <a:rPr lang="en-US" dirty="0"/>
              <a:t>When divisions arise in the church—doctrinal, relational, or practical—they often spring from </a:t>
            </a:r>
            <a:r>
              <a:rPr lang="en-US" b="1" dirty="0"/>
              <a:t>presuppositions</a:t>
            </a:r>
            <a:r>
              <a:rPr lang="en-US" dirty="0"/>
              <a:t> that </a:t>
            </a:r>
            <a:r>
              <a:rPr lang="en-US" i="1" u="sng" dirty="0"/>
              <a:t>haven’t</a:t>
            </a:r>
            <a:r>
              <a:rPr lang="en-US" dirty="0"/>
              <a:t> been tested against </a:t>
            </a:r>
            <a:r>
              <a:rPr lang="en-US" b="1" dirty="0"/>
              <a:t>objective truth</a:t>
            </a:r>
            <a:r>
              <a:rPr lang="en-US" dirty="0"/>
              <a:t>.</a:t>
            </a:r>
          </a:p>
          <a:p>
            <a:endParaRPr lang="en-US"/>
          </a:p>
          <a:p>
            <a:r>
              <a:rPr lang="en-US"/>
              <a:t>Teaching </a:t>
            </a:r>
            <a:r>
              <a:rPr lang="en-US" dirty="0"/>
              <a:t>mature Christians to:</a:t>
            </a:r>
          </a:p>
          <a:p>
            <a:r>
              <a:rPr lang="en-US" b="1" dirty="0"/>
              <a:t>Recognize their assumptions</a:t>
            </a:r>
            <a:r>
              <a:rPr lang="en-US" dirty="0"/>
              <a:t>,</a:t>
            </a:r>
          </a:p>
          <a:p>
            <a:r>
              <a:rPr lang="en-US" b="1" dirty="0"/>
              <a:t>Test ideas against Scripture and observable fruit</a:t>
            </a:r>
            <a:r>
              <a:rPr lang="en-US" dirty="0"/>
              <a:t>, and</a:t>
            </a:r>
          </a:p>
          <a:p>
            <a:r>
              <a:rPr lang="en-US" b="1" dirty="0"/>
              <a:t>Ensure coherence within the whole counsel of God </a:t>
            </a:r>
            <a:r>
              <a:rPr lang="en-US" dirty="0"/>
              <a:t>can help </a:t>
            </a:r>
            <a:r>
              <a:rPr lang="en-US" b="1" dirty="0"/>
              <a:t>resolve disagreements</a:t>
            </a:r>
            <a:r>
              <a:rPr lang="en-US" dirty="0"/>
              <a:t>, </a:t>
            </a:r>
            <a:r>
              <a:rPr lang="en-US" b="1" dirty="0"/>
              <a:t>strengthen unity</a:t>
            </a:r>
            <a:r>
              <a:rPr lang="en-US" dirty="0"/>
              <a:t>, and promote </a:t>
            </a:r>
            <a:r>
              <a:rPr lang="en-US" b="1" dirty="0"/>
              <a:t>humble discernment</a:t>
            </a:r>
            <a:r>
              <a:rPr lang="en-US" dirty="0"/>
              <a:t>.</a:t>
            </a:r>
          </a:p>
          <a:p>
            <a:endParaRPr lang="en-US" dirty="0"/>
          </a:p>
        </p:txBody>
      </p:sp>
      <p:sp>
        <p:nvSpPr>
          <p:cNvPr id="4" name="Slide Number Placeholder 3">
            <a:extLst>
              <a:ext uri="{FF2B5EF4-FFF2-40B4-BE49-F238E27FC236}">
                <a16:creationId xmlns:a16="http://schemas.microsoft.com/office/drawing/2014/main" id="{FDA77F08-6287-72E4-01E9-87A9826546C2}"/>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096566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it mean to “purify your soul”?</a:t>
            </a:r>
          </a:p>
          <a:p>
            <a:endParaRPr lang="en-US" sz="2400" dirty="0"/>
          </a:p>
          <a:p>
            <a:r>
              <a:rPr lang="en-US" sz="2200" b="0" dirty="0"/>
              <a:t>Since you have </a:t>
            </a:r>
            <a:r>
              <a:rPr lang="en-US" sz="2200" dirty="0"/>
              <a:t>purified your souls in obeying the truth through the Spirit in sincere love of the brethren</a:t>
            </a:r>
            <a:r>
              <a:rPr lang="en-US" sz="2200" b="0" dirty="0"/>
              <a:t>, love one another fervently with a pure heart, having been born again, not of corruptible seed but incorruptible, through the word of God which lives and abides forever…</a:t>
            </a:r>
          </a:p>
          <a:p>
            <a:r>
              <a:rPr lang="en-US" sz="2200" b="0" dirty="0"/>
              <a:t>(1 Peter 1:22-23)</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rPr>
              <a:t>https</a:t>
            </a:r>
            <a:r>
              <a:rPr lang="en-US" sz="2000">
                <a:solidFill>
                  <a:schemeClr val="tx2">
                    <a:lumMod val="60000"/>
                    <a:lumOff val="40000"/>
                  </a:schemeClr>
                </a:solidFill>
              </a:rPr>
              <a:t>://tinyurl.com/UsefulUnity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76200" y="7088"/>
            <a:ext cx="89916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a:t>
            </a:r>
            <a:r>
              <a:rPr lang="en-US" sz="2200">
                <a:solidFill>
                  <a:schemeClr val="tx2">
                    <a:lumMod val="60000"/>
                    <a:lumOff val="40000"/>
                  </a:schemeClr>
                </a:solidFill>
              </a:rPr>
              <a:t>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26670" y="1066800"/>
            <a:ext cx="8991599" cy="5355312"/>
          </a:xfrm>
          <a:prstGeom prst="rect">
            <a:avLst/>
          </a:prstGeom>
          <a:noFill/>
        </p:spPr>
        <p:txBody>
          <a:bodyPr wrap="square">
            <a:spAutoFit/>
          </a:bodyPr>
          <a:lstStyle/>
          <a:p>
            <a:r>
              <a:rPr lang="en-US" b="1" dirty="0"/>
              <a:t>Matthew 16:1-4 </a:t>
            </a:r>
          </a:p>
          <a:p>
            <a:pPr marL="285750" indent="-285750">
              <a:buFont typeface="Arial" panose="020B0604020202020204" pitchFamily="34" charset="0"/>
              <a:buChar char="•"/>
            </a:pPr>
            <a:r>
              <a:rPr lang="en-US" dirty="0">
                <a:latin typeface="+mn-lt"/>
              </a:rPr>
              <a:t>Religious elite able to “discern the weather” but not the “prophetic signs”.  </a:t>
            </a:r>
          </a:p>
          <a:p>
            <a:pPr marL="285750" indent="-285750">
              <a:buFont typeface="Arial" panose="020B0604020202020204" pitchFamily="34" charset="0"/>
              <a:buChar char="•"/>
            </a:pPr>
            <a:endParaRPr lang="en-US" dirty="0">
              <a:latin typeface="+mn-lt"/>
            </a:endParaRPr>
          </a:p>
          <a:p>
            <a:r>
              <a:rPr lang="en-US" b="1" dirty="0"/>
              <a:t>2 Corinthians 11:1-4 </a:t>
            </a:r>
          </a:p>
          <a:p>
            <a:pPr marL="285750" indent="-285750">
              <a:buFont typeface="Arial" panose="020B0604020202020204" pitchFamily="34" charset="0"/>
              <a:buChar char="•"/>
            </a:pPr>
            <a:r>
              <a:rPr lang="en-US" dirty="0"/>
              <a:t>[False Doctrine]…”you will put up with it!”   Illustrates a Lack of Discernment.</a:t>
            </a:r>
          </a:p>
          <a:p>
            <a:pPr marL="285750" indent="-285750">
              <a:buFont typeface="Arial" panose="020B0604020202020204" pitchFamily="34" charset="0"/>
              <a:buChar char="•"/>
            </a:pPr>
            <a:endParaRPr lang="en-US" dirty="0"/>
          </a:p>
          <a:p>
            <a:r>
              <a:rPr lang="en-US" b="1" dirty="0"/>
              <a:t>2 Thessalonians 5:16-22 </a:t>
            </a:r>
          </a:p>
          <a:p>
            <a:pPr marL="285750" indent="-285750">
              <a:buFont typeface="Arial" panose="020B0604020202020204" pitchFamily="34" charset="0"/>
              <a:buChar char="•"/>
            </a:pPr>
            <a:r>
              <a:rPr lang="en-US" dirty="0"/>
              <a:t>“Do not despise Revelation (i.e. preaching).”  Scripture, discernment, testing.</a:t>
            </a:r>
          </a:p>
          <a:p>
            <a:r>
              <a:rPr lang="en-US" dirty="0"/>
              <a:t>  </a:t>
            </a:r>
          </a:p>
          <a:p>
            <a:r>
              <a:rPr lang="en-US" b="1" dirty="0"/>
              <a:t>2 Timothy 2:15-17 </a:t>
            </a:r>
          </a:p>
          <a:p>
            <a:pPr marL="285750" indent="-285750">
              <a:buFont typeface="Arial" panose="020B0604020202020204" pitchFamily="34" charset="0"/>
              <a:buChar char="•"/>
            </a:pPr>
            <a:r>
              <a:rPr lang="en-US" dirty="0"/>
              <a:t>Practice doctrinal precision.  Avoid the dogmas of self-image and self-worth influencers.</a:t>
            </a:r>
          </a:p>
          <a:p>
            <a:endParaRPr lang="en-US" dirty="0">
              <a:latin typeface="+mn-lt"/>
            </a:endParaRPr>
          </a:p>
          <a:p>
            <a:r>
              <a:rPr lang="en-US" b="1" dirty="0"/>
              <a:t>1 Timothy 6:3-5 ; 11-16 </a:t>
            </a:r>
          </a:p>
          <a:p>
            <a:pPr marL="285750" indent="-285750">
              <a:buFont typeface="Arial" panose="020B0604020202020204" pitchFamily="34" charset="0"/>
              <a:buChar char="•"/>
            </a:pPr>
            <a:r>
              <a:rPr lang="en-US" dirty="0"/>
              <a:t>Guard the Truth. Gain skills for distinguishing truth from falsehood and from half-truth.</a:t>
            </a:r>
          </a:p>
          <a:p>
            <a:endParaRPr lang="en-US" dirty="0">
              <a:latin typeface="+mn-lt"/>
            </a:endParaRPr>
          </a:p>
          <a:p>
            <a:r>
              <a:rPr lang="en-US" b="1" dirty="0"/>
              <a:t>1 John 2:20-29</a:t>
            </a:r>
          </a:p>
          <a:p>
            <a:pPr marL="285750" indent="-285750">
              <a:buFont typeface="Arial" panose="020B0604020202020204" pitchFamily="34" charset="0"/>
              <a:buChar char="•"/>
            </a:pPr>
            <a:r>
              <a:rPr lang="en-US" dirty="0"/>
              <a:t>Constant conflict – The Truth vs. Lies.  Abide in Him and His Teaching.</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fade">
                                      <p:cBhvr>
                                        <p:cTn id="67" dur="1000"/>
                                        <p:tgtEl>
                                          <p:spTgt spid="7">
                                            <p:txEl>
                                              <p:pRg st="15" end="15"/>
                                            </p:txEl>
                                          </p:spTgt>
                                        </p:tgtEl>
                                      </p:cBhvr>
                                    </p:animEffect>
                                    <p:anim calcmode="lin" valueType="num">
                                      <p:cBhvr>
                                        <p:cTn id="6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1000"/>
                                        <p:tgtEl>
                                          <p:spTgt spid="7">
                                            <p:txEl>
                                              <p:pRg st="16" end="16"/>
                                            </p:txEl>
                                          </p:spTgt>
                                        </p:tgtEl>
                                      </p:cBhvr>
                                    </p:animEffect>
                                    <p:anim calcmode="lin" valueType="num">
                                      <p:cBhvr>
                                        <p:cTn id="7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76200" y="7088"/>
            <a:ext cx="89916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76201" y="921488"/>
            <a:ext cx="8991599"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3600" dirty="0"/>
              <a:t>The Art of Deception</a:t>
            </a:r>
            <a:br>
              <a:rPr lang="en-US" sz="3600" dirty="0"/>
            </a:br>
            <a:r>
              <a:rPr lang="en-US" sz="2200" dirty="0">
                <a:solidFill>
                  <a:schemeClr val="tx2">
                    <a:lumMod val="60000"/>
                    <a:lumOff val="40000"/>
                  </a:schemeClr>
                </a:solidFill>
              </a:rPr>
              <a:t>Discernment counters Deception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dirty="0"/>
              <a:t>— </a:t>
            </a:r>
            <a:r>
              <a:rPr lang="en-US" i="1" dirty="0"/>
              <a:t>Sun Tzu, The Art of War</a:t>
            </a:r>
          </a:p>
          <a:p>
            <a:endParaRPr lang="en-US" b="1" dirty="0"/>
          </a:p>
          <a:p>
            <a:pPr lvl="1"/>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pPr lvl="1"/>
            <a:r>
              <a:rPr lang="en-US" b="1" dirty="0"/>
              <a:t>Church Application</a:t>
            </a:r>
            <a:r>
              <a:rPr lang="en-US" dirty="0"/>
              <a:t>: In times of tension or disagreement, truth is often compromised by fear, pride, or presupposition—undermining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pPr lvl="1"/>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A243AC3D-1F60-F717-B2CC-6E2928AE8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21708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A2B6-3099-4B3B-203A-E50497DD08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C8DD16-B5B3-63F1-69B5-3168307D152B}"/>
              </a:ext>
            </a:extLst>
          </p:cNvPr>
          <p:cNvSpPr>
            <a:spLocks noGrp="1"/>
          </p:cNvSpPr>
          <p:nvPr>
            <p:ph type="title"/>
          </p:nvPr>
        </p:nvSpPr>
        <p:spPr>
          <a:xfrm>
            <a:off x="76200" y="7088"/>
            <a:ext cx="8991600" cy="754912"/>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90989111-7EF5-05AC-AF17-A79429B4BA22}"/>
              </a:ext>
            </a:extLst>
          </p:cNvPr>
          <p:cNvSpPr txBox="1"/>
          <p:nvPr/>
        </p:nvSpPr>
        <p:spPr>
          <a:xfrm>
            <a:off x="76201" y="762000"/>
            <a:ext cx="8991599" cy="6186309"/>
          </a:xfrm>
          <a:prstGeom prst="rect">
            <a:avLst/>
          </a:prstGeom>
          <a:noFill/>
        </p:spPr>
        <p:txBody>
          <a:bodyPr wrap="square">
            <a:spAutoFit/>
          </a:bodyPr>
          <a:lstStyle/>
          <a:p>
            <a:r>
              <a:rPr lang="en-US" b="1" dirty="0"/>
              <a:t>Suffering is always the result of sin</a:t>
            </a:r>
            <a:br>
              <a:rPr lang="en-US" dirty="0"/>
            </a:br>
            <a:r>
              <a:rPr lang="en-US" dirty="0"/>
              <a:t>Assuming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Assuming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Assuming an understanding of God’s ways through tradition or reason.</a:t>
            </a:r>
          </a:p>
          <a:p>
            <a:r>
              <a:rPr lang="en-US" i="1" dirty="0"/>
              <a:t>“Are God’s consolations not enough for you…?” </a:t>
            </a:r>
            <a:r>
              <a:rPr lang="en-US" dirty="0"/>
              <a:t>– Eliphaz (Job 15:11)</a:t>
            </a:r>
          </a:p>
          <a:p>
            <a:endParaRPr lang="en-US" dirty="0"/>
          </a:p>
          <a:p>
            <a:r>
              <a:rPr lang="en-US" b="1" dirty="0"/>
              <a:t>Suffering may be preventative or instructive, not always punitive</a:t>
            </a:r>
            <a:br>
              <a:rPr lang="en-US" dirty="0"/>
            </a:br>
            <a:r>
              <a:rPr lang="en-US" dirty="0"/>
              <a:t>Presuming to speak with divine authority.  </a:t>
            </a:r>
          </a:p>
          <a:p>
            <a:r>
              <a:rPr lang="en-US" i="1" dirty="0"/>
              <a:t>God does all these things to a person… to turn them back from the pit.” </a:t>
            </a:r>
            <a:r>
              <a:rPr lang="en-US" dirty="0"/>
              <a:t>– Elihu (Job 33:29-30)</a:t>
            </a:r>
          </a:p>
          <a:p>
            <a:endParaRPr lang="en-US" dirty="0"/>
          </a:p>
          <a:p>
            <a:r>
              <a:rPr lang="en-US" b="1" dirty="0"/>
              <a:t>Confession and repentance will instantly fix the problem</a:t>
            </a:r>
            <a:br>
              <a:rPr lang="en-US" dirty="0"/>
            </a:br>
            <a:r>
              <a:rPr lang="en-US" dirty="0"/>
              <a:t>Assuming that doing so will immediately restore his fortunes.</a:t>
            </a:r>
          </a:p>
          <a:p>
            <a:r>
              <a:rPr lang="en-US" i="1" dirty="0"/>
              <a:t>“If you put away the sin that is in your hand… then you will lift up your face without shame.”</a:t>
            </a:r>
            <a:r>
              <a:rPr lang="en-US" dirty="0"/>
              <a:t> – Zophar (Job 11:14–15)</a:t>
            </a:r>
          </a:p>
        </p:txBody>
      </p:sp>
    </p:spTree>
    <p:extLst>
      <p:ext uri="{BB962C8B-B14F-4D97-AF65-F5344CB8AC3E}">
        <p14:creationId xmlns:p14="http://schemas.microsoft.com/office/powerpoint/2010/main" val="2432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E39AD-E2C5-9ACF-C92F-DC974C1DD99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815465-210E-3A2B-2EEB-88027BDAB64C}"/>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4F69D2E7-3449-E530-5EB3-7E4124053931}"/>
              </a:ext>
            </a:extLst>
          </p:cNvPr>
          <p:cNvSpPr txBox="1"/>
          <p:nvPr/>
        </p:nvSpPr>
        <p:spPr>
          <a:xfrm>
            <a:off x="76201" y="921488"/>
            <a:ext cx="8991599" cy="5909310"/>
          </a:xfrm>
          <a:prstGeom prst="rect">
            <a:avLst/>
          </a:prstGeom>
          <a:noFill/>
        </p:spPr>
        <p:txBody>
          <a:bodyPr wrap="square">
            <a:spAutoFit/>
          </a:bodyPr>
          <a:lstStyle/>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 assuming that God must explain Himself.</a:t>
            </a:r>
          </a:p>
          <a:p>
            <a:r>
              <a:rPr lang="en-US" i="1" dirty="0"/>
              <a:t>“Surely I spoke of things I did not understand, things too wonderful for me to know.” – Job (Job 42:3)</a:t>
            </a:r>
          </a:p>
          <a:p>
            <a:endParaRPr lang="en-US" b="1" dirty="0"/>
          </a:p>
          <a:p>
            <a:r>
              <a:rPr lang="en-US" b="1" dirty="0"/>
              <a:t>Insights:</a:t>
            </a:r>
            <a:r>
              <a:rPr lang="en-US" dirty="0"/>
              <a:t> Even the righteous can err in trying to defend themselves or interpret God's will. The Friend’s assumptions demonstrate how sincere but shallow theology can lead to misjudgment and further pain. The story of Job reminds us to approach others with humility, listen well, and trust God’s sovereignty even when His purposes are hidden. We must practice </a:t>
            </a:r>
            <a:r>
              <a:rPr lang="en-US" b="1" dirty="0"/>
              <a:t>discernment</a:t>
            </a:r>
            <a:r>
              <a:rPr lang="en-US" dirty="0"/>
              <a:t> to avoid becoming </a:t>
            </a:r>
            <a:r>
              <a:rPr lang="en-US" b="1" u="sng" dirty="0"/>
              <a:t>delegated accusers</a:t>
            </a:r>
            <a:r>
              <a:rPr lang="en-US" dirty="0"/>
              <a:t> like Job’s Friends. The pathway to restored understanding and unity is </a:t>
            </a:r>
            <a:r>
              <a:rPr lang="en-US" b="1" dirty="0"/>
              <a:t>humble submission to divine wisdom</a:t>
            </a:r>
            <a:r>
              <a:rPr lang="en-US" dirty="0"/>
              <a:t>.</a:t>
            </a:r>
            <a:endParaRPr lang="en-US" b="1" dirty="0"/>
          </a:p>
        </p:txBody>
      </p:sp>
    </p:spTree>
    <p:extLst>
      <p:ext uri="{BB962C8B-B14F-4D97-AF65-F5344CB8AC3E}">
        <p14:creationId xmlns:p14="http://schemas.microsoft.com/office/powerpoint/2010/main" val="3463597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42834</TotalTime>
  <Words>3015</Words>
  <Application>Microsoft Office PowerPoint</Application>
  <PresentationFormat>On-screen Show (4:3)</PresentationFormat>
  <Paragraphs>208</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Arial Narrow</vt:lpstr>
      <vt:lpstr>Calibri</vt:lpstr>
      <vt:lpstr>Wingdings</vt:lpstr>
      <vt:lpstr>PPT_Template_2010SummerSchool</vt:lpstr>
      <vt:lpstr>1_UPCRC_Powerpoint_Template_with I-Mark</vt:lpstr>
      <vt:lpstr>PowerPoint Presentation</vt:lpstr>
      <vt:lpstr>The Call to a Unifying Truth A Call to which Cohort?  (John 18:37)</vt:lpstr>
      <vt:lpstr>A Call to Discernment A Key Capability of the Divine Truth Cohort</vt:lpstr>
      <vt:lpstr>How to Discern Truth A Biblical Call to Discernment</vt:lpstr>
      <vt:lpstr>The Art of Deception Discernment counters Deception</vt:lpstr>
      <vt:lpstr>Job’s Friends Practice Discernment</vt:lpstr>
      <vt:lpstr>Presuppositional Thinking Faulty presuppositions damage relationships and cloud theological truth</vt:lpstr>
      <vt:lpstr>Presuppositional Thinking Faulty presuppositions damage relationships and cloud theological truth</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1487</cp:revision>
  <cp:lastPrinted>2025-07-06T12:26:14Z</cp:lastPrinted>
  <dcterms:created xsi:type="dcterms:W3CDTF">2010-06-16T02:58:04Z</dcterms:created>
  <dcterms:modified xsi:type="dcterms:W3CDTF">2025-07-28T14:17:23Z</dcterms:modified>
</cp:coreProperties>
</file>