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0"/>
  </p:notesMasterIdLst>
  <p:sldIdLst>
    <p:sldId id="560" r:id="rId3"/>
    <p:sldId id="398" r:id="rId4"/>
    <p:sldId id="425" r:id="rId5"/>
    <p:sldId id="404" r:id="rId6"/>
    <p:sldId id="553" r:id="rId7"/>
    <p:sldId id="393" r:id="rId8"/>
    <p:sldId id="561" r:id="rId9"/>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70180" autoAdjust="0"/>
  </p:normalViewPr>
  <p:slideViewPr>
    <p:cSldViewPr>
      <p:cViewPr varScale="1">
        <p:scale>
          <a:sx n="110" d="100"/>
          <a:sy n="110" d="100"/>
        </p:scale>
        <p:origin x="456" y="10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7/26/2025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pPr marL="0" lvl="0" indent="0">
              <a:buNone/>
            </a:pPr>
            <a:endParaRPr lang="en-US" sz="1400" dirty="0"/>
          </a:p>
          <a:p>
            <a:pPr marL="457200" lvl="1" indent="0">
              <a:buNone/>
            </a:pPr>
            <a:endParaRPr lang="en-US" sz="1400" dirty="0"/>
          </a:p>
          <a:p>
            <a:pPr marL="0" lvl="0" indent="0">
              <a:buNone/>
            </a:pPr>
            <a:r>
              <a:rPr lang="en-US" sz="1400" dirty="0"/>
              <a:t>I urge you, brothers and sisters, by the name of our Lord Jesus Christ, to agree together, to end your divisions, and to be united by the same mind and purpose. For members of Chloe’s household have made it clear to me, my brothers and sisters, that there are quarrels among you. Now I mean this, that each of you is saying, “I am with Paul,” or “I am with Apollos,” or “I am with Cephas,” or “I am with Christ.” Is Christ divided? Paul wasn’t crucified for you, was he? Or were you in fact baptized in the name of Paul? I thank God that I did not baptize any of you except Crispus and Gaius, so that no one can say that you were baptized in my name! (I also baptized the household of Stephanus. Otherwise, I do not remember whether I baptized anyone else.) For Christ did not send me to baptize, but to preach the gospel – and not with clever speech, so that the cross of Christ would not become useless.  (1Co 1:10-17)</a:t>
            </a:r>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Reflecting on the way that God operates… via Promises and Covenant Relationships…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2572690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47446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015435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9265-50F1-2496-9FA3-A211802BE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CD4B5-B752-1496-1801-F5BE1B60C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1DC7FA-F1D7-D16E-A899-10D8511F61D4}"/>
              </a:ext>
            </a:extLst>
          </p:cNvPr>
          <p:cNvSpPr>
            <a:spLocks noGrp="1"/>
          </p:cNvSpPr>
          <p:nvPr>
            <p:ph type="body" idx="1"/>
          </p:nvPr>
        </p:nvSpPr>
        <p:spPr/>
        <p:txBody>
          <a:bodyPr>
            <a:normAutofit fontScale="77500" lnSpcReduction="20000"/>
          </a:bodyPr>
          <a:lstStyle/>
          <a:p>
            <a:pPr marL="0" indent="0">
              <a:buFontTx/>
              <a:buNone/>
            </a:pPr>
            <a:r>
              <a:rPr lang="en-US" sz="1400" dirty="0"/>
              <a:t>The Gospel centers on the restoration of relationship with God, accomplished through Christ’s life, death, and resurrection.</a:t>
            </a:r>
          </a:p>
          <a:p>
            <a:endParaRPr lang="en-US" sz="1400" dirty="0"/>
          </a:p>
          <a:p>
            <a:r>
              <a:rPr lang="en-US" sz="1400" dirty="0"/>
              <a:t>-  </a:t>
            </a:r>
            <a:r>
              <a:rPr lang="en-US" sz="1400" b="1" dirty="0"/>
              <a:t>John 17:3 </a:t>
            </a:r>
            <a:r>
              <a:rPr lang="en-US" sz="1400" dirty="0"/>
              <a:t>: "Now this is eternal life: that they know you, the only true God, and Jesus Christ, whom you have sent."</a:t>
            </a:r>
          </a:p>
          <a:p>
            <a:r>
              <a:rPr lang="en-US" sz="1400" dirty="0"/>
              <a:t>   - </a:t>
            </a:r>
            <a:r>
              <a:rPr lang="en-US" sz="1400" b="1" dirty="0"/>
              <a:t>Defines eternal life as knowing God personally and relationally.</a:t>
            </a:r>
          </a:p>
          <a:p>
            <a:endParaRPr lang="en-US" sz="1400" dirty="0"/>
          </a:p>
          <a:p>
            <a:r>
              <a:rPr lang="en-US" sz="1400" dirty="0"/>
              <a:t>-  </a:t>
            </a:r>
            <a:r>
              <a:rPr lang="en-US" sz="1400" b="1" dirty="0"/>
              <a:t>John 14:16-17 </a:t>
            </a:r>
            <a:r>
              <a:rPr lang="en-US" sz="1400"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sz="1400" dirty="0"/>
              <a:t>   - </a:t>
            </a:r>
            <a:r>
              <a:rPr lang="en-US" sz="1400" b="1" dirty="0"/>
              <a:t>Speaks of the Holy Spirit’s indwelling presence, a vital part of the believer’s union with God.</a:t>
            </a:r>
          </a:p>
          <a:p>
            <a:endParaRPr lang="en-US" sz="1400" dirty="0"/>
          </a:p>
          <a:p>
            <a:r>
              <a:rPr lang="en-US" sz="1400" dirty="0"/>
              <a:t>-  </a:t>
            </a:r>
            <a:r>
              <a:rPr lang="en-US" sz="1400" b="1" dirty="0"/>
              <a:t>2 Corinthians 5:17-18 </a:t>
            </a:r>
            <a:r>
              <a:rPr lang="en-US" sz="1400" dirty="0"/>
              <a:t>: "Therefore, if anyone is in Christ, the new creation has come: The old has gone, the new is here! All this is from God, who reconciled us to himself through Christ."</a:t>
            </a:r>
          </a:p>
          <a:p>
            <a:r>
              <a:rPr lang="en-US" sz="1400" dirty="0"/>
              <a:t>   - </a:t>
            </a:r>
            <a:r>
              <a:rPr lang="en-US" sz="1400" b="1" dirty="0"/>
              <a:t>Highlights the transformative power of the Gospel, reconciling believers to God.</a:t>
            </a:r>
          </a:p>
          <a:p>
            <a:endParaRPr lang="en-US" sz="1400" dirty="0"/>
          </a:p>
          <a:p>
            <a:endParaRPr lang="en-US" sz="1400" dirty="0"/>
          </a:p>
          <a:p>
            <a:r>
              <a:rPr lang="en-US" sz="14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do not weigh us down, because everyone who has been fathered by God </a:t>
            </a:r>
            <a:r>
              <a:rPr lang="en-US" sz="1400" b="1" i="1" u="sng" dirty="0"/>
              <a:t>overcomes</a:t>
            </a:r>
            <a:r>
              <a:rPr lang="en-US" sz="1400" b="1" i="1" dirty="0"/>
              <a:t> the world.”   1 John 4:20 – 5:4</a:t>
            </a:r>
          </a:p>
          <a:p>
            <a:endParaRPr lang="en-US" sz="1400" baseline="0" dirty="0"/>
          </a:p>
          <a:p>
            <a:endParaRPr lang="en-US" sz="1400" baseline="0" dirty="0"/>
          </a:p>
          <a:p>
            <a:endParaRPr lang="en-US" sz="1400" dirty="0"/>
          </a:p>
          <a:p>
            <a:endParaRPr lang="en-US" sz="1400" dirty="0"/>
          </a:p>
        </p:txBody>
      </p:sp>
      <p:sp>
        <p:nvSpPr>
          <p:cNvPr id="4" name="Slide Number Placeholder 3">
            <a:extLst>
              <a:ext uri="{FF2B5EF4-FFF2-40B4-BE49-F238E27FC236}">
                <a16:creationId xmlns:a16="http://schemas.microsoft.com/office/drawing/2014/main" id="{96CCD78B-DFAF-ACF8-2658-2886DDCB2D45}"/>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440314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Historical Context</a:t>
            </a:r>
            <a:endParaRPr lang="en-US" sz="11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Timeframe</a:t>
            </a:r>
            <a:r>
              <a:rPr lang="en-US" sz="1200" kern="1200" dirty="0">
                <a:solidFill>
                  <a:schemeClr val="tx1"/>
                </a:solidFill>
                <a:effectLst/>
                <a:latin typeface="+mn-lt"/>
                <a:ea typeface="ＭＳ Ｐゴシック" pitchFamily="-106" charset="-128"/>
                <a:cs typeface="ＭＳ Ｐゴシック" pitchFamily="-106" charset="-128"/>
              </a:rPr>
              <a:t>: Early 4th century AD</a:t>
            </a:r>
          </a:p>
          <a:p>
            <a:pPr lvl="0"/>
            <a:r>
              <a:rPr lang="en-US" sz="1200" b="1" kern="1200" dirty="0">
                <a:solidFill>
                  <a:schemeClr val="tx1"/>
                </a:solidFill>
                <a:effectLst/>
                <a:latin typeface="+mn-lt"/>
                <a:ea typeface="ＭＳ Ｐゴシック" pitchFamily="-106" charset="-128"/>
                <a:cs typeface="ＭＳ Ｐゴシック" pitchFamily="-106" charset="-128"/>
              </a:rPr>
              <a:t>Political Climate</a:t>
            </a:r>
            <a:r>
              <a:rPr lang="en-US" sz="1200" kern="1200" dirty="0">
                <a:solidFill>
                  <a:schemeClr val="tx1"/>
                </a:solidFill>
                <a:effectLst/>
                <a:latin typeface="+mn-lt"/>
                <a:ea typeface="ＭＳ Ｐゴシック" pitchFamily="-106" charset="-128"/>
                <a:cs typeface="ＭＳ Ｐゴシック" pitchFamily="-106" charset="-128"/>
              </a:rPr>
              <a:t>: Christianity had recently moved from persecution under Roman emperors to protection and toleration under </a:t>
            </a:r>
            <a:r>
              <a:rPr lang="en-US" sz="1200" b="1" kern="1200" dirty="0">
                <a:solidFill>
                  <a:schemeClr val="tx1"/>
                </a:solidFill>
                <a:effectLst/>
                <a:latin typeface="+mn-lt"/>
                <a:ea typeface="ＭＳ Ｐゴシック" pitchFamily="-106" charset="-128"/>
                <a:cs typeface="ＭＳ Ｐゴシック" pitchFamily="-106" charset="-128"/>
              </a:rPr>
              <a:t>Emperor Constantine I</a:t>
            </a:r>
            <a:r>
              <a:rPr lang="en-US" sz="1200" kern="1200" dirty="0">
                <a:solidFill>
                  <a:schemeClr val="tx1"/>
                </a:solidFill>
                <a:effectLst/>
                <a:latin typeface="+mn-lt"/>
                <a:ea typeface="ＭＳ Ｐゴシック" pitchFamily="-106" charset="-128"/>
                <a:cs typeface="ＭＳ Ｐゴシック" pitchFamily="-106" charset="-128"/>
              </a:rPr>
              <a:t>, who issued the </a:t>
            </a:r>
            <a:r>
              <a:rPr lang="en-US" sz="1200" b="1" kern="1200" dirty="0">
                <a:solidFill>
                  <a:schemeClr val="tx1"/>
                </a:solidFill>
                <a:effectLst/>
                <a:latin typeface="+mn-lt"/>
                <a:ea typeface="ＭＳ Ｐゴシック" pitchFamily="-106" charset="-128"/>
                <a:cs typeface="ＭＳ Ｐゴシック" pitchFamily="-106" charset="-128"/>
              </a:rPr>
              <a:t>Edict of Milan</a:t>
            </a:r>
            <a:r>
              <a:rPr lang="en-US" sz="1200" kern="1200" dirty="0">
                <a:solidFill>
                  <a:schemeClr val="tx1"/>
                </a:solidFill>
                <a:effectLst/>
                <a:latin typeface="+mn-lt"/>
                <a:ea typeface="ＭＳ Ｐゴシック" pitchFamily="-106" charset="-128"/>
                <a:cs typeface="ＭＳ Ｐゴシック" pitchFamily="-106" charset="-128"/>
              </a:rPr>
              <a:t> in 313 AD.</a:t>
            </a:r>
          </a:p>
          <a:p>
            <a:pPr lvl="0"/>
            <a:r>
              <a:rPr lang="en-US" sz="1200" b="1" kern="1200" dirty="0">
                <a:solidFill>
                  <a:schemeClr val="tx1"/>
                </a:solidFill>
                <a:effectLst/>
                <a:latin typeface="+mn-lt"/>
                <a:ea typeface="ＭＳ Ｐゴシック" pitchFamily="-106" charset="-128"/>
                <a:cs typeface="ＭＳ Ｐゴシック" pitchFamily="-106" charset="-128"/>
              </a:rPr>
              <a:t>Church Landscape</a:t>
            </a:r>
            <a:r>
              <a:rPr lang="en-US" sz="1200" kern="1200" dirty="0">
                <a:solidFill>
                  <a:schemeClr val="tx1"/>
                </a:solidFill>
                <a:effectLst/>
                <a:latin typeface="+mn-lt"/>
                <a:ea typeface="ＭＳ Ｐゴシック" pitchFamily="-106" charset="-128"/>
                <a:cs typeface="ＭＳ Ｐゴシック" pitchFamily="-106" charset="-128"/>
              </a:rPr>
              <a:t>: Rapid growth of Christianity brought doctrinal diversity, including divergent teachings about the nature of Christ.</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Primary Characters</a:t>
            </a:r>
            <a:endParaRPr lang="en-US" sz="11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1. Arius (c. 256–336 AD)</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Role</a:t>
            </a:r>
            <a:r>
              <a:rPr lang="en-US" sz="1200" kern="1200" dirty="0">
                <a:solidFill>
                  <a:schemeClr val="tx1"/>
                </a:solidFill>
                <a:effectLst/>
                <a:latin typeface="+mn-lt"/>
                <a:ea typeface="ＭＳ Ｐゴシック" pitchFamily="-106" charset="-128"/>
                <a:cs typeface="ＭＳ Ｐゴシック" pitchFamily="-106" charset="-128"/>
              </a:rPr>
              <a:t>: Elder (presbyter) of the church in Alexandria</a:t>
            </a:r>
          </a:p>
          <a:p>
            <a:pPr lvl="0"/>
            <a:r>
              <a:rPr lang="en-US" sz="1200" b="1" kern="1200" dirty="0">
                <a:solidFill>
                  <a:schemeClr val="tx1"/>
                </a:solidFill>
                <a:effectLst/>
                <a:latin typeface="+mn-lt"/>
                <a:ea typeface="ＭＳ Ｐゴシック" pitchFamily="-106" charset="-128"/>
                <a:cs typeface="ＭＳ Ｐゴシック" pitchFamily="-106" charset="-128"/>
              </a:rPr>
              <a:t>Belief</a:t>
            </a:r>
            <a:r>
              <a:rPr lang="en-US" sz="1200" kern="1200" dirty="0">
                <a:solidFill>
                  <a:schemeClr val="tx1"/>
                </a:solidFill>
                <a:effectLst/>
                <a:latin typeface="+mn-lt"/>
                <a:ea typeface="ＭＳ Ｐゴシック" pitchFamily="-106" charset="-128"/>
                <a:cs typeface="ＭＳ Ｐゴシック" pitchFamily="-106" charset="-128"/>
              </a:rPr>
              <a:t>: Argued that </a:t>
            </a:r>
            <a:r>
              <a:rPr lang="en-US" sz="1200" b="1" kern="1200" dirty="0">
                <a:solidFill>
                  <a:schemeClr val="tx1"/>
                </a:solidFill>
                <a:effectLst/>
                <a:latin typeface="+mn-lt"/>
                <a:ea typeface="ＭＳ Ｐゴシック" pitchFamily="-106" charset="-128"/>
                <a:cs typeface="ＭＳ Ｐゴシック" pitchFamily="-106" charset="-128"/>
              </a:rPr>
              <a:t>Jesus Christ was a created being</a:t>
            </a:r>
            <a:r>
              <a:rPr lang="en-US" sz="1200" kern="1200" dirty="0">
                <a:solidFill>
                  <a:schemeClr val="tx1"/>
                </a:solidFill>
                <a:effectLst/>
                <a:latin typeface="+mn-lt"/>
                <a:ea typeface="ＭＳ Ｐゴシック" pitchFamily="-106" charset="-128"/>
                <a:cs typeface="ＭＳ Ｐゴシック" pitchFamily="-106" charset="-128"/>
              </a:rPr>
              <a:t>—not eternal, not equal to God the Father.</a:t>
            </a:r>
          </a:p>
          <a:p>
            <a:pPr lvl="0"/>
            <a:r>
              <a:rPr lang="en-US" sz="1200" b="1" kern="1200" dirty="0">
                <a:solidFill>
                  <a:schemeClr val="tx1"/>
                </a:solidFill>
                <a:effectLst/>
                <a:latin typeface="+mn-lt"/>
                <a:ea typeface="ＭＳ Ｐゴシック" pitchFamily="-106" charset="-128"/>
                <a:cs typeface="ＭＳ Ｐゴシック" pitchFamily="-106" charset="-128"/>
              </a:rPr>
              <a:t>Famous quote</a:t>
            </a:r>
            <a:r>
              <a:rPr lang="en-US" sz="1200" kern="1200" dirty="0">
                <a:solidFill>
                  <a:schemeClr val="tx1"/>
                </a:solidFill>
                <a:effectLst/>
                <a:latin typeface="+mn-lt"/>
                <a:ea typeface="ＭＳ Ｐゴシック" pitchFamily="-106" charset="-128"/>
                <a:cs typeface="ＭＳ Ｐゴシック" pitchFamily="-106" charset="-128"/>
              </a:rPr>
              <a:t>: “There was a time when he [the Son] was not.”</a:t>
            </a:r>
          </a:p>
          <a:p>
            <a:pPr lvl="0"/>
            <a:r>
              <a:rPr lang="en-US" sz="1200" b="1" kern="1200" dirty="0">
                <a:solidFill>
                  <a:schemeClr val="tx1"/>
                </a:solidFill>
                <a:effectLst/>
                <a:latin typeface="+mn-lt"/>
                <a:ea typeface="ＭＳ Ｐゴシック" pitchFamily="-106" charset="-128"/>
                <a:cs typeface="ＭＳ Ｐゴシック" pitchFamily="-106" charset="-128"/>
              </a:rPr>
              <a:t>Theological position</a:t>
            </a:r>
            <a:r>
              <a:rPr lang="en-US" sz="1200" kern="1200" dirty="0">
                <a:solidFill>
                  <a:schemeClr val="tx1"/>
                </a:solidFill>
                <a:effectLst/>
                <a:latin typeface="+mn-lt"/>
                <a:ea typeface="ＭＳ Ｐゴシック" pitchFamily="-106" charset="-128"/>
                <a:cs typeface="ＭＳ Ｐゴシック" pitchFamily="-106" charset="-128"/>
              </a:rPr>
              <a:t>:</a:t>
            </a:r>
          </a:p>
          <a:p>
            <a:pPr lvl="1"/>
            <a:r>
              <a:rPr lang="en-US" sz="1200" kern="1200" dirty="0">
                <a:solidFill>
                  <a:schemeClr val="tx1"/>
                </a:solidFill>
                <a:effectLst/>
                <a:latin typeface="+mn-lt"/>
                <a:ea typeface="ＭＳ Ｐゴシック" pitchFamily="-106" charset="-128"/>
                <a:cs typeface="+mn-cs"/>
              </a:rPr>
              <a:t>Jesus is subordinate to the Father.</a:t>
            </a:r>
          </a:p>
          <a:p>
            <a:pPr lvl="1"/>
            <a:r>
              <a:rPr lang="en-US" sz="1200" kern="1200" dirty="0">
                <a:solidFill>
                  <a:schemeClr val="tx1"/>
                </a:solidFill>
                <a:effectLst/>
                <a:latin typeface="+mn-lt"/>
                <a:ea typeface="ＭＳ Ｐゴシック" pitchFamily="-106" charset="-128"/>
                <a:cs typeface="+mn-cs"/>
              </a:rPr>
              <a:t>The Son is divine but </a:t>
            </a:r>
            <a:r>
              <a:rPr lang="en-US" sz="1200" b="1" kern="1200" dirty="0">
                <a:solidFill>
                  <a:schemeClr val="tx1"/>
                </a:solidFill>
                <a:effectLst/>
                <a:latin typeface="+mn-lt"/>
                <a:ea typeface="ＭＳ Ｐゴシック" pitchFamily="-106" charset="-128"/>
                <a:cs typeface="+mn-cs"/>
              </a:rPr>
              <a:t>not of the same essence</a:t>
            </a:r>
            <a:r>
              <a:rPr lang="en-US" sz="1200" kern="1200" dirty="0">
                <a:solidFill>
                  <a:schemeClr val="tx1"/>
                </a:solidFill>
                <a:effectLst/>
                <a:latin typeface="+mn-lt"/>
                <a:ea typeface="ＭＳ Ｐゴシック" pitchFamily="-106" charset="-128"/>
                <a:cs typeface="+mn-cs"/>
              </a:rPr>
              <a:t> (</a:t>
            </a:r>
            <a:r>
              <a:rPr lang="en-US" sz="1200" i="1" kern="1200" dirty="0" err="1">
                <a:solidFill>
                  <a:schemeClr val="tx1"/>
                </a:solidFill>
                <a:effectLst/>
                <a:latin typeface="+mn-lt"/>
                <a:ea typeface="ＭＳ Ｐゴシック" pitchFamily="-106" charset="-128"/>
                <a:cs typeface="+mn-cs"/>
              </a:rPr>
              <a:t>homoousios</a:t>
            </a:r>
            <a:r>
              <a:rPr lang="en-US" sz="1200" kern="1200" dirty="0">
                <a:solidFill>
                  <a:schemeClr val="tx1"/>
                </a:solidFill>
                <a:effectLst/>
                <a:latin typeface="+mn-lt"/>
                <a:ea typeface="ＭＳ Ｐゴシック" pitchFamily="-106" charset="-128"/>
                <a:cs typeface="+mn-cs"/>
              </a:rPr>
              <a:t>) as the Father.</a:t>
            </a:r>
          </a:p>
          <a:p>
            <a:pPr lvl="1"/>
            <a:r>
              <a:rPr lang="en-US" sz="1200" kern="1200" dirty="0">
                <a:solidFill>
                  <a:schemeClr val="tx1"/>
                </a:solidFill>
                <a:effectLst/>
                <a:latin typeface="+mn-lt"/>
                <a:ea typeface="ＭＳ Ｐゴシック" pitchFamily="-106" charset="-128"/>
                <a:cs typeface="+mn-cs"/>
              </a:rPr>
              <a:t>Appealed to </a:t>
            </a:r>
            <a:r>
              <a:rPr lang="en-US" sz="1200" b="1" kern="1200" dirty="0">
                <a:solidFill>
                  <a:schemeClr val="tx1"/>
                </a:solidFill>
                <a:effectLst/>
                <a:latin typeface="+mn-lt"/>
                <a:ea typeface="ＭＳ Ｐゴシック" pitchFamily="-106" charset="-128"/>
                <a:cs typeface="+mn-cs"/>
              </a:rPr>
              <a:t>monotheism</a:t>
            </a:r>
            <a:r>
              <a:rPr lang="en-US" sz="1200" kern="1200" dirty="0">
                <a:solidFill>
                  <a:schemeClr val="tx1"/>
                </a:solidFill>
                <a:effectLst/>
                <a:latin typeface="+mn-lt"/>
                <a:ea typeface="ＭＳ Ｐゴシック" pitchFamily="-106" charset="-128"/>
                <a:cs typeface="+mn-cs"/>
              </a:rPr>
              <a:t> and sought to preserve the unique transcendence of the Father.</a:t>
            </a:r>
          </a:p>
          <a:p>
            <a:r>
              <a:rPr lang="en-US" sz="1200" b="1" kern="1200" dirty="0">
                <a:solidFill>
                  <a:schemeClr val="tx1"/>
                </a:solidFill>
                <a:effectLst/>
                <a:latin typeface="+mn-lt"/>
                <a:ea typeface="ＭＳ Ｐゴシック" pitchFamily="-106" charset="-128"/>
                <a:cs typeface="ＭＳ Ｐゴシック" pitchFamily="-106" charset="-128"/>
              </a:rPr>
              <a:t>2. Athanasius (c. 296–373 AD)</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Role</a:t>
            </a:r>
            <a:r>
              <a:rPr lang="en-US" sz="1200" kern="1200" dirty="0">
                <a:solidFill>
                  <a:schemeClr val="tx1"/>
                </a:solidFill>
                <a:effectLst/>
                <a:latin typeface="+mn-lt"/>
                <a:ea typeface="ＭＳ Ｐゴシック" pitchFamily="-106" charset="-128"/>
                <a:cs typeface="ＭＳ Ｐゴシック" pitchFamily="-106" charset="-128"/>
              </a:rPr>
              <a:t>: Deacon under Bishop Alexander of Alexandria; later Bishop himself.</a:t>
            </a:r>
          </a:p>
          <a:p>
            <a:pPr lvl="0"/>
            <a:r>
              <a:rPr lang="en-US" sz="1200" b="1" kern="1200" dirty="0">
                <a:solidFill>
                  <a:schemeClr val="tx1"/>
                </a:solidFill>
                <a:effectLst/>
                <a:latin typeface="+mn-lt"/>
                <a:ea typeface="ＭＳ Ｐゴシック" pitchFamily="-106" charset="-128"/>
                <a:cs typeface="ＭＳ Ｐゴシック" pitchFamily="-106" charset="-128"/>
              </a:rPr>
              <a:t>Belief</a:t>
            </a:r>
            <a:r>
              <a:rPr lang="en-US" sz="1200" kern="1200" dirty="0">
                <a:solidFill>
                  <a:schemeClr val="tx1"/>
                </a:solidFill>
                <a:effectLst/>
                <a:latin typeface="+mn-lt"/>
                <a:ea typeface="ＭＳ Ｐゴシック" pitchFamily="-106" charset="-128"/>
                <a:cs typeface="ＭＳ Ｐゴシック" pitchFamily="-106" charset="-128"/>
              </a:rPr>
              <a:t>: Argued that Jesus is </a:t>
            </a:r>
            <a:r>
              <a:rPr lang="en-US" sz="1200" b="1" kern="1200" dirty="0">
                <a:solidFill>
                  <a:schemeClr val="tx1"/>
                </a:solidFill>
                <a:effectLst/>
                <a:latin typeface="+mn-lt"/>
                <a:ea typeface="ＭＳ Ｐゴシック" pitchFamily="-106" charset="-128"/>
                <a:cs typeface="ＭＳ Ｐゴシック" pitchFamily="-106" charset="-128"/>
              </a:rPr>
              <a:t>fully divine and eternal</a:t>
            </a:r>
            <a:r>
              <a:rPr lang="en-US" sz="1200" kern="1200" dirty="0">
                <a:solidFill>
                  <a:schemeClr val="tx1"/>
                </a:solidFill>
                <a:effectLst/>
                <a:latin typeface="+mn-lt"/>
                <a:ea typeface="ＭＳ Ｐゴシック" pitchFamily="-106" charset="-128"/>
                <a:cs typeface="ＭＳ Ｐゴシック" pitchFamily="-106" charset="-128"/>
              </a:rPr>
              <a:t>, equal with the Father.</a:t>
            </a:r>
          </a:p>
          <a:p>
            <a:pPr lvl="0"/>
            <a:r>
              <a:rPr lang="en-US" sz="1200" b="1" kern="1200" dirty="0">
                <a:solidFill>
                  <a:schemeClr val="tx1"/>
                </a:solidFill>
                <a:effectLst/>
                <a:latin typeface="+mn-lt"/>
                <a:ea typeface="ＭＳ Ｐゴシック" pitchFamily="-106" charset="-128"/>
                <a:cs typeface="ＭＳ Ｐゴシック" pitchFamily="-106" charset="-128"/>
              </a:rPr>
              <a:t>Theological position</a:t>
            </a:r>
            <a:r>
              <a:rPr lang="en-US" sz="1200" kern="1200" dirty="0">
                <a:solidFill>
                  <a:schemeClr val="tx1"/>
                </a:solidFill>
                <a:effectLst/>
                <a:latin typeface="+mn-lt"/>
                <a:ea typeface="ＭＳ Ｐゴシック" pitchFamily="-106" charset="-128"/>
                <a:cs typeface="ＭＳ Ｐゴシック" pitchFamily="-106" charset="-128"/>
              </a:rPr>
              <a:t>:</a:t>
            </a:r>
          </a:p>
          <a:p>
            <a:pPr lvl="1"/>
            <a:r>
              <a:rPr lang="en-US" sz="1200" kern="1200" dirty="0">
                <a:solidFill>
                  <a:schemeClr val="tx1"/>
                </a:solidFill>
                <a:effectLst/>
                <a:latin typeface="+mn-lt"/>
                <a:ea typeface="ＭＳ Ｐゴシック" pitchFamily="-106" charset="-128"/>
                <a:cs typeface="+mn-cs"/>
              </a:rPr>
              <a:t>The Son is </a:t>
            </a:r>
            <a:r>
              <a:rPr lang="en-US" sz="1200" b="1" kern="1200" dirty="0">
                <a:solidFill>
                  <a:schemeClr val="tx1"/>
                </a:solidFill>
                <a:effectLst/>
                <a:latin typeface="+mn-lt"/>
                <a:ea typeface="ＭＳ Ｐゴシック" pitchFamily="-106" charset="-128"/>
                <a:cs typeface="+mn-cs"/>
              </a:rPr>
              <a:t>“of the same essence” (</a:t>
            </a:r>
            <a:r>
              <a:rPr lang="en-US" sz="1200" b="1" kern="1200" dirty="0" err="1">
                <a:solidFill>
                  <a:schemeClr val="tx1"/>
                </a:solidFill>
                <a:effectLst/>
                <a:latin typeface="+mn-lt"/>
                <a:ea typeface="ＭＳ Ｐゴシック" pitchFamily="-106" charset="-128"/>
                <a:cs typeface="+mn-cs"/>
              </a:rPr>
              <a:t>homoousios</a:t>
            </a:r>
            <a:r>
              <a:rPr lang="en-US" sz="1200" b="1" kern="1200" dirty="0">
                <a:solidFill>
                  <a:schemeClr val="tx1"/>
                </a:solidFill>
                <a:effectLst/>
                <a:latin typeface="+mn-lt"/>
                <a:ea typeface="ＭＳ Ｐゴシック" pitchFamily="-106" charset="-128"/>
                <a:cs typeface="+mn-cs"/>
              </a:rPr>
              <a:t>)</a:t>
            </a:r>
            <a:r>
              <a:rPr lang="en-US" sz="1200" kern="1200" dirty="0">
                <a:solidFill>
                  <a:schemeClr val="tx1"/>
                </a:solidFill>
                <a:effectLst/>
                <a:latin typeface="+mn-lt"/>
                <a:ea typeface="ＭＳ Ｐゴシック" pitchFamily="-106" charset="-128"/>
                <a:cs typeface="+mn-cs"/>
              </a:rPr>
              <a:t> as the Father.</a:t>
            </a:r>
          </a:p>
          <a:p>
            <a:pPr lvl="1"/>
            <a:r>
              <a:rPr lang="en-US" sz="1200" kern="1200" dirty="0">
                <a:solidFill>
                  <a:schemeClr val="tx1"/>
                </a:solidFill>
                <a:effectLst/>
                <a:latin typeface="+mn-lt"/>
                <a:ea typeface="ＭＳ Ｐゴシック" pitchFamily="-106" charset="-128"/>
                <a:cs typeface="+mn-cs"/>
              </a:rPr>
              <a:t>Only if Christ is fully God can He offer </a:t>
            </a:r>
            <a:r>
              <a:rPr lang="en-US" sz="1200" b="1" kern="1200" dirty="0">
                <a:solidFill>
                  <a:schemeClr val="tx1"/>
                </a:solidFill>
                <a:effectLst/>
                <a:latin typeface="+mn-lt"/>
                <a:ea typeface="ＭＳ Ｐゴシック" pitchFamily="-106" charset="-128"/>
                <a:cs typeface="+mn-cs"/>
              </a:rPr>
              <a:t>real salvation</a:t>
            </a:r>
            <a:r>
              <a:rPr lang="en-US" sz="1200" kern="1200" dirty="0">
                <a:solidFill>
                  <a:schemeClr val="tx1"/>
                </a:solidFill>
                <a:effectLst/>
                <a:latin typeface="+mn-lt"/>
                <a:ea typeface="ＭＳ Ｐゴシック" pitchFamily="-106" charset="-128"/>
                <a:cs typeface="+mn-cs"/>
              </a:rPr>
              <a:t>.</a:t>
            </a:r>
          </a:p>
          <a:p>
            <a:pPr lvl="1"/>
            <a:r>
              <a:rPr lang="en-US" sz="1200" kern="1200" dirty="0">
                <a:solidFill>
                  <a:schemeClr val="tx1"/>
                </a:solidFill>
                <a:effectLst/>
                <a:latin typeface="+mn-lt"/>
                <a:ea typeface="ＭＳ Ｐゴシック" pitchFamily="-106" charset="-128"/>
                <a:cs typeface="+mn-cs"/>
              </a:rPr>
              <a:t>Emphasized the unity of the Trinity: </a:t>
            </a:r>
            <a:r>
              <a:rPr lang="en-US" sz="1200" b="1" kern="1200" dirty="0">
                <a:solidFill>
                  <a:schemeClr val="tx1"/>
                </a:solidFill>
                <a:effectLst/>
                <a:latin typeface="+mn-lt"/>
                <a:ea typeface="ＭＳ Ｐゴシック" pitchFamily="-106" charset="-128"/>
                <a:cs typeface="+mn-cs"/>
              </a:rPr>
              <a:t>One God in three co-equal Persons</a:t>
            </a:r>
            <a:r>
              <a:rPr lang="en-US" sz="1200" kern="1200" dirty="0">
                <a:solidFill>
                  <a:schemeClr val="tx1"/>
                </a:solidFill>
                <a:effectLst/>
                <a:latin typeface="+mn-lt"/>
                <a:ea typeface="ＭＳ Ｐゴシック" pitchFamily="-106" charset="-128"/>
                <a:cs typeface="+mn-cs"/>
              </a:rPr>
              <a:t>.</a:t>
            </a:r>
          </a:p>
          <a:p>
            <a:r>
              <a:rPr lang="en-US" sz="1200" b="1" kern="1200" dirty="0">
                <a:solidFill>
                  <a:schemeClr val="tx1"/>
                </a:solidFill>
                <a:effectLst/>
                <a:latin typeface="+mn-lt"/>
                <a:ea typeface="ＭＳ Ｐゴシック" pitchFamily="-106" charset="-128"/>
                <a:cs typeface="ＭＳ Ｐゴシック" pitchFamily="-106" charset="-128"/>
              </a:rPr>
              <a:t>3. Emperor Constantine I</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Role</a:t>
            </a:r>
            <a:r>
              <a:rPr lang="en-US" sz="1200" kern="1200" dirty="0">
                <a:solidFill>
                  <a:schemeClr val="tx1"/>
                </a:solidFill>
                <a:effectLst/>
                <a:latin typeface="+mn-lt"/>
                <a:ea typeface="ＭＳ Ｐゴシック" pitchFamily="-106" charset="-128"/>
                <a:cs typeface="ＭＳ Ｐゴシック" pitchFamily="-106" charset="-128"/>
              </a:rPr>
              <a:t>: Roman Emperor seeking political and religious unity across the empire.</a:t>
            </a:r>
          </a:p>
          <a:p>
            <a:pPr lvl="0"/>
            <a:r>
              <a:rPr lang="en-US" sz="1200" b="1" kern="1200" dirty="0">
                <a:solidFill>
                  <a:schemeClr val="tx1"/>
                </a:solidFill>
                <a:effectLst/>
                <a:latin typeface="+mn-lt"/>
                <a:ea typeface="ＭＳ Ｐゴシック" pitchFamily="-106" charset="-128"/>
                <a:cs typeface="ＭＳ Ｐゴシック" pitchFamily="-106" charset="-128"/>
              </a:rPr>
              <a:t>Motive</a:t>
            </a:r>
            <a:r>
              <a:rPr lang="en-US" sz="1200" kern="1200" dirty="0">
                <a:solidFill>
                  <a:schemeClr val="tx1"/>
                </a:solidFill>
                <a:effectLst/>
                <a:latin typeface="+mn-lt"/>
                <a:ea typeface="ＭＳ Ｐゴシック" pitchFamily="-106" charset="-128"/>
                <a:cs typeface="ＭＳ Ｐゴシック" pitchFamily="-106" charset="-128"/>
              </a:rPr>
              <a:t>: Feared that Christian infighting would destabilize the empire.</a:t>
            </a:r>
          </a:p>
          <a:p>
            <a:pPr lvl="0"/>
            <a:r>
              <a:rPr lang="en-US" sz="1200" b="1" kern="1200" dirty="0">
                <a:solidFill>
                  <a:schemeClr val="tx1"/>
                </a:solidFill>
                <a:effectLst/>
                <a:latin typeface="+mn-lt"/>
                <a:ea typeface="ＭＳ Ｐゴシック" pitchFamily="-106" charset="-128"/>
                <a:cs typeface="ＭＳ Ｐゴシック" pitchFamily="-106" charset="-128"/>
              </a:rPr>
              <a:t>Action</a:t>
            </a:r>
            <a:r>
              <a:rPr lang="en-US" sz="1200" kern="1200" dirty="0">
                <a:solidFill>
                  <a:schemeClr val="tx1"/>
                </a:solidFill>
                <a:effectLst/>
                <a:latin typeface="+mn-lt"/>
                <a:ea typeface="ＭＳ Ｐゴシック" pitchFamily="-106" charset="-128"/>
                <a:cs typeface="ＭＳ Ｐゴシック" pitchFamily="-106" charset="-128"/>
              </a:rPr>
              <a:t>: Convened the </a:t>
            </a:r>
            <a:r>
              <a:rPr lang="en-US" sz="1200" b="1" kern="1200" dirty="0">
                <a:solidFill>
                  <a:schemeClr val="tx1"/>
                </a:solidFill>
                <a:effectLst/>
                <a:latin typeface="+mn-lt"/>
                <a:ea typeface="ＭＳ Ｐゴシック" pitchFamily="-106" charset="-128"/>
                <a:cs typeface="ＭＳ Ｐゴシック" pitchFamily="-106" charset="-128"/>
              </a:rPr>
              <a:t>First Ecumenical Council</a:t>
            </a:r>
            <a:r>
              <a:rPr lang="en-US" sz="1200" kern="1200" dirty="0">
                <a:solidFill>
                  <a:schemeClr val="tx1"/>
                </a:solidFill>
                <a:effectLst/>
                <a:latin typeface="+mn-lt"/>
                <a:ea typeface="ＭＳ Ｐゴシック" pitchFamily="-106" charset="-128"/>
                <a:cs typeface="ＭＳ Ｐゴシック" pitchFamily="-106" charset="-128"/>
              </a:rPr>
              <a:t> at </a:t>
            </a:r>
            <a:r>
              <a:rPr lang="en-US" sz="1200" b="1" kern="1200" dirty="0">
                <a:solidFill>
                  <a:schemeClr val="tx1"/>
                </a:solidFill>
                <a:effectLst/>
                <a:latin typeface="+mn-lt"/>
                <a:ea typeface="ＭＳ Ｐゴシック" pitchFamily="-106" charset="-128"/>
                <a:cs typeface="ＭＳ Ｐゴシック" pitchFamily="-106" charset="-128"/>
              </a:rPr>
              <a:t>Nicaea</a:t>
            </a:r>
            <a:r>
              <a:rPr lang="en-US" sz="1200" kern="1200" dirty="0">
                <a:solidFill>
                  <a:schemeClr val="tx1"/>
                </a:solidFill>
                <a:effectLst/>
                <a:latin typeface="+mn-lt"/>
                <a:ea typeface="ＭＳ Ｐゴシック" pitchFamily="-106" charset="-128"/>
                <a:cs typeface="ＭＳ Ｐゴシック" pitchFamily="-106" charset="-128"/>
              </a:rPr>
              <a:t>, seeking to resolve the theological crisis.</a:t>
            </a:r>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High-Level Sequence of Events</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1. Rise of Arianism (c. 318 AD)</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Arius begins preaching in Alexandria.</a:t>
            </a:r>
          </a:p>
          <a:p>
            <a:pPr lvl="0"/>
            <a:r>
              <a:rPr lang="en-US" sz="1200" kern="1200" dirty="0">
                <a:solidFill>
                  <a:schemeClr val="tx1"/>
                </a:solidFill>
                <a:effectLst/>
                <a:latin typeface="+mn-lt"/>
                <a:ea typeface="ＭＳ Ｐゴシック" pitchFamily="-106" charset="-128"/>
                <a:cs typeface="ＭＳ Ｐゴシック" pitchFamily="-106" charset="-128"/>
              </a:rPr>
              <a:t>Gains followers across Egypt, North Africa, and parts of the Eastern Empire.</a:t>
            </a:r>
          </a:p>
          <a:p>
            <a:pPr lvl="0"/>
            <a:r>
              <a:rPr lang="en-US" sz="1200" kern="1200" dirty="0">
                <a:solidFill>
                  <a:schemeClr val="tx1"/>
                </a:solidFill>
                <a:effectLst/>
                <a:latin typeface="+mn-lt"/>
                <a:ea typeface="ＭＳ Ｐゴシック" pitchFamily="-106" charset="-128"/>
                <a:cs typeface="ＭＳ Ｐゴシック" pitchFamily="-106" charset="-128"/>
              </a:rPr>
              <a:t>Bishop Alexander of Alexandria excommunicates Arius.</a:t>
            </a:r>
          </a:p>
          <a:p>
            <a:r>
              <a:rPr lang="en-US" sz="1200" b="1" kern="1200" dirty="0">
                <a:solidFill>
                  <a:schemeClr val="tx1"/>
                </a:solidFill>
                <a:effectLst/>
                <a:latin typeface="+mn-lt"/>
                <a:ea typeface="ＭＳ Ｐゴシック" pitchFamily="-106" charset="-128"/>
                <a:cs typeface="ＭＳ Ｐゴシック" pitchFamily="-106" charset="-128"/>
              </a:rPr>
              <a:t>2. Widening Controversy (c. 319–324)</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Arius travels and spreads his views; writes letters to influential bishops.</a:t>
            </a:r>
          </a:p>
          <a:p>
            <a:pPr lvl="0"/>
            <a:r>
              <a:rPr lang="en-US" sz="1200" kern="1200" dirty="0">
                <a:solidFill>
                  <a:schemeClr val="tx1"/>
                </a:solidFill>
                <a:effectLst/>
                <a:latin typeface="+mn-lt"/>
                <a:ea typeface="ＭＳ Ｐゴシック" pitchFamily="-106" charset="-128"/>
                <a:cs typeface="ＭＳ Ｐゴシック" pitchFamily="-106" charset="-128"/>
              </a:rPr>
              <a:t>Political tensions rise as bishops across the empire take sides.</a:t>
            </a:r>
          </a:p>
          <a:p>
            <a:r>
              <a:rPr lang="en-US" sz="1200" b="1" kern="1200" dirty="0">
                <a:solidFill>
                  <a:schemeClr val="tx1"/>
                </a:solidFill>
                <a:effectLst/>
                <a:latin typeface="+mn-lt"/>
                <a:ea typeface="ＭＳ Ｐゴシック" pitchFamily="-106" charset="-128"/>
                <a:cs typeface="ＭＳ Ｐゴシック" pitchFamily="-106" charset="-128"/>
              </a:rPr>
              <a:t>3. Constantine Intervenes (c. 324)</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Constantine becomes sole emperor.</a:t>
            </a:r>
          </a:p>
          <a:p>
            <a:pPr lvl="0"/>
            <a:r>
              <a:rPr lang="en-US" sz="1200" kern="1200" dirty="0">
                <a:solidFill>
                  <a:schemeClr val="tx1"/>
                </a:solidFill>
                <a:effectLst/>
                <a:latin typeface="+mn-lt"/>
                <a:ea typeface="ＭＳ Ｐゴシック" pitchFamily="-106" charset="-128"/>
                <a:cs typeface="ＭＳ Ｐゴシック" pitchFamily="-106" charset="-128"/>
              </a:rPr>
              <a:t>Alarmed at the division within the Church, he attempts reconciliation through a letter and envoy (</a:t>
            </a:r>
            <a:r>
              <a:rPr lang="en-US" sz="1200" kern="1200" dirty="0" err="1">
                <a:solidFill>
                  <a:schemeClr val="tx1"/>
                </a:solidFill>
                <a:effectLst/>
                <a:latin typeface="+mn-lt"/>
                <a:ea typeface="ＭＳ Ｐゴシック" pitchFamily="-106" charset="-128"/>
                <a:cs typeface="ＭＳ Ｐゴシック" pitchFamily="-106" charset="-128"/>
              </a:rPr>
              <a:t>Hosius</a:t>
            </a:r>
            <a:r>
              <a:rPr lang="en-US" sz="1200" kern="1200" dirty="0">
                <a:solidFill>
                  <a:schemeClr val="tx1"/>
                </a:solidFill>
                <a:effectLst/>
                <a:latin typeface="+mn-lt"/>
                <a:ea typeface="ＭＳ Ｐゴシック" pitchFamily="-106" charset="-128"/>
                <a:cs typeface="ＭＳ Ｐゴシック" pitchFamily="-106" charset="-128"/>
              </a:rPr>
              <a:t> of Cordoba).</a:t>
            </a:r>
          </a:p>
          <a:p>
            <a:r>
              <a:rPr lang="en-US" sz="1200" b="1" kern="1200" dirty="0">
                <a:solidFill>
                  <a:schemeClr val="tx1"/>
                </a:solidFill>
                <a:effectLst/>
                <a:latin typeface="+mn-lt"/>
                <a:ea typeface="ＭＳ Ｐゴシック" pitchFamily="-106" charset="-128"/>
                <a:cs typeface="ＭＳ Ｐゴシック" pitchFamily="-106" charset="-128"/>
              </a:rPr>
              <a:t>4. Council of Nicaea Convened (325 AD)</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Held in </a:t>
            </a:r>
            <a:r>
              <a:rPr lang="en-US" sz="1200" b="1" kern="1200" dirty="0">
                <a:solidFill>
                  <a:schemeClr val="tx1"/>
                </a:solidFill>
                <a:effectLst/>
                <a:latin typeface="+mn-lt"/>
                <a:ea typeface="ＭＳ Ｐゴシック" pitchFamily="-106" charset="-128"/>
                <a:cs typeface="ＭＳ Ｐゴシック" pitchFamily="-106" charset="-128"/>
              </a:rPr>
              <a:t>Nicaea</a:t>
            </a:r>
            <a:r>
              <a:rPr lang="en-US" sz="1200" kern="1200" dirty="0">
                <a:solidFill>
                  <a:schemeClr val="tx1"/>
                </a:solidFill>
                <a:effectLst/>
                <a:latin typeface="+mn-lt"/>
                <a:ea typeface="ＭＳ Ｐゴシック" pitchFamily="-106" charset="-128"/>
                <a:cs typeface="ＭＳ Ｐゴシック" pitchFamily="-106" charset="-128"/>
              </a:rPr>
              <a:t>, in modern-day Turkey.</a:t>
            </a:r>
          </a:p>
          <a:p>
            <a:pPr lvl="0"/>
            <a:r>
              <a:rPr lang="en-US" sz="1200" kern="1200" dirty="0">
                <a:solidFill>
                  <a:schemeClr val="tx1"/>
                </a:solidFill>
                <a:effectLst/>
                <a:latin typeface="+mn-lt"/>
                <a:ea typeface="ＭＳ Ｐゴシック" pitchFamily="-106" charset="-128"/>
                <a:cs typeface="ＭＳ Ｐゴシック" pitchFamily="-106" charset="-128"/>
              </a:rPr>
              <a:t>Over </a:t>
            </a:r>
            <a:r>
              <a:rPr lang="en-US" sz="1200" b="1" kern="1200" dirty="0">
                <a:solidFill>
                  <a:schemeClr val="tx1"/>
                </a:solidFill>
                <a:effectLst/>
                <a:latin typeface="+mn-lt"/>
                <a:ea typeface="ＭＳ Ｐゴシック" pitchFamily="-106" charset="-128"/>
                <a:cs typeface="ＭＳ Ｐゴシック" pitchFamily="-106" charset="-128"/>
              </a:rPr>
              <a:t>300 bishops</a:t>
            </a:r>
            <a:r>
              <a:rPr lang="en-US" sz="1200" kern="1200" dirty="0">
                <a:solidFill>
                  <a:schemeClr val="tx1"/>
                </a:solidFill>
                <a:effectLst/>
                <a:latin typeface="+mn-lt"/>
                <a:ea typeface="ＭＳ Ｐゴシック" pitchFamily="-106" charset="-128"/>
                <a:cs typeface="ＭＳ Ｐゴシック" pitchFamily="-106" charset="-128"/>
              </a:rPr>
              <a:t> attend (mostly Eastern, some Western).</a:t>
            </a:r>
          </a:p>
          <a:p>
            <a:pPr lvl="0"/>
            <a:r>
              <a:rPr lang="en-US" sz="1200" b="1" kern="1200" dirty="0">
                <a:solidFill>
                  <a:schemeClr val="tx1"/>
                </a:solidFill>
                <a:effectLst/>
                <a:latin typeface="+mn-lt"/>
                <a:ea typeface="ＭＳ Ｐゴシック" pitchFamily="-106" charset="-128"/>
                <a:cs typeface="ＭＳ Ｐゴシック" pitchFamily="-106" charset="-128"/>
              </a:rPr>
              <a:t>Key Result</a:t>
            </a:r>
            <a:r>
              <a:rPr lang="en-US" sz="1200" kern="1200" dirty="0">
                <a:solidFill>
                  <a:schemeClr val="tx1"/>
                </a:solidFill>
                <a:effectLst/>
                <a:latin typeface="+mn-lt"/>
                <a:ea typeface="ＭＳ Ｐゴシック" pitchFamily="-106" charset="-128"/>
                <a:cs typeface="ＭＳ Ｐゴシック" pitchFamily="-106" charset="-128"/>
              </a:rPr>
              <a:t>: The </a:t>
            </a:r>
            <a:r>
              <a:rPr lang="en-US" sz="1200" b="1" kern="1200" dirty="0">
                <a:solidFill>
                  <a:schemeClr val="tx1"/>
                </a:solidFill>
                <a:effectLst/>
                <a:latin typeface="+mn-lt"/>
                <a:ea typeface="ＭＳ Ｐゴシック" pitchFamily="-106" charset="-128"/>
                <a:cs typeface="ＭＳ Ｐゴシック" pitchFamily="-106" charset="-128"/>
              </a:rPr>
              <a:t>Nicene Creed</a:t>
            </a:r>
            <a:r>
              <a:rPr lang="en-US" sz="1200" kern="1200" dirty="0">
                <a:solidFill>
                  <a:schemeClr val="tx1"/>
                </a:solidFill>
                <a:effectLst/>
                <a:latin typeface="+mn-lt"/>
                <a:ea typeface="ＭＳ Ｐゴシック" pitchFamily="-106" charset="-128"/>
                <a:cs typeface="ＭＳ Ｐゴシック" pitchFamily="-106" charset="-128"/>
              </a:rPr>
              <a:t> is drafted, affirming that Christ is </a:t>
            </a:r>
            <a:r>
              <a:rPr lang="en-US" sz="1200" i="1" kern="1200" dirty="0">
                <a:solidFill>
                  <a:schemeClr val="tx1"/>
                </a:solidFill>
                <a:effectLst/>
                <a:latin typeface="+mn-lt"/>
                <a:ea typeface="ＭＳ Ｐゴシック" pitchFamily="-106" charset="-128"/>
                <a:cs typeface="ＭＳ Ｐゴシック" pitchFamily="-106" charset="-128"/>
              </a:rPr>
              <a:t>"begotten, not made, of one essence (</a:t>
            </a:r>
            <a:r>
              <a:rPr lang="en-US" sz="1200" i="1" kern="1200" dirty="0" err="1">
                <a:solidFill>
                  <a:schemeClr val="tx1"/>
                </a:solidFill>
                <a:effectLst/>
                <a:latin typeface="+mn-lt"/>
                <a:ea typeface="ＭＳ Ｐゴシック" pitchFamily="-106" charset="-128"/>
                <a:cs typeface="ＭＳ Ｐゴシック" pitchFamily="-106" charset="-128"/>
              </a:rPr>
              <a:t>homoousios</a:t>
            </a:r>
            <a:r>
              <a:rPr lang="en-US" sz="1200" i="1" kern="1200" dirty="0">
                <a:solidFill>
                  <a:schemeClr val="tx1"/>
                </a:solidFill>
                <a:effectLst/>
                <a:latin typeface="+mn-lt"/>
                <a:ea typeface="ＭＳ Ｐゴシック" pitchFamily="-106" charset="-128"/>
                <a:cs typeface="ＭＳ Ｐゴシック" pitchFamily="-106" charset="-128"/>
              </a:rPr>
              <a:t>) with the Father."</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Arius is declared a heretic</a:t>
            </a:r>
            <a:r>
              <a:rPr lang="en-US" sz="1200" kern="1200" dirty="0">
                <a:solidFill>
                  <a:schemeClr val="tx1"/>
                </a:solidFill>
                <a:effectLst/>
                <a:latin typeface="+mn-lt"/>
                <a:ea typeface="ＭＳ Ｐゴシック" pitchFamily="-106" charset="-128"/>
                <a:cs typeface="ＭＳ Ｐゴシック" pitchFamily="-106" charset="-128"/>
              </a:rPr>
              <a:t> and exiled; his writings burned.</a:t>
            </a:r>
          </a:p>
          <a:p>
            <a:r>
              <a:rPr lang="en-US" sz="1200" b="1" kern="1200" dirty="0">
                <a:solidFill>
                  <a:schemeClr val="tx1"/>
                </a:solidFill>
                <a:effectLst/>
                <a:latin typeface="+mn-lt"/>
                <a:ea typeface="ＭＳ Ｐゴシック" pitchFamily="-106" charset="-128"/>
                <a:cs typeface="ＭＳ Ｐゴシック" pitchFamily="-106" charset="-128"/>
              </a:rPr>
              <a:t>5. Aftermath and Legacy</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Although Arius is condemned, </a:t>
            </a:r>
            <a:r>
              <a:rPr lang="en-US" sz="1200" b="1" kern="1200" dirty="0">
                <a:solidFill>
                  <a:schemeClr val="tx1"/>
                </a:solidFill>
                <a:effectLst/>
                <a:latin typeface="+mn-lt"/>
                <a:ea typeface="ＭＳ Ｐゴシック" pitchFamily="-106" charset="-128"/>
                <a:cs typeface="ＭＳ Ｐゴシック" pitchFamily="-106" charset="-128"/>
              </a:rPr>
              <a:t>Arianism continues</a:t>
            </a:r>
            <a:r>
              <a:rPr lang="en-US" sz="1200" kern="1200" dirty="0">
                <a:solidFill>
                  <a:schemeClr val="tx1"/>
                </a:solidFill>
                <a:effectLst/>
                <a:latin typeface="+mn-lt"/>
                <a:ea typeface="ＭＳ Ｐゴシック" pitchFamily="-106" charset="-128"/>
                <a:cs typeface="ＭＳ Ｐゴシック" pitchFamily="-106" charset="-128"/>
              </a:rPr>
              <a:t> to influence many, especially among Germanic tribes.</a:t>
            </a:r>
          </a:p>
          <a:p>
            <a:pPr lvl="0"/>
            <a:r>
              <a:rPr lang="en-US" sz="1200" kern="1200" dirty="0">
                <a:solidFill>
                  <a:schemeClr val="tx1"/>
                </a:solidFill>
                <a:effectLst/>
                <a:latin typeface="+mn-lt"/>
                <a:ea typeface="ＭＳ Ｐゴシック" pitchFamily="-106" charset="-128"/>
                <a:cs typeface="ＭＳ Ｐゴシック" pitchFamily="-106" charset="-128"/>
              </a:rPr>
              <a:t>Athanasius faces repeated exile but remains a fierce defender of Nicene orthodoxy.</a:t>
            </a:r>
          </a:p>
          <a:p>
            <a:pPr lvl="0"/>
            <a:r>
              <a:rPr lang="en-US" sz="1200" kern="1200" dirty="0">
                <a:solidFill>
                  <a:schemeClr val="tx1"/>
                </a:solidFill>
                <a:effectLst/>
                <a:latin typeface="+mn-lt"/>
                <a:ea typeface="ＭＳ Ｐゴシック" pitchFamily="-106" charset="-128"/>
                <a:cs typeface="ＭＳ Ｐゴシック" pitchFamily="-106" charset="-128"/>
              </a:rPr>
              <a:t>The Nicene Creed is reaffirmed and expanded at the </a:t>
            </a:r>
            <a:r>
              <a:rPr lang="en-US" sz="1200" b="1" kern="1200" dirty="0">
                <a:solidFill>
                  <a:schemeClr val="tx1"/>
                </a:solidFill>
                <a:effectLst/>
                <a:latin typeface="+mn-lt"/>
                <a:ea typeface="ＭＳ Ｐゴシック" pitchFamily="-106" charset="-128"/>
                <a:cs typeface="ＭＳ Ｐゴシック" pitchFamily="-106" charset="-128"/>
              </a:rPr>
              <a:t>Council of Constantinople (381 AD)</a:t>
            </a:r>
            <a:r>
              <a:rPr lang="en-US" sz="1200" kern="1200" dirty="0">
                <a:solidFill>
                  <a:schemeClr val="tx1"/>
                </a:solidFill>
                <a:effectLst/>
                <a:latin typeface="+mn-lt"/>
                <a:ea typeface="ＭＳ Ｐゴシック" pitchFamily="-106" charset="-128"/>
                <a:cs typeface="ＭＳ Ｐゴシック" pitchFamily="-106" charset="-128"/>
              </a:rPr>
              <a:t>.</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7BF79-FCC3-CC1D-DCCE-E1E2BD8046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8492FA-1B18-9FC7-A1FC-41F623DA49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D5D590-6392-ACBB-0DFF-B11C63023F51}"/>
              </a:ext>
            </a:extLst>
          </p:cNvPr>
          <p:cNvSpPr>
            <a:spLocks noGrp="1"/>
          </p:cNvSpPr>
          <p:nvPr>
            <p:ph type="body" idx="1"/>
          </p:nvPr>
        </p:nvSpPr>
        <p:spPr/>
        <p:txBody>
          <a:bodyPr>
            <a:normAutofit fontScale="400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pitchFamily="-106" charset="-128"/>
                <a:cs typeface="ＭＳ Ｐゴシック" pitchFamily="-106" charset="-128"/>
              </a:rPr>
              <a:t>While </a:t>
            </a:r>
            <a:r>
              <a:rPr lang="en-US" sz="1200" i="1" kern="1200" dirty="0">
                <a:solidFill>
                  <a:schemeClr val="tx1"/>
                </a:solidFill>
                <a:effectLst/>
                <a:latin typeface="+mn-lt"/>
                <a:ea typeface="ＭＳ Ｐゴシック" pitchFamily="-106" charset="-128"/>
                <a:cs typeface="ＭＳ Ｐゴシック" pitchFamily="-106" charset="-128"/>
              </a:rPr>
              <a:t>The Purpose Driven Church</a:t>
            </a:r>
            <a:r>
              <a:rPr lang="en-US" sz="1200" kern="1200" dirty="0">
                <a:solidFill>
                  <a:schemeClr val="tx1"/>
                </a:solidFill>
                <a:effectLst/>
                <a:latin typeface="+mn-lt"/>
                <a:ea typeface="ＭＳ Ｐゴシック" pitchFamily="-106" charset="-128"/>
                <a:cs typeface="ＭＳ Ｐゴシック" pitchFamily="-106" charset="-128"/>
              </a:rPr>
              <a:t> has had substantial influence globally, especially in the Evangelical and megachurch movements, critics from traditional, Reformed, and Restorationist backgrounds frequently argue that its model diverges from the </a:t>
            </a:r>
            <a:r>
              <a:rPr lang="en-US" sz="1200" b="1" kern="1200" dirty="0">
                <a:solidFill>
                  <a:schemeClr val="tx1"/>
                </a:solidFill>
                <a:effectLst/>
                <a:latin typeface="+mn-lt"/>
                <a:ea typeface="ＭＳ Ｐゴシック" pitchFamily="-106" charset="-128"/>
                <a:cs typeface="ＭＳ Ｐゴシック" pitchFamily="-106" charset="-128"/>
              </a:rPr>
              <a:t>simplicity, spiritual depth, and apostolic authority</a:t>
            </a:r>
            <a:r>
              <a:rPr lang="en-US" sz="1200" kern="1200" dirty="0">
                <a:solidFill>
                  <a:schemeClr val="tx1"/>
                </a:solidFill>
                <a:effectLst/>
                <a:latin typeface="+mn-lt"/>
                <a:ea typeface="ＭＳ Ｐゴシック" pitchFamily="-106" charset="-128"/>
                <a:cs typeface="ＭＳ Ｐゴシック" pitchFamily="-106" charset="-128"/>
              </a:rPr>
              <a:t> of the New Testament church. These concerns are rooted not just in stylistic preferences but in </a:t>
            </a:r>
            <a:r>
              <a:rPr lang="en-US" sz="1200" b="1" kern="1200" dirty="0">
                <a:solidFill>
                  <a:schemeClr val="tx1"/>
                </a:solidFill>
                <a:effectLst/>
                <a:latin typeface="+mn-lt"/>
                <a:ea typeface="ＭＳ Ｐゴシック" pitchFamily="-106" charset="-128"/>
                <a:cs typeface="ＭＳ Ｐゴシック" pitchFamily="-106" charset="-128"/>
              </a:rPr>
              <a:t>theological and ecclesiological convictions</a:t>
            </a:r>
            <a:r>
              <a:rPr lang="en-US" sz="1200" kern="1200" dirty="0">
                <a:solidFill>
                  <a:schemeClr val="tx1"/>
                </a:solidFill>
                <a:effectLst/>
                <a:latin typeface="+mn-lt"/>
                <a:ea typeface="ＭＳ Ｐゴシック" pitchFamily="-106" charset="-128"/>
                <a:cs typeface="ＭＳ Ｐゴシック" pitchFamily="-106" charset="-128"/>
              </a:rPr>
              <a:t> about the nature of the church, its leadership, and its mission.</a:t>
            </a:r>
            <a:endParaRPr lang="en-US" sz="1200" b="1" kern="1200" dirty="0">
              <a:solidFill>
                <a:schemeClr val="tx1"/>
              </a:solidFill>
              <a:effectLst/>
              <a:latin typeface="+mn-lt"/>
              <a:ea typeface="ＭＳ Ｐゴシック" pitchFamily="-106" charset="-128"/>
              <a:cs typeface="ＭＳ Ｐゴシック" pitchFamily="-106" charset="-128"/>
            </a:endParaRP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1. Pragmatism vs. Apostolic Pattern</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The </a:t>
            </a:r>
            <a:r>
              <a:rPr lang="en-US" sz="1200" i="1" kern="1200" dirty="0">
                <a:solidFill>
                  <a:schemeClr val="tx1"/>
                </a:solidFill>
                <a:effectLst/>
                <a:latin typeface="+mn-lt"/>
                <a:ea typeface="ＭＳ Ｐゴシック" pitchFamily="-106" charset="-128"/>
                <a:cs typeface="ＭＳ Ｐゴシック" pitchFamily="-106" charset="-128"/>
              </a:rPr>
              <a:t>Purpose Driven Church</a:t>
            </a:r>
            <a:r>
              <a:rPr lang="en-US" sz="1200" kern="1200" dirty="0">
                <a:solidFill>
                  <a:schemeClr val="tx1"/>
                </a:solidFill>
                <a:effectLst/>
                <a:latin typeface="+mn-lt"/>
                <a:ea typeface="ＭＳ Ｐゴシック" pitchFamily="-106" charset="-128"/>
                <a:cs typeface="ＭＳ Ｐゴシック" pitchFamily="-106" charset="-128"/>
              </a:rPr>
              <a:t> is often seen as being built on </a:t>
            </a:r>
            <a:r>
              <a:rPr lang="en-US" sz="1200" b="1" kern="1200" dirty="0">
                <a:solidFill>
                  <a:schemeClr val="tx1"/>
                </a:solidFill>
                <a:effectLst/>
                <a:latin typeface="+mn-lt"/>
                <a:ea typeface="ＭＳ Ｐゴシック" pitchFamily="-106" charset="-128"/>
                <a:cs typeface="ＭＳ Ｐゴシック" pitchFamily="-106" charset="-128"/>
              </a:rPr>
              <a:t>pragmatic, results-driven strategies</a:t>
            </a:r>
            <a:r>
              <a:rPr lang="en-US" sz="1200" kern="1200" dirty="0">
                <a:solidFill>
                  <a:schemeClr val="tx1"/>
                </a:solidFill>
                <a:effectLst/>
                <a:latin typeface="+mn-lt"/>
                <a:ea typeface="ＭＳ Ｐゴシック" pitchFamily="-106" charset="-128"/>
                <a:cs typeface="ＭＳ Ｐゴシック" pitchFamily="-106" charset="-128"/>
              </a:rPr>
              <a:t>—targeting the felt needs of seekers, using business and marketing principles, and optimizing for numerical growth and member satisfaction.</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New Testament churches emphasized </a:t>
            </a:r>
            <a:r>
              <a:rPr lang="en-US" sz="1200" b="1" kern="1200" dirty="0">
                <a:solidFill>
                  <a:schemeClr val="tx1"/>
                </a:solidFill>
                <a:effectLst/>
                <a:latin typeface="+mn-lt"/>
                <a:ea typeface="ＭＳ Ｐゴシック" pitchFamily="-106" charset="-128"/>
                <a:cs typeface="ＭＳ Ｐゴシック" pitchFamily="-106" charset="-128"/>
              </a:rPr>
              <a:t>doctrinal fidelity</a:t>
            </a:r>
            <a:r>
              <a:rPr lang="en-US" sz="1200" kern="1200" dirty="0">
                <a:solidFill>
                  <a:schemeClr val="tx1"/>
                </a:solidFill>
                <a:effectLst/>
                <a:latin typeface="+mn-lt"/>
                <a:ea typeface="ＭＳ Ｐゴシック" pitchFamily="-106" charset="-128"/>
                <a:cs typeface="ＭＳ Ｐゴシック" pitchFamily="-106" charset="-128"/>
              </a:rPr>
              <a:t>, spiritual maturity, and </a:t>
            </a:r>
            <a:r>
              <a:rPr lang="en-US" sz="1200" b="1" kern="1200" dirty="0">
                <a:solidFill>
                  <a:schemeClr val="tx1"/>
                </a:solidFill>
                <a:effectLst/>
                <a:latin typeface="+mn-lt"/>
                <a:ea typeface="ＭＳ Ｐゴシック" pitchFamily="-106" charset="-128"/>
                <a:cs typeface="ＭＳ Ｐゴシック" pitchFamily="-106" charset="-128"/>
              </a:rPr>
              <a:t>conformity to apostolic teaching</a:t>
            </a:r>
            <a:r>
              <a:rPr lang="en-US" sz="1200" kern="1200" dirty="0">
                <a:solidFill>
                  <a:schemeClr val="tx1"/>
                </a:solidFill>
                <a:effectLst/>
                <a:latin typeface="+mn-lt"/>
                <a:ea typeface="ＭＳ Ｐゴシック" pitchFamily="-106" charset="-128"/>
                <a:cs typeface="ＭＳ Ｐゴシック" pitchFamily="-106" charset="-128"/>
              </a:rPr>
              <a:t>, regardless of numerical outcome (Acts 2:42; 1 Tim 3:15). Critics argue that early church organization focused on </a:t>
            </a:r>
            <a:r>
              <a:rPr lang="en-US" sz="1200" b="1" kern="1200" dirty="0">
                <a:solidFill>
                  <a:schemeClr val="tx1"/>
                </a:solidFill>
                <a:effectLst/>
                <a:latin typeface="+mn-lt"/>
                <a:ea typeface="ＭＳ Ｐゴシック" pitchFamily="-106" charset="-128"/>
                <a:cs typeface="ＭＳ Ｐゴシック" pitchFamily="-106" charset="-128"/>
              </a:rPr>
              <a:t>spiritual disciplines</a:t>
            </a:r>
            <a:r>
              <a:rPr lang="en-US" sz="1200" kern="1200" dirty="0">
                <a:solidFill>
                  <a:schemeClr val="tx1"/>
                </a:solidFill>
                <a:effectLst/>
                <a:latin typeface="+mn-lt"/>
                <a:ea typeface="ＭＳ Ｐゴシック" pitchFamily="-106" charset="-128"/>
                <a:cs typeface="ＭＳ Ｐゴシック" pitchFamily="-106" charset="-128"/>
              </a:rPr>
              <a:t>, </a:t>
            </a:r>
            <a:r>
              <a:rPr lang="en-US" sz="1200" b="1" kern="1200" dirty="0">
                <a:solidFill>
                  <a:schemeClr val="tx1"/>
                </a:solidFill>
                <a:effectLst/>
                <a:latin typeface="+mn-lt"/>
                <a:ea typeface="ＭＳ Ｐゴシック" pitchFamily="-106" charset="-128"/>
                <a:cs typeface="ＭＳ Ｐゴシック" pitchFamily="-106" charset="-128"/>
              </a:rPr>
              <a:t>shepherding</a:t>
            </a:r>
            <a:r>
              <a:rPr lang="en-US" sz="1200" kern="1200" dirty="0">
                <a:solidFill>
                  <a:schemeClr val="tx1"/>
                </a:solidFill>
                <a:effectLst/>
                <a:latin typeface="+mn-lt"/>
                <a:ea typeface="ＭＳ Ｐゴシック" pitchFamily="-106" charset="-128"/>
                <a:cs typeface="ＭＳ Ｐゴシック" pitchFamily="-106" charset="-128"/>
              </a:rPr>
              <a:t>, and </a:t>
            </a:r>
            <a:r>
              <a:rPr lang="en-US" sz="1200" b="1" kern="1200" dirty="0">
                <a:solidFill>
                  <a:schemeClr val="tx1"/>
                </a:solidFill>
                <a:effectLst/>
                <a:latin typeface="+mn-lt"/>
                <a:ea typeface="ＭＳ Ｐゴシック" pitchFamily="-106" charset="-128"/>
                <a:cs typeface="ＭＳ Ｐゴシック" pitchFamily="-106" charset="-128"/>
              </a:rPr>
              <a:t>organic growth</a:t>
            </a:r>
            <a:r>
              <a:rPr lang="en-US" sz="1200" kern="1200" dirty="0">
                <a:solidFill>
                  <a:schemeClr val="tx1"/>
                </a:solidFill>
                <a:effectLst/>
                <a:latin typeface="+mn-lt"/>
                <a:ea typeface="ＭＳ Ｐゴシック" pitchFamily="-106" charset="-128"/>
                <a:cs typeface="ＭＳ Ｐゴシック" pitchFamily="-106" charset="-128"/>
              </a:rPr>
              <a:t>, rather than mass appeal or structured programs.</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2. Mission Shift: From God-Centered to Man-Centered</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Warren’s model is sometimes described as </a:t>
            </a:r>
            <a:r>
              <a:rPr lang="en-US" sz="1200" b="1" kern="1200" dirty="0">
                <a:solidFill>
                  <a:schemeClr val="tx1"/>
                </a:solidFill>
                <a:effectLst/>
                <a:latin typeface="+mn-lt"/>
                <a:ea typeface="ＭＳ Ｐゴシック" pitchFamily="-106" charset="-128"/>
                <a:cs typeface="ＭＳ Ｐゴシック" pitchFamily="-106" charset="-128"/>
              </a:rPr>
              <a:t>man-centered</a:t>
            </a:r>
            <a:r>
              <a:rPr lang="en-US" sz="1200" kern="1200" dirty="0">
                <a:solidFill>
                  <a:schemeClr val="tx1"/>
                </a:solidFill>
                <a:effectLst/>
                <a:latin typeface="+mn-lt"/>
                <a:ea typeface="ＭＳ Ｐゴシック" pitchFamily="-106" charset="-128"/>
                <a:cs typeface="ＭＳ Ｐゴシック" pitchFamily="-106" charset="-128"/>
              </a:rPr>
              <a:t>, focusing on fulfilling five human-centric “purposes” (worship, fellowship, discipleship, ministry, evangelism), often framed in terms of </a:t>
            </a:r>
            <a:r>
              <a:rPr lang="en-US" sz="1200" b="1" kern="1200" dirty="0">
                <a:solidFill>
                  <a:schemeClr val="tx1"/>
                </a:solidFill>
                <a:effectLst/>
                <a:latin typeface="+mn-lt"/>
                <a:ea typeface="ＭＳ Ｐゴシック" pitchFamily="-106" charset="-128"/>
                <a:cs typeface="ＭＳ Ｐゴシック" pitchFamily="-106" charset="-128"/>
              </a:rPr>
              <a:t>personal fulfillment</a:t>
            </a:r>
            <a:r>
              <a:rPr lang="en-US" sz="1200" kern="1200" dirty="0">
                <a:solidFill>
                  <a:schemeClr val="tx1"/>
                </a:solidFill>
                <a:effectLst/>
                <a:latin typeface="+mn-lt"/>
                <a:ea typeface="ＭＳ Ｐゴシック" pitchFamily="-106" charset="-128"/>
                <a:cs typeface="ＭＳ Ｐゴシック" pitchFamily="-106" charset="-128"/>
              </a:rPr>
              <a:t> or “discovering your purpose.”</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Critics argue that the New Testament church was </a:t>
            </a:r>
            <a:r>
              <a:rPr lang="en-US" sz="1200" b="1" kern="1200" dirty="0">
                <a:solidFill>
                  <a:schemeClr val="tx1"/>
                </a:solidFill>
                <a:effectLst/>
                <a:latin typeface="+mn-lt"/>
                <a:ea typeface="ＭＳ Ｐゴシック" pitchFamily="-106" charset="-128"/>
                <a:cs typeface="ＭＳ Ｐゴシック" pitchFamily="-106" charset="-128"/>
              </a:rPr>
              <a:t>Christ-centered</a:t>
            </a:r>
            <a:r>
              <a:rPr lang="en-US" sz="1200" kern="1200" dirty="0">
                <a:solidFill>
                  <a:schemeClr val="tx1"/>
                </a:solidFill>
                <a:effectLst/>
                <a:latin typeface="+mn-lt"/>
                <a:ea typeface="ＭＳ Ｐゴシック" pitchFamily="-106" charset="-128"/>
                <a:cs typeface="ＭＳ Ｐゴシック" pitchFamily="-106" charset="-128"/>
              </a:rPr>
              <a:t>, focused on </a:t>
            </a:r>
            <a:r>
              <a:rPr lang="en-US" sz="1200" b="1" kern="1200" dirty="0">
                <a:solidFill>
                  <a:schemeClr val="tx1"/>
                </a:solidFill>
                <a:effectLst/>
                <a:latin typeface="+mn-lt"/>
                <a:ea typeface="ＭＳ Ｐゴシック" pitchFamily="-106" charset="-128"/>
                <a:cs typeface="ＭＳ Ｐゴシック" pitchFamily="-106" charset="-128"/>
              </a:rPr>
              <a:t>submission to Christ as Lord</a:t>
            </a:r>
            <a:r>
              <a:rPr lang="en-US" sz="1200" kern="1200" dirty="0">
                <a:solidFill>
                  <a:schemeClr val="tx1"/>
                </a:solidFill>
                <a:effectLst/>
                <a:latin typeface="+mn-lt"/>
                <a:ea typeface="ＭＳ Ｐゴシック" pitchFamily="-106" charset="-128"/>
                <a:cs typeface="ＭＳ Ｐゴシック" pitchFamily="-106" charset="-128"/>
              </a:rPr>
              <a:t>, and on </a:t>
            </a:r>
            <a:r>
              <a:rPr lang="en-US" sz="1200" b="1" kern="1200" dirty="0">
                <a:solidFill>
                  <a:schemeClr val="tx1"/>
                </a:solidFill>
                <a:effectLst/>
                <a:latin typeface="+mn-lt"/>
                <a:ea typeface="ＭＳ Ｐゴシック" pitchFamily="-106" charset="-128"/>
                <a:cs typeface="ＭＳ Ｐゴシック" pitchFamily="-106" charset="-128"/>
              </a:rPr>
              <a:t>edification of the body</a:t>
            </a:r>
            <a:r>
              <a:rPr lang="en-US" sz="1200" kern="1200" dirty="0">
                <a:solidFill>
                  <a:schemeClr val="tx1"/>
                </a:solidFill>
                <a:effectLst/>
                <a:latin typeface="+mn-lt"/>
                <a:ea typeface="ＭＳ Ｐゴシック" pitchFamily="-106" charset="-128"/>
                <a:cs typeface="ＭＳ Ｐゴシック" pitchFamily="-106" charset="-128"/>
              </a:rPr>
              <a:t> rather than personal actualization (Eph 4:11-16; Col 1:28). The apostles called believers to deny themselves (Luke 9:23), not to pursue purpose-driven self-expression.</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3. Role of Leadership and Church Governance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Warren's model often advocates for a </a:t>
            </a:r>
            <a:r>
              <a:rPr lang="en-US" sz="1200" b="1" kern="1200" dirty="0">
                <a:solidFill>
                  <a:schemeClr val="tx1"/>
                </a:solidFill>
                <a:effectLst/>
                <a:latin typeface="+mn-lt"/>
                <a:ea typeface="ＭＳ Ｐゴシック" pitchFamily="-106" charset="-128"/>
                <a:cs typeface="ＭＳ Ｐゴシック" pitchFamily="-106" charset="-128"/>
              </a:rPr>
              <a:t>CEO-style leadership</a:t>
            </a:r>
            <a:r>
              <a:rPr lang="en-US" sz="1200" kern="1200" dirty="0">
                <a:solidFill>
                  <a:schemeClr val="tx1"/>
                </a:solidFill>
                <a:effectLst/>
                <a:latin typeface="+mn-lt"/>
                <a:ea typeface="ＭＳ Ｐゴシック" pitchFamily="-106" charset="-128"/>
                <a:cs typeface="ＭＳ Ｐゴシック" pitchFamily="-106" charset="-128"/>
              </a:rPr>
              <a:t>, where the senior pastor functions as a visionary leader with centralized control, supported by staff and purpose-specific teams.</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The early church practiced </a:t>
            </a:r>
            <a:r>
              <a:rPr lang="en-US" sz="1200" b="1" kern="1200" dirty="0">
                <a:solidFill>
                  <a:schemeClr val="tx1"/>
                </a:solidFill>
                <a:effectLst/>
                <a:latin typeface="+mn-lt"/>
                <a:ea typeface="ＭＳ Ｐゴシック" pitchFamily="-106" charset="-128"/>
                <a:cs typeface="ＭＳ Ｐゴシック" pitchFamily="-106" charset="-128"/>
              </a:rPr>
              <a:t>plurality of elders</a:t>
            </a:r>
            <a:r>
              <a:rPr lang="en-US" sz="1200" kern="1200" dirty="0">
                <a:solidFill>
                  <a:schemeClr val="tx1"/>
                </a:solidFill>
                <a:effectLst/>
                <a:latin typeface="+mn-lt"/>
                <a:ea typeface="ＭＳ Ｐゴシック" pitchFamily="-106" charset="-128"/>
                <a:cs typeface="ＭＳ Ｐゴシック" pitchFamily="-106" charset="-128"/>
              </a:rPr>
              <a:t> (Acts 14:23; Titus 1:5), local accountability, and </a:t>
            </a:r>
            <a:r>
              <a:rPr lang="en-US" sz="1200" b="1" kern="1200" dirty="0">
                <a:solidFill>
                  <a:schemeClr val="tx1"/>
                </a:solidFill>
                <a:effectLst/>
                <a:latin typeface="+mn-lt"/>
                <a:ea typeface="ＭＳ Ｐゴシック" pitchFamily="-106" charset="-128"/>
                <a:cs typeface="ＭＳ Ｐゴシック" pitchFamily="-106" charset="-128"/>
              </a:rPr>
              <a:t>congregational involvement</a:t>
            </a:r>
            <a:r>
              <a:rPr lang="en-US" sz="1200" kern="1200" dirty="0">
                <a:solidFill>
                  <a:schemeClr val="tx1"/>
                </a:solidFill>
                <a:effectLst/>
                <a:latin typeface="+mn-lt"/>
                <a:ea typeface="ＭＳ Ｐゴシック" pitchFamily="-106" charset="-128"/>
                <a:cs typeface="ＭＳ Ｐゴシック" pitchFamily="-106" charset="-128"/>
              </a:rPr>
              <a:t> in decision-making (Acts 6:2-5). Critics claim the </a:t>
            </a:r>
            <a:r>
              <a:rPr lang="en-US" sz="1200" i="1" kern="1200" dirty="0">
                <a:solidFill>
                  <a:schemeClr val="tx1"/>
                </a:solidFill>
                <a:effectLst/>
                <a:latin typeface="+mn-lt"/>
                <a:ea typeface="ＭＳ Ｐゴシック" pitchFamily="-106" charset="-128"/>
                <a:cs typeface="ＭＳ Ｐゴシック" pitchFamily="-106" charset="-128"/>
              </a:rPr>
              <a:t>Purpose Driven</a:t>
            </a:r>
            <a:r>
              <a:rPr lang="en-US" sz="1200" kern="1200" dirty="0">
                <a:solidFill>
                  <a:schemeClr val="tx1"/>
                </a:solidFill>
                <a:effectLst/>
                <a:latin typeface="+mn-lt"/>
                <a:ea typeface="ＭＳ Ｐゴシック" pitchFamily="-106" charset="-128"/>
                <a:cs typeface="ＭＳ Ｐゴシック" pitchFamily="-106" charset="-128"/>
              </a:rPr>
              <a:t> structure can diminish </a:t>
            </a:r>
            <a:r>
              <a:rPr lang="en-US" sz="1200" b="1" kern="1200" dirty="0">
                <a:solidFill>
                  <a:schemeClr val="tx1"/>
                </a:solidFill>
                <a:effectLst/>
                <a:latin typeface="+mn-lt"/>
                <a:ea typeface="ＭＳ Ｐゴシック" pitchFamily="-106" charset="-128"/>
                <a:cs typeface="ＭＳ Ｐゴシック" pitchFamily="-106" charset="-128"/>
              </a:rPr>
              <a:t>biblical oversight and mutual accountability</a:t>
            </a:r>
            <a:r>
              <a:rPr lang="en-US" sz="1200" kern="1200" dirty="0">
                <a:solidFill>
                  <a:schemeClr val="tx1"/>
                </a:solidFill>
                <a:effectLst/>
                <a:latin typeface="+mn-lt"/>
                <a:ea typeface="ＭＳ Ｐゴシック" pitchFamily="-106" charset="-128"/>
                <a:cs typeface="ＭＳ Ｐゴシック" pitchFamily="-106" charset="-128"/>
              </a:rPr>
              <a:t>, favoring efficiency over scriptural order.</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4. Seeker-Sensitive and Market-Oriented Philosophy</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The </a:t>
            </a:r>
            <a:r>
              <a:rPr lang="en-US" sz="1200" i="1" kern="1200" dirty="0">
                <a:solidFill>
                  <a:schemeClr val="tx1"/>
                </a:solidFill>
                <a:effectLst/>
                <a:latin typeface="+mn-lt"/>
                <a:ea typeface="ＭＳ Ｐゴシック" pitchFamily="-106" charset="-128"/>
                <a:cs typeface="ＭＳ Ｐゴシック" pitchFamily="-106" charset="-128"/>
              </a:rPr>
              <a:t>Purpose Driven</a:t>
            </a:r>
            <a:r>
              <a:rPr lang="en-US" sz="1200" kern="1200" dirty="0">
                <a:solidFill>
                  <a:schemeClr val="tx1"/>
                </a:solidFill>
                <a:effectLst/>
                <a:latin typeface="+mn-lt"/>
                <a:ea typeface="ＭＳ Ｐゴシック" pitchFamily="-106" charset="-128"/>
                <a:cs typeface="ＭＳ Ｐゴシック" pitchFamily="-106" charset="-128"/>
              </a:rPr>
              <a:t> model is closely aligned with the </a:t>
            </a:r>
            <a:r>
              <a:rPr lang="en-US" sz="1200" b="1" kern="1200" dirty="0">
                <a:solidFill>
                  <a:schemeClr val="tx1"/>
                </a:solidFill>
                <a:effectLst/>
                <a:latin typeface="+mn-lt"/>
                <a:ea typeface="ＭＳ Ｐゴシック" pitchFamily="-106" charset="-128"/>
                <a:cs typeface="ＭＳ Ｐゴシック" pitchFamily="-106" charset="-128"/>
              </a:rPr>
              <a:t>“seeker-sensitive” movement</a:t>
            </a:r>
            <a:r>
              <a:rPr lang="en-US" sz="1200" kern="1200" dirty="0">
                <a:solidFill>
                  <a:schemeClr val="tx1"/>
                </a:solidFill>
                <a:effectLst/>
                <a:latin typeface="+mn-lt"/>
                <a:ea typeface="ＭＳ Ｐゴシック" pitchFamily="-106" charset="-128"/>
                <a:cs typeface="ＭＳ Ｐゴシック" pitchFamily="-106" charset="-128"/>
              </a:rPr>
              <a:t>, crafting worship services and ministries to appeal to the unchurched or culturally disengaged.</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New Testament worship was primarily </a:t>
            </a:r>
            <a:r>
              <a:rPr lang="en-US" sz="1200" b="1" kern="1200" dirty="0">
                <a:solidFill>
                  <a:schemeClr val="tx1"/>
                </a:solidFill>
                <a:effectLst/>
                <a:latin typeface="+mn-lt"/>
                <a:ea typeface="ＭＳ Ｐゴシック" pitchFamily="-106" charset="-128"/>
                <a:cs typeface="ＭＳ Ｐゴシック" pitchFamily="-106" charset="-128"/>
              </a:rPr>
              <a:t>God-directed</a:t>
            </a:r>
            <a:r>
              <a:rPr lang="en-US" sz="1200" kern="1200" dirty="0">
                <a:solidFill>
                  <a:schemeClr val="tx1"/>
                </a:solidFill>
                <a:effectLst/>
                <a:latin typeface="+mn-lt"/>
                <a:ea typeface="ＭＳ Ｐゴシック" pitchFamily="-106" charset="-128"/>
                <a:cs typeface="ＭＳ Ｐゴシック" pitchFamily="-106" charset="-128"/>
              </a:rPr>
              <a:t>, reverent, and centered on </a:t>
            </a:r>
            <a:r>
              <a:rPr lang="en-US" sz="1200" b="1" kern="1200" dirty="0">
                <a:solidFill>
                  <a:schemeClr val="tx1"/>
                </a:solidFill>
                <a:effectLst/>
                <a:latin typeface="+mn-lt"/>
                <a:ea typeface="ＭＳ Ｐゴシック" pitchFamily="-106" charset="-128"/>
                <a:cs typeface="ＭＳ Ｐゴシック" pitchFamily="-106" charset="-128"/>
              </a:rPr>
              <a:t>the Word, prayer, and the Lord’s Supper</a:t>
            </a:r>
            <a:r>
              <a:rPr lang="en-US" sz="1200" kern="1200" dirty="0">
                <a:solidFill>
                  <a:schemeClr val="tx1"/>
                </a:solidFill>
                <a:effectLst/>
                <a:latin typeface="+mn-lt"/>
                <a:ea typeface="ＭＳ Ｐゴシック" pitchFamily="-106" charset="-128"/>
                <a:cs typeface="ＭＳ Ｐゴシック" pitchFamily="-106" charset="-128"/>
              </a:rPr>
              <a:t> (Acts 2:42; 1 Cor 14). Critics argue that the NT church never shaped its gatherings around unbelievers' preferences, but prioritized the </a:t>
            </a:r>
            <a:r>
              <a:rPr lang="en-US" sz="1200" b="1" kern="1200" dirty="0">
                <a:solidFill>
                  <a:schemeClr val="tx1"/>
                </a:solidFill>
                <a:effectLst/>
                <a:latin typeface="+mn-lt"/>
                <a:ea typeface="ＭＳ Ｐゴシック" pitchFamily="-106" charset="-128"/>
                <a:cs typeface="ＭＳ Ｐゴシック" pitchFamily="-106" charset="-128"/>
              </a:rPr>
              <a:t>spiritual nourishment and maturity of believers</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5. De-emphasis on Doctrine and Expository Teaching</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Many critics argue that the </a:t>
            </a:r>
            <a:r>
              <a:rPr lang="en-US" sz="1200" i="1" kern="1200" dirty="0">
                <a:solidFill>
                  <a:schemeClr val="tx1"/>
                </a:solidFill>
                <a:effectLst/>
                <a:latin typeface="+mn-lt"/>
                <a:ea typeface="ＭＳ Ｐゴシック" pitchFamily="-106" charset="-128"/>
                <a:cs typeface="ＭＳ Ｐゴシック" pitchFamily="-106" charset="-128"/>
              </a:rPr>
              <a:t>Purpose Driven</a:t>
            </a:r>
            <a:r>
              <a:rPr lang="en-US" sz="1200" kern="1200" dirty="0">
                <a:solidFill>
                  <a:schemeClr val="tx1"/>
                </a:solidFill>
                <a:effectLst/>
                <a:latin typeface="+mn-lt"/>
                <a:ea typeface="ＭＳ Ｐゴシック" pitchFamily="-106" charset="-128"/>
                <a:cs typeface="ＭＳ Ｐゴシック" pitchFamily="-106" charset="-128"/>
              </a:rPr>
              <a:t> approach often downplays </a:t>
            </a:r>
            <a:r>
              <a:rPr lang="en-US" sz="1200" b="1" kern="1200" dirty="0">
                <a:solidFill>
                  <a:schemeClr val="tx1"/>
                </a:solidFill>
                <a:effectLst/>
                <a:latin typeface="+mn-lt"/>
                <a:ea typeface="ＭＳ Ｐゴシック" pitchFamily="-106" charset="-128"/>
                <a:cs typeface="ＭＳ Ｐゴシック" pitchFamily="-106" charset="-128"/>
              </a:rPr>
              <a:t>deep doctrinal teaching</a:t>
            </a:r>
            <a:r>
              <a:rPr lang="en-US" sz="1200" kern="1200" dirty="0">
                <a:solidFill>
                  <a:schemeClr val="tx1"/>
                </a:solidFill>
                <a:effectLst/>
                <a:latin typeface="+mn-lt"/>
                <a:ea typeface="ＭＳ Ｐゴシック" pitchFamily="-106" charset="-128"/>
                <a:cs typeface="ＭＳ Ｐゴシック" pitchFamily="-106" charset="-128"/>
              </a:rPr>
              <a:t> in favor of </a:t>
            </a:r>
            <a:r>
              <a:rPr lang="en-US" sz="1200" b="1" kern="1200" dirty="0">
                <a:solidFill>
                  <a:schemeClr val="tx1"/>
                </a:solidFill>
                <a:effectLst/>
                <a:latin typeface="+mn-lt"/>
                <a:ea typeface="ＭＳ Ｐゴシック" pitchFamily="-106" charset="-128"/>
                <a:cs typeface="ＭＳ Ｐゴシック" pitchFamily="-106" charset="-128"/>
              </a:rPr>
              <a:t>topical, life-application messages</a:t>
            </a:r>
            <a:r>
              <a:rPr lang="en-US" sz="1200" kern="1200" dirty="0">
                <a:solidFill>
                  <a:schemeClr val="tx1"/>
                </a:solidFill>
                <a:effectLst/>
                <a:latin typeface="+mn-lt"/>
                <a:ea typeface="ＭＳ Ｐゴシック" pitchFamily="-106" charset="-128"/>
                <a:cs typeface="ＭＳ Ｐゴシック" pitchFamily="-106" charset="-128"/>
              </a:rPr>
              <a:t> that appeal to emotion or relevance.</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Paul repeatedly instructed elders to </a:t>
            </a:r>
            <a:r>
              <a:rPr lang="en-US" sz="1200" b="1" kern="1200" dirty="0">
                <a:solidFill>
                  <a:schemeClr val="tx1"/>
                </a:solidFill>
                <a:effectLst/>
                <a:latin typeface="+mn-lt"/>
                <a:ea typeface="ＭＳ Ｐゴシック" pitchFamily="-106" charset="-128"/>
                <a:cs typeface="ＭＳ Ｐゴシック" pitchFamily="-106" charset="-128"/>
              </a:rPr>
              <a:t>teach sound doctrine</a:t>
            </a:r>
            <a:r>
              <a:rPr lang="en-US" sz="1200" kern="1200" dirty="0">
                <a:solidFill>
                  <a:schemeClr val="tx1"/>
                </a:solidFill>
                <a:effectLst/>
                <a:latin typeface="+mn-lt"/>
                <a:ea typeface="ＭＳ Ｐゴシック" pitchFamily="-106" charset="-128"/>
                <a:cs typeface="ＭＳ Ｐゴシック" pitchFamily="-106" charset="-128"/>
              </a:rPr>
              <a:t> (Titus 2:1), </a:t>
            </a:r>
            <a:r>
              <a:rPr lang="en-US" sz="1200" b="1" kern="1200" dirty="0">
                <a:solidFill>
                  <a:schemeClr val="tx1"/>
                </a:solidFill>
                <a:effectLst/>
                <a:latin typeface="+mn-lt"/>
                <a:ea typeface="ＭＳ Ｐゴシック" pitchFamily="-106" charset="-128"/>
                <a:cs typeface="ＭＳ Ｐゴシック" pitchFamily="-106" charset="-128"/>
              </a:rPr>
              <a:t>guard against false teaching</a:t>
            </a:r>
            <a:r>
              <a:rPr lang="en-US" sz="1200" kern="1200" dirty="0">
                <a:solidFill>
                  <a:schemeClr val="tx1"/>
                </a:solidFill>
                <a:effectLst/>
                <a:latin typeface="+mn-lt"/>
                <a:ea typeface="ＭＳ Ｐゴシック" pitchFamily="-106" charset="-128"/>
                <a:cs typeface="ＭＳ Ｐゴシック" pitchFamily="-106" charset="-128"/>
              </a:rPr>
              <a:t> (Acts 20:28-30), and preach the Word “in season and out of season” (2 Tim 4:2). The NT church was catechetical and deeply theological.</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6. Programmatic vs. Relational Church Life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Warren's model heavily relies on </a:t>
            </a:r>
            <a:r>
              <a:rPr lang="en-US" sz="1200" b="1" kern="1200" dirty="0">
                <a:solidFill>
                  <a:schemeClr val="tx1"/>
                </a:solidFill>
                <a:effectLst/>
                <a:latin typeface="+mn-lt"/>
                <a:ea typeface="ＭＳ Ｐゴシック" pitchFamily="-106" charset="-128"/>
                <a:cs typeface="ＭＳ Ｐゴシック" pitchFamily="-106" charset="-128"/>
              </a:rPr>
              <a:t>structured programs and ministries</a:t>
            </a:r>
            <a:r>
              <a:rPr lang="en-US" sz="1200" kern="1200" dirty="0">
                <a:solidFill>
                  <a:schemeClr val="tx1"/>
                </a:solidFill>
                <a:effectLst/>
                <a:latin typeface="+mn-lt"/>
                <a:ea typeface="ＭＳ Ｐゴシック" pitchFamily="-106" charset="-128"/>
                <a:cs typeface="ＭＳ Ｐゴシック" pitchFamily="-106" charset="-128"/>
              </a:rPr>
              <a:t>, with each member funneled into a system of classes, teams, and campaigns.</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Early church life was highly </a:t>
            </a:r>
            <a:r>
              <a:rPr lang="en-US" sz="1200" b="1" kern="1200" dirty="0">
                <a:solidFill>
                  <a:schemeClr val="tx1"/>
                </a:solidFill>
                <a:effectLst/>
                <a:latin typeface="+mn-lt"/>
                <a:ea typeface="ＭＳ Ｐゴシック" pitchFamily="-106" charset="-128"/>
                <a:cs typeface="ＭＳ Ｐゴシック" pitchFamily="-106" charset="-128"/>
              </a:rPr>
              <a:t>relational</a:t>
            </a:r>
            <a:r>
              <a:rPr lang="en-US" sz="1200" kern="1200" dirty="0">
                <a:solidFill>
                  <a:schemeClr val="tx1"/>
                </a:solidFill>
                <a:effectLst/>
                <a:latin typeface="+mn-lt"/>
                <a:ea typeface="ＭＳ Ｐゴシック" pitchFamily="-106" charset="-128"/>
                <a:cs typeface="ＭＳ Ｐゴシック" pitchFamily="-106" charset="-128"/>
              </a:rPr>
              <a:t>, marked by </a:t>
            </a:r>
            <a:r>
              <a:rPr lang="en-US" sz="1200" b="1" kern="1200" dirty="0">
                <a:solidFill>
                  <a:schemeClr val="tx1"/>
                </a:solidFill>
                <a:effectLst/>
                <a:latin typeface="+mn-lt"/>
                <a:ea typeface="ＭＳ Ｐゴシック" pitchFamily="-106" charset="-128"/>
                <a:cs typeface="ＭＳ Ｐゴシック" pitchFamily="-106" charset="-128"/>
              </a:rPr>
              <a:t>house-to-house fellowship</a:t>
            </a:r>
            <a:r>
              <a:rPr lang="en-US" sz="1200" kern="1200" dirty="0">
                <a:solidFill>
                  <a:schemeClr val="tx1"/>
                </a:solidFill>
                <a:effectLst/>
                <a:latin typeface="+mn-lt"/>
                <a:ea typeface="ＭＳ Ｐゴシック" pitchFamily="-106" charset="-128"/>
                <a:cs typeface="ＭＳ Ｐゴシック" pitchFamily="-106" charset="-128"/>
              </a:rPr>
              <a:t>, mutual edification, and shared life (Acts 2:44-47; Rom 12:4-13). Critics suggest that the NT pattern emphasizes </a:t>
            </a:r>
            <a:r>
              <a:rPr lang="en-US" sz="1200" b="1" kern="1200" dirty="0">
                <a:solidFill>
                  <a:schemeClr val="tx1"/>
                </a:solidFill>
                <a:effectLst/>
                <a:latin typeface="+mn-lt"/>
                <a:ea typeface="ＭＳ Ｐゴシック" pitchFamily="-106" charset="-128"/>
                <a:cs typeface="ＭＳ Ｐゴシック" pitchFamily="-106" charset="-128"/>
              </a:rPr>
              <a:t>organic discipleship</a:t>
            </a:r>
            <a:r>
              <a:rPr lang="en-US" sz="1200" kern="1200" dirty="0">
                <a:solidFill>
                  <a:schemeClr val="tx1"/>
                </a:solidFill>
                <a:effectLst/>
                <a:latin typeface="+mn-lt"/>
                <a:ea typeface="ＭＳ Ｐゴシック" pitchFamily="-106" charset="-128"/>
                <a:cs typeface="ＭＳ Ｐゴシック" pitchFamily="-106" charset="-128"/>
              </a:rPr>
              <a:t>, not systematized pipelines.</a:t>
            </a:r>
          </a:p>
          <a:p>
            <a:endParaRPr lang="en-US" dirty="0"/>
          </a:p>
        </p:txBody>
      </p:sp>
      <p:sp>
        <p:nvSpPr>
          <p:cNvPr id="4" name="Slide Number Placeholder 3">
            <a:extLst>
              <a:ext uri="{FF2B5EF4-FFF2-40B4-BE49-F238E27FC236}">
                <a16:creationId xmlns:a16="http://schemas.microsoft.com/office/drawing/2014/main" id="{700B637E-9F38-7F4D-F4AC-9ACA0CF8BED1}"/>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81813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sa846z8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2286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7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Threats to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Factions, Pride, Misplaced Loyalty</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How to recognize and resist division?</a:t>
            </a:r>
          </a:p>
          <a:p>
            <a:endParaRPr lang="en-US" sz="2400" dirty="0"/>
          </a:p>
          <a:p>
            <a:r>
              <a:rPr lang="en-US" sz="2200" dirty="0"/>
              <a:t>“</a:t>
            </a:r>
            <a:r>
              <a:rPr lang="en-US" sz="2400" dirty="0"/>
              <a:t>I urge you, brothers and sisters, by the name of our Lord Jesus Christ, to agree together, to end your divisions, and to be united by the same mind and purpose. For members of Chloe’s household have made it clear to me, my brothers and sisters, that there are quarrels among you. Now I mean this, that each of you is saying, “I am with Paul,” or “I am with Apollos,” or “I am with Cephas,” or “I am with Christ.” Is Christ divided? Paul wasn’t crucified for you, was he? Or were you in fact baptized in the name of Paul? I thank God that I did not baptize any of you except Crispus and Gaius, so that no one can say that you were baptized in my name! (I also baptized the household of Stephanus. Otherwise, I do not remember whether I baptized anyone else.) For Christ did not send me to baptize, but to preach the gospel – and not with clever speech, so that the cross of Christ would not become useless.”  (1 Corinthians 1:10-17)</a:t>
            </a:r>
          </a:p>
          <a:p>
            <a:endParaRPr lang="en-US" sz="2200" dirty="0"/>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hlinkClick r:id="rId4"/>
              </a:rPr>
              <a:t>https://tinyurl.com/sa846z8m</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From the Mind of Christ…</a:t>
            </a:r>
            <a:br>
              <a:rPr lang="en-US" dirty="0"/>
            </a:br>
            <a:r>
              <a:rPr lang="en-US" sz="2400" dirty="0">
                <a:solidFill>
                  <a:schemeClr val="tx2">
                    <a:lumMod val="60000"/>
                    <a:lumOff val="40000"/>
                  </a:schemeClr>
                </a:solidFill>
              </a:rPr>
              <a:t>What is True Religion?</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a:t>
            </a:r>
            <a:r>
              <a:rPr lang="en-US" sz="2000" b="1" i="1" dirty="0"/>
              <a:t> you; and lo, I am with you always, even to the end of the age.” </a:t>
            </a:r>
          </a:p>
          <a:p>
            <a:r>
              <a:rPr lang="en-US" sz="2000" b="1" i="1" dirty="0"/>
              <a:t>Matt. 28:18-20</a:t>
            </a:r>
          </a:p>
        </p:txBody>
      </p:sp>
    </p:spTree>
    <p:extLst>
      <p:ext uri="{BB962C8B-B14F-4D97-AF65-F5344CB8AC3E}">
        <p14:creationId xmlns:p14="http://schemas.microsoft.com/office/powerpoint/2010/main" val="324341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Focusing on the King’s Perspective</a:t>
            </a:r>
            <a:br>
              <a:rPr lang="en-US" dirty="0"/>
            </a:br>
            <a:r>
              <a:rPr lang="en-US" sz="2400" dirty="0">
                <a:solidFill>
                  <a:schemeClr val="tx2">
                    <a:lumMod val="60000"/>
                    <a:lumOff val="40000"/>
                  </a:schemeClr>
                </a:solidFill>
              </a:rPr>
              <a:t>A </a:t>
            </a:r>
            <a:r>
              <a:rPr lang="en-US" sz="2400" u="sng" dirty="0">
                <a:solidFill>
                  <a:schemeClr val="tx2">
                    <a:lumMod val="60000"/>
                    <a:lumOff val="40000"/>
                  </a:schemeClr>
                </a:solidFill>
              </a:rPr>
              <a:t>mission</a:t>
            </a:r>
            <a:r>
              <a:rPr lang="en-US" sz="2400" dirty="0">
                <a:solidFill>
                  <a:schemeClr val="tx2">
                    <a:lumMod val="60000"/>
                    <a:lumOff val="40000"/>
                  </a:schemeClr>
                </a:solidFill>
              </a:rPr>
              <a:t> from our King… (Matt. 22:37-40; 28:19-20)</a:t>
            </a:r>
          </a:p>
        </p:txBody>
      </p:sp>
      <p:sp>
        <p:nvSpPr>
          <p:cNvPr id="6" name="TextBox 5"/>
          <p:cNvSpPr txBox="1"/>
          <p:nvPr/>
        </p:nvSpPr>
        <p:spPr>
          <a:xfrm>
            <a:off x="455023" y="1345488"/>
            <a:ext cx="8001000" cy="420443"/>
          </a:xfrm>
          <a:prstGeom prst="rect">
            <a:avLst/>
          </a:prstGeom>
          <a:noFill/>
        </p:spPr>
        <p:txBody>
          <a:bodyPr wrap="square" rtlCol="0">
            <a:no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084679"/>
            <a:ext cx="8001000" cy="429922"/>
          </a:xfrm>
          <a:prstGeom prst="rect">
            <a:avLst/>
          </a:prstGeom>
          <a:noFill/>
        </p:spPr>
        <p:txBody>
          <a:bodyPr wrap="square" rtlCol="0">
            <a:no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2454273"/>
            <a:ext cx="8238308" cy="420443"/>
          </a:xfrm>
          <a:prstGeom prst="rect">
            <a:avLst/>
          </a:prstGeom>
          <a:noFill/>
        </p:spPr>
        <p:txBody>
          <a:bodyPr wrap="square" rtlCol="0">
            <a:noAutofit/>
          </a:bodyPr>
          <a:lstStyle/>
          <a:p>
            <a:r>
              <a:rPr lang="en-US" sz="2000" b="1" i="1" dirty="0"/>
              <a:t>4.  Baptize them (</a:t>
            </a:r>
            <a:r>
              <a:rPr lang="en-US" sz="2000" b="1" i="1" u="sng" dirty="0"/>
              <a:t>Fellowship</a:t>
            </a:r>
            <a:r>
              <a:rPr lang="en-US" sz="2000" b="1" i="1" dirty="0"/>
              <a:t>; </a:t>
            </a:r>
            <a:r>
              <a:rPr lang="en-US" sz="2000" b="1" i="1" u="sng" dirty="0"/>
              <a:t>Covenant Unity</a:t>
            </a:r>
            <a:r>
              <a:rPr lang="en-US" sz="2000" b="1" i="1" dirty="0"/>
              <a:t> – Eph. 4:1-6)</a:t>
            </a:r>
            <a:endParaRPr lang="en-US" sz="2000" i="1" dirty="0"/>
          </a:p>
        </p:txBody>
      </p:sp>
      <p:sp>
        <p:nvSpPr>
          <p:cNvPr id="9" name="TextBox 8"/>
          <p:cNvSpPr txBox="1"/>
          <p:nvPr/>
        </p:nvSpPr>
        <p:spPr>
          <a:xfrm>
            <a:off x="452846" y="1715083"/>
            <a:ext cx="8001000" cy="369595"/>
          </a:xfrm>
          <a:prstGeom prst="rect">
            <a:avLst/>
          </a:prstGeom>
          <a:noFill/>
        </p:spPr>
        <p:txBody>
          <a:bodyPr wrap="square" rtlCol="0">
            <a:no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2823869"/>
            <a:ext cx="8001000" cy="420442"/>
          </a:xfrm>
          <a:prstGeom prst="rect">
            <a:avLst/>
          </a:prstGeom>
          <a:noFill/>
        </p:spPr>
        <p:txBody>
          <a:bodyPr wrap="square" rtlCol="0">
            <a:no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1" name="Scroll: Horizontal 10">
            <a:extLst>
              <a:ext uri="{FF2B5EF4-FFF2-40B4-BE49-F238E27FC236}">
                <a16:creationId xmlns:a16="http://schemas.microsoft.com/office/drawing/2014/main" id="{B0A15EA4-428B-4FB0-8464-D0381BCA50A5}"/>
              </a:ext>
            </a:extLst>
          </p:cNvPr>
          <p:cNvSpPr/>
          <p:nvPr/>
        </p:nvSpPr>
        <p:spPr>
          <a:xfrm>
            <a:off x="381000"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“…For it is written: ‘You are to worship the Lord your God and serve only Him’.” </a:t>
            </a:r>
          </a:p>
        </p:txBody>
      </p:sp>
      <p:sp>
        <p:nvSpPr>
          <p:cNvPr id="12" name="Scroll: Horizontal 11">
            <a:extLst>
              <a:ext uri="{FF2B5EF4-FFF2-40B4-BE49-F238E27FC236}">
                <a16:creationId xmlns:a16="http://schemas.microsoft.com/office/drawing/2014/main" id="{25A96DE4-EB97-40B2-B13A-F6CD37D32265}"/>
              </a:ext>
            </a:extLst>
          </p:cNvPr>
          <p:cNvSpPr/>
          <p:nvPr/>
        </p:nvSpPr>
        <p:spPr>
          <a:xfrm>
            <a:off x="389973" y="3192575"/>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“And he himself gave some as apostles, some as prophets, some as evangelists, and some as pastors and teachers, to equip the saints for the work of the ministry, that is, to build up the body of Christ, until we all attain to the unity of the faith and of the knowledge of the Son of God – a mature person, attaining to the measure of Christ’s full stature.”</a:t>
            </a:r>
          </a:p>
        </p:txBody>
      </p:sp>
      <p:sp>
        <p:nvSpPr>
          <p:cNvPr id="13" name="Scroll: Horizontal 12">
            <a:extLst>
              <a:ext uri="{FF2B5EF4-FFF2-40B4-BE49-F238E27FC236}">
                <a16:creationId xmlns:a16="http://schemas.microsoft.com/office/drawing/2014/main" id="{4644D7C1-9AAD-4BC2-B272-3B0CFACEF710}"/>
              </a:ext>
            </a:extLst>
          </p:cNvPr>
          <p:cNvSpPr/>
          <p:nvPr/>
        </p:nvSpPr>
        <p:spPr>
          <a:xfrm>
            <a:off x="389972" y="3175391"/>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“But you will receive power when the Holy Spirit has come upon you, and you will be my witnesses in Jerusalem, and in all Judea and Samaria, and to the farthest parts of the earth.”</a:t>
            </a:r>
          </a:p>
        </p:txBody>
      </p:sp>
      <p:sp>
        <p:nvSpPr>
          <p:cNvPr id="14" name="Scroll: Horizontal 13">
            <a:extLst>
              <a:ext uri="{FF2B5EF4-FFF2-40B4-BE49-F238E27FC236}">
                <a16:creationId xmlns:a16="http://schemas.microsoft.com/office/drawing/2014/main" id="{30D02FB9-C315-4B76-98F7-744B6CFF4BF6}"/>
              </a:ext>
            </a:extLst>
          </p:cNvPr>
          <p:cNvSpPr/>
          <p:nvPr/>
        </p:nvSpPr>
        <p:spPr>
          <a:xfrm>
            <a:off x="398944" y="3175390"/>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 therefore, the prisoner for the Lord, urge you to live worthily of the calling with which you have been called, will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a:t>
            </a:r>
          </a:p>
        </p:txBody>
      </p:sp>
      <p:sp>
        <p:nvSpPr>
          <p:cNvPr id="15" name="Scroll: Horizontal 14">
            <a:extLst>
              <a:ext uri="{FF2B5EF4-FFF2-40B4-BE49-F238E27FC236}">
                <a16:creationId xmlns:a16="http://schemas.microsoft.com/office/drawing/2014/main" id="{054896DD-F22A-4442-BA10-BB51DF981E83}"/>
              </a:ext>
            </a:extLst>
          </p:cNvPr>
          <p:cNvSpPr/>
          <p:nvPr/>
        </p:nvSpPr>
        <p:spPr>
          <a:xfrm>
            <a:off x="378823"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“We proclaim Him by instructing and teaching all people with all wisdom so that we may present every person mature in Christ.”</a:t>
            </a:r>
          </a:p>
          <a:p>
            <a:endParaRPr lang="en-US" sz="2000" b="1" i="1" dirty="0"/>
          </a:p>
          <a:p>
            <a:r>
              <a:rPr lang="en-US" sz="2000" b="1" i="1" dirty="0"/>
              <a:t>Colossians 1:28</a:t>
            </a:r>
          </a:p>
        </p:txBody>
      </p:sp>
    </p:spTree>
    <p:extLst>
      <p:ext uri="{BB962C8B-B14F-4D97-AF65-F5344CB8AC3E}">
        <p14:creationId xmlns:p14="http://schemas.microsoft.com/office/powerpoint/2010/main" val="6873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6FADF0-1ED5-431A-98E7-01F7978E00A1}"/>
              </a:ext>
            </a:extLst>
          </p:cNvPr>
          <p:cNvSpPr txBox="1">
            <a:spLocks noGrp="1"/>
          </p:cNvSpPr>
          <p:nvPr>
            <p:ph type="title"/>
          </p:nvPr>
        </p:nvSpPr>
        <p:spPr bwMode="auto">
          <a:xfrm>
            <a:off x="457200" y="85056"/>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the Early Church Responded </a:t>
            </a:r>
          </a:p>
          <a:p>
            <a:r>
              <a:rPr lang="en-US" sz="2400" dirty="0">
                <a:solidFill>
                  <a:schemeClr val="tx2">
                    <a:lumMod val="60000"/>
                    <a:lumOff val="40000"/>
                  </a:schemeClr>
                </a:solidFill>
              </a:rPr>
              <a:t>A foundational </a:t>
            </a:r>
            <a:r>
              <a:rPr lang="en-US" sz="2400" u="sng" dirty="0">
                <a:solidFill>
                  <a:schemeClr val="tx2">
                    <a:lumMod val="60000"/>
                    <a:lumOff val="40000"/>
                  </a:schemeClr>
                </a:solidFill>
              </a:rPr>
              <a:t>pattern</a:t>
            </a:r>
            <a:r>
              <a:rPr lang="en-US" sz="2400" dirty="0">
                <a:solidFill>
                  <a:schemeClr val="tx2">
                    <a:lumMod val="60000"/>
                    <a:lumOff val="40000"/>
                  </a:schemeClr>
                </a:solidFill>
              </a:rPr>
              <a:t> for </a:t>
            </a:r>
            <a:r>
              <a:rPr lang="en-US" sz="2400" u="sng" dirty="0">
                <a:solidFill>
                  <a:schemeClr val="tx2">
                    <a:lumMod val="60000"/>
                    <a:lumOff val="40000"/>
                  </a:schemeClr>
                </a:solidFill>
              </a:rPr>
              <a:t>every church</a:t>
            </a:r>
            <a:r>
              <a:rPr lang="en-US" sz="2400" dirty="0">
                <a:solidFill>
                  <a:schemeClr val="tx2">
                    <a:lumMod val="60000"/>
                    <a:lumOff val="40000"/>
                  </a:schemeClr>
                </a:solidFill>
              </a:rPr>
              <a:t>.  Acts 2:40-47 </a:t>
            </a:r>
          </a:p>
        </p:txBody>
      </p:sp>
      <p:sp>
        <p:nvSpPr>
          <p:cNvPr id="9" name="TextBox 8">
            <a:extLst>
              <a:ext uri="{FF2B5EF4-FFF2-40B4-BE49-F238E27FC236}">
                <a16:creationId xmlns:a16="http://schemas.microsoft.com/office/drawing/2014/main" id="{47BC67D4-E495-4D88-A380-00D1B1E92D34}"/>
              </a:ext>
            </a:extLst>
          </p:cNvPr>
          <p:cNvSpPr txBox="1"/>
          <p:nvPr/>
        </p:nvSpPr>
        <p:spPr>
          <a:xfrm>
            <a:off x="457200" y="1219200"/>
            <a:ext cx="8001000" cy="1015663"/>
          </a:xfrm>
          <a:prstGeom prst="rect">
            <a:avLst/>
          </a:prstGeom>
          <a:noFill/>
        </p:spPr>
        <p:txBody>
          <a:bodyPr wrap="square" rtlCol="0">
            <a:spAutoFit/>
          </a:bodyPr>
          <a:lstStyle/>
          <a:p>
            <a:r>
              <a:rPr lang="en-US" sz="2000" b="1" i="1" dirty="0"/>
              <a:t>“And they continued steadfastly in the apostles’ doctrine (DISCIPLESHIP) and fellowship (FELLOWSHIP), in the breaking of bread, and in prayers (WORSHIP).”   v. 42  </a:t>
            </a:r>
            <a:endParaRPr lang="en-US" sz="2000" i="1" dirty="0"/>
          </a:p>
        </p:txBody>
      </p:sp>
      <p:sp>
        <p:nvSpPr>
          <p:cNvPr id="10" name="TextBox 9">
            <a:extLst>
              <a:ext uri="{FF2B5EF4-FFF2-40B4-BE49-F238E27FC236}">
                <a16:creationId xmlns:a16="http://schemas.microsoft.com/office/drawing/2014/main" id="{B8CAAC64-A9F6-47F6-8022-4DF4A7D72167}"/>
              </a:ext>
            </a:extLst>
          </p:cNvPr>
          <p:cNvSpPr txBox="1"/>
          <p:nvPr/>
        </p:nvSpPr>
        <p:spPr>
          <a:xfrm>
            <a:off x="454526" y="2594930"/>
            <a:ext cx="8001000" cy="1015663"/>
          </a:xfrm>
          <a:prstGeom prst="rect">
            <a:avLst/>
          </a:prstGeom>
          <a:noFill/>
        </p:spPr>
        <p:txBody>
          <a:bodyPr wrap="square" rtlCol="0">
            <a:spAutoFit/>
          </a:bodyPr>
          <a:lstStyle/>
          <a:p>
            <a:r>
              <a:rPr lang="en-US" sz="2000" b="1" i="1" dirty="0"/>
              <a:t>“Now all who believed were together, and had all things in common, and sold their possessions and goods, and divided them among all, as anyone had need (SERVICE).”  v. 44-45</a:t>
            </a:r>
            <a:endParaRPr lang="en-US" sz="2000" i="1" dirty="0"/>
          </a:p>
        </p:txBody>
      </p:sp>
      <p:sp>
        <p:nvSpPr>
          <p:cNvPr id="18" name="TextBox 17">
            <a:extLst>
              <a:ext uri="{FF2B5EF4-FFF2-40B4-BE49-F238E27FC236}">
                <a16:creationId xmlns:a16="http://schemas.microsoft.com/office/drawing/2014/main" id="{EA8F9C50-4306-446C-9F08-C8247CA7FC9F}"/>
              </a:ext>
            </a:extLst>
          </p:cNvPr>
          <p:cNvSpPr txBox="1"/>
          <p:nvPr/>
        </p:nvSpPr>
        <p:spPr>
          <a:xfrm>
            <a:off x="454526" y="3970661"/>
            <a:ext cx="8001000" cy="1938992"/>
          </a:xfrm>
          <a:prstGeom prst="rect">
            <a:avLst/>
          </a:prstGeom>
          <a:noFill/>
        </p:spPr>
        <p:txBody>
          <a:bodyPr wrap="square" rtlCol="0">
            <a:spAutoFit/>
          </a:bodyPr>
          <a:lstStyle/>
          <a:p>
            <a:r>
              <a:rPr lang="en-US" sz="2000" b="1" i="1" dirty="0"/>
              <a:t>“So continuing daily with one accord in the temple, and breaking bread from house to house, they ate their food with gladness and simplicity of heart, praising God and having favor with all the people.  And the Lord added to the church daily those who were saved (COMMUNION, WORSHIP, EVANGELISM).”  v. 46-47</a:t>
            </a:r>
            <a:endParaRPr lang="en-US" sz="2000" i="1" dirty="0"/>
          </a:p>
        </p:txBody>
      </p:sp>
      <p:sp>
        <p:nvSpPr>
          <p:cNvPr id="6" name="Scroll: Horizontal 5">
            <a:extLst>
              <a:ext uri="{FF2B5EF4-FFF2-40B4-BE49-F238E27FC236}">
                <a16:creationId xmlns:a16="http://schemas.microsoft.com/office/drawing/2014/main" id="{A6607C3B-CBF0-46E3-87E8-730F8695E822}"/>
              </a:ext>
            </a:extLst>
          </p:cNvPr>
          <p:cNvSpPr/>
          <p:nvPr/>
        </p:nvSpPr>
        <p:spPr>
          <a:xfrm>
            <a:off x="378823" y="3564719"/>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a:t>
            </a:r>
            <a:r>
              <a:rPr lang="en-US" sz="2000" b="1" i="1" u="sng" dirty="0"/>
              <a:t>For we are God’s fellow workers</a:t>
            </a:r>
            <a:r>
              <a:rPr lang="en-US" sz="2000" b="1" i="1" dirty="0"/>
              <a:t>; you are God’s field, you are God’s building. According to the grace of God which was given to me, as a wise master builder I have laid the foundation, and another builds on it.”   1 Corinthians 3:9-10</a:t>
            </a:r>
            <a:endParaRPr lang="en-US" sz="2000" i="1" dirty="0"/>
          </a:p>
          <a:p>
            <a:endParaRPr lang="en-US" sz="2000" b="1" i="1" dirty="0"/>
          </a:p>
          <a:p>
            <a:r>
              <a:rPr lang="en-US" sz="2000" b="1" i="1" dirty="0"/>
              <a:t>We trust the Lord that you are </a:t>
            </a:r>
            <a:r>
              <a:rPr lang="en-US" sz="2000" b="1" i="1" u="sng" dirty="0"/>
              <a:t>putting into practice the things we taught you</a:t>
            </a:r>
            <a:r>
              <a:rPr lang="en-US" sz="2000" b="1" i="1" dirty="0"/>
              <a:t>.  2 Thessalonians 3:4</a:t>
            </a:r>
            <a:endParaRPr lang="en-US" sz="2000" i="1" dirty="0"/>
          </a:p>
          <a:p>
            <a:endParaRPr lang="en-US" b="1" i="1" dirty="0"/>
          </a:p>
        </p:txBody>
      </p:sp>
    </p:spTree>
    <p:extLst>
      <p:ext uri="{BB962C8B-B14F-4D97-AF65-F5344CB8AC3E}">
        <p14:creationId xmlns:p14="http://schemas.microsoft.com/office/powerpoint/2010/main" val="360515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DCE67-46AB-B632-D33C-0776CA8E80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B80581-BF6A-BC1C-DECD-F651B65C7A75}"/>
              </a:ext>
            </a:extLst>
          </p:cNvPr>
          <p:cNvSpPr>
            <a:spLocks noGrp="1"/>
          </p:cNvSpPr>
          <p:nvPr>
            <p:ph type="title"/>
          </p:nvPr>
        </p:nvSpPr>
        <p:spPr>
          <a:xfrm>
            <a:off x="228600" y="7088"/>
            <a:ext cx="8839200" cy="914400"/>
          </a:xfrm>
        </p:spPr>
        <p:txBody>
          <a:bodyPr>
            <a:normAutofit fontScale="90000"/>
          </a:bodyPr>
          <a:lstStyle/>
          <a:p>
            <a:pPr algn="l"/>
            <a:r>
              <a:rPr lang="en-US" sz="3600" dirty="0"/>
              <a:t>The Heart of the Christian Gospel</a:t>
            </a:r>
            <a:br>
              <a:rPr lang="en-US" sz="3600" dirty="0"/>
            </a:br>
            <a:r>
              <a:rPr lang="en-US" sz="2400" dirty="0">
                <a:solidFill>
                  <a:schemeClr val="tx2">
                    <a:lumMod val="60000"/>
                    <a:lumOff val="40000"/>
                  </a:schemeClr>
                </a:solidFill>
              </a:rPr>
              <a:t>Establish a </a:t>
            </a:r>
            <a:r>
              <a:rPr lang="en-US" sz="2400" u="sng" dirty="0">
                <a:solidFill>
                  <a:schemeClr val="tx2">
                    <a:lumMod val="60000"/>
                    <a:lumOff val="40000"/>
                  </a:schemeClr>
                </a:solidFill>
              </a:rPr>
              <a:t>covenant relationship</a:t>
            </a:r>
            <a:r>
              <a:rPr lang="en-US" sz="2400" dirty="0">
                <a:solidFill>
                  <a:schemeClr val="tx2">
                    <a:lumMod val="60000"/>
                    <a:lumOff val="40000"/>
                  </a:schemeClr>
                </a:solidFill>
              </a:rPr>
              <a:t> with God (Hebrews 8)</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0936A936-4695-7FEA-4D11-62AF7D941575}"/>
              </a:ext>
            </a:extLst>
          </p:cNvPr>
          <p:cNvSpPr txBox="1"/>
          <p:nvPr/>
        </p:nvSpPr>
        <p:spPr>
          <a:xfrm>
            <a:off x="228600" y="990600"/>
            <a:ext cx="8686800" cy="3416320"/>
          </a:xfrm>
          <a:prstGeom prst="rect">
            <a:avLst/>
          </a:prstGeom>
          <a:noFill/>
        </p:spPr>
        <p:txBody>
          <a:bodyPr wrap="square">
            <a:spAutoFit/>
          </a:bodyPr>
          <a:lstStyle/>
          <a:p>
            <a:r>
              <a:rPr lang="en-US" b="1" i="1" dirty="0">
                <a:latin typeface="+mn-lt"/>
              </a:rPr>
              <a:t>John 17:3</a:t>
            </a:r>
            <a:r>
              <a:rPr lang="en-US" i="1" dirty="0">
                <a:latin typeface="+mn-lt"/>
              </a:rPr>
              <a:t> "Now this is eternal life: that they know you, the only true God, and Jesus Christ, whom you have sent."</a:t>
            </a:r>
          </a:p>
          <a:p>
            <a:endParaRPr lang="en-US" i="1" dirty="0">
              <a:latin typeface="+mn-lt"/>
            </a:endParaRPr>
          </a:p>
          <a:p>
            <a:r>
              <a:rPr lang="en-US" b="1" i="1" dirty="0">
                <a:latin typeface="+mn-lt"/>
              </a:rPr>
              <a:t>John 14:16-17</a:t>
            </a:r>
            <a:r>
              <a:rPr lang="en-US" i="1" dirty="0">
                <a:latin typeface="+mn-lt"/>
              </a:rPr>
              <a:t> "And I will ask the Father, and he will give you another advocate to help you and be with you forever—the Spirit of truth. The world cannot accept Him, because it neither sees Him nor knows Him. But you know Him, for He lives with you and will be in you.“</a:t>
            </a:r>
          </a:p>
          <a:p>
            <a:endParaRPr lang="en-US" i="1" dirty="0">
              <a:latin typeface="+mn-lt"/>
            </a:endParaRPr>
          </a:p>
          <a:p>
            <a:r>
              <a:rPr lang="en-US" b="1" i="1" dirty="0">
                <a:latin typeface="+mn-lt"/>
              </a:rPr>
              <a:t>2 Corinthians 5:17-18</a:t>
            </a:r>
            <a:r>
              <a:rPr lang="en-US" i="1" dirty="0">
                <a:latin typeface="+mn-lt"/>
              </a:rPr>
              <a:t> "Therefore, if anyone is in Christ, the new creation has come: The old has gone, the new is here! All this is from God, who reconciled us to himself through Christ."</a:t>
            </a:r>
          </a:p>
          <a:p>
            <a:endParaRPr lang="en-US" i="1" dirty="0">
              <a:latin typeface="+mn-lt"/>
            </a:endParaRPr>
          </a:p>
        </p:txBody>
      </p:sp>
      <p:sp>
        <p:nvSpPr>
          <p:cNvPr id="2" name="Scroll: Horizontal 1">
            <a:extLst>
              <a:ext uri="{FF2B5EF4-FFF2-40B4-BE49-F238E27FC236}">
                <a16:creationId xmlns:a16="http://schemas.microsoft.com/office/drawing/2014/main" id="{7C2D6DCA-432C-3D4F-0C8F-D4866C10C6E1}"/>
              </a:ext>
            </a:extLst>
          </p:cNvPr>
          <p:cNvSpPr/>
          <p:nvPr/>
        </p:nvSpPr>
        <p:spPr>
          <a:xfrm>
            <a:off x="266700" y="1143000"/>
            <a:ext cx="8610600"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be Right with God…</a:t>
            </a:r>
          </a:p>
          <a:p>
            <a:endParaRPr lang="en-US" sz="1600" b="1" i="1" dirty="0"/>
          </a:p>
          <a:p>
            <a:r>
              <a:rPr lang="en-US" sz="16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do not weigh us down, because everyone who has been fathered by God </a:t>
            </a:r>
            <a:r>
              <a:rPr lang="en-US" sz="1600" b="1" i="1" u="sng" dirty="0"/>
              <a:t>overcomes</a:t>
            </a:r>
            <a:r>
              <a:rPr lang="en-US" sz="1600" b="1" i="1" dirty="0"/>
              <a:t> the world.”   </a:t>
            </a:r>
          </a:p>
          <a:p>
            <a:r>
              <a:rPr lang="en-US" sz="1600" b="1" i="1" dirty="0"/>
              <a:t>1 John 4:20 – 5:4</a:t>
            </a:r>
          </a:p>
          <a:p>
            <a:endParaRPr lang="en-US" b="1" i="1" dirty="0"/>
          </a:p>
        </p:txBody>
      </p:sp>
    </p:spTree>
    <p:extLst>
      <p:ext uri="{BB962C8B-B14F-4D97-AF65-F5344CB8AC3E}">
        <p14:creationId xmlns:p14="http://schemas.microsoft.com/office/powerpoint/2010/main" val="299954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fontScale="90000"/>
          </a:bodyPr>
          <a:lstStyle/>
          <a:p>
            <a:pPr algn="l"/>
            <a:r>
              <a:rPr lang="en-US" dirty="0"/>
              <a:t>Division Example (1)</a:t>
            </a:r>
            <a:br>
              <a:rPr lang="en-US" dirty="0"/>
            </a:br>
            <a:r>
              <a:rPr lang="en-US" sz="2400" dirty="0">
                <a:solidFill>
                  <a:schemeClr val="tx2">
                    <a:lumMod val="60000"/>
                    <a:lumOff val="40000"/>
                  </a:schemeClr>
                </a:solidFill>
              </a:rPr>
              <a:t>The Arian Controversy, Council of Nicaea (235 AD)</a:t>
            </a:r>
          </a:p>
        </p:txBody>
      </p:sp>
      <p:graphicFrame>
        <p:nvGraphicFramePr>
          <p:cNvPr id="3" name="Table 2">
            <a:extLst>
              <a:ext uri="{FF2B5EF4-FFF2-40B4-BE49-F238E27FC236}">
                <a16:creationId xmlns:a16="http://schemas.microsoft.com/office/drawing/2014/main" id="{F76ABE3B-9E93-1AF1-DED2-6BE5E9F85383}"/>
              </a:ext>
            </a:extLst>
          </p:cNvPr>
          <p:cNvGraphicFramePr>
            <a:graphicFrameLocks noGrp="1"/>
          </p:cNvGraphicFramePr>
          <p:nvPr>
            <p:extLst>
              <p:ext uri="{D42A27DB-BD31-4B8C-83A1-F6EECF244321}">
                <p14:modId xmlns:p14="http://schemas.microsoft.com/office/powerpoint/2010/main" val="1575032027"/>
              </p:ext>
            </p:extLst>
          </p:nvPr>
        </p:nvGraphicFramePr>
        <p:xfrm>
          <a:off x="457200" y="1219200"/>
          <a:ext cx="8305800" cy="5257801"/>
        </p:xfrm>
        <a:graphic>
          <a:graphicData uri="http://schemas.openxmlformats.org/drawingml/2006/table">
            <a:tbl>
              <a:tblPr firstRow="1" firstCol="1" bandRow="1">
                <a:tableStyleId>{5C22544A-7EE6-4342-B048-85BDC9FD1C3A}</a:tableStyleId>
              </a:tblPr>
              <a:tblGrid>
                <a:gridCol w="1615674">
                  <a:extLst>
                    <a:ext uri="{9D8B030D-6E8A-4147-A177-3AD203B41FA5}">
                      <a16:colId xmlns:a16="http://schemas.microsoft.com/office/drawing/2014/main" val="683330242"/>
                    </a:ext>
                  </a:extLst>
                </a:gridCol>
                <a:gridCol w="3239803">
                  <a:extLst>
                    <a:ext uri="{9D8B030D-6E8A-4147-A177-3AD203B41FA5}">
                      <a16:colId xmlns:a16="http://schemas.microsoft.com/office/drawing/2014/main" val="431020859"/>
                    </a:ext>
                  </a:extLst>
                </a:gridCol>
                <a:gridCol w="3450323">
                  <a:extLst>
                    <a:ext uri="{9D8B030D-6E8A-4147-A177-3AD203B41FA5}">
                      <a16:colId xmlns:a16="http://schemas.microsoft.com/office/drawing/2014/main" val="126775888"/>
                    </a:ext>
                  </a:extLst>
                </a:gridCol>
              </a:tblGrid>
              <a:tr h="553046">
                <a:tc>
                  <a:txBody>
                    <a:bodyPr/>
                    <a:lstStyle/>
                    <a:p>
                      <a:pPr marL="0" marR="0">
                        <a:lnSpc>
                          <a:spcPct val="115000"/>
                        </a:lnSpc>
                        <a:spcAft>
                          <a:spcPts val="800"/>
                        </a:spcAft>
                        <a:buNone/>
                      </a:pPr>
                      <a:r>
                        <a:rPr lang="en-US" sz="1600" kern="100" dirty="0">
                          <a:effectLst/>
                        </a:rPr>
                        <a:t>Topic</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kern="100" dirty="0">
                          <a:effectLst/>
                        </a:rPr>
                        <a:t>Arian View</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kern="100" dirty="0">
                          <a:effectLst/>
                        </a:rPr>
                        <a:t>Nicene/Athanasius View</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200414535"/>
                  </a:ext>
                </a:extLst>
              </a:tr>
              <a:tr h="940951">
                <a:tc>
                  <a:txBody>
                    <a:bodyPr/>
                    <a:lstStyle/>
                    <a:p>
                      <a:pPr marL="0" marR="0">
                        <a:lnSpc>
                          <a:spcPct val="115000"/>
                        </a:lnSpc>
                        <a:spcAft>
                          <a:spcPts val="800"/>
                        </a:spcAft>
                        <a:buNone/>
                      </a:pPr>
                      <a:r>
                        <a:rPr lang="en-US" sz="1400" kern="100" dirty="0">
                          <a:effectLst/>
                        </a:rPr>
                        <a:t>Nature of the Son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Created being, not eternal</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Uncreated, co-eternal with the Father</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329025725"/>
                  </a:ext>
                </a:extLst>
              </a:tr>
              <a:tr h="940951">
                <a:tc>
                  <a:txBody>
                    <a:bodyPr/>
                    <a:lstStyle/>
                    <a:p>
                      <a:pPr marL="0" marR="0">
                        <a:lnSpc>
                          <a:spcPct val="115000"/>
                        </a:lnSpc>
                        <a:spcAft>
                          <a:spcPts val="800"/>
                        </a:spcAft>
                        <a:buNone/>
                      </a:pPr>
                      <a:r>
                        <a:rPr lang="en-US" sz="1400" kern="100">
                          <a:effectLst/>
                        </a:rPr>
                        <a:t>Divinity of Christ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dirty="0">
                          <a:effectLst/>
                        </a:rPr>
                        <a:t>Divine in a subordinate, lesser sense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Fully divine, equal in essence to the Father</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842363069"/>
                  </a:ext>
                </a:extLst>
              </a:tr>
              <a:tr h="940951">
                <a:tc>
                  <a:txBody>
                    <a:bodyPr/>
                    <a:lstStyle/>
                    <a:p>
                      <a:pPr marL="0" marR="0">
                        <a:lnSpc>
                          <a:spcPct val="115000"/>
                        </a:lnSpc>
                        <a:spcAft>
                          <a:spcPts val="800"/>
                        </a:spcAft>
                        <a:buNone/>
                      </a:pPr>
                      <a:r>
                        <a:rPr lang="en-US" sz="1400" kern="100">
                          <a:effectLst/>
                        </a:rPr>
                        <a:t>Essence (ousia)</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dirty="0" err="1">
                          <a:effectLst/>
                        </a:rPr>
                        <a:t>Heteroousios</a:t>
                      </a:r>
                      <a:r>
                        <a:rPr lang="en-US" sz="1400" kern="100" dirty="0">
                          <a:effectLst/>
                        </a:rPr>
                        <a:t> – of different essence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Homoousios – of same essence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248619549"/>
                  </a:ext>
                </a:extLst>
              </a:tr>
              <a:tr h="940951">
                <a:tc>
                  <a:txBody>
                    <a:bodyPr/>
                    <a:lstStyle/>
                    <a:p>
                      <a:pPr marL="0" marR="0">
                        <a:lnSpc>
                          <a:spcPct val="115000"/>
                        </a:lnSpc>
                        <a:spcAft>
                          <a:spcPts val="800"/>
                        </a:spcAft>
                        <a:buNone/>
                      </a:pPr>
                      <a:r>
                        <a:rPr lang="en-US" sz="1400" kern="100">
                          <a:effectLst/>
                        </a:rPr>
                        <a:t>Soteriology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Christ reveals God but cannot fully save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Only God can save; Christ must be God</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609584183"/>
                  </a:ext>
                </a:extLst>
              </a:tr>
              <a:tr h="940951">
                <a:tc>
                  <a:txBody>
                    <a:bodyPr/>
                    <a:lstStyle/>
                    <a:p>
                      <a:pPr marL="0" marR="0">
                        <a:lnSpc>
                          <a:spcPct val="115000"/>
                        </a:lnSpc>
                        <a:spcAft>
                          <a:spcPts val="800"/>
                        </a:spcAft>
                        <a:buNone/>
                      </a:pPr>
                      <a:r>
                        <a:rPr lang="en-US" sz="1400" kern="100">
                          <a:effectLst/>
                        </a:rPr>
                        <a:t>Scriptural Use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Emphasized Proverbs 8:22 (“created”)</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dirty="0">
                          <a:effectLst/>
                        </a:rPr>
                        <a:t>Emphasized John 1:1 (“the Word was God”)</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119412163"/>
                  </a:ext>
                </a:extLst>
              </a:tr>
            </a:tbl>
          </a:graphicData>
        </a:graphic>
      </p:graphicFrame>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913CA-DC24-0320-B635-304DB657AD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8D1566-3209-E26E-2920-AB1BF6B230E6}"/>
              </a:ext>
            </a:extLst>
          </p:cNvPr>
          <p:cNvSpPr>
            <a:spLocks noGrp="1"/>
          </p:cNvSpPr>
          <p:nvPr>
            <p:ph type="title"/>
          </p:nvPr>
        </p:nvSpPr>
        <p:spPr>
          <a:xfrm>
            <a:off x="381000" y="0"/>
            <a:ext cx="8229600" cy="990600"/>
          </a:xfrm>
        </p:spPr>
        <p:txBody>
          <a:bodyPr>
            <a:normAutofit fontScale="90000"/>
          </a:bodyPr>
          <a:lstStyle/>
          <a:p>
            <a:pPr algn="l"/>
            <a:r>
              <a:rPr lang="en-US" dirty="0"/>
              <a:t>Division Example (2)</a:t>
            </a:r>
            <a:br>
              <a:rPr lang="en-US" dirty="0"/>
            </a:br>
            <a:r>
              <a:rPr lang="en-US" sz="2400" dirty="0">
                <a:solidFill>
                  <a:schemeClr val="tx2">
                    <a:lumMod val="60000"/>
                    <a:lumOff val="40000"/>
                  </a:schemeClr>
                </a:solidFill>
              </a:rPr>
              <a:t>The Purpose Driven Church Controversy (21</a:t>
            </a:r>
            <a:r>
              <a:rPr lang="en-US" sz="2400" baseline="30000" dirty="0">
                <a:solidFill>
                  <a:schemeClr val="tx2">
                    <a:lumMod val="60000"/>
                    <a:lumOff val="40000"/>
                  </a:schemeClr>
                </a:solidFill>
              </a:rPr>
              <a:t>st</a:t>
            </a:r>
            <a:r>
              <a:rPr lang="en-US" sz="2400" dirty="0">
                <a:solidFill>
                  <a:schemeClr val="tx2">
                    <a:lumMod val="60000"/>
                    <a:lumOff val="40000"/>
                  </a:schemeClr>
                </a:solidFill>
              </a:rPr>
              <a:t> Century)</a:t>
            </a:r>
          </a:p>
        </p:txBody>
      </p:sp>
      <p:graphicFrame>
        <p:nvGraphicFramePr>
          <p:cNvPr id="4" name="Table 3">
            <a:extLst>
              <a:ext uri="{FF2B5EF4-FFF2-40B4-BE49-F238E27FC236}">
                <a16:creationId xmlns:a16="http://schemas.microsoft.com/office/drawing/2014/main" id="{70C8303A-34D6-7A53-EC5F-705B41A1348D}"/>
              </a:ext>
            </a:extLst>
          </p:cNvPr>
          <p:cNvGraphicFramePr>
            <a:graphicFrameLocks noGrp="1"/>
          </p:cNvGraphicFramePr>
          <p:nvPr>
            <p:extLst>
              <p:ext uri="{D42A27DB-BD31-4B8C-83A1-F6EECF244321}">
                <p14:modId xmlns:p14="http://schemas.microsoft.com/office/powerpoint/2010/main" val="3638281732"/>
              </p:ext>
            </p:extLst>
          </p:nvPr>
        </p:nvGraphicFramePr>
        <p:xfrm>
          <a:off x="457200" y="1143000"/>
          <a:ext cx="8382000" cy="5410198"/>
        </p:xfrm>
        <a:graphic>
          <a:graphicData uri="http://schemas.openxmlformats.org/drawingml/2006/table">
            <a:tbl>
              <a:tblPr firstRow="1" firstCol="1" bandRow="1">
                <a:tableStyleId>{5C22544A-7EE6-4342-B048-85BDC9FD1C3A}</a:tableStyleId>
              </a:tblPr>
              <a:tblGrid>
                <a:gridCol w="1526799">
                  <a:extLst>
                    <a:ext uri="{9D8B030D-6E8A-4147-A177-3AD203B41FA5}">
                      <a16:colId xmlns:a16="http://schemas.microsoft.com/office/drawing/2014/main" val="4292814082"/>
                    </a:ext>
                  </a:extLst>
                </a:gridCol>
                <a:gridCol w="2856183">
                  <a:extLst>
                    <a:ext uri="{9D8B030D-6E8A-4147-A177-3AD203B41FA5}">
                      <a16:colId xmlns:a16="http://schemas.microsoft.com/office/drawing/2014/main" val="3708641120"/>
                    </a:ext>
                  </a:extLst>
                </a:gridCol>
                <a:gridCol w="3999018">
                  <a:extLst>
                    <a:ext uri="{9D8B030D-6E8A-4147-A177-3AD203B41FA5}">
                      <a16:colId xmlns:a16="http://schemas.microsoft.com/office/drawing/2014/main" val="437335851"/>
                    </a:ext>
                  </a:extLst>
                </a:gridCol>
              </a:tblGrid>
              <a:tr h="482692">
                <a:tc>
                  <a:txBody>
                    <a:bodyPr/>
                    <a:lstStyle/>
                    <a:p>
                      <a:pPr marL="0" marR="0">
                        <a:lnSpc>
                          <a:spcPct val="115000"/>
                        </a:lnSpc>
                        <a:spcAft>
                          <a:spcPts val="800"/>
                        </a:spcAft>
                        <a:buNone/>
                      </a:pPr>
                      <a:r>
                        <a:rPr lang="en-US" sz="1600" kern="100">
                          <a:effectLst/>
                        </a:rPr>
                        <a:t>Aspect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kern="100">
                          <a:effectLst/>
                        </a:rPr>
                        <a:t>Purpose Driven Model</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kern="100" dirty="0">
                          <a:effectLst/>
                        </a:rPr>
                        <a:t>New Testament Model</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6899127"/>
                  </a:ext>
                </a:extLst>
              </a:tr>
              <a:tr h="821251">
                <a:tc>
                  <a:txBody>
                    <a:bodyPr/>
                    <a:lstStyle/>
                    <a:p>
                      <a:pPr marL="0" marR="0">
                        <a:lnSpc>
                          <a:spcPct val="115000"/>
                        </a:lnSpc>
                        <a:spcAft>
                          <a:spcPts val="800"/>
                        </a:spcAft>
                        <a:buNone/>
                      </a:pPr>
                      <a:r>
                        <a:rPr lang="en-US" sz="1400" kern="100">
                          <a:effectLst/>
                        </a:rPr>
                        <a:t>Leadership</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Senior pastor-led, CEO model</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Plurality of elders and deacons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129555418"/>
                  </a:ext>
                </a:extLst>
              </a:tr>
              <a:tr h="821251">
                <a:tc>
                  <a:txBody>
                    <a:bodyPr/>
                    <a:lstStyle/>
                    <a:p>
                      <a:pPr marL="0" marR="0">
                        <a:lnSpc>
                          <a:spcPct val="115000"/>
                        </a:lnSpc>
                        <a:spcAft>
                          <a:spcPts val="800"/>
                        </a:spcAft>
                        <a:buNone/>
                      </a:pPr>
                      <a:r>
                        <a:rPr lang="en-US" sz="1400" kern="100" dirty="0">
                          <a:effectLst/>
                        </a:rPr>
                        <a:t>Emphasis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Programs and growth metrics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Spiritual maturity and faithfulness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683576290"/>
                  </a:ext>
                </a:extLst>
              </a:tr>
              <a:tr h="821251">
                <a:tc>
                  <a:txBody>
                    <a:bodyPr/>
                    <a:lstStyle/>
                    <a:p>
                      <a:pPr marL="0" marR="0">
                        <a:lnSpc>
                          <a:spcPct val="115000"/>
                        </a:lnSpc>
                        <a:spcAft>
                          <a:spcPts val="800"/>
                        </a:spcAft>
                        <a:buNone/>
                      </a:pPr>
                      <a:r>
                        <a:rPr lang="en-US" sz="1400" kern="100">
                          <a:effectLst/>
                        </a:rPr>
                        <a:t>Audience Focus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Seeker-sensitive, felt needs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God-centered, edification of saints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531984107"/>
                  </a:ext>
                </a:extLst>
              </a:tr>
              <a:tr h="821251">
                <a:tc>
                  <a:txBody>
                    <a:bodyPr/>
                    <a:lstStyle/>
                    <a:p>
                      <a:pPr marL="0" marR="0">
                        <a:lnSpc>
                          <a:spcPct val="115000"/>
                        </a:lnSpc>
                        <a:spcAft>
                          <a:spcPts val="800"/>
                        </a:spcAft>
                        <a:buNone/>
                      </a:pPr>
                      <a:r>
                        <a:rPr lang="en-US" sz="1400" kern="100">
                          <a:effectLst/>
                        </a:rPr>
                        <a:t>Preaching Style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dirty="0">
                          <a:effectLst/>
                        </a:rPr>
                        <a:t>Topical, purpose-driven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Expository, doctrinal</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95650106"/>
                  </a:ext>
                </a:extLst>
              </a:tr>
              <a:tr h="821251">
                <a:tc>
                  <a:txBody>
                    <a:bodyPr/>
                    <a:lstStyle/>
                    <a:p>
                      <a:pPr marL="0" marR="0">
                        <a:lnSpc>
                          <a:spcPct val="115000"/>
                        </a:lnSpc>
                        <a:spcAft>
                          <a:spcPts val="800"/>
                        </a:spcAft>
                        <a:buNone/>
                      </a:pPr>
                      <a:r>
                        <a:rPr lang="en-US" sz="1400" kern="100">
                          <a:effectLst/>
                        </a:rPr>
                        <a:t>Church Life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Programmatic, campaign-based</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Relational, organic</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282657578"/>
                  </a:ext>
                </a:extLst>
              </a:tr>
              <a:tr h="821251">
                <a:tc>
                  <a:txBody>
                    <a:bodyPr/>
                    <a:lstStyle/>
                    <a:p>
                      <a:pPr marL="0" marR="0">
                        <a:lnSpc>
                          <a:spcPct val="115000"/>
                        </a:lnSpc>
                        <a:spcAft>
                          <a:spcPts val="800"/>
                        </a:spcAft>
                        <a:buNone/>
                      </a:pPr>
                      <a:r>
                        <a:rPr lang="en-US" sz="1400" kern="100" dirty="0">
                          <a:effectLst/>
                        </a:rPr>
                        <a:t>Governance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Staff-led, goal-oriented teams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dirty="0">
                          <a:effectLst/>
                        </a:rPr>
                        <a:t>Congregational involvement and accountability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281050389"/>
                  </a:ext>
                </a:extLst>
              </a:tr>
            </a:tbl>
          </a:graphicData>
        </a:graphic>
      </p:graphicFrame>
    </p:spTree>
    <p:extLst>
      <p:ext uri="{BB962C8B-B14F-4D97-AF65-F5344CB8AC3E}">
        <p14:creationId xmlns:p14="http://schemas.microsoft.com/office/powerpoint/2010/main" val="347094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43916</TotalTime>
  <Words>3297</Words>
  <Application>Microsoft Office PowerPoint</Application>
  <PresentationFormat>On-screen Show (4:3)</PresentationFormat>
  <Paragraphs>205</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Aptos</vt:lpstr>
      <vt:lpstr>Arial</vt:lpstr>
      <vt:lpstr>Arial Narrow</vt:lpstr>
      <vt:lpstr>Calibri</vt:lpstr>
      <vt:lpstr>Wingdings</vt:lpstr>
      <vt:lpstr>PPT_Template_2010SummerSchool</vt:lpstr>
      <vt:lpstr>1_UPCRC_Powerpoint_Template_with I-Mark</vt:lpstr>
      <vt:lpstr>PowerPoint Presentation</vt:lpstr>
      <vt:lpstr>PowerPoint Presentation</vt:lpstr>
      <vt:lpstr>PowerPoint Presentation</vt:lpstr>
      <vt:lpstr>How the Early Church Responded  A foundational pattern for every church.  Acts 2:40-47 </vt:lpstr>
      <vt:lpstr>The Heart of the Christian Gospel Establish a covenant relationship with God (Hebrews 8)</vt:lpstr>
      <vt:lpstr>Division Example (1) The Arian Controversy, Council of Nicaea (235 AD)</vt:lpstr>
      <vt:lpstr>Division Example (2) The Purpose Driven Church Controversy (21st Century)</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1512</cp:revision>
  <cp:lastPrinted>2025-07-26T11:07:58Z</cp:lastPrinted>
  <dcterms:created xsi:type="dcterms:W3CDTF">2010-06-16T02:58:04Z</dcterms:created>
  <dcterms:modified xsi:type="dcterms:W3CDTF">2025-07-26T21:51:38Z</dcterms:modified>
</cp:coreProperties>
</file>