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59" r:id="rId4"/>
    <p:sldId id="564" r:id="rId5"/>
    <p:sldId id="562" r:id="rId6"/>
    <p:sldId id="547" r:id="rId7"/>
    <p:sldId id="561" r:id="rId8"/>
    <p:sldId id="565" r:id="rId9"/>
    <p:sldId id="566"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45416" autoAdjust="0"/>
  </p:normalViewPr>
  <p:slideViewPr>
    <p:cSldViewPr>
      <p:cViewPr varScale="1">
        <p:scale>
          <a:sx n="71" d="100"/>
          <a:sy n="71" d="100"/>
        </p:scale>
        <p:origin x="1566" y="6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8/9/2025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dirty="0"/>
              <a:t>Don’t spend time thinking about what “they” think versus what “He” thinks.“  “…but we have the mind of Christ” (1 Cor. 2).</a:t>
            </a:r>
          </a:p>
          <a:p>
            <a:endParaRPr lang="en-US" sz="1400" dirty="0"/>
          </a:p>
          <a:p>
            <a:r>
              <a:rPr lang="en-US" sz="1400" dirty="0"/>
              <a:t>It’s essential to be able to say “that’s right” and “that’s wrong”.  There is often an unwillingness to disagree.   </a:t>
            </a:r>
          </a:p>
          <a:p>
            <a:r>
              <a:rPr lang="en-US" sz="1400" dirty="0"/>
              <a:t>There has to be constant and healthy debate about Truth in the Church.  Be Opinionated…  Declare “that’s wrong” and “that’s right”.  Don’t be subjective…</a:t>
            </a:r>
          </a:p>
          <a:p>
            <a:endParaRPr lang="en-US" sz="1400"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fontScale="70000" lnSpcReduction="20000"/>
          </a:bodyPr>
          <a:lstStyle/>
          <a:p>
            <a:r>
              <a:rPr lang="en-US" sz="1400" dirty="0"/>
              <a:t>All four speakers </a:t>
            </a:r>
            <a:r>
              <a:rPr lang="en-US" sz="1400" b="1" dirty="0"/>
              <a:t>operate from flawed presuppositions</a:t>
            </a:r>
            <a:r>
              <a:rPr lang="en-US" sz="1400" dirty="0"/>
              <a:t>: that Job’s suffering must be deserved. They demonstrate how </a:t>
            </a:r>
            <a:r>
              <a:rPr lang="en-US" sz="1400" b="1" dirty="0"/>
              <a:t>misapplication of truth</a:t>
            </a:r>
            <a:r>
              <a:rPr lang="en-US" sz="1400" dirty="0"/>
              <a:t>, even when well-intended, leads to </a:t>
            </a:r>
            <a:r>
              <a:rPr lang="en-US" sz="1400" b="1" dirty="0"/>
              <a:t>false counsel and further division</a:t>
            </a:r>
            <a:r>
              <a:rPr lang="en-US" sz="1400" dirty="0"/>
              <a:t>. Their failure underscores the need for </a:t>
            </a:r>
            <a:r>
              <a:rPr lang="en-US" sz="1400" b="1" dirty="0"/>
              <a:t>humility, context, and compassion</a:t>
            </a:r>
            <a:r>
              <a:rPr lang="en-US" sz="1400" dirty="0"/>
              <a:t> in theological dialogue—directly applicable to preserving unity in the church.</a:t>
            </a:r>
          </a:p>
          <a:p>
            <a:endParaRPr lang="en-US" sz="1400" dirty="0"/>
          </a:p>
          <a:p>
            <a:endParaRPr lang="en-US" sz="1400" b="1" dirty="0"/>
          </a:p>
          <a:p>
            <a:r>
              <a:rPr lang="en-US" sz="1400" b="1" dirty="0"/>
              <a:t>What Is Presuppositional Thinking?</a:t>
            </a:r>
          </a:p>
          <a:p>
            <a:r>
              <a:rPr lang="en-US" sz="1400" dirty="0"/>
              <a:t>Presuppositional thinking involves </a:t>
            </a:r>
            <a:r>
              <a:rPr lang="en-US" sz="1400" b="1" dirty="0"/>
              <a:t>starting with assumptions</a:t>
            </a:r>
            <a:r>
              <a:rPr lang="en-US" sz="1400" dirty="0"/>
              <a:t> that shape how we interpret reality, truth, and Scripture. These assumptions are often </a:t>
            </a:r>
            <a:r>
              <a:rPr lang="en-US" sz="1400" b="1" dirty="0"/>
              <a:t>unexamined</a:t>
            </a:r>
            <a:r>
              <a:rPr lang="en-US" sz="1400" dirty="0"/>
              <a:t> but deeply rooted in our worldview—our overarching framework for making sense of life, meaning, morality, and destiny.</a:t>
            </a:r>
          </a:p>
          <a:p>
            <a:endParaRPr lang="en-US" sz="1400" dirty="0"/>
          </a:p>
          <a:p>
            <a:r>
              <a:rPr lang="en-US" sz="1400" dirty="0"/>
              <a:t>Example:</a:t>
            </a:r>
            <a:br>
              <a:rPr lang="en-US" sz="1400" dirty="0"/>
            </a:br>
            <a:r>
              <a:rPr lang="en-US" sz="1400" dirty="0"/>
              <a:t>If someone presupposes that "truth is relative," they will interpret Scripture selectively, potentially dismissing clear biblical commands as "contextual" or outdated.</a:t>
            </a:r>
          </a:p>
          <a:p>
            <a:endParaRPr lang="en-US" sz="1400" b="1" dirty="0"/>
          </a:p>
          <a:p>
            <a:endParaRPr lang="en-US" sz="1400" b="1" dirty="0"/>
          </a:p>
          <a:p>
            <a:r>
              <a:rPr lang="en-US" sz="1400" b="1" dirty="0"/>
              <a:t>How It Leads to Incorrect Assumptions</a:t>
            </a:r>
          </a:p>
          <a:p>
            <a:endParaRPr lang="en-US" sz="1400" b="1" dirty="0"/>
          </a:p>
          <a:p>
            <a:r>
              <a:rPr lang="en-US" sz="1400" b="1" dirty="0"/>
              <a:t>Confirmation Bias</a:t>
            </a:r>
            <a:r>
              <a:rPr lang="en-US" sz="1400" dirty="0"/>
              <a:t>: We only accept interpretations that match what we already believe.</a:t>
            </a:r>
          </a:p>
          <a:p>
            <a:r>
              <a:rPr lang="en-US" sz="1400" b="1" dirty="0"/>
              <a:t>Cultural Filtering</a:t>
            </a:r>
            <a:r>
              <a:rPr lang="en-US" sz="1400" dirty="0"/>
              <a:t>: We interpret eternal truths through the lens of modern trends or preferences (e.g. self-image or influencer dogmas).</a:t>
            </a:r>
          </a:p>
          <a:p>
            <a:r>
              <a:rPr lang="en-US" sz="1400" b="1" dirty="0"/>
              <a:t>Doctrinal Rigidity</a:t>
            </a:r>
            <a:r>
              <a:rPr lang="en-US" sz="1400" dirty="0"/>
              <a:t>: We assume our denominational position is the only legitimate one without examining Scripture afresh.</a:t>
            </a:r>
          </a:p>
          <a:p>
            <a:endParaRPr lang="en-US" sz="1400" dirty="0"/>
          </a:p>
          <a:p>
            <a:r>
              <a:rPr lang="en-US" sz="1400" dirty="0"/>
              <a:t>These errors contribute to </a:t>
            </a:r>
            <a:r>
              <a:rPr lang="en-US" sz="1400" b="1" dirty="0"/>
              <a:t>theological division, moral confusion</a:t>
            </a:r>
            <a:r>
              <a:rPr lang="en-US" sz="1400" dirty="0"/>
              <a:t>, and </a:t>
            </a:r>
            <a:r>
              <a:rPr lang="en-US" sz="1400" b="1" dirty="0"/>
              <a:t>church disunity</a:t>
            </a:r>
            <a:r>
              <a:rPr lang="en-US" sz="1400" dirty="0"/>
              <a:t>—precisely the issues your course aims to resolve.</a:t>
            </a:r>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9479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4CA4-3F3B-42B2-82D6-9C9E69A0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F954F-D1EB-B6B8-CE1C-D4C634030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AFB00-6A10-3729-A40E-F9FD808C1CAF}"/>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r>
              <a:rPr lang="en-US" dirty="0"/>
              <a:t>When divisions arise in the church—doctrinal, relational, or practical—they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endParaRPr lang="en-US"/>
          </a:p>
          <a:p>
            <a:r>
              <a:rPr lang="en-US"/>
              <a:t>Teaching </a:t>
            </a:r>
            <a:r>
              <a:rPr lang="en-US" dirty="0"/>
              <a:t>mature Christians to:</a:t>
            </a:r>
          </a:p>
          <a:p>
            <a:r>
              <a:rPr lang="en-US" b="1" dirty="0"/>
              <a:t>Recognize their assumptions</a:t>
            </a:r>
            <a:r>
              <a:rPr lang="en-US" dirty="0"/>
              <a:t>,</a:t>
            </a:r>
          </a:p>
          <a:p>
            <a:r>
              <a:rPr lang="en-US" b="1" dirty="0"/>
              <a:t>Test ideas against Scripture and observable fruit</a:t>
            </a:r>
            <a:r>
              <a:rPr lang="en-US" dirty="0"/>
              <a:t>, and</a:t>
            </a:r>
          </a:p>
          <a:p>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FDA77F08-6287-72E4-01E9-87A9826546C2}"/>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09656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a:solidFill>
                  <a:schemeClr val="tx2">
                    <a:lumMod val="60000"/>
                    <a:lumOff val="40000"/>
                  </a:schemeClr>
                </a:solidFill>
              </a:rPr>
              <a:t>https://tinyurl.com/Call2Unity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an understanding of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9AD-E2C5-9ACF-C92F-DC974C1DD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815465-210E-3A2B-2EEB-88027BDAB64C}"/>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4F69D2E7-3449-E530-5EB3-7E4124053931}"/>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463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42834</TotalTime>
  <Words>3015</Words>
  <Application>Microsoft Office PowerPoint</Application>
  <PresentationFormat>On-screen Show (4:3)</PresentationFormat>
  <Paragraphs>208</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1488</cp:revision>
  <cp:lastPrinted>2025-07-06T12:26:14Z</cp:lastPrinted>
  <dcterms:created xsi:type="dcterms:W3CDTF">2010-06-16T02:58:04Z</dcterms:created>
  <dcterms:modified xsi:type="dcterms:W3CDTF">2025-08-09T10:37:59Z</dcterms:modified>
</cp:coreProperties>
</file>