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560" r:id="rId3"/>
    <p:sldId id="571" r:id="rId4"/>
    <p:sldId id="572" r:id="rId5"/>
    <p:sldId id="442" r:id="rId6"/>
    <p:sldId id="393" r:id="rId7"/>
    <p:sldId id="398" r:id="rId8"/>
    <p:sldId id="425" r:id="rId9"/>
    <p:sldId id="404" r:id="rId10"/>
    <p:sldId id="553"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2579" autoAdjust="0"/>
  </p:normalViewPr>
  <p:slideViewPr>
    <p:cSldViewPr>
      <p:cViewPr varScale="1">
        <p:scale>
          <a:sx n="113" d="100"/>
          <a:sy n="113" d="100"/>
        </p:scale>
        <p:origin x="366"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8/9/2025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r>
              <a:rPr lang="en-US" sz="1400" dirty="0"/>
              <a:t>“I am not praying only on their behalf, but also on behalf of those who believe in me through their testimony, that they will all be one, just as you, Father, are in me and I am in you.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pPr marL="457200" lvl="1" indent="0">
              <a:buNone/>
            </a:pPr>
            <a:endParaRPr lang="en-US" sz="1400" dirty="0"/>
          </a:p>
          <a:p>
            <a:pPr marL="457200" lvl="1" indent="0">
              <a:buNone/>
            </a:pPr>
            <a:endParaRPr lang="en-US" sz="1400" dirty="0"/>
          </a:p>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17</a:t>
            </a:r>
          </a:p>
          <a:p>
            <a:endParaRPr lang="en-US" dirty="0"/>
          </a:p>
          <a:p>
            <a:r>
              <a:rPr lang="en-US" sz="1200" b="1" i="0" u="none" strike="noStrike" kern="1200" baseline="0" dirty="0">
                <a:solidFill>
                  <a:schemeClr val="tx1"/>
                </a:solidFill>
                <a:latin typeface="+mn-lt"/>
                <a:ea typeface="ＭＳ Ｐゴシック" pitchFamily="-106" charset="-128"/>
                <a:cs typeface="ＭＳ Ｐゴシック" pitchFamily="-106" charset="-128"/>
              </a:rPr>
              <a:t>17:16</a:t>
            </a:r>
            <a:r>
              <a:rPr lang="en-US" sz="1200" b="0" i="0" u="none" strike="noStrike" kern="1200" baseline="0" dirty="0">
                <a:solidFill>
                  <a:schemeClr val="tx1"/>
                </a:solidFill>
                <a:latin typeface="+mn-lt"/>
                <a:ea typeface="ＭＳ Ｐゴシック" pitchFamily="-106" charset="-128"/>
                <a:cs typeface="ＭＳ Ｐゴシック" pitchFamily="-106" charset="-128"/>
              </a:rPr>
              <a:t> Christians </a:t>
            </a:r>
            <a:r>
              <a:rPr lang="en-US" sz="1200" b="1" i="0" u="none" strike="noStrike" kern="1200" baseline="0" dirty="0">
                <a:solidFill>
                  <a:schemeClr val="tx1"/>
                </a:solidFill>
                <a:latin typeface="+mn-lt"/>
                <a:ea typeface="ＭＳ Ｐゴシック" pitchFamily="-106" charset="-128"/>
                <a:cs typeface="ＭＳ Ｐゴシック" pitchFamily="-106" charset="-128"/>
              </a:rPr>
              <a:t>are not of the world, just as</a:t>
            </a:r>
            <a:r>
              <a:rPr lang="en-US" sz="1200" b="0" i="0" u="none" strike="noStrike" kern="1200" baseline="0" dirty="0">
                <a:solidFill>
                  <a:schemeClr val="tx1"/>
                </a:solidFill>
                <a:latin typeface="+mn-lt"/>
                <a:ea typeface="ＭＳ Ｐゴシック" pitchFamily="-106" charset="-128"/>
                <a:cs typeface="ＭＳ Ｐゴシック" pitchFamily="-106" charset="-128"/>
              </a:rPr>
              <a:t> Christ was </a:t>
            </a:r>
            <a:r>
              <a:rPr lang="en-US" sz="1200" b="1" i="0" u="none" strike="noStrike" kern="1200" baseline="0" dirty="0">
                <a:solidFill>
                  <a:schemeClr val="tx1"/>
                </a:solidFill>
                <a:latin typeface="+mn-lt"/>
                <a:ea typeface="ＭＳ Ｐゴシック" pitchFamily="-106" charset="-128"/>
                <a:cs typeface="ＭＳ Ｐゴシック" pitchFamily="-106" charset="-128"/>
              </a:rPr>
              <a:t>not of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We should remember this when tempted to engage in some worldly pastime or enter into worldly associations where the name of Jesus is unwelcome.</a:t>
            </a:r>
          </a:p>
          <a:p>
            <a:endParaRPr lang="en-US" sz="1200" b="0" i="0" u="none" strike="noStrike" kern="1200" baseline="0" dirty="0">
              <a:solidFill>
                <a:schemeClr val="tx1"/>
              </a:solidFill>
              <a:latin typeface="+mn-lt"/>
              <a:ea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17:17</a:t>
            </a:r>
            <a:r>
              <a:rPr lang="en-US" sz="1200" b="0" i="0" u="none" strike="noStrike" kern="1200" baseline="0" dirty="0">
                <a:solidFill>
                  <a:schemeClr val="tx1"/>
                </a:solidFill>
                <a:latin typeface="+mn-lt"/>
                <a:ea typeface="ＭＳ Ｐゴシック" pitchFamily="-106" charset="-128"/>
                <a:cs typeface="ＭＳ Ｐゴシック" pitchFamily="-106" charset="-128"/>
              </a:rPr>
              <a:t> To </a:t>
            </a:r>
            <a:r>
              <a:rPr lang="en-US" sz="1200" b="1" i="0" u="none" strike="noStrike" kern="1200" baseline="0" dirty="0">
                <a:solidFill>
                  <a:schemeClr val="tx1"/>
                </a:solidFill>
                <a:latin typeface="+mn-lt"/>
                <a:ea typeface="ＭＳ Ｐゴシック" pitchFamily="-106" charset="-128"/>
                <a:cs typeface="ＭＳ Ｐゴシック" pitchFamily="-106" charset="-128"/>
              </a:rPr>
              <a:t>sanctify</a:t>
            </a:r>
            <a:r>
              <a:rPr lang="en-US" sz="1200" b="0" i="0" u="none" strike="noStrike" kern="1200" baseline="0" dirty="0">
                <a:solidFill>
                  <a:schemeClr val="tx1"/>
                </a:solidFill>
                <a:latin typeface="+mn-lt"/>
                <a:ea typeface="ＭＳ Ｐゴシック" pitchFamily="-106" charset="-128"/>
                <a:cs typeface="ＭＳ Ｐゴシック" pitchFamily="-106" charset="-128"/>
              </a:rPr>
              <a:t> means to set apart. The Word of God has a sanctifying effect on believers. As they read it and obey it, they are set apart as vessels suitable for the Master's use. That is exactly what the Lord Jesus was praying for here. He wanted a people who were set apart to God from the world, and usable by God.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r>
              <a:rPr lang="en-US" sz="1200" b="0" i="0" u="none" strike="noStrike" kern="1200" baseline="0" dirty="0">
                <a:solidFill>
                  <a:schemeClr val="tx1"/>
                </a:solidFill>
                <a:latin typeface="+mn-lt"/>
                <a:ea typeface="ＭＳ Ｐゴシック" pitchFamily="-106" charset="-128"/>
                <a:cs typeface="ＭＳ Ｐゴシック" pitchFamily="-106" charset="-128"/>
              </a:rPr>
              <a:t> Jesus said. He did not say, as so many do today, “Your word </a:t>
            </a:r>
            <a:r>
              <a:rPr lang="en-US" sz="1200" b="0" i="1" u="none" strike="noStrike" kern="1200" baseline="0" dirty="0">
                <a:solidFill>
                  <a:schemeClr val="tx1"/>
                </a:solidFill>
                <a:latin typeface="+mn-lt"/>
                <a:ea typeface="ＭＳ Ｐゴシック" pitchFamily="-106" charset="-128"/>
                <a:cs typeface="ＭＳ Ｐゴシック" pitchFamily="-106" charset="-128"/>
              </a:rPr>
              <a:t>contains</a:t>
            </a:r>
            <a:r>
              <a:rPr lang="en-US" sz="1200" b="0" i="0" u="none" strike="noStrike" kern="1200" baseline="0" dirty="0">
                <a:solidFill>
                  <a:schemeClr val="tx1"/>
                </a:solidFill>
                <a:latin typeface="+mn-lt"/>
                <a:ea typeface="ＭＳ Ｐゴシック" pitchFamily="-106" charset="-128"/>
                <a:cs typeface="ＭＳ Ｐゴシック" pitchFamily="-106" charset="-128"/>
              </a:rPr>
              <a:t> truth,” but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p>
          <a:p>
            <a:pPr rtl="0"/>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17:18</a:t>
            </a:r>
            <a:r>
              <a:rPr lang="en-US" sz="1200" b="0" i="0" u="none" strike="noStrike" kern="1200" baseline="0" dirty="0">
                <a:solidFill>
                  <a:schemeClr val="tx1"/>
                </a:solidFill>
                <a:latin typeface="+mn-lt"/>
                <a:ea typeface="ＭＳ Ｐゴシック" pitchFamily="-106" charset="-128"/>
                <a:cs typeface="ＭＳ Ｐゴシック" pitchFamily="-106" charset="-128"/>
              </a:rPr>
              <a:t> The Father </a:t>
            </a:r>
            <a:r>
              <a:rPr lang="en-US" sz="1200" b="1" i="0" u="none" strike="noStrike" kern="1200" baseline="0" dirty="0">
                <a:solidFill>
                  <a:schemeClr val="tx1"/>
                </a:solidFill>
                <a:latin typeface="+mn-lt"/>
                <a:ea typeface="ＭＳ Ｐゴシック" pitchFamily="-106" charset="-128"/>
                <a:cs typeface="ＭＳ Ｐゴシック" pitchFamily="-106" charset="-128"/>
              </a:rPr>
              <a:t>sent</a:t>
            </a:r>
            <a:r>
              <a:rPr lang="en-US" sz="1200" b="0" i="0" u="none" strike="noStrike" kern="1200" baseline="0" dirty="0">
                <a:solidFill>
                  <a:schemeClr val="tx1"/>
                </a:solidFill>
                <a:latin typeface="+mn-lt"/>
                <a:ea typeface="ＭＳ Ｐゴシック" pitchFamily="-106" charset="-128"/>
                <a:cs typeface="ＭＳ Ｐゴシック" pitchFamily="-106" charset="-128"/>
              </a:rPr>
              <a:t> the Lord Jesus </a:t>
            </a:r>
            <a:r>
              <a:rPr lang="en-US" sz="1200" b="1" i="0" u="none" strike="noStrike" kern="1200" baseline="0" dirty="0">
                <a:solidFill>
                  <a:schemeClr val="tx1"/>
                </a:solidFill>
                <a:latin typeface="+mn-lt"/>
                <a:ea typeface="ＭＳ Ｐゴシック" pitchFamily="-106" charset="-128"/>
                <a:cs typeface="ＭＳ Ｐゴシック" pitchFamily="-106" charset="-128"/>
              </a:rPr>
              <a:t>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to reveal the character of God to men. As the Lord prayed, He realized that He would soon be going back to heaven. But future generations would still need some witness concerning God. This work must be done by believers, through the power of the Holy Spirit. Of course, Christians can never represent God as perfectly as Christ did because they can never be equal with God. But believers are here just the same to represent God to the world. It is for this reason Jesus </a:t>
            </a:r>
            <a:r>
              <a:rPr lang="en-US" sz="1200" b="1" i="0" u="none" strike="noStrike" kern="1200" baseline="0" dirty="0">
                <a:solidFill>
                  <a:schemeClr val="tx1"/>
                </a:solidFill>
                <a:latin typeface="+mn-lt"/>
                <a:ea typeface="ＭＳ Ｐゴシック" pitchFamily="-106" charset="-128"/>
                <a:cs typeface="ＭＳ Ｐゴシック" pitchFamily="-106" charset="-128"/>
              </a:rPr>
              <a:t>sent them 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a:t>
            </a: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64843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F8491-D000-CEC2-BD3A-4924B803A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29E3B-2056-0E29-15EF-18D69F979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FBFCA-5B64-C0CD-516C-6E60D5528974}"/>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A156ADE-19FD-D02F-8817-9A0903FD0484}"/>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397635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baseline="0" dirty="0"/>
          </a:p>
          <a:p>
            <a:endParaRPr lang="en-US" sz="1400" baseline="0" dirty="0"/>
          </a:p>
          <a:p>
            <a:pPr algn="ctr"/>
            <a:r>
              <a:rPr lang="en-US" sz="1400" b="1" i="1" dirty="0"/>
              <a:t>The Father, The Son, The Holy Spirit</a:t>
            </a:r>
          </a:p>
          <a:p>
            <a:endParaRPr lang="en-US" sz="1400" b="1" i="1" dirty="0"/>
          </a:p>
          <a:p>
            <a:r>
              <a:rPr lang="en-US" sz="1400" b="1" i="1" dirty="0"/>
              <a:t>“Therefore go and make disciples of all nations, baptizing them in the name of the </a:t>
            </a:r>
            <a:r>
              <a:rPr lang="en-US" sz="1400" b="1" i="1" u="sng" dirty="0"/>
              <a:t>Father and the Son and the Holy Spirit</a:t>
            </a:r>
            <a:r>
              <a:rPr lang="en-US" sz="1400" b="1" i="1" dirty="0"/>
              <a:t>, teaching them to obey everything I have commanded you.  And remember, I am with you always, to the end of the age.” </a:t>
            </a:r>
          </a:p>
          <a:p>
            <a:r>
              <a:rPr lang="en-US" sz="1400" b="1" i="1" dirty="0"/>
              <a:t> </a:t>
            </a:r>
          </a:p>
          <a:p>
            <a:r>
              <a:rPr lang="en-US" sz="1400" b="1" i="1" dirty="0"/>
              <a:t>Matthew 28:19</a:t>
            </a:r>
          </a:p>
          <a:p>
            <a:endParaRPr lang="en-US" sz="1400" baseline="0" dirty="0"/>
          </a:p>
          <a:p>
            <a:pPr algn="ctr"/>
            <a:r>
              <a:rPr lang="en-US" sz="1400" b="1" i="1" dirty="0"/>
              <a:t>The Father with the Holy Spirit</a:t>
            </a:r>
          </a:p>
          <a:p>
            <a:endParaRPr lang="en-US" sz="1400" b="1" i="1" dirty="0"/>
          </a:p>
          <a:p>
            <a:r>
              <a:rPr lang="en-US" sz="1400" b="1" i="1" dirty="0"/>
              <a:t>“But the Advocate, the Holy Spirit, whom the Father will send in my name, will teach you everything and will cause you to remember everything I said to you.” </a:t>
            </a:r>
          </a:p>
          <a:p>
            <a:r>
              <a:rPr lang="en-US" sz="1400" b="1" i="1" dirty="0"/>
              <a:t> </a:t>
            </a:r>
          </a:p>
          <a:p>
            <a:r>
              <a:rPr lang="en-US" sz="1400" b="1" i="1" dirty="0"/>
              <a:t>John 14:26</a:t>
            </a:r>
          </a:p>
          <a:p>
            <a:endParaRPr lang="en-US" sz="1400" baseline="0" dirty="0"/>
          </a:p>
          <a:p>
            <a:endParaRPr lang="en-US" sz="1400" dirty="0"/>
          </a:p>
          <a:p>
            <a:pPr algn="ctr"/>
            <a:r>
              <a:rPr lang="en-US" sz="1400" b="1" i="1" dirty="0"/>
              <a:t>The Father with the Son</a:t>
            </a:r>
          </a:p>
          <a:p>
            <a:endParaRPr lang="en-US" sz="1400" b="1" i="1" dirty="0"/>
          </a:p>
          <a:p>
            <a:r>
              <a:rPr lang="en-US" sz="1400" b="1" i="1" dirty="0"/>
              <a:t>“The Father and I are one.”   John 10:30</a:t>
            </a:r>
          </a:p>
          <a:p>
            <a:endParaRPr lang="en-US" sz="1400" b="1" i="1" dirty="0"/>
          </a:p>
          <a:p>
            <a:r>
              <a:rPr lang="en-US" sz="1400" b="1" i="1" dirty="0"/>
              <a:t>“So Jesus said to them again, ‘Peace be with you. Just as the Father has sent me, I also send you.’”   John 20:21</a:t>
            </a:r>
          </a:p>
          <a:p>
            <a:endParaRPr lang="en-US" sz="1400" dirty="0"/>
          </a:p>
          <a:p>
            <a:endParaRPr lang="en-US" sz="1400" dirty="0"/>
          </a:p>
          <a:p>
            <a:endParaRPr lang="en-US" sz="1400" dirty="0"/>
          </a:p>
          <a:p>
            <a:pPr algn="ctr"/>
            <a:r>
              <a:rPr lang="en-US" sz="1400" b="1" i="1" dirty="0"/>
              <a:t>The Son with the Holy Spirit</a:t>
            </a:r>
          </a:p>
          <a:p>
            <a:endParaRPr lang="en-US" sz="1400" b="1" i="1" dirty="0"/>
          </a:p>
          <a:p>
            <a:r>
              <a:rPr lang="en-US" sz="1400"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sz="1400" b="1" i="1" dirty="0"/>
              <a:t> </a:t>
            </a:r>
          </a:p>
          <a:p>
            <a:r>
              <a:rPr lang="en-US" sz="1400" b="1" i="1" dirty="0"/>
              <a:t>John 16:7-8</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The Trinity as a Model</a:t>
            </a:r>
          </a:p>
          <a:p>
            <a:pPr lvl="0"/>
            <a:endParaRPr lang="en-US" sz="1200" b="1"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Unity and Diversity</a:t>
            </a:r>
            <a:r>
              <a:rPr lang="en-US" sz="1200" kern="1200" dirty="0">
                <a:solidFill>
                  <a:schemeClr val="tx1"/>
                </a:solidFill>
                <a:effectLst/>
                <a:latin typeface="+mn-lt"/>
                <a:ea typeface="ＭＳ Ｐゴシック" pitchFamily="-106" charset="-128"/>
                <a:cs typeface="ＭＳ Ｐゴシック" pitchFamily="-106" charset="-128"/>
              </a:rPr>
              <a:t>: The Father, Son, and Holy Spirit are distinct, yet fully one. This divine relationship is the pattern for all social and institutional life.</a:t>
            </a:r>
          </a:p>
          <a:p>
            <a:pPr lvl="0"/>
            <a:r>
              <a:rPr lang="en-US" sz="1200" b="1" kern="1200" dirty="0">
                <a:solidFill>
                  <a:schemeClr val="tx1"/>
                </a:solidFill>
                <a:effectLst/>
                <a:latin typeface="+mn-lt"/>
                <a:ea typeface="ＭＳ Ｐゴシック" pitchFamily="-106" charset="-128"/>
                <a:cs typeface="ＭＳ Ｐゴシック" pitchFamily="-106" charset="-128"/>
              </a:rPr>
              <a:t>God’s Sovereignty</a:t>
            </a:r>
            <a:r>
              <a:rPr lang="en-US" sz="1200" kern="1200" dirty="0">
                <a:solidFill>
                  <a:schemeClr val="tx1"/>
                </a:solidFill>
                <a:effectLst/>
                <a:latin typeface="+mn-lt"/>
                <a:ea typeface="ＭＳ Ｐゴシック" pitchFamily="-106" charset="-128"/>
                <a:cs typeface="ＭＳ Ｐゴシック" pitchFamily="-106" charset="-128"/>
              </a:rPr>
              <a:t>: All spheres of life derive their structure and authority from God’s design, not from human invention.</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r>
              <a:rPr lang="en-US" sz="1200" b="1" kern="1200" dirty="0">
                <a:solidFill>
                  <a:schemeClr val="tx1"/>
                </a:solidFill>
                <a:effectLst/>
                <a:latin typeface="+mn-lt"/>
                <a:ea typeface="ＭＳ Ｐゴシック" pitchFamily="-106" charset="-128"/>
                <a:cs typeface="ＭＳ Ｐゴシック" pitchFamily="-106" charset="-128"/>
              </a:rPr>
              <a:t>The Six Spheres of Dominion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These represent domains where God’s authority is displayed and delegated to humans:</a:t>
            </a:r>
          </a:p>
          <a:p>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Family</a:t>
            </a:r>
            <a:r>
              <a:rPr lang="en-US" sz="1200" kern="1200" dirty="0">
                <a:solidFill>
                  <a:schemeClr val="tx1"/>
                </a:solidFill>
                <a:effectLst/>
                <a:latin typeface="+mn-lt"/>
                <a:ea typeface="ＭＳ Ｐゴシック" pitchFamily="-106" charset="-128"/>
                <a:cs typeface="ＭＳ Ｐゴシック" pitchFamily="-106" charset="-128"/>
              </a:rPr>
              <a:t> – Reflects intimacy and generational legacy.</a:t>
            </a:r>
          </a:p>
          <a:p>
            <a:pPr lvl="0"/>
            <a:r>
              <a:rPr lang="en-US" sz="1200" b="1" kern="1200" dirty="0">
                <a:solidFill>
                  <a:schemeClr val="tx1"/>
                </a:solidFill>
                <a:effectLst/>
                <a:latin typeface="+mn-lt"/>
                <a:ea typeface="ＭＳ Ｐゴシック" pitchFamily="-106" charset="-128"/>
                <a:cs typeface="ＭＳ Ｐゴシック" pitchFamily="-106" charset="-128"/>
              </a:rPr>
              <a:t>Labor/Work</a:t>
            </a:r>
            <a:r>
              <a:rPr lang="en-US" sz="1200" kern="1200" dirty="0">
                <a:solidFill>
                  <a:schemeClr val="tx1"/>
                </a:solidFill>
                <a:effectLst/>
                <a:latin typeface="+mn-lt"/>
                <a:ea typeface="ＭＳ Ｐゴシック" pitchFamily="-106" charset="-128"/>
                <a:cs typeface="ＭＳ Ｐゴシック" pitchFamily="-106" charset="-128"/>
              </a:rPr>
              <a:t> – Stewardship of creation and productivity.</a:t>
            </a:r>
          </a:p>
          <a:p>
            <a:pPr lvl="0"/>
            <a:r>
              <a:rPr lang="en-US" sz="1200" b="1" kern="1200" dirty="0">
                <a:solidFill>
                  <a:schemeClr val="tx1"/>
                </a:solidFill>
                <a:effectLst/>
                <a:latin typeface="+mn-lt"/>
                <a:ea typeface="ＭＳ Ｐゴシック" pitchFamily="-106" charset="-128"/>
                <a:cs typeface="ＭＳ Ｐゴシック" pitchFamily="-106" charset="-128"/>
              </a:rPr>
              <a:t>Church</a:t>
            </a:r>
            <a:r>
              <a:rPr lang="en-US" sz="1200" kern="1200" dirty="0">
                <a:solidFill>
                  <a:schemeClr val="tx1"/>
                </a:solidFill>
                <a:effectLst/>
                <a:latin typeface="+mn-lt"/>
                <a:ea typeface="ＭＳ Ｐゴシック" pitchFamily="-106" charset="-128"/>
                <a:cs typeface="ＭＳ Ｐゴシック" pitchFamily="-106" charset="-128"/>
              </a:rPr>
              <a:t> – Spiritual care and moral leadership.</a:t>
            </a:r>
          </a:p>
          <a:p>
            <a:pPr lvl="0"/>
            <a:r>
              <a:rPr lang="en-US" sz="1200" b="1" kern="1200" dirty="0">
                <a:solidFill>
                  <a:schemeClr val="tx1"/>
                </a:solidFill>
                <a:effectLst/>
                <a:latin typeface="+mn-lt"/>
                <a:ea typeface="ＭＳ Ｐゴシック" pitchFamily="-106" charset="-128"/>
                <a:cs typeface="ＭＳ Ｐゴシック" pitchFamily="-106" charset="-128"/>
              </a:rPr>
              <a:t>State</a:t>
            </a:r>
            <a:r>
              <a:rPr lang="en-US" sz="1200" kern="1200" dirty="0">
                <a:solidFill>
                  <a:schemeClr val="tx1"/>
                </a:solidFill>
                <a:effectLst/>
                <a:latin typeface="+mn-lt"/>
                <a:ea typeface="ＭＳ Ｐゴシック" pitchFamily="-106" charset="-128"/>
                <a:cs typeface="ＭＳ Ｐゴシック" pitchFamily="-106" charset="-128"/>
              </a:rPr>
              <a:t> – Civil justice and protection of the innocent.</a:t>
            </a:r>
          </a:p>
          <a:p>
            <a:pPr lvl="0"/>
            <a:r>
              <a:rPr lang="en-US" sz="1200" b="1" kern="1200" dirty="0">
                <a:solidFill>
                  <a:schemeClr val="tx1"/>
                </a:solidFill>
                <a:effectLst/>
                <a:latin typeface="+mn-lt"/>
                <a:ea typeface="ＭＳ Ｐゴシック" pitchFamily="-106" charset="-128"/>
                <a:cs typeface="ＭＳ Ｐゴシック" pitchFamily="-106" charset="-128"/>
              </a:rPr>
              <a:t>Community</a:t>
            </a:r>
            <a:r>
              <a:rPr lang="en-US" sz="1200" kern="1200" dirty="0">
                <a:solidFill>
                  <a:schemeClr val="tx1"/>
                </a:solidFill>
                <a:effectLst/>
                <a:latin typeface="+mn-lt"/>
                <a:ea typeface="ＭＳ Ｐゴシック" pitchFamily="-106" charset="-128"/>
                <a:cs typeface="ＭＳ Ｐゴシック" pitchFamily="-106" charset="-128"/>
              </a:rPr>
              <a:t> – Social interaction, culture, and charity.</a:t>
            </a:r>
          </a:p>
          <a:p>
            <a:pPr lvl="0"/>
            <a:r>
              <a:rPr lang="en-US" sz="1200" b="1" kern="1200" dirty="0">
                <a:solidFill>
                  <a:schemeClr val="tx1"/>
                </a:solidFill>
                <a:effectLst/>
                <a:latin typeface="+mn-lt"/>
                <a:ea typeface="ＭＳ Ｐゴシック" pitchFamily="-106" charset="-128"/>
                <a:cs typeface="ＭＳ Ｐゴシック" pitchFamily="-106" charset="-128"/>
              </a:rPr>
              <a:t>God-Man Relationship</a:t>
            </a:r>
            <a:r>
              <a:rPr lang="en-US" sz="1200" kern="1200" dirty="0">
                <a:solidFill>
                  <a:schemeClr val="tx1"/>
                </a:solidFill>
                <a:effectLst/>
                <a:latin typeface="+mn-lt"/>
                <a:ea typeface="ＭＳ Ｐゴシック" pitchFamily="-106" charset="-128"/>
                <a:cs typeface="ＭＳ Ｐゴシック" pitchFamily="-106" charset="-128"/>
              </a:rPr>
              <a:t> – The heart of worship and truth.</a:t>
            </a:r>
          </a:p>
          <a:p>
            <a:pPr lvl="0"/>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Each of these should remain in their </a:t>
            </a:r>
            <a:r>
              <a:rPr lang="en-US" sz="1200" b="1" kern="1200" dirty="0">
                <a:solidFill>
                  <a:schemeClr val="tx1"/>
                </a:solidFill>
                <a:effectLst/>
                <a:latin typeface="+mn-lt"/>
                <a:ea typeface="ＭＳ Ｐゴシック" pitchFamily="-106" charset="-128"/>
                <a:cs typeface="ＭＳ Ｐゴシック" pitchFamily="-106" charset="-128"/>
              </a:rPr>
              <a:t>proper boundaries</a:t>
            </a:r>
            <a:r>
              <a:rPr lang="en-US" sz="1200" kern="1200" dirty="0">
                <a:solidFill>
                  <a:schemeClr val="tx1"/>
                </a:solidFill>
                <a:effectLst/>
                <a:latin typeface="+mn-lt"/>
                <a:ea typeface="ＭＳ Ｐゴシック" pitchFamily="-106" charset="-128"/>
                <a:cs typeface="ＭＳ Ｐゴシック" pitchFamily="-106" charset="-128"/>
              </a:rPr>
              <a:t> while working harmoniously—like the unity within the Trinity.</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4031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Source of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Unity as Divine Witness</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Oneness in the Trinity Teach Us?</a:t>
            </a:r>
          </a:p>
          <a:p>
            <a:endParaRPr lang="en-US" sz="2400" dirty="0"/>
          </a:p>
          <a:p>
            <a:r>
              <a:rPr lang="en-US" sz="2200" dirty="0"/>
              <a:t>“I am not praying only on their behalf, but also on behalf of those who believe in me through their testimony, </a:t>
            </a:r>
            <a:r>
              <a:rPr lang="en-US" sz="2200" i="1" dirty="0"/>
              <a:t>that they will all be one, just as you, Father, are in me and I am in you</a:t>
            </a:r>
            <a:r>
              <a:rPr lang="en-US" sz="2200" dirty="0"/>
              <a:t>.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a:solidFill>
                  <a:schemeClr val="tx2">
                    <a:lumMod val="60000"/>
                    <a:lumOff val="40000"/>
                  </a:schemeClr>
                </a:solidFill>
              </a:rPr>
              <a:t>https://tinyurl.com/Call2Unity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nting of a person and person&#10;&#10;AI-generated content may be incorrect.">
            <a:extLst>
              <a:ext uri="{FF2B5EF4-FFF2-40B4-BE49-F238E27FC236}">
                <a16:creationId xmlns:a16="http://schemas.microsoft.com/office/drawing/2014/main" id="{11F414CC-1756-AEB6-DEB3-C68A6D860350}"/>
              </a:ext>
            </a:extLst>
          </p:cNvPr>
          <p:cNvPicPr>
            <a:picLocks noChangeAspect="1"/>
          </p:cNvPicPr>
          <p:nvPr/>
        </p:nvPicPr>
        <p:blipFill>
          <a:blip r:embed="rId3">
            <a:extLst>
              <a:ext uri="{28A0092B-C50C-407E-A947-70E740481C1C}">
                <a14:useLocalDpi xmlns:a14="http://schemas.microsoft.com/office/drawing/2010/main" val="0"/>
              </a:ext>
            </a:extLst>
          </a:blip>
          <a:srcRect t="19614" r="1" b="6520"/>
          <a:stretch>
            <a:fillRect/>
          </a:stretch>
        </p:blipFill>
        <p:spPr>
          <a:xfrm>
            <a:off x="90488" y="68263"/>
            <a:ext cx="8963025" cy="6721475"/>
          </a:xfrm>
          <a:prstGeom prst="rect">
            <a:avLst/>
          </a:prstGeom>
          <a:noFill/>
        </p:spPr>
      </p:pic>
    </p:spTree>
    <p:extLst>
      <p:ext uri="{BB962C8B-B14F-4D97-AF65-F5344CB8AC3E}">
        <p14:creationId xmlns:p14="http://schemas.microsoft.com/office/powerpoint/2010/main" val="124889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C480C-FAAB-32BB-2382-F8C36F4BB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4D5DE-D7CE-56D3-A7E7-ABFC33563E68}"/>
              </a:ext>
            </a:extLst>
          </p:cNvPr>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Relationships reflect His Character – “By Design”</a:t>
            </a:r>
          </a:p>
        </p:txBody>
      </p:sp>
      <p:sp>
        <p:nvSpPr>
          <p:cNvPr id="6" name="TextBox 5">
            <a:extLst>
              <a:ext uri="{FF2B5EF4-FFF2-40B4-BE49-F238E27FC236}">
                <a16:creationId xmlns:a16="http://schemas.microsoft.com/office/drawing/2014/main" id="{AD37D4B4-48C6-89D1-E6FE-F82D5A0631FD}"/>
              </a:ext>
            </a:extLst>
          </p:cNvPr>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a:t>
            </a:r>
            <a:r>
              <a:rPr lang="en-US" sz="2000" b="1" i="1" u="sng" dirty="0"/>
              <a:t>God’s design</a:t>
            </a:r>
            <a:r>
              <a:rPr lang="en-US" sz="2000" b="1" i="1" dirty="0"/>
              <a:t> is to deny </a:t>
            </a:r>
            <a:r>
              <a:rPr lang="en-US" sz="2000" b="1" i="1" u="sng" dirty="0"/>
              <a:t>His character</a:t>
            </a:r>
            <a:r>
              <a:rPr lang="en-US" sz="2000" i="1" dirty="0"/>
              <a:t>.</a:t>
            </a:r>
          </a:p>
        </p:txBody>
      </p:sp>
      <p:sp>
        <p:nvSpPr>
          <p:cNvPr id="8" name="TextBox 7">
            <a:extLst>
              <a:ext uri="{FF2B5EF4-FFF2-40B4-BE49-F238E27FC236}">
                <a16:creationId xmlns:a16="http://schemas.microsoft.com/office/drawing/2014/main" id="{A2A08E15-7CC4-090D-0E86-79D53EEE0161}"/>
              </a:ext>
            </a:extLst>
          </p:cNvPr>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3E6AF06-C364-1E81-C27C-3A0667E8A8F7}"/>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BA971C10-5AA4-7622-E863-4E4D230CBC62}"/>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0CCE5D3C-0646-FCFF-A291-46F653D733FD}"/>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20268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 and Relationships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56475" y="5475610"/>
            <a:ext cx="8001000" cy="1015663"/>
          </a:xfrm>
          <a:prstGeom prst="rect">
            <a:avLst/>
          </a:prstGeom>
          <a:noFill/>
        </p:spPr>
        <p:txBody>
          <a:bodyPr wrap="square" rtlCol="0">
            <a:spAutoFit/>
          </a:bodyPr>
          <a:lstStyle/>
          <a:p>
            <a:r>
              <a:rPr lang="en-US" sz="2000" b="1" i="1" u="sng" dirty="0"/>
              <a:t>Social Disorder is a Human Pathology…</a:t>
            </a:r>
            <a:endParaRPr lang="en-US" sz="2000" i="1" u="sng"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56475" y="2690564"/>
            <a:ext cx="8001000" cy="1015663"/>
          </a:xfrm>
          <a:prstGeom prst="rect">
            <a:avLst/>
          </a:prstGeom>
          <a:noFill/>
        </p:spPr>
        <p:txBody>
          <a:bodyPr wrap="square" rtlCol="0">
            <a:spAutoFit/>
          </a:bodyPr>
          <a:lstStyle/>
          <a:p>
            <a:r>
              <a:rPr lang="en-US" sz="2000" i="1" dirty="0"/>
              <a:t>“</a:t>
            </a:r>
            <a:r>
              <a:rPr lang="en-US" sz="2000" b="1" i="1" dirty="0"/>
              <a:t>He who has My commandments and keeps them</a:t>
            </a:r>
            <a:r>
              <a:rPr lang="en-US" sz="2000" i="1" dirty="0"/>
              <a:t>, it is he who loves Me. And he who loves Me will be loved by My Father, and I will love him and manifest Myself to him.”  John 14:21</a:t>
            </a:r>
          </a:p>
        </p:txBody>
      </p:sp>
      <p:sp>
        <p:nvSpPr>
          <p:cNvPr id="9" name="TextBox 8">
            <a:extLst>
              <a:ext uri="{FF2B5EF4-FFF2-40B4-BE49-F238E27FC236}">
                <a16:creationId xmlns:a16="http://schemas.microsoft.com/office/drawing/2014/main" id="{344C5C80-4B9B-4AC5-AFE3-3F5CEA5BAE7B}"/>
              </a:ext>
            </a:extLst>
          </p:cNvPr>
          <p:cNvSpPr txBox="1"/>
          <p:nvPr/>
        </p:nvSpPr>
        <p:spPr>
          <a:xfrm>
            <a:off x="440863" y="3838083"/>
            <a:ext cx="8001000" cy="707886"/>
          </a:xfrm>
          <a:prstGeom prst="rect">
            <a:avLst/>
          </a:prstGeom>
          <a:noFill/>
        </p:spPr>
        <p:txBody>
          <a:bodyPr wrap="square" rtlCol="0">
            <a:spAutoFit/>
          </a:bodyPr>
          <a:lstStyle/>
          <a:p>
            <a:r>
              <a:rPr lang="en-US" sz="2000" i="1" dirty="0"/>
              <a:t>“For </a:t>
            </a:r>
            <a:r>
              <a:rPr lang="en-US" sz="2000" b="1" i="1" dirty="0"/>
              <a:t>whoever does the will of God </a:t>
            </a:r>
            <a:r>
              <a:rPr lang="en-US" sz="2000" i="1" dirty="0"/>
              <a:t>is my brother and sister and mother.”  Mark 3:35</a:t>
            </a:r>
          </a:p>
        </p:txBody>
      </p:sp>
      <p:sp>
        <p:nvSpPr>
          <p:cNvPr id="4" name="TextBox 3">
            <a:extLst>
              <a:ext uri="{FF2B5EF4-FFF2-40B4-BE49-F238E27FC236}">
                <a16:creationId xmlns:a16="http://schemas.microsoft.com/office/drawing/2014/main" id="{B2EDE564-9B84-520B-D6AA-F39A1E18A05A}"/>
              </a:ext>
            </a:extLst>
          </p:cNvPr>
          <p:cNvSpPr txBox="1"/>
          <p:nvPr/>
        </p:nvSpPr>
        <p:spPr>
          <a:xfrm>
            <a:off x="456475" y="4656846"/>
            <a:ext cx="7925526" cy="707886"/>
          </a:xfrm>
          <a:prstGeom prst="rect">
            <a:avLst/>
          </a:prstGeom>
          <a:noFill/>
        </p:spPr>
        <p:txBody>
          <a:bodyPr wrap="square">
            <a:spAutoFit/>
          </a:bodyPr>
          <a:lstStyle/>
          <a:p>
            <a:r>
              <a:rPr lang="en-US" sz="2000" i="1" dirty="0"/>
              <a:t>“</a:t>
            </a:r>
            <a:r>
              <a:rPr lang="en-US" sz="2000" b="1" i="1" dirty="0"/>
              <a:t>Let this mind be in you </a:t>
            </a:r>
            <a:r>
              <a:rPr lang="en-US" sz="2000" i="1" dirty="0"/>
              <a:t>which was also in Christ Jesus…”  Philippians 2:5-11 </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43115</TotalTime>
  <Words>2958</Words>
  <Application>Microsoft Office PowerPoint</Application>
  <PresentationFormat>On-screen Show (4:3)</PresentationFormat>
  <Paragraphs>176</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Arial Narrow</vt:lpstr>
      <vt:lpstr>Calibri</vt:lpstr>
      <vt:lpstr>Wingdings</vt:lpstr>
      <vt:lpstr>PPT_Template_2010SummerSchool</vt:lpstr>
      <vt:lpstr>1_UPCRC_Powerpoint_Template_with I-Mark</vt:lpstr>
      <vt:lpstr>PowerPoint Presentation</vt:lpstr>
      <vt:lpstr>PowerPoint Presentation</vt:lpstr>
      <vt:lpstr>Knowing God via the Social Order Relationships reflect His Character – “By Design”</vt:lpstr>
      <vt:lpstr>The Triune Nature of God Unity, Relationships, Roles, Equality, Authority, Submission</vt:lpstr>
      <vt:lpstr>Who is God? What does He want? The God of Order and Relationships</vt:lpstr>
      <vt:lpstr>PowerPoint Presentation</vt:lpstr>
      <vt:lpstr>PowerPoint Presentation</vt:lpstr>
      <vt:lpstr>How the Early Church Responded  A foundational pattern for every church.  Acts 2:40-47 </vt:lpstr>
      <vt:lpstr>The Heart of the Christian Gospel Restoration of a covenant relationship with God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1501</cp:revision>
  <cp:lastPrinted>2025-07-06T12:26:14Z</cp:lastPrinted>
  <dcterms:created xsi:type="dcterms:W3CDTF">2010-06-16T02:58:04Z</dcterms:created>
  <dcterms:modified xsi:type="dcterms:W3CDTF">2025-08-09T10:38:32Z</dcterms:modified>
</cp:coreProperties>
</file>