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398" r:id="rId4"/>
    <p:sldId id="425" r:id="rId5"/>
    <p:sldId id="404" r:id="rId6"/>
    <p:sldId id="553" r:id="rId7"/>
    <p:sldId id="393" r:id="rId8"/>
    <p:sldId id="561"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0180" autoAdjust="0"/>
  </p:normalViewPr>
  <p:slideViewPr>
    <p:cSldViewPr>
      <p:cViewPr varScale="1">
        <p:scale>
          <a:sx n="110" d="100"/>
          <a:sy n="110" d="100"/>
        </p:scale>
        <p:origin x="456" y="10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8/9/2025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endParaRPr lang="en-US" sz="1400" dirty="0"/>
          </a:p>
          <a:p>
            <a:pPr marL="457200" lvl="1" indent="0">
              <a:buNone/>
            </a:pPr>
            <a:endParaRPr lang="en-US" sz="1400" dirty="0"/>
          </a:p>
          <a:p>
            <a:pPr marL="0" lvl="0" indent="0">
              <a:buNone/>
            </a:pPr>
            <a:r>
              <a:rPr lang="en-US" sz="1400" dirty="0"/>
              <a:t>I urge you, brothers and sisters, by the name of our Lord Jesus Christ, to agree together, to end your divisions, and to be united by the same mind and purpose. For members of Chloe’s household have made it clear to me, my brothers and sisters, that there are quarrels among you. Now I mean this, that each of you is saying, “I am with Paul,” or “I am with Apollos,” or “I am with Cephas,” or “I am with Christ.” Is Christ divided? Paul wasn’t crucified for you, was he? Or were you in fact baptized in the name of Paul? I thank God that I did not baptize any of you except Crispus and Gaius, so that no one can say that you were baptized in my name! (I also baptized the household of Stephanus. Otherwise, I do not remember whether I baptized anyone else.) For Christ did not send me to baptize, but to preach the gospel – and not with clever speech, so that the cross of Christ would not become useless.  (1Co 1:10-17)</a:t>
            </a:r>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 via Promises and Covenant Relationships…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Historical Context</a:t>
            </a:r>
            <a:endParaRPr lang="en-US" sz="11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Timeframe</a:t>
            </a:r>
            <a:r>
              <a:rPr lang="en-US" sz="1200" kern="1200" dirty="0">
                <a:solidFill>
                  <a:schemeClr val="tx1"/>
                </a:solidFill>
                <a:effectLst/>
                <a:latin typeface="+mn-lt"/>
                <a:ea typeface="ＭＳ Ｐゴシック" pitchFamily="-106" charset="-128"/>
                <a:cs typeface="ＭＳ Ｐゴシック" pitchFamily="-106" charset="-128"/>
              </a:rPr>
              <a:t>: Early 4th century AD</a:t>
            </a:r>
          </a:p>
          <a:p>
            <a:pPr lvl="0"/>
            <a:r>
              <a:rPr lang="en-US" sz="1200" b="1" kern="1200" dirty="0">
                <a:solidFill>
                  <a:schemeClr val="tx1"/>
                </a:solidFill>
                <a:effectLst/>
                <a:latin typeface="+mn-lt"/>
                <a:ea typeface="ＭＳ Ｐゴシック" pitchFamily="-106" charset="-128"/>
                <a:cs typeface="ＭＳ Ｐゴシック" pitchFamily="-106" charset="-128"/>
              </a:rPr>
              <a:t>Political Climate</a:t>
            </a:r>
            <a:r>
              <a:rPr lang="en-US" sz="1200" kern="1200" dirty="0">
                <a:solidFill>
                  <a:schemeClr val="tx1"/>
                </a:solidFill>
                <a:effectLst/>
                <a:latin typeface="+mn-lt"/>
                <a:ea typeface="ＭＳ Ｐゴシック" pitchFamily="-106" charset="-128"/>
                <a:cs typeface="ＭＳ Ｐゴシック" pitchFamily="-106" charset="-128"/>
              </a:rPr>
              <a:t>: Christianity had recently moved from persecution under Roman emperors to protection and toleration under </a:t>
            </a:r>
            <a:r>
              <a:rPr lang="en-US" sz="1200" b="1" kern="1200" dirty="0">
                <a:solidFill>
                  <a:schemeClr val="tx1"/>
                </a:solidFill>
                <a:effectLst/>
                <a:latin typeface="+mn-lt"/>
                <a:ea typeface="ＭＳ Ｐゴシック" pitchFamily="-106" charset="-128"/>
                <a:cs typeface="ＭＳ Ｐゴシック" pitchFamily="-106" charset="-128"/>
              </a:rPr>
              <a:t>Emperor Constantine I</a:t>
            </a:r>
            <a:r>
              <a:rPr lang="en-US" sz="1200" kern="1200" dirty="0">
                <a:solidFill>
                  <a:schemeClr val="tx1"/>
                </a:solidFill>
                <a:effectLst/>
                <a:latin typeface="+mn-lt"/>
                <a:ea typeface="ＭＳ Ｐゴシック" pitchFamily="-106" charset="-128"/>
                <a:cs typeface="ＭＳ Ｐゴシック" pitchFamily="-106" charset="-128"/>
              </a:rPr>
              <a:t>, who issued the </a:t>
            </a:r>
            <a:r>
              <a:rPr lang="en-US" sz="1200" b="1" kern="1200" dirty="0">
                <a:solidFill>
                  <a:schemeClr val="tx1"/>
                </a:solidFill>
                <a:effectLst/>
                <a:latin typeface="+mn-lt"/>
                <a:ea typeface="ＭＳ Ｐゴシック" pitchFamily="-106" charset="-128"/>
                <a:cs typeface="ＭＳ Ｐゴシック" pitchFamily="-106" charset="-128"/>
              </a:rPr>
              <a:t>Edict of Milan</a:t>
            </a:r>
            <a:r>
              <a:rPr lang="en-US" sz="1200" kern="1200" dirty="0">
                <a:solidFill>
                  <a:schemeClr val="tx1"/>
                </a:solidFill>
                <a:effectLst/>
                <a:latin typeface="+mn-lt"/>
                <a:ea typeface="ＭＳ Ｐゴシック" pitchFamily="-106" charset="-128"/>
                <a:cs typeface="ＭＳ Ｐゴシック" pitchFamily="-106" charset="-128"/>
              </a:rPr>
              <a:t> in 313 AD.</a:t>
            </a:r>
          </a:p>
          <a:p>
            <a:pPr lvl="0"/>
            <a:r>
              <a:rPr lang="en-US" sz="1200" b="1" kern="1200" dirty="0">
                <a:solidFill>
                  <a:schemeClr val="tx1"/>
                </a:solidFill>
                <a:effectLst/>
                <a:latin typeface="+mn-lt"/>
                <a:ea typeface="ＭＳ Ｐゴシック" pitchFamily="-106" charset="-128"/>
                <a:cs typeface="ＭＳ Ｐゴシック" pitchFamily="-106" charset="-128"/>
              </a:rPr>
              <a:t>Church Landscape</a:t>
            </a:r>
            <a:r>
              <a:rPr lang="en-US" sz="1200" kern="1200" dirty="0">
                <a:solidFill>
                  <a:schemeClr val="tx1"/>
                </a:solidFill>
                <a:effectLst/>
                <a:latin typeface="+mn-lt"/>
                <a:ea typeface="ＭＳ Ｐゴシック" pitchFamily="-106" charset="-128"/>
                <a:cs typeface="ＭＳ Ｐゴシック" pitchFamily="-106" charset="-128"/>
              </a:rPr>
              <a:t>: Rapid growth of Christianity brought doctrinal diversity, including divergent teachings about the nature of Christ.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Primary Characters</a:t>
            </a:r>
            <a:endParaRPr lang="en-US" sz="11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Arius (c. 256–336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Elder (presbyter) of the church in Alexandria</a:t>
            </a:r>
          </a:p>
          <a:p>
            <a:pPr lvl="0"/>
            <a:r>
              <a:rPr lang="en-US" sz="1200" b="1" kern="1200" dirty="0">
                <a:solidFill>
                  <a:schemeClr val="tx1"/>
                </a:solidFill>
                <a:effectLst/>
                <a:latin typeface="+mn-lt"/>
                <a:ea typeface="ＭＳ Ｐゴシック" pitchFamily="-106" charset="-128"/>
                <a:cs typeface="ＭＳ Ｐゴシック" pitchFamily="-106" charset="-128"/>
              </a:rPr>
              <a:t>Belief</a:t>
            </a:r>
            <a:r>
              <a:rPr lang="en-US" sz="1200" kern="1200" dirty="0">
                <a:solidFill>
                  <a:schemeClr val="tx1"/>
                </a:solidFill>
                <a:effectLst/>
                <a:latin typeface="+mn-lt"/>
                <a:ea typeface="ＭＳ Ｐゴシック" pitchFamily="-106" charset="-128"/>
                <a:cs typeface="ＭＳ Ｐゴシック" pitchFamily="-106" charset="-128"/>
              </a:rPr>
              <a:t>: Argued that </a:t>
            </a:r>
            <a:r>
              <a:rPr lang="en-US" sz="1200" b="1" kern="1200" dirty="0">
                <a:solidFill>
                  <a:schemeClr val="tx1"/>
                </a:solidFill>
                <a:effectLst/>
                <a:latin typeface="+mn-lt"/>
                <a:ea typeface="ＭＳ Ｐゴシック" pitchFamily="-106" charset="-128"/>
                <a:cs typeface="ＭＳ Ｐゴシック" pitchFamily="-106" charset="-128"/>
              </a:rPr>
              <a:t>Jesus Christ was a created being</a:t>
            </a:r>
            <a:r>
              <a:rPr lang="en-US" sz="1200" kern="1200" dirty="0">
                <a:solidFill>
                  <a:schemeClr val="tx1"/>
                </a:solidFill>
                <a:effectLst/>
                <a:latin typeface="+mn-lt"/>
                <a:ea typeface="ＭＳ Ｐゴシック" pitchFamily="-106" charset="-128"/>
                <a:cs typeface="ＭＳ Ｐゴシック" pitchFamily="-106" charset="-128"/>
              </a:rPr>
              <a:t>—not eternal, not equal to God the Father.</a:t>
            </a:r>
          </a:p>
          <a:p>
            <a:pPr lvl="0"/>
            <a:r>
              <a:rPr lang="en-US" sz="1200" b="1" kern="1200" dirty="0">
                <a:solidFill>
                  <a:schemeClr val="tx1"/>
                </a:solidFill>
                <a:effectLst/>
                <a:latin typeface="+mn-lt"/>
                <a:ea typeface="ＭＳ Ｐゴシック" pitchFamily="-106" charset="-128"/>
                <a:cs typeface="ＭＳ Ｐゴシック" pitchFamily="-106" charset="-128"/>
              </a:rPr>
              <a:t>Famous quote</a:t>
            </a:r>
            <a:r>
              <a:rPr lang="en-US" sz="1200" kern="1200" dirty="0">
                <a:solidFill>
                  <a:schemeClr val="tx1"/>
                </a:solidFill>
                <a:effectLst/>
                <a:latin typeface="+mn-lt"/>
                <a:ea typeface="ＭＳ Ｐゴシック" pitchFamily="-106" charset="-128"/>
                <a:cs typeface="ＭＳ Ｐゴシック" pitchFamily="-106" charset="-128"/>
              </a:rPr>
              <a:t>: “There was a time when he [the Son] was not.”</a:t>
            </a:r>
          </a:p>
          <a:p>
            <a:pPr lvl="0"/>
            <a:r>
              <a:rPr lang="en-US" sz="1200" b="1" kern="1200" dirty="0">
                <a:solidFill>
                  <a:schemeClr val="tx1"/>
                </a:solidFill>
                <a:effectLst/>
                <a:latin typeface="+mn-lt"/>
                <a:ea typeface="ＭＳ Ｐゴシック" pitchFamily="-106" charset="-128"/>
                <a:cs typeface="ＭＳ Ｐゴシック" pitchFamily="-106" charset="-128"/>
              </a:rPr>
              <a:t>Theological position</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mn-cs"/>
              </a:rPr>
              <a:t>Jesus is subordinate to the Father.</a:t>
            </a:r>
          </a:p>
          <a:p>
            <a:pPr lvl="1"/>
            <a:r>
              <a:rPr lang="en-US" sz="1200" kern="1200" dirty="0">
                <a:solidFill>
                  <a:schemeClr val="tx1"/>
                </a:solidFill>
                <a:effectLst/>
                <a:latin typeface="+mn-lt"/>
                <a:ea typeface="ＭＳ Ｐゴシック" pitchFamily="-106" charset="-128"/>
                <a:cs typeface="+mn-cs"/>
              </a:rPr>
              <a:t>The Son is divine but </a:t>
            </a:r>
            <a:r>
              <a:rPr lang="en-US" sz="1200" b="1" kern="1200" dirty="0">
                <a:solidFill>
                  <a:schemeClr val="tx1"/>
                </a:solidFill>
                <a:effectLst/>
                <a:latin typeface="+mn-lt"/>
                <a:ea typeface="ＭＳ Ｐゴシック" pitchFamily="-106" charset="-128"/>
                <a:cs typeface="+mn-cs"/>
              </a:rPr>
              <a:t>not of the same essence</a:t>
            </a:r>
            <a:r>
              <a:rPr lang="en-US" sz="1200" kern="1200" dirty="0">
                <a:solidFill>
                  <a:schemeClr val="tx1"/>
                </a:solidFill>
                <a:effectLst/>
                <a:latin typeface="+mn-lt"/>
                <a:ea typeface="ＭＳ Ｐゴシック" pitchFamily="-106" charset="-128"/>
                <a:cs typeface="+mn-cs"/>
              </a:rPr>
              <a:t> (</a:t>
            </a:r>
            <a:r>
              <a:rPr lang="en-US" sz="1200" i="1" kern="1200" dirty="0" err="1">
                <a:solidFill>
                  <a:schemeClr val="tx1"/>
                </a:solidFill>
                <a:effectLst/>
                <a:latin typeface="+mn-lt"/>
                <a:ea typeface="ＭＳ Ｐゴシック" pitchFamily="-106" charset="-128"/>
                <a:cs typeface="+mn-cs"/>
              </a:rPr>
              <a:t>homoousios</a:t>
            </a:r>
            <a:r>
              <a:rPr lang="en-US" sz="1200" kern="1200" dirty="0">
                <a:solidFill>
                  <a:schemeClr val="tx1"/>
                </a:solidFill>
                <a:effectLst/>
                <a:latin typeface="+mn-lt"/>
                <a:ea typeface="ＭＳ Ｐゴシック" pitchFamily="-106" charset="-128"/>
                <a:cs typeface="+mn-cs"/>
              </a:rPr>
              <a:t>) as the Father.</a:t>
            </a:r>
          </a:p>
          <a:p>
            <a:pPr lvl="1"/>
            <a:r>
              <a:rPr lang="en-US" sz="1200" kern="1200" dirty="0">
                <a:solidFill>
                  <a:schemeClr val="tx1"/>
                </a:solidFill>
                <a:effectLst/>
                <a:latin typeface="+mn-lt"/>
                <a:ea typeface="ＭＳ Ｐゴシック" pitchFamily="-106" charset="-128"/>
                <a:cs typeface="+mn-cs"/>
              </a:rPr>
              <a:t>Appealed to </a:t>
            </a:r>
            <a:r>
              <a:rPr lang="en-US" sz="1200" b="1" kern="1200" dirty="0">
                <a:solidFill>
                  <a:schemeClr val="tx1"/>
                </a:solidFill>
                <a:effectLst/>
                <a:latin typeface="+mn-lt"/>
                <a:ea typeface="ＭＳ Ｐゴシック" pitchFamily="-106" charset="-128"/>
                <a:cs typeface="+mn-cs"/>
              </a:rPr>
              <a:t>monotheism</a:t>
            </a:r>
            <a:r>
              <a:rPr lang="en-US" sz="1200" kern="1200" dirty="0">
                <a:solidFill>
                  <a:schemeClr val="tx1"/>
                </a:solidFill>
                <a:effectLst/>
                <a:latin typeface="+mn-lt"/>
                <a:ea typeface="ＭＳ Ｐゴシック" pitchFamily="-106" charset="-128"/>
                <a:cs typeface="+mn-cs"/>
              </a:rPr>
              <a:t> and sought to preserve the unique transcendence of the Father.</a:t>
            </a:r>
          </a:p>
          <a:p>
            <a:r>
              <a:rPr lang="en-US" sz="1200" b="1" kern="1200" dirty="0">
                <a:solidFill>
                  <a:schemeClr val="tx1"/>
                </a:solidFill>
                <a:effectLst/>
                <a:latin typeface="+mn-lt"/>
                <a:ea typeface="ＭＳ Ｐゴシック" pitchFamily="-106" charset="-128"/>
                <a:cs typeface="ＭＳ Ｐゴシック" pitchFamily="-106" charset="-128"/>
              </a:rPr>
              <a:t>2. Athanasius (c. 296–373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Deacon under Bishop Alexander of Alexandria; later Bishop himself.</a:t>
            </a:r>
          </a:p>
          <a:p>
            <a:pPr lvl="0"/>
            <a:r>
              <a:rPr lang="en-US" sz="1200" b="1" kern="1200" dirty="0">
                <a:solidFill>
                  <a:schemeClr val="tx1"/>
                </a:solidFill>
                <a:effectLst/>
                <a:latin typeface="+mn-lt"/>
                <a:ea typeface="ＭＳ Ｐゴシック" pitchFamily="-106" charset="-128"/>
                <a:cs typeface="ＭＳ Ｐゴシック" pitchFamily="-106" charset="-128"/>
              </a:rPr>
              <a:t>Belief</a:t>
            </a:r>
            <a:r>
              <a:rPr lang="en-US" sz="1200" kern="1200" dirty="0">
                <a:solidFill>
                  <a:schemeClr val="tx1"/>
                </a:solidFill>
                <a:effectLst/>
                <a:latin typeface="+mn-lt"/>
                <a:ea typeface="ＭＳ Ｐゴシック" pitchFamily="-106" charset="-128"/>
                <a:cs typeface="ＭＳ Ｐゴシック" pitchFamily="-106" charset="-128"/>
              </a:rPr>
              <a:t>: Argued that Jesus is </a:t>
            </a:r>
            <a:r>
              <a:rPr lang="en-US" sz="1200" b="1" kern="1200" dirty="0">
                <a:solidFill>
                  <a:schemeClr val="tx1"/>
                </a:solidFill>
                <a:effectLst/>
                <a:latin typeface="+mn-lt"/>
                <a:ea typeface="ＭＳ Ｐゴシック" pitchFamily="-106" charset="-128"/>
                <a:cs typeface="ＭＳ Ｐゴシック" pitchFamily="-106" charset="-128"/>
              </a:rPr>
              <a:t>fully divine and eternal</a:t>
            </a:r>
            <a:r>
              <a:rPr lang="en-US" sz="1200" kern="1200" dirty="0">
                <a:solidFill>
                  <a:schemeClr val="tx1"/>
                </a:solidFill>
                <a:effectLst/>
                <a:latin typeface="+mn-lt"/>
                <a:ea typeface="ＭＳ Ｐゴシック" pitchFamily="-106" charset="-128"/>
                <a:cs typeface="ＭＳ Ｐゴシック" pitchFamily="-106" charset="-128"/>
              </a:rPr>
              <a:t>, equal with the Father.</a:t>
            </a:r>
          </a:p>
          <a:p>
            <a:pPr lvl="0"/>
            <a:r>
              <a:rPr lang="en-US" sz="1200" b="1" kern="1200" dirty="0">
                <a:solidFill>
                  <a:schemeClr val="tx1"/>
                </a:solidFill>
                <a:effectLst/>
                <a:latin typeface="+mn-lt"/>
                <a:ea typeface="ＭＳ Ｐゴシック" pitchFamily="-106" charset="-128"/>
                <a:cs typeface="ＭＳ Ｐゴシック" pitchFamily="-106" charset="-128"/>
              </a:rPr>
              <a:t>Theological position</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mn-cs"/>
              </a:rPr>
              <a:t>The Son is </a:t>
            </a:r>
            <a:r>
              <a:rPr lang="en-US" sz="1200" b="1" kern="1200" dirty="0">
                <a:solidFill>
                  <a:schemeClr val="tx1"/>
                </a:solidFill>
                <a:effectLst/>
                <a:latin typeface="+mn-lt"/>
                <a:ea typeface="ＭＳ Ｐゴシック" pitchFamily="-106" charset="-128"/>
                <a:cs typeface="+mn-cs"/>
              </a:rPr>
              <a:t>“of the same essence” (</a:t>
            </a:r>
            <a:r>
              <a:rPr lang="en-US" sz="1200" b="1" kern="1200" dirty="0" err="1">
                <a:solidFill>
                  <a:schemeClr val="tx1"/>
                </a:solidFill>
                <a:effectLst/>
                <a:latin typeface="+mn-lt"/>
                <a:ea typeface="ＭＳ Ｐゴシック" pitchFamily="-106" charset="-128"/>
                <a:cs typeface="+mn-cs"/>
              </a:rPr>
              <a:t>homoousios</a:t>
            </a:r>
            <a:r>
              <a:rPr lang="en-US" sz="1200" b="1" kern="1200" dirty="0">
                <a:solidFill>
                  <a:schemeClr val="tx1"/>
                </a:solidFill>
                <a:effectLst/>
                <a:latin typeface="+mn-lt"/>
                <a:ea typeface="ＭＳ Ｐゴシック" pitchFamily="-106" charset="-128"/>
                <a:cs typeface="+mn-cs"/>
              </a:rPr>
              <a:t>)</a:t>
            </a:r>
            <a:r>
              <a:rPr lang="en-US" sz="1200" kern="1200" dirty="0">
                <a:solidFill>
                  <a:schemeClr val="tx1"/>
                </a:solidFill>
                <a:effectLst/>
                <a:latin typeface="+mn-lt"/>
                <a:ea typeface="ＭＳ Ｐゴシック" pitchFamily="-106" charset="-128"/>
                <a:cs typeface="+mn-cs"/>
              </a:rPr>
              <a:t> as the Father.</a:t>
            </a:r>
          </a:p>
          <a:p>
            <a:pPr lvl="1"/>
            <a:r>
              <a:rPr lang="en-US" sz="1200" kern="1200" dirty="0">
                <a:solidFill>
                  <a:schemeClr val="tx1"/>
                </a:solidFill>
                <a:effectLst/>
                <a:latin typeface="+mn-lt"/>
                <a:ea typeface="ＭＳ Ｐゴシック" pitchFamily="-106" charset="-128"/>
                <a:cs typeface="+mn-cs"/>
              </a:rPr>
              <a:t>Only if Christ is fully God can He offer </a:t>
            </a:r>
            <a:r>
              <a:rPr lang="en-US" sz="1200" b="1" kern="1200" dirty="0">
                <a:solidFill>
                  <a:schemeClr val="tx1"/>
                </a:solidFill>
                <a:effectLst/>
                <a:latin typeface="+mn-lt"/>
                <a:ea typeface="ＭＳ Ｐゴシック" pitchFamily="-106" charset="-128"/>
                <a:cs typeface="+mn-cs"/>
              </a:rPr>
              <a:t>real salvation</a:t>
            </a:r>
            <a:r>
              <a:rPr lang="en-US" sz="1200" kern="1200" dirty="0">
                <a:solidFill>
                  <a:schemeClr val="tx1"/>
                </a:solidFill>
                <a:effectLst/>
                <a:latin typeface="+mn-lt"/>
                <a:ea typeface="ＭＳ Ｐゴシック" pitchFamily="-106" charset="-128"/>
                <a:cs typeface="+mn-cs"/>
              </a:rPr>
              <a:t>.</a:t>
            </a:r>
          </a:p>
          <a:p>
            <a:pPr lvl="1"/>
            <a:r>
              <a:rPr lang="en-US" sz="1200" kern="1200" dirty="0">
                <a:solidFill>
                  <a:schemeClr val="tx1"/>
                </a:solidFill>
                <a:effectLst/>
                <a:latin typeface="+mn-lt"/>
                <a:ea typeface="ＭＳ Ｐゴシック" pitchFamily="-106" charset="-128"/>
                <a:cs typeface="+mn-cs"/>
              </a:rPr>
              <a:t>Emphasized the unity of the Trinity: </a:t>
            </a:r>
            <a:r>
              <a:rPr lang="en-US" sz="1200" b="1" kern="1200" dirty="0">
                <a:solidFill>
                  <a:schemeClr val="tx1"/>
                </a:solidFill>
                <a:effectLst/>
                <a:latin typeface="+mn-lt"/>
                <a:ea typeface="ＭＳ Ｐゴシック" pitchFamily="-106" charset="-128"/>
                <a:cs typeface="+mn-cs"/>
              </a:rPr>
              <a:t>One God in three co-equal Persons</a:t>
            </a:r>
            <a:r>
              <a:rPr lang="en-US" sz="1200" kern="1200" dirty="0">
                <a:solidFill>
                  <a:schemeClr val="tx1"/>
                </a:solidFill>
                <a:effectLst/>
                <a:latin typeface="+mn-lt"/>
                <a:ea typeface="ＭＳ Ｐゴシック" pitchFamily="-106" charset="-128"/>
                <a:cs typeface="+mn-cs"/>
              </a:rPr>
              <a:t>.</a:t>
            </a:r>
          </a:p>
          <a:p>
            <a:r>
              <a:rPr lang="en-US" sz="1200" b="1" kern="1200" dirty="0">
                <a:solidFill>
                  <a:schemeClr val="tx1"/>
                </a:solidFill>
                <a:effectLst/>
                <a:latin typeface="+mn-lt"/>
                <a:ea typeface="ＭＳ Ｐゴシック" pitchFamily="-106" charset="-128"/>
                <a:cs typeface="ＭＳ Ｐゴシック" pitchFamily="-106" charset="-128"/>
              </a:rPr>
              <a:t>3. Emperor Constantine I</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Roman Emperor seeking political and religious unity across the empire.</a:t>
            </a:r>
          </a:p>
          <a:p>
            <a:pPr lvl="0"/>
            <a:r>
              <a:rPr lang="en-US" sz="1200" b="1" kern="1200" dirty="0">
                <a:solidFill>
                  <a:schemeClr val="tx1"/>
                </a:solidFill>
                <a:effectLst/>
                <a:latin typeface="+mn-lt"/>
                <a:ea typeface="ＭＳ Ｐゴシック" pitchFamily="-106" charset="-128"/>
                <a:cs typeface="ＭＳ Ｐゴシック" pitchFamily="-106" charset="-128"/>
              </a:rPr>
              <a:t>Motive</a:t>
            </a:r>
            <a:r>
              <a:rPr lang="en-US" sz="1200" kern="1200" dirty="0">
                <a:solidFill>
                  <a:schemeClr val="tx1"/>
                </a:solidFill>
                <a:effectLst/>
                <a:latin typeface="+mn-lt"/>
                <a:ea typeface="ＭＳ Ｐゴシック" pitchFamily="-106" charset="-128"/>
                <a:cs typeface="ＭＳ Ｐゴシック" pitchFamily="-106" charset="-128"/>
              </a:rPr>
              <a:t>: Feared that Christian infighting would destabilize the empire.</a:t>
            </a:r>
          </a:p>
          <a:p>
            <a:pPr lvl="0"/>
            <a:r>
              <a:rPr lang="en-US" sz="1200" b="1" kern="1200" dirty="0">
                <a:solidFill>
                  <a:schemeClr val="tx1"/>
                </a:solidFill>
                <a:effectLst/>
                <a:latin typeface="+mn-lt"/>
                <a:ea typeface="ＭＳ Ｐゴシック" pitchFamily="-106" charset="-128"/>
                <a:cs typeface="ＭＳ Ｐゴシック" pitchFamily="-106" charset="-128"/>
              </a:rPr>
              <a:t>Action</a:t>
            </a:r>
            <a:r>
              <a:rPr lang="en-US" sz="1200" kern="1200" dirty="0">
                <a:solidFill>
                  <a:schemeClr val="tx1"/>
                </a:solidFill>
                <a:effectLst/>
                <a:latin typeface="+mn-lt"/>
                <a:ea typeface="ＭＳ Ｐゴシック" pitchFamily="-106" charset="-128"/>
                <a:cs typeface="ＭＳ Ｐゴシック" pitchFamily="-106" charset="-128"/>
              </a:rPr>
              <a:t>: Convened the </a:t>
            </a:r>
            <a:r>
              <a:rPr lang="en-US" sz="1200" b="1" kern="1200" dirty="0">
                <a:solidFill>
                  <a:schemeClr val="tx1"/>
                </a:solidFill>
                <a:effectLst/>
                <a:latin typeface="+mn-lt"/>
                <a:ea typeface="ＭＳ Ｐゴシック" pitchFamily="-106" charset="-128"/>
                <a:cs typeface="ＭＳ Ｐゴシック" pitchFamily="-106" charset="-128"/>
              </a:rPr>
              <a:t>First Ecumenical Council</a:t>
            </a:r>
            <a:r>
              <a:rPr lang="en-US" sz="1200" kern="1200" dirty="0">
                <a:solidFill>
                  <a:schemeClr val="tx1"/>
                </a:solidFill>
                <a:effectLst/>
                <a:latin typeface="+mn-lt"/>
                <a:ea typeface="ＭＳ Ｐゴシック" pitchFamily="-106" charset="-128"/>
                <a:cs typeface="ＭＳ Ｐゴシック" pitchFamily="-106" charset="-128"/>
              </a:rPr>
              <a:t> at </a:t>
            </a:r>
            <a:r>
              <a:rPr lang="en-US" sz="1200" b="1" kern="1200" dirty="0">
                <a:solidFill>
                  <a:schemeClr val="tx1"/>
                </a:solidFill>
                <a:effectLst/>
                <a:latin typeface="+mn-lt"/>
                <a:ea typeface="ＭＳ Ｐゴシック" pitchFamily="-106" charset="-128"/>
                <a:cs typeface="ＭＳ Ｐゴシック" pitchFamily="-106" charset="-128"/>
              </a:rPr>
              <a:t>Nicaea</a:t>
            </a:r>
            <a:r>
              <a:rPr lang="en-US" sz="1200" kern="1200" dirty="0">
                <a:solidFill>
                  <a:schemeClr val="tx1"/>
                </a:solidFill>
                <a:effectLst/>
                <a:latin typeface="+mn-lt"/>
                <a:ea typeface="ＭＳ Ｐゴシック" pitchFamily="-106" charset="-128"/>
                <a:cs typeface="ＭＳ Ｐゴシック" pitchFamily="-106" charset="-128"/>
              </a:rPr>
              <a:t>, seeking to resolve the theological crisis.</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High-Level Sequence of Events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Rise of Arianism (c. 318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Arius begins preaching in Alexandria.</a:t>
            </a:r>
          </a:p>
          <a:p>
            <a:pPr lvl="0"/>
            <a:r>
              <a:rPr lang="en-US" sz="1200" kern="1200" dirty="0">
                <a:solidFill>
                  <a:schemeClr val="tx1"/>
                </a:solidFill>
                <a:effectLst/>
                <a:latin typeface="+mn-lt"/>
                <a:ea typeface="ＭＳ Ｐゴシック" pitchFamily="-106" charset="-128"/>
                <a:cs typeface="ＭＳ Ｐゴシック" pitchFamily="-106" charset="-128"/>
              </a:rPr>
              <a:t>Gains followers across Egypt, North Africa, and parts of the Eastern Empire.</a:t>
            </a:r>
          </a:p>
          <a:p>
            <a:pPr lvl="0"/>
            <a:r>
              <a:rPr lang="en-US" sz="1200" kern="1200" dirty="0">
                <a:solidFill>
                  <a:schemeClr val="tx1"/>
                </a:solidFill>
                <a:effectLst/>
                <a:latin typeface="+mn-lt"/>
                <a:ea typeface="ＭＳ Ｐゴシック" pitchFamily="-106" charset="-128"/>
                <a:cs typeface="ＭＳ Ｐゴシック" pitchFamily="-106" charset="-128"/>
              </a:rPr>
              <a:t>Bishop Alexander of Alexandria excommunicates Arius.</a:t>
            </a:r>
          </a:p>
          <a:p>
            <a:r>
              <a:rPr lang="en-US" sz="1200" b="1" kern="1200" dirty="0">
                <a:solidFill>
                  <a:schemeClr val="tx1"/>
                </a:solidFill>
                <a:effectLst/>
                <a:latin typeface="+mn-lt"/>
                <a:ea typeface="ＭＳ Ｐゴシック" pitchFamily="-106" charset="-128"/>
                <a:cs typeface="ＭＳ Ｐゴシック" pitchFamily="-106" charset="-128"/>
              </a:rPr>
              <a:t>2. Widening Controversy (c. 319–324)</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Arius travels and spreads his views; writes letters to influential bishops.</a:t>
            </a:r>
          </a:p>
          <a:p>
            <a:pPr lvl="0"/>
            <a:r>
              <a:rPr lang="en-US" sz="1200" kern="1200" dirty="0">
                <a:solidFill>
                  <a:schemeClr val="tx1"/>
                </a:solidFill>
                <a:effectLst/>
                <a:latin typeface="+mn-lt"/>
                <a:ea typeface="ＭＳ Ｐゴシック" pitchFamily="-106" charset="-128"/>
                <a:cs typeface="ＭＳ Ｐゴシック" pitchFamily="-106" charset="-128"/>
              </a:rPr>
              <a:t>Political tensions rise as bishops across the empire take sides.</a:t>
            </a:r>
          </a:p>
          <a:p>
            <a:r>
              <a:rPr lang="en-US" sz="1200" b="1" kern="1200" dirty="0">
                <a:solidFill>
                  <a:schemeClr val="tx1"/>
                </a:solidFill>
                <a:effectLst/>
                <a:latin typeface="+mn-lt"/>
                <a:ea typeface="ＭＳ Ｐゴシック" pitchFamily="-106" charset="-128"/>
                <a:cs typeface="ＭＳ Ｐゴシック" pitchFamily="-106" charset="-128"/>
              </a:rPr>
              <a:t>3. Constantine Intervenes (c. 324)</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Constantine becomes sole emperor.</a:t>
            </a:r>
          </a:p>
          <a:p>
            <a:pPr lvl="0"/>
            <a:r>
              <a:rPr lang="en-US" sz="1200" kern="1200" dirty="0">
                <a:solidFill>
                  <a:schemeClr val="tx1"/>
                </a:solidFill>
                <a:effectLst/>
                <a:latin typeface="+mn-lt"/>
                <a:ea typeface="ＭＳ Ｐゴシック" pitchFamily="-106" charset="-128"/>
                <a:cs typeface="ＭＳ Ｐゴシック" pitchFamily="-106" charset="-128"/>
              </a:rPr>
              <a:t>Alarmed at the division within the Church, he attempts reconciliation through a letter and envoy (</a:t>
            </a:r>
            <a:r>
              <a:rPr lang="en-US" sz="1200" kern="1200" dirty="0" err="1">
                <a:solidFill>
                  <a:schemeClr val="tx1"/>
                </a:solidFill>
                <a:effectLst/>
                <a:latin typeface="+mn-lt"/>
                <a:ea typeface="ＭＳ Ｐゴシック" pitchFamily="-106" charset="-128"/>
                <a:cs typeface="ＭＳ Ｐゴシック" pitchFamily="-106" charset="-128"/>
              </a:rPr>
              <a:t>Hosius</a:t>
            </a:r>
            <a:r>
              <a:rPr lang="en-US" sz="1200" kern="1200" dirty="0">
                <a:solidFill>
                  <a:schemeClr val="tx1"/>
                </a:solidFill>
                <a:effectLst/>
                <a:latin typeface="+mn-lt"/>
                <a:ea typeface="ＭＳ Ｐゴシック" pitchFamily="-106" charset="-128"/>
                <a:cs typeface="ＭＳ Ｐゴシック" pitchFamily="-106" charset="-128"/>
              </a:rPr>
              <a:t> of Cordoba).</a:t>
            </a:r>
          </a:p>
          <a:p>
            <a:r>
              <a:rPr lang="en-US" sz="1200" b="1" kern="1200" dirty="0">
                <a:solidFill>
                  <a:schemeClr val="tx1"/>
                </a:solidFill>
                <a:effectLst/>
                <a:latin typeface="+mn-lt"/>
                <a:ea typeface="ＭＳ Ｐゴシック" pitchFamily="-106" charset="-128"/>
                <a:cs typeface="ＭＳ Ｐゴシック" pitchFamily="-106" charset="-128"/>
              </a:rPr>
              <a:t>4. Council of Nicaea Convened (325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Held in </a:t>
            </a:r>
            <a:r>
              <a:rPr lang="en-US" sz="1200" b="1" kern="1200" dirty="0">
                <a:solidFill>
                  <a:schemeClr val="tx1"/>
                </a:solidFill>
                <a:effectLst/>
                <a:latin typeface="+mn-lt"/>
                <a:ea typeface="ＭＳ Ｐゴシック" pitchFamily="-106" charset="-128"/>
                <a:cs typeface="ＭＳ Ｐゴシック" pitchFamily="-106" charset="-128"/>
              </a:rPr>
              <a:t>Nicaea</a:t>
            </a:r>
            <a:r>
              <a:rPr lang="en-US" sz="1200" kern="1200" dirty="0">
                <a:solidFill>
                  <a:schemeClr val="tx1"/>
                </a:solidFill>
                <a:effectLst/>
                <a:latin typeface="+mn-lt"/>
                <a:ea typeface="ＭＳ Ｐゴシック" pitchFamily="-106" charset="-128"/>
                <a:cs typeface="ＭＳ Ｐゴシック" pitchFamily="-106" charset="-128"/>
              </a:rPr>
              <a:t>, in modern-day Turkey.</a:t>
            </a:r>
          </a:p>
          <a:p>
            <a:pPr lvl="0"/>
            <a:r>
              <a:rPr lang="en-US" sz="1200" kern="1200" dirty="0">
                <a:solidFill>
                  <a:schemeClr val="tx1"/>
                </a:solidFill>
                <a:effectLst/>
                <a:latin typeface="+mn-lt"/>
                <a:ea typeface="ＭＳ Ｐゴシック" pitchFamily="-106" charset="-128"/>
                <a:cs typeface="ＭＳ Ｐゴシック" pitchFamily="-106" charset="-128"/>
              </a:rPr>
              <a:t>Over </a:t>
            </a:r>
            <a:r>
              <a:rPr lang="en-US" sz="1200" b="1" kern="1200" dirty="0">
                <a:solidFill>
                  <a:schemeClr val="tx1"/>
                </a:solidFill>
                <a:effectLst/>
                <a:latin typeface="+mn-lt"/>
                <a:ea typeface="ＭＳ Ｐゴシック" pitchFamily="-106" charset="-128"/>
                <a:cs typeface="ＭＳ Ｐゴシック" pitchFamily="-106" charset="-128"/>
              </a:rPr>
              <a:t>300 bishops</a:t>
            </a:r>
            <a:r>
              <a:rPr lang="en-US" sz="1200" kern="1200" dirty="0">
                <a:solidFill>
                  <a:schemeClr val="tx1"/>
                </a:solidFill>
                <a:effectLst/>
                <a:latin typeface="+mn-lt"/>
                <a:ea typeface="ＭＳ Ｐゴシック" pitchFamily="-106" charset="-128"/>
                <a:cs typeface="ＭＳ Ｐゴシック" pitchFamily="-106" charset="-128"/>
              </a:rPr>
              <a:t> attend (mostly Eastern, some Western).</a:t>
            </a:r>
          </a:p>
          <a:p>
            <a:pPr lvl="0"/>
            <a:r>
              <a:rPr lang="en-US" sz="1200" b="1" kern="1200" dirty="0">
                <a:solidFill>
                  <a:schemeClr val="tx1"/>
                </a:solidFill>
                <a:effectLst/>
                <a:latin typeface="+mn-lt"/>
                <a:ea typeface="ＭＳ Ｐゴシック" pitchFamily="-106" charset="-128"/>
                <a:cs typeface="ＭＳ Ｐゴシック" pitchFamily="-106" charset="-128"/>
              </a:rPr>
              <a:t>Key Result</a:t>
            </a:r>
            <a:r>
              <a:rPr lang="en-US" sz="1200" kern="1200" dirty="0">
                <a:solidFill>
                  <a:schemeClr val="tx1"/>
                </a:solidFill>
                <a:effectLst/>
                <a:latin typeface="+mn-lt"/>
                <a:ea typeface="ＭＳ Ｐゴシック" pitchFamily="-106" charset="-128"/>
                <a:cs typeface="ＭＳ Ｐゴシック" pitchFamily="-106" charset="-128"/>
              </a:rPr>
              <a:t>: The </a:t>
            </a:r>
            <a:r>
              <a:rPr lang="en-US" sz="1200" b="1" kern="1200" dirty="0">
                <a:solidFill>
                  <a:schemeClr val="tx1"/>
                </a:solidFill>
                <a:effectLst/>
                <a:latin typeface="+mn-lt"/>
                <a:ea typeface="ＭＳ Ｐゴシック" pitchFamily="-106" charset="-128"/>
                <a:cs typeface="ＭＳ Ｐゴシック" pitchFamily="-106" charset="-128"/>
              </a:rPr>
              <a:t>Nicene Creed</a:t>
            </a:r>
            <a:r>
              <a:rPr lang="en-US" sz="1200" kern="1200" dirty="0">
                <a:solidFill>
                  <a:schemeClr val="tx1"/>
                </a:solidFill>
                <a:effectLst/>
                <a:latin typeface="+mn-lt"/>
                <a:ea typeface="ＭＳ Ｐゴシック" pitchFamily="-106" charset="-128"/>
                <a:cs typeface="ＭＳ Ｐゴシック" pitchFamily="-106" charset="-128"/>
              </a:rPr>
              <a:t> is drafted, affirming that Christ is </a:t>
            </a:r>
            <a:r>
              <a:rPr lang="en-US" sz="1200" i="1" kern="1200" dirty="0">
                <a:solidFill>
                  <a:schemeClr val="tx1"/>
                </a:solidFill>
                <a:effectLst/>
                <a:latin typeface="+mn-lt"/>
                <a:ea typeface="ＭＳ Ｐゴシック" pitchFamily="-106" charset="-128"/>
                <a:cs typeface="ＭＳ Ｐゴシック" pitchFamily="-106" charset="-128"/>
              </a:rPr>
              <a:t>"begotten, not made, of one essence (</a:t>
            </a:r>
            <a:r>
              <a:rPr lang="en-US" sz="1200" i="1" kern="1200" dirty="0" err="1">
                <a:solidFill>
                  <a:schemeClr val="tx1"/>
                </a:solidFill>
                <a:effectLst/>
                <a:latin typeface="+mn-lt"/>
                <a:ea typeface="ＭＳ Ｐゴシック" pitchFamily="-106" charset="-128"/>
                <a:cs typeface="ＭＳ Ｐゴシック" pitchFamily="-106" charset="-128"/>
              </a:rPr>
              <a:t>homoousios</a:t>
            </a:r>
            <a:r>
              <a:rPr lang="en-US" sz="1200" i="1" kern="1200" dirty="0">
                <a:solidFill>
                  <a:schemeClr val="tx1"/>
                </a:solidFill>
                <a:effectLst/>
                <a:latin typeface="+mn-lt"/>
                <a:ea typeface="ＭＳ Ｐゴシック" pitchFamily="-106" charset="-128"/>
                <a:cs typeface="ＭＳ Ｐゴシック" pitchFamily="-106" charset="-128"/>
              </a:rPr>
              <a:t>) with the Father."</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Arius is declared a heretic</a:t>
            </a:r>
            <a:r>
              <a:rPr lang="en-US" sz="1200" kern="1200" dirty="0">
                <a:solidFill>
                  <a:schemeClr val="tx1"/>
                </a:solidFill>
                <a:effectLst/>
                <a:latin typeface="+mn-lt"/>
                <a:ea typeface="ＭＳ Ｐゴシック" pitchFamily="-106" charset="-128"/>
                <a:cs typeface="ＭＳ Ｐゴシック" pitchFamily="-106" charset="-128"/>
              </a:rPr>
              <a:t> and exiled; his writings burned.</a:t>
            </a:r>
          </a:p>
          <a:p>
            <a:r>
              <a:rPr lang="en-US" sz="1200" b="1" kern="1200" dirty="0">
                <a:solidFill>
                  <a:schemeClr val="tx1"/>
                </a:solidFill>
                <a:effectLst/>
                <a:latin typeface="+mn-lt"/>
                <a:ea typeface="ＭＳ Ｐゴシック" pitchFamily="-106" charset="-128"/>
                <a:cs typeface="ＭＳ Ｐゴシック" pitchFamily="-106" charset="-128"/>
              </a:rPr>
              <a:t>5. Aftermath and Legacy</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Although Arius is condemned, </a:t>
            </a:r>
            <a:r>
              <a:rPr lang="en-US" sz="1200" b="1" kern="1200" dirty="0">
                <a:solidFill>
                  <a:schemeClr val="tx1"/>
                </a:solidFill>
                <a:effectLst/>
                <a:latin typeface="+mn-lt"/>
                <a:ea typeface="ＭＳ Ｐゴシック" pitchFamily="-106" charset="-128"/>
                <a:cs typeface="ＭＳ Ｐゴシック" pitchFamily="-106" charset="-128"/>
              </a:rPr>
              <a:t>Arianism continues</a:t>
            </a:r>
            <a:r>
              <a:rPr lang="en-US" sz="1200" kern="1200" dirty="0">
                <a:solidFill>
                  <a:schemeClr val="tx1"/>
                </a:solidFill>
                <a:effectLst/>
                <a:latin typeface="+mn-lt"/>
                <a:ea typeface="ＭＳ Ｐゴシック" pitchFamily="-106" charset="-128"/>
                <a:cs typeface="ＭＳ Ｐゴシック" pitchFamily="-106" charset="-128"/>
              </a:rPr>
              <a:t> to influence many, especially among Germanic tribes.</a:t>
            </a:r>
          </a:p>
          <a:p>
            <a:pPr lvl="0"/>
            <a:r>
              <a:rPr lang="en-US" sz="1200" kern="1200" dirty="0">
                <a:solidFill>
                  <a:schemeClr val="tx1"/>
                </a:solidFill>
                <a:effectLst/>
                <a:latin typeface="+mn-lt"/>
                <a:ea typeface="ＭＳ Ｐゴシック" pitchFamily="-106" charset="-128"/>
                <a:cs typeface="ＭＳ Ｐゴシック" pitchFamily="-106" charset="-128"/>
              </a:rPr>
              <a:t>Athanasius faces repeated exile but remains a fierce defender of Nicene orthodoxy.</a:t>
            </a:r>
          </a:p>
          <a:p>
            <a:pPr lvl="0"/>
            <a:r>
              <a:rPr lang="en-US" sz="1200" kern="1200" dirty="0">
                <a:solidFill>
                  <a:schemeClr val="tx1"/>
                </a:solidFill>
                <a:effectLst/>
                <a:latin typeface="+mn-lt"/>
                <a:ea typeface="ＭＳ Ｐゴシック" pitchFamily="-106" charset="-128"/>
                <a:cs typeface="ＭＳ Ｐゴシック" pitchFamily="-106" charset="-128"/>
              </a:rPr>
              <a:t>The Nicene Creed is reaffirmed and expanded at the </a:t>
            </a:r>
            <a:r>
              <a:rPr lang="en-US" sz="1200" b="1" kern="1200" dirty="0">
                <a:solidFill>
                  <a:schemeClr val="tx1"/>
                </a:solidFill>
                <a:effectLst/>
                <a:latin typeface="+mn-lt"/>
                <a:ea typeface="ＭＳ Ｐゴシック" pitchFamily="-106" charset="-128"/>
                <a:cs typeface="ＭＳ Ｐゴシック" pitchFamily="-106" charset="-128"/>
              </a:rPr>
              <a:t>Council of Constantinople (381 AD)</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7BF79-FCC3-CC1D-DCCE-E1E2BD8046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492FA-1B18-9FC7-A1FC-41F623DA49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D5D590-6392-ACBB-0DFF-B11C63023F51}"/>
              </a:ext>
            </a:extLst>
          </p:cNvPr>
          <p:cNvSpPr>
            <a:spLocks noGrp="1"/>
          </p:cNvSpPr>
          <p:nvPr>
            <p:ph type="body" idx="1"/>
          </p:nvPr>
        </p:nvSpPr>
        <p:spPr/>
        <p:txBody>
          <a:bodyPr>
            <a:normAutofit fontScale="40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pitchFamily="-106" charset="-128"/>
                <a:cs typeface="ＭＳ Ｐゴシック" pitchFamily="-106" charset="-128"/>
              </a:rPr>
              <a:t>While </a:t>
            </a:r>
            <a:r>
              <a:rPr lang="en-US" sz="1200" i="1" kern="1200" dirty="0">
                <a:solidFill>
                  <a:schemeClr val="tx1"/>
                </a:solidFill>
                <a:effectLst/>
                <a:latin typeface="+mn-lt"/>
                <a:ea typeface="ＭＳ Ｐゴシック" pitchFamily="-106" charset="-128"/>
                <a:cs typeface="ＭＳ Ｐゴシック" pitchFamily="-106" charset="-128"/>
              </a:rPr>
              <a:t>The Purpose Driven Church</a:t>
            </a:r>
            <a:r>
              <a:rPr lang="en-US" sz="1200" kern="1200" dirty="0">
                <a:solidFill>
                  <a:schemeClr val="tx1"/>
                </a:solidFill>
                <a:effectLst/>
                <a:latin typeface="+mn-lt"/>
                <a:ea typeface="ＭＳ Ｐゴシック" pitchFamily="-106" charset="-128"/>
                <a:cs typeface="ＭＳ Ｐゴシック" pitchFamily="-106" charset="-128"/>
              </a:rPr>
              <a:t> has had substantial influence globally, especially in the Evangelical and megachurch movements, critics from traditional, Reformed, and Restorationist backgrounds frequently argue that its model diverges from the </a:t>
            </a:r>
            <a:r>
              <a:rPr lang="en-US" sz="1200" b="1" kern="1200" dirty="0">
                <a:solidFill>
                  <a:schemeClr val="tx1"/>
                </a:solidFill>
                <a:effectLst/>
                <a:latin typeface="+mn-lt"/>
                <a:ea typeface="ＭＳ Ｐゴシック" pitchFamily="-106" charset="-128"/>
                <a:cs typeface="ＭＳ Ｐゴシック" pitchFamily="-106" charset="-128"/>
              </a:rPr>
              <a:t>simplicity, spiritual depth, and apostolic authority</a:t>
            </a:r>
            <a:r>
              <a:rPr lang="en-US" sz="1200" kern="1200" dirty="0">
                <a:solidFill>
                  <a:schemeClr val="tx1"/>
                </a:solidFill>
                <a:effectLst/>
                <a:latin typeface="+mn-lt"/>
                <a:ea typeface="ＭＳ Ｐゴシック" pitchFamily="-106" charset="-128"/>
                <a:cs typeface="ＭＳ Ｐゴシック" pitchFamily="-106" charset="-128"/>
              </a:rPr>
              <a:t> of the New Testament church. These concerns are rooted not just in stylistic preferences but in </a:t>
            </a:r>
            <a:r>
              <a:rPr lang="en-US" sz="1200" b="1" kern="1200" dirty="0">
                <a:solidFill>
                  <a:schemeClr val="tx1"/>
                </a:solidFill>
                <a:effectLst/>
                <a:latin typeface="+mn-lt"/>
                <a:ea typeface="ＭＳ Ｐゴシック" pitchFamily="-106" charset="-128"/>
                <a:cs typeface="ＭＳ Ｐゴシック" pitchFamily="-106" charset="-128"/>
              </a:rPr>
              <a:t>theological and ecclesiological convictions</a:t>
            </a:r>
            <a:r>
              <a:rPr lang="en-US" sz="1200" kern="1200" dirty="0">
                <a:solidFill>
                  <a:schemeClr val="tx1"/>
                </a:solidFill>
                <a:effectLst/>
                <a:latin typeface="+mn-lt"/>
                <a:ea typeface="ＭＳ Ｐゴシック" pitchFamily="-106" charset="-128"/>
                <a:cs typeface="ＭＳ Ｐゴシック" pitchFamily="-106" charset="-128"/>
              </a:rPr>
              <a:t> about the nature of the church, its leadership, and its mission.</a:t>
            </a:r>
            <a:endParaRPr lang="en-US" sz="1200" b="1"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Pragmatism vs. Apostolic Pattern</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Purpose Driven Church</a:t>
            </a:r>
            <a:r>
              <a:rPr lang="en-US" sz="1200" kern="1200" dirty="0">
                <a:solidFill>
                  <a:schemeClr val="tx1"/>
                </a:solidFill>
                <a:effectLst/>
                <a:latin typeface="+mn-lt"/>
                <a:ea typeface="ＭＳ Ｐゴシック" pitchFamily="-106" charset="-128"/>
                <a:cs typeface="ＭＳ Ｐゴシック" pitchFamily="-106" charset="-128"/>
              </a:rPr>
              <a:t> is often seen as being built on </a:t>
            </a:r>
            <a:r>
              <a:rPr lang="en-US" sz="1200" b="1" kern="1200" dirty="0">
                <a:solidFill>
                  <a:schemeClr val="tx1"/>
                </a:solidFill>
                <a:effectLst/>
                <a:latin typeface="+mn-lt"/>
                <a:ea typeface="ＭＳ Ｐゴシック" pitchFamily="-106" charset="-128"/>
                <a:cs typeface="ＭＳ Ｐゴシック" pitchFamily="-106" charset="-128"/>
              </a:rPr>
              <a:t>pragmatic, results-driven strategies</a:t>
            </a:r>
            <a:r>
              <a:rPr lang="en-US" sz="1200" kern="1200" dirty="0">
                <a:solidFill>
                  <a:schemeClr val="tx1"/>
                </a:solidFill>
                <a:effectLst/>
                <a:latin typeface="+mn-lt"/>
                <a:ea typeface="ＭＳ Ｐゴシック" pitchFamily="-106" charset="-128"/>
                <a:cs typeface="ＭＳ Ｐゴシック" pitchFamily="-106" charset="-128"/>
              </a:rPr>
              <a:t>—targeting the felt needs of seekers, using business and marketing principles, and optimizing for numerical growth and member satisfaction.</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New Testament churches emphasized </a:t>
            </a:r>
            <a:r>
              <a:rPr lang="en-US" sz="1200" b="1" kern="1200" dirty="0">
                <a:solidFill>
                  <a:schemeClr val="tx1"/>
                </a:solidFill>
                <a:effectLst/>
                <a:latin typeface="+mn-lt"/>
                <a:ea typeface="ＭＳ Ｐゴシック" pitchFamily="-106" charset="-128"/>
                <a:cs typeface="ＭＳ Ｐゴシック" pitchFamily="-106" charset="-128"/>
              </a:rPr>
              <a:t>doctrinal fidelity</a:t>
            </a:r>
            <a:r>
              <a:rPr lang="en-US" sz="1200" kern="1200" dirty="0">
                <a:solidFill>
                  <a:schemeClr val="tx1"/>
                </a:solidFill>
                <a:effectLst/>
                <a:latin typeface="+mn-lt"/>
                <a:ea typeface="ＭＳ Ｐゴシック" pitchFamily="-106" charset="-128"/>
                <a:cs typeface="ＭＳ Ｐゴシック" pitchFamily="-106" charset="-128"/>
              </a:rPr>
              <a:t>, spiritual maturity, and </a:t>
            </a:r>
            <a:r>
              <a:rPr lang="en-US" sz="1200" b="1" kern="1200" dirty="0">
                <a:solidFill>
                  <a:schemeClr val="tx1"/>
                </a:solidFill>
                <a:effectLst/>
                <a:latin typeface="+mn-lt"/>
                <a:ea typeface="ＭＳ Ｐゴシック" pitchFamily="-106" charset="-128"/>
                <a:cs typeface="ＭＳ Ｐゴシック" pitchFamily="-106" charset="-128"/>
              </a:rPr>
              <a:t>conformity to apostolic teaching</a:t>
            </a:r>
            <a:r>
              <a:rPr lang="en-US" sz="1200" kern="1200" dirty="0">
                <a:solidFill>
                  <a:schemeClr val="tx1"/>
                </a:solidFill>
                <a:effectLst/>
                <a:latin typeface="+mn-lt"/>
                <a:ea typeface="ＭＳ Ｐゴシック" pitchFamily="-106" charset="-128"/>
                <a:cs typeface="ＭＳ Ｐゴシック" pitchFamily="-106" charset="-128"/>
              </a:rPr>
              <a:t>, regardless of numerical outcome (Acts 2:42; 1 Tim 3:15). Critics argue that early church organization focused on </a:t>
            </a:r>
            <a:r>
              <a:rPr lang="en-US" sz="1200" b="1" kern="1200" dirty="0">
                <a:solidFill>
                  <a:schemeClr val="tx1"/>
                </a:solidFill>
                <a:effectLst/>
                <a:latin typeface="+mn-lt"/>
                <a:ea typeface="ＭＳ Ｐゴシック" pitchFamily="-106" charset="-128"/>
                <a:cs typeface="ＭＳ Ｐゴシック" pitchFamily="-106" charset="-128"/>
              </a:rPr>
              <a:t>spiritual disciplines</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shepherding</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organic growth</a:t>
            </a:r>
            <a:r>
              <a:rPr lang="en-US" sz="1200" kern="1200" dirty="0">
                <a:solidFill>
                  <a:schemeClr val="tx1"/>
                </a:solidFill>
                <a:effectLst/>
                <a:latin typeface="+mn-lt"/>
                <a:ea typeface="ＭＳ Ｐゴシック" pitchFamily="-106" charset="-128"/>
                <a:cs typeface="ＭＳ Ｐゴシック" pitchFamily="-106" charset="-128"/>
              </a:rPr>
              <a:t>, rather than mass appeal or structured programs.</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2. Mission Shift: From God-Centered to Man-Centered</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is sometimes described as </a:t>
            </a:r>
            <a:r>
              <a:rPr lang="en-US" sz="1200" b="1" kern="1200" dirty="0">
                <a:solidFill>
                  <a:schemeClr val="tx1"/>
                </a:solidFill>
                <a:effectLst/>
                <a:latin typeface="+mn-lt"/>
                <a:ea typeface="ＭＳ Ｐゴシック" pitchFamily="-106" charset="-128"/>
                <a:cs typeface="ＭＳ Ｐゴシック" pitchFamily="-106" charset="-128"/>
              </a:rPr>
              <a:t>man-centered</a:t>
            </a:r>
            <a:r>
              <a:rPr lang="en-US" sz="1200" kern="1200" dirty="0">
                <a:solidFill>
                  <a:schemeClr val="tx1"/>
                </a:solidFill>
                <a:effectLst/>
                <a:latin typeface="+mn-lt"/>
                <a:ea typeface="ＭＳ Ｐゴシック" pitchFamily="-106" charset="-128"/>
                <a:cs typeface="ＭＳ Ｐゴシック" pitchFamily="-106" charset="-128"/>
              </a:rPr>
              <a:t>, focusing on fulfilling five human-centric “purposes” (worship, fellowship, discipleship, ministry, evangelism), often framed in terms of </a:t>
            </a:r>
            <a:r>
              <a:rPr lang="en-US" sz="1200" b="1" kern="1200" dirty="0">
                <a:solidFill>
                  <a:schemeClr val="tx1"/>
                </a:solidFill>
                <a:effectLst/>
                <a:latin typeface="+mn-lt"/>
                <a:ea typeface="ＭＳ Ｐゴシック" pitchFamily="-106" charset="-128"/>
                <a:cs typeface="ＭＳ Ｐゴシック" pitchFamily="-106" charset="-128"/>
              </a:rPr>
              <a:t>personal fulfillment</a:t>
            </a:r>
            <a:r>
              <a:rPr lang="en-US" sz="1200" kern="1200" dirty="0">
                <a:solidFill>
                  <a:schemeClr val="tx1"/>
                </a:solidFill>
                <a:effectLst/>
                <a:latin typeface="+mn-lt"/>
                <a:ea typeface="ＭＳ Ｐゴシック" pitchFamily="-106" charset="-128"/>
                <a:cs typeface="ＭＳ Ｐゴシック" pitchFamily="-106" charset="-128"/>
              </a:rPr>
              <a:t> or “discovering your purpose.”</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Critics argue that the New Testament church was </a:t>
            </a:r>
            <a:r>
              <a:rPr lang="en-US" sz="1200" b="1" kern="1200" dirty="0">
                <a:solidFill>
                  <a:schemeClr val="tx1"/>
                </a:solidFill>
                <a:effectLst/>
                <a:latin typeface="+mn-lt"/>
                <a:ea typeface="ＭＳ Ｐゴシック" pitchFamily="-106" charset="-128"/>
                <a:cs typeface="ＭＳ Ｐゴシック" pitchFamily="-106" charset="-128"/>
              </a:rPr>
              <a:t>Christ-centered</a:t>
            </a:r>
            <a:r>
              <a:rPr lang="en-US" sz="1200" kern="1200" dirty="0">
                <a:solidFill>
                  <a:schemeClr val="tx1"/>
                </a:solidFill>
                <a:effectLst/>
                <a:latin typeface="+mn-lt"/>
                <a:ea typeface="ＭＳ Ｐゴシック" pitchFamily="-106" charset="-128"/>
                <a:cs typeface="ＭＳ Ｐゴシック" pitchFamily="-106" charset="-128"/>
              </a:rPr>
              <a:t>, focused on </a:t>
            </a:r>
            <a:r>
              <a:rPr lang="en-US" sz="1200" b="1" kern="1200" dirty="0">
                <a:solidFill>
                  <a:schemeClr val="tx1"/>
                </a:solidFill>
                <a:effectLst/>
                <a:latin typeface="+mn-lt"/>
                <a:ea typeface="ＭＳ Ｐゴシック" pitchFamily="-106" charset="-128"/>
                <a:cs typeface="ＭＳ Ｐゴシック" pitchFamily="-106" charset="-128"/>
              </a:rPr>
              <a:t>submission to Christ as Lord</a:t>
            </a:r>
            <a:r>
              <a:rPr lang="en-US" sz="1200" kern="1200" dirty="0">
                <a:solidFill>
                  <a:schemeClr val="tx1"/>
                </a:solidFill>
                <a:effectLst/>
                <a:latin typeface="+mn-lt"/>
                <a:ea typeface="ＭＳ Ｐゴシック" pitchFamily="-106" charset="-128"/>
                <a:cs typeface="ＭＳ Ｐゴシック" pitchFamily="-106" charset="-128"/>
              </a:rPr>
              <a:t>, and on </a:t>
            </a:r>
            <a:r>
              <a:rPr lang="en-US" sz="1200" b="1" kern="1200" dirty="0">
                <a:solidFill>
                  <a:schemeClr val="tx1"/>
                </a:solidFill>
                <a:effectLst/>
                <a:latin typeface="+mn-lt"/>
                <a:ea typeface="ＭＳ Ｐゴシック" pitchFamily="-106" charset="-128"/>
                <a:cs typeface="ＭＳ Ｐゴシック" pitchFamily="-106" charset="-128"/>
              </a:rPr>
              <a:t>edification of the body</a:t>
            </a:r>
            <a:r>
              <a:rPr lang="en-US" sz="1200" kern="1200" dirty="0">
                <a:solidFill>
                  <a:schemeClr val="tx1"/>
                </a:solidFill>
                <a:effectLst/>
                <a:latin typeface="+mn-lt"/>
                <a:ea typeface="ＭＳ Ｐゴシック" pitchFamily="-106" charset="-128"/>
                <a:cs typeface="ＭＳ Ｐゴシック" pitchFamily="-106" charset="-128"/>
              </a:rPr>
              <a:t> rather than personal actualization (Eph 4:11-16; Col 1:28). The apostles called believers to deny themselves (Luke 9:23), not to pursue purpose-driven self-expression.</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3. Role of Leadership and Church Governance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often advocates for a </a:t>
            </a:r>
            <a:r>
              <a:rPr lang="en-US" sz="1200" b="1" kern="1200" dirty="0">
                <a:solidFill>
                  <a:schemeClr val="tx1"/>
                </a:solidFill>
                <a:effectLst/>
                <a:latin typeface="+mn-lt"/>
                <a:ea typeface="ＭＳ Ｐゴシック" pitchFamily="-106" charset="-128"/>
                <a:cs typeface="ＭＳ Ｐゴシック" pitchFamily="-106" charset="-128"/>
              </a:rPr>
              <a:t>CEO-style leadership</a:t>
            </a:r>
            <a:r>
              <a:rPr lang="en-US" sz="1200" kern="1200" dirty="0">
                <a:solidFill>
                  <a:schemeClr val="tx1"/>
                </a:solidFill>
                <a:effectLst/>
                <a:latin typeface="+mn-lt"/>
                <a:ea typeface="ＭＳ Ｐゴシック" pitchFamily="-106" charset="-128"/>
                <a:cs typeface="ＭＳ Ｐゴシック" pitchFamily="-106" charset="-128"/>
              </a:rPr>
              <a:t>, where the senior pastor functions as a visionary leader with centralized control, supported by staff and purpose-specific teams.</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early church practiced </a:t>
            </a:r>
            <a:r>
              <a:rPr lang="en-US" sz="1200" b="1" kern="1200" dirty="0">
                <a:solidFill>
                  <a:schemeClr val="tx1"/>
                </a:solidFill>
                <a:effectLst/>
                <a:latin typeface="+mn-lt"/>
                <a:ea typeface="ＭＳ Ｐゴシック" pitchFamily="-106" charset="-128"/>
                <a:cs typeface="ＭＳ Ｐゴシック" pitchFamily="-106" charset="-128"/>
              </a:rPr>
              <a:t>plurality of elders</a:t>
            </a:r>
            <a:r>
              <a:rPr lang="en-US" sz="1200" kern="1200" dirty="0">
                <a:solidFill>
                  <a:schemeClr val="tx1"/>
                </a:solidFill>
                <a:effectLst/>
                <a:latin typeface="+mn-lt"/>
                <a:ea typeface="ＭＳ Ｐゴシック" pitchFamily="-106" charset="-128"/>
                <a:cs typeface="ＭＳ Ｐゴシック" pitchFamily="-106" charset="-128"/>
              </a:rPr>
              <a:t> (Acts 14:23; Titus 1:5), local accountability, and </a:t>
            </a:r>
            <a:r>
              <a:rPr lang="en-US" sz="1200" b="1" kern="1200" dirty="0">
                <a:solidFill>
                  <a:schemeClr val="tx1"/>
                </a:solidFill>
                <a:effectLst/>
                <a:latin typeface="+mn-lt"/>
                <a:ea typeface="ＭＳ Ｐゴシック" pitchFamily="-106" charset="-128"/>
                <a:cs typeface="ＭＳ Ｐゴシック" pitchFamily="-106" charset="-128"/>
              </a:rPr>
              <a:t>congregational involvement</a:t>
            </a:r>
            <a:r>
              <a:rPr lang="en-US" sz="1200" kern="1200" dirty="0">
                <a:solidFill>
                  <a:schemeClr val="tx1"/>
                </a:solidFill>
                <a:effectLst/>
                <a:latin typeface="+mn-lt"/>
                <a:ea typeface="ＭＳ Ｐゴシック" pitchFamily="-106" charset="-128"/>
                <a:cs typeface="ＭＳ Ｐゴシック" pitchFamily="-106" charset="-128"/>
              </a:rPr>
              <a:t> in decision-making (Acts 6:2-5). Critics claim 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structure can diminish </a:t>
            </a:r>
            <a:r>
              <a:rPr lang="en-US" sz="1200" b="1" kern="1200" dirty="0">
                <a:solidFill>
                  <a:schemeClr val="tx1"/>
                </a:solidFill>
                <a:effectLst/>
                <a:latin typeface="+mn-lt"/>
                <a:ea typeface="ＭＳ Ｐゴシック" pitchFamily="-106" charset="-128"/>
                <a:cs typeface="ＭＳ Ｐゴシック" pitchFamily="-106" charset="-128"/>
              </a:rPr>
              <a:t>biblical oversight and mutual accountability</a:t>
            </a:r>
            <a:r>
              <a:rPr lang="en-US" sz="1200" kern="1200" dirty="0">
                <a:solidFill>
                  <a:schemeClr val="tx1"/>
                </a:solidFill>
                <a:effectLst/>
                <a:latin typeface="+mn-lt"/>
                <a:ea typeface="ＭＳ Ｐゴシック" pitchFamily="-106" charset="-128"/>
                <a:cs typeface="ＭＳ Ｐゴシック" pitchFamily="-106" charset="-128"/>
              </a:rPr>
              <a:t>, favoring efficiency over scriptural order.</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4. Seeker-Sensitive and Market-Oriented Philosophy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model is closely aligned with the </a:t>
            </a:r>
            <a:r>
              <a:rPr lang="en-US" sz="1200" b="1" kern="1200" dirty="0">
                <a:solidFill>
                  <a:schemeClr val="tx1"/>
                </a:solidFill>
                <a:effectLst/>
                <a:latin typeface="+mn-lt"/>
                <a:ea typeface="ＭＳ Ｐゴシック" pitchFamily="-106" charset="-128"/>
                <a:cs typeface="ＭＳ Ｐゴシック" pitchFamily="-106" charset="-128"/>
              </a:rPr>
              <a:t>“seeker-sensitive” movement</a:t>
            </a:r>
            <a:r>
              <a:rPr lang="en-US" sz="1200" kern="1200" dirty="0">
                <a:solidFill>
                  <a:schemeClr val="tx1"/>
                </a:solidFill>
                <a:effectLst/>
                <a:latin typeface="+mn-lt"/>
                <a:ea typeface="ＭＳ Ｐゴシック" pitchFamily="-106" charset="-128"/>
                <a:cs typeface="ＭＳ Ｐゴシック" pitchFamily="-106" charset="-128"/>
              </a:rPr>
              <a:t>, crafting worship services and ministries to appeal to the unchurched or culturally disengaged.</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New Testament worship was primarily </a:t>
            </a:r>
            <a:r>
              <a:rPr lang="en-US" sz="1200" b="1" kern="1200" dirty="0">
                <a:solidFill>
                  <a:schemeClr val="tx1"/>
                </a:solidFill>
                <a:effectLst/>
                <a:latin typeface="+mn-lt"/>
                <a:ea typeface="ＭＳ Ｐゴシック" pitchFamily="-106" charset="-128"/>
                <a:cs typeface="ＭＳ Ｐゴシック" pitchFamily="-106" charset="-128"/>
              </a:rPr>
              <a:t>God-directed</a:t>
            </a:r>
            <a:r>
              <a:rPr lang="en-US" sz="1200" kern="1200" dirty="0">
                <a:solidFill>
                  <a:schemeClr val="tx1"/>
                </a:solidFill>
                <a:effectLst/>
                <a:latin typeface="+mn-lt"/>
                <a:ea typeface="ＭＳ Ｐゴシック" pitchFamily="-106" charset="-128"/>
                <a:cs typeface="ＭＳ Ｐゴシック" pitchFamily="-106" charset="-128"/>
              </a:rPr>
              <a:t>, reverent, and centered on </a:t>
            </a:r>
            <a:r>
              <a:rPr lang="en-US" sz="1200" b="1" kern="1200" dirty="0">
                <a:solidFill>
                  <a:schemeClr val="tx1"/>
                </a:solidFill>
                <a:effectLst/>
                <a:latin typeface="+mn-lt"/>
                <a:ea typeface="ＭＳ Ｐゴシック" pitchFamily="-106" charset="-128"/>
                <a:cs typeface="ＭＳ Ｐゴシック" pitchFamily="-106" charset="-128"/>
              </a:rPr>
              <a:t>the Word, prayer, and the Lord’s Supper</a:t>
            </a:r>
            <a:r>
              <a:rPr lang="en-US" sz="1200" kern="1200" dirty="0">
                <a:solidFill>
                  <a:schemeClr val="tx1"/>
                </a:solidFill>
                <a:effectLst/>
                <a:latin typeface="+mn-lt"/>
                <a:ea typeface="ＭＳ Ｐゴシック" pitchFamily="-106" charset="-128"/>
                <a:cs typeface="ＭＳ Ｐゴシック" pitchFamily="-106" charset="-128"/>
              </a:rPr>
              <a:t> (Acts 2:42; 1 Cor 14). Critics argue that the NT church never shaped its gatherings around unbelievers' preferences, but prioritized the </a:t>
            </a:r>
            <a:r>
              <a:rPr lang="en-US" sz="1200" b="1" kern="1200" dirty="0">
                <a:solidFill>
                  <a:schemeClr val="tx1"/>
                </a:solidFill>
                <a:effectLst/>
                <a:latin typeface="+mn-lt"/>
                <a:ea typeface="ＭＳ Ｐゴシック" pitchFamily="-106" charset="-128"/>
                <a:cs typeface="ＭＳ Ｐゴシック" pitchFamily="-106" charset="-128"/>
              </a:rPr>
              <a:t>spiritual nourishment and maturity of believers</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5. De-emphasis on Doctrine and Expository Teaching</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Many critics argue that 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approach often downplays </a:t>
            </a:r>
            <a:r>
              <a:rPr lang="en-US" sz="1200" b="1" kern="1200" dirty="0">
                <a:solidFill>
                  <a:schemeClr val="tx1"/>
                </a:solidFill>
                <a:effectLst/>
                <a:latin typeface="+mn-lt"/>
                <a:ea typeface="ＭＳ Ｐゴシック" pitchFamily="-106" charset="-128"/>
                <a:cs typeface="ＭＳ Ｐゴシック" pitchFamily="-106" charset="-128"/>
              </a:rPr>
              <a:t>deep doctrinal teaching</a:t>
            </a:r>
            <a:r>
              <a:rPr lang="en-US" sz="1200" kern="1200" dirty="0">
                <a:solidFill>
                  <a:schemeClr val="tx1"/>
                </a:solidFill>
                <a:effectLst/>
                <a:latin typeface="+mn-lt"/>
                <a:ea typeface="ＭＳ Ｐゴシック" pitchFamily="-106" charset="-128"/>
                <a:cs typeface="ＭＳ Ｐゴシック" pitchFamily="-106" charset="-128"/>
              </a:rPr>
              <a:t> in favor of </a:t>
            </a:r>
            <a:r>
              <a:rPr lang="en-US" sz="1200" b="1" kern="1200" dirty="0">
                <a:solidFill>
                  <a:schemeClr val="tx1"/>
                </a:solidFill>
                <a:effectLst/>
                <a:latin typeface="+mn-lt"/>
                <a:ea typeface="ＭＳ Ｐゴシック" pitchFamily="-106" charset="-128"/>
                <a:cs typeface="ＭＳ Ｐゴシック" pitchFamily="-106" charset="-128"/>
              </a:rPr>
              <a:t>topical, life-application messages</a:t>
            </a:r>
            <a:r>
              <a:rPr lang="en-US" sz="1200" kern="1200" dirty="0">
                <a:solidFill>
                  <a:schemeClr val="tx1"/>
                </a:solidFill>
                <a:effectLst/>
                <a:latin typeface="+mn-lt"/>
                <a:ea typeface="ＭＳ Ｐゴシック" pitchFamily="-106" charset="-128"/>
                <a:cs typeface="ＭＳ Ｐゴシック" pitchFamily="-106" charset="-128"/>
              </a:rPr>
              <a:t> that appeal to emotion or relevance.</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Paul repeatedly instructed elders to </a:t>
            </a:r>
            <a:r>
              <a:rPr lang="en-US" sz="1200" b="1" kern="1200" dirty="0">
                <a:solidFill>
                  <a:schemeClr val="tx1"/>
                </a:solidFill>
                <a:effectLst/>
                <a:latin typeface="+mn-lt"/>
                <a:ea typeface="ＭＳ Ｐゴシック" pitchFamily="-106" charset="-128"/>
                <a:cs typeface="ＭＳ Ｐゴシック" pitchFamily="-106" charset="-128"/>
              </a:rPr>
              <a:t>teach sound doctrine</a:t>
            </a:r>
            <a:r>
              <a:rPr lang="en-US" sz="1200" kern="1200" dirty="0">
                <a:solidFill>
                  <a:schemeClr val="tx1"/>
                </a:solidFill>
                <a:effectLst/>
                <a:latin typeface="+mn-lt"/>
                <a:ea typeface="ＭＳ Ｐゴシック" pitchFamily="-106" charset="-128"/>
                <a:cs typeface="ＭＳ Ｐゴシック" pitchFamily="-106" charset="-128"/>
              </a:rPr>
              <a:t> (Titus 2:1), </a:t>
            </a:r>
            <a:r>
              <a:rPr lang="en-US" sz="1200" b="1" kern="1200" dirty="0">
                <a:solidFill>
                  <a:schemeClr val="tx1"/>
                </a:solidFill>
                <a:effectLst/>
                <a:latin typeface="+mn-lt"/>
                <a:ea typeface="ＭＳ Ｐゴシック" pitchFamily="-106" charset="-128"/>
                <a:cs typeface="ＭＳ Ｐゴシック" pitchFamily="-106" charset="-128"/>
              </a:rPr>
              <a:t>guard against false teaching</a:t>
            </a:r>
            <a:r>
              <a:rPr lang="en-US" sz="1200" kern="1200" dirty="0">
                <a:solidFill>
                  <a:schemeClr val="tx1"/>
                </a:solidFill>
                <a:effectLst/>
                <a:latin typeface="+mn-lt"/>
                <a:ea typeface="ＭＳ Ｐゴシック" pitchFamily="-106" charset="-128"/>
                <a:cs typeface="ＭＳ Ｐゴシック" pitchFamily="-106" charset="-128"/>
              </a:rPr>
              <a:t> (Acts 20:28-30), and preach the Word “in season and out of season” (2 Tim 4:2). The NT church was catechetical and deeply theological.</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6. Programmatic vs. Relational Church Life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heavily relies on </a:t>
            </a:r>
            <a:r>
              <a:rPr lang="en-US" sz="1200" b="1" kern="1200" dirty="0">
                <a:solidFill>
                  <a:schemeClr val="tx1"/>
                </a:solidFill>
                <a:effectLst/>
                <a:latin typeface="+mn-lt"/>
                <a:ea typeface="ＭＳ Ｐゴシック" pitchFamily="-106" charset="-128"/>
                <a:cs typeface="ＭＳ Ｐゴシック" pitchFamily="-106" charset="-128"/>
              </a:rPr>
              <a:t>structured programs and ministries</a:t>
            </a:r>
            <a:r>
              <a:rPr lang="en-US" sz="1200" kern="1200" dirty="0">
                <a:solidFill>
                  <a:schemeClr val="tx1"/>
                </a:solidFill>
                <a:effectLst/>
                <a:latin typeface="+mn-lt"/>
                <a:ea typeface="ＭＳ Ｐゴシック" pitchFamily="-106" charset="-128"/>
                <a:cs typeface="ＭＳ Ｐゴシック" pitchFamily="-106" charset="-128"/>
              </a:rPr>
              <a:t>, with each member funneled into a system of classes, teams, and campaigns.</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Early church life was highly </a:t>
            </a:r>
            <a:r>
              <a:rPr lang="en-US" sz="1200" b="1" kern="1200" dirty="0">
                <a:solidFill>
                  <a:schemeClr val="tx1"/>
                </a:solidFill>
                <a:effectLst/>
                <a:latin typeface="+mn-lt"/>
                <a:ea typeface="ＭＳ Ｐゴシック" pitchFamily="-106" charset="-128"/>
                <a:cs typeface="ＭＳ Ｐゴシック" pitchFamily="-106" charset="-128"/>
              </a:rPr>
              <a:t>relational</a:t>
            </a:r>
            <a:r>
              <a:rPr lang="en-US" sz="1200" kern="1200" dirty="0">
                <a:solidFill>
                  <a:schemeClr val="tx1"/>
                </a:solidFill>
                <a:effectLst/>
                <a:latin typeface="+mn-lt"/>
                <a:ea typeface="ＭＳ Ｐゴシック" pitchFamily="-106" charset="-128"/>
                <a:cs typeface="ＭＳ Ｐゴシック" pitchFamily="-106" charset="-128"/>
              </a:rPr>
              <a:t>, marked by </a:t>
            </a:r>
            <a:r>
              <a:rPr lang="en-US" sz="1200" b="1" kern="1200" dirty="0">
                <a:solidFill>
                  <a:schemeClr val="tx1"/>
                </a:solidFill>
                <a:effectLst/>
                <a:latin typeface="+mn-lt"/>
                <a:ea typeface="ＭＳ Ｐゴシック" pitchFamily="-106" charset="-128"/>
                <a:cs typeface="ＭＳ Ｐゴシック" pitchFamily="-106" charset="-128"/>
              </a:rPr>
              <a:t>house-to-house fellowship</a:t>
            </a:r>
            <a:r>
              <a:rPr lang="en-US" sz="1200" kern="1200" dirty="0">
                <a:solidFill>
                  <a:schemeClr val="tx1"/>
                </a:solidFill>
                <a:effectLst/>
                <a:latin typeface="+mn-lt"/>
                <a:ea typeface="ＭＳ Ｐゴシック" pitchFamily="-106" charset="-128"/>
                <a:cs typeface="ＭＳ Ｐゴシック" pitchFamily="-106" charset="-128"/>
              </a:rPr>
              <a:t>, mutual edification, and shared life (Acts 2:44-47; Rom 12:4-13). Critics suggest that the NT pattern emphasizes </a:t>
            </a:r>
            <a:r>
              <a:rPr lang="en-US" sz="1200" b="1" kern="1200" dirty="0">
                <a:solidFill>
                  <a:schemeClr val="tx1"/>
                </a:solidFill>
                <a:effectLst/>
                <a:latin typeface="+mn-lt"/>
                <a:ea typeface="ＭＳ Ｐゴシック" pitchFamily="-106" charset="-128"/>
                <a:cs typeface="ＭＳ Ｐゴシック" pitchFamily="-106" charset="-128"/>
              </a:rPr>
              <a:t>organic discipleship</a:t>
            </a:r>
            <a:r>
              <a:rPr lang="en-US" sz="1200" kern="1200" dirty="0">
                <a:solidFill>
                  <a:schemeClr val="tx1"/>
                </a:solidFill>
                <a:effectLst/>
                <a:latin typeface="+mn-lt"/>
                <a:ea typeface="ＭＳ Ｐゴシック" pitchFamily="-106" charset="-128"/>
                <a:cs typeface="ＭＳ Ｐゴシック" pitchFamily="-106" charset="-128"/>
              </a:rPr>
              <a:t>, not systematized pipelines.</a:t>
            </a:r>
          </a:p>
          <a:p>
            <a:endParaRPr lang="en-US" dirty="0"/>
          </a:p>
        </p:txBody>
      </p:sp>
      <p:sp>
        <p:nvSpPr>
          <p:cNvPr id="4" name="Slide Number Placeholder 3">
            <a:extLst>
              <a:ext uri="{FF2B5EF4-FFF2-40B4-BE49-F238E27FC236}">
                <a16:creationId xmlns:a16="http://schemas.microsoft.com/office/drawing/2014/main" id="{700B637E-9F38-7F4D-F4AC-9ACA0CF8BED1}"/>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81813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Threats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Factions, Pride, Misplaced Loyalty</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How to recognize and resist division?</a:t>
            </a:r>
          </a:p>
          <a:p>
            <a:endParaRPr lang="en-US" sz="2400" dirty="0"/>
          </a:p>
          <a:p>
            <a:r>
              <a:rPr lang="en-US" sz="2200" dirty="0"/>
              <a:t>“</a:t>
            </a:r>
            <a:r>
              <a:rPr lang="en-US" sz="2400" dirty="0"/>
              <a:t>I urge you, brothers and sisters, by the name of our Lord Jesus Christ, to agree together, to end your divisions, and to be united by the same mind and purpose. For members of Chloe’s household have made it clear to me, my brothers and sisters, that there are quarrels among you. Now I mean this, that each of you is saying, “I am with Paul,” or “I am with Apollos,” or “I am with Cephas,” or “I am with Christ.” Is Christ divided? Paul wasn’t crucified for you, was he? Or were you in fact baptized in the name of Paul? I thank God that I did not baptize any of you except Crispus and Gaius, so that no one can say that you were baptized in my name! (I also baptized the household of Stephanus. Otherwise, I do not remember whether I baptized anyone else.) For Christ did not send me to baptize, but to preach the gospel – and not with clever speech, so that the cross of Christ would not become useless.”  (1 Corinthians 1:10-17)</a:t>
            </a:r>
          </a:p>
          <a:p>
            <a:endParaRPr lang="en-US" sz="2200" dirty="0"/>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a:solidFill>
                  <a:schemeClr val="tx2">
                    <a:lumMod val="60000"/>
                    <a:lumOff val="40000"/>
                  </a:schemeClr>
                </a:solidFill>
              </a:rPr>
              <a:t>https://tinyurl.com/Call2Unity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From the Mind of Christ…</a:t>
            </a:r>
            <a:br>
              <a:rPr lang="en-US" dirty="0"/>
            </a:br>
            <a:r>
              <a:rPr lang="en-US" sz="2400" dirty="0">
                <a:solidFill>
                  <a:schemeClr val="tx2">
                    <a:lumMod val="60000"/>
                    <a:lumOff val="40000"/>
                  </a:schemeClr>
                </a:solidFill>
              </a:rPr>
              <a:t>What is True Religion?</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a:t>
            </a:r>
            <a:r>
              <a:rPr lang="en-US" sz="2000" b="1" i="1" dirty="0"/>
              <a:t> 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a:t>
            </a:r>
            <a:r>
              <a:rPr lang="en-US" sz="2400" u="sng" dirty="0">
                <a:solidFill>
                  <a:schemeClr val="tx2">
                    <a:lumMod val="60000"/>
                    <a:lumOff val="40000"/>
                  </a:schemeClr>
                </a:solidFill>
              </a:rPr>
              <a:t>pattern</a:t>
            </a:r>
            <a:r>
              <a:rPr lang="en-US" sz="2400" dirty="0">
                <a:solidFill>
                  <a:schemeClr val="tx2">
                    <a:lumMod val="60000"/>
                    <a:lumOff val="40000"/>
                  </a:schemeClr>
                </a:solidFill>
              </a:rPr>
              <a:t>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Establish a </a:t>
            </a:r>
            <a:r>
              <a:rPr lang="en-US" sz="2400" u="sng" dirty="0">
                <a:solidFill>
                  <a:schemeClr val="tx2">
                    <a:lumMod val="60000"/>
                    <a:lumOff val="40000"/>
                  </a:schemeClr>
                </a:solidFill>
              </a:rPr>
              <a:t>covenant relationship</a:t>
            </a:r>
            <a:r>
              <a:rPr lang="en-US" sz="2400" dirty="0">
                <a:solidFill>
                  <a:schemeClr val="tx2">
                    <a:lumMod val="60000"/>
                    <a:lumOff val="40000"/>
                  </a:schemeClr>
                </a:solidFill>
              </a:rPr>
              <a:t> with God (Hebrews 8)</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1143000"/>
            <a:ext cx="8610600"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fontScale="90000"/>
          </a:bodyPr>
          <a:lstStyle/>
          <a:p>
            <a:pPr algn="l"/>
            <a:r>
              <a:rPr lang="en-US" dirty="0"/>
              <a:t>Division Example (1)</a:t>
            </a:r>
            <a:br>
              <a:rPr lang="en-US" dirty="0"/>
            </a:br>
            <a:r>
              <a:rPr lang="en-US" sz="2400" dirty="0">
                <a:solidFill>
                  <a:schemeClr val="tx2">
                    <a:lumMod val="60000"/>
                    <a:lumOff val="40000"/>
                  </a:schemeClr>
                </a:solidFill>
              </a:rPr>
              <a:t>The Arian Controversy, Council of Nicaea (235 AD)</a:t>
            </a:r>
          </a:p>
        </p:txBody>
      </p:sp>
      <p:graphicFrame>
        <p:nvGraphicFramePr>
          <p:cNvPr id="3" name="Table 2">
            <a:extLst>
              <a:ext uri="{FF2B5EF4-FFF2-40B4-BE49-F238E27FC236}">
                <a16:creationId xmlns:a16="http://schemas.microsoft.com/office/drawing/2014/main" id="{F76ABE3B-9E93-1AF1-DED2-6BE5E9F85383}"/>
              </a:ext>
            </a:extLst>
          </p:cNvPr>
          <p:cNvGraphicFramePr>
            <a:graphicFrameLocks noGrp="1"/>
          </p:cNvGraphicFramePr>
          <p:nvPr>
            <p:extLst>
              <p:ext uri="{D42A27DB-BD31-4B8C-83A1-F6EECF244321}">
                <p14:modId xmlns:p14="http://schemas.microsoft.com/office/powerpoint/2010/main" val="1575032027"/>
              </p:ext>
            </p:extLst>
          </p:nvPr>
        </p:nvGraphicFramePr>
        <p:xfrm>
          <a:off x="457200" y="1219200"/>
          <a:ext cx="8305800" cy="5257801"/>
        </p:xfrm>
        <a:graphic>
          <a:graphicData uri="http://schemas.openxmlformats.org/drawingml/2006/table">
            <a:tbl>
              <a:tblPr firstRow="1" firstCol="1" bandRow="1">
                <a:tableStyleId>{5C22544A-7EE6-4342-B048-85BDC9FD1C3A}</a:tableStyleId>
              </a:tblPr>
              <a:tblGrid>
                <a:gridCol w="1615674">
                  <a:extLst>
                    <a:ext uri="{9D8B030D-6E8A-4147-A177-3AD203B41FA5}">
                      <a16:colId xmlns:a16="http://schemas.microsoft.com/office/drawing/2014/main" val="683330242"/>
                    </a:ext>
                  </a:extLst>
                </a:gridCol>
                <a:gridCol w="3239803">
                  <a:extLst>
                    <a:ext uri="{9D8B030D-6E8A-4147-A177-3AD203B41FA5}">
                      <a16:colId xmlns:a16="http://schemas.microsoft.com/office/drawing/2014/main" val="431020859"/>
                    </a:ext>
                  </a:extLst>
                </a:gridCol>
                <a:gridCol w="3450323">
                  <a:extLst>
                    <a:ext uri="{9D8B030D-6E8A-4147-A177-3AD203B41FA5}">
                      <a16:colId xmlns:a16="http://schemas.microsoft.com/office/drawing/2014/main" val="126775888"/>
                    </a:ext>
                  </a:extLst>
                </a:gridCol>
              </a:tblGrid>
              <a:tr h="553046">
                <a:tc>
                  <a:txBody>
                    <a:bodyPr/>
                    <a:lstStyle/>
                    <a:p>
                      <a:pPr marL="0" marR="0">
                        <a:lnSpc>
                          <a:spcPct val="115000"/>
                        </a:lnSpc>
                        <a:spcAft>
                          <a:spcPts val="800"/>
                        </a:spcAft>
                        <a:buNone/>
                      </a:pPr>
                      <a:r>
                        <a:rPr lang="en-US" sz="1600" kern="100" dirty="0">
                          <a:effectLst/>
                        </a:rPr>
                        <a:t>Topic</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Arian 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Nicene/Athanasius 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200414535"/>
                  </a:ext>
                </a:extLst>
              </a:tr>
              <a:tr h="940951">
                <a:tc>
                  <a:txBody>
                    <a:bodyPr/>
                    <a:lstStyle/>
                    <a:p>
                      <a:pPr marL="0" marR="0">
                        <a:lnSpc>
                          <a:spcPct val="115000"/>
                        </a:lnSpc>
                        <a:spcAft>
                          <a:spcPts val="800"/>
                        </a:spcAft>
                        <a:buNone/>
                      </a:pPr>
                      <a:r>
                        <a:rPr lang="en-US" sz="1400" kern="100" dirty="0">
                          <a:effectLst/>
                        </a:rPr>
                        <a:t>Nature of the Son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Created being, not eternal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Uncreated, co-eternal with the Father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329025725"/>
                  </a:ext>
                </a:extLst>
              </a:tr>
              <a:tr h="940951">
                <a:tc>
                  <a:txBody>
                    <a:bodyPr/>
                    <a:lstStyle/>
                    <a:p>
                      <a:pPr marL="0" marR="0">
                        <a:lnSpc>
                          <a:spcPct val="115000"/>
                        </a:lnSpc>
                        <a:spcAft>
                          <a:spcPts val="800"/>
                        </a:spcAft>
                        <a:buNone/>
                      </a:pPr>
                      <a:r>
                        <a:rPr lang="en-US" sz="1400" kern="100">
                          <a:effectLst/>
                        </a:rPr>
                        <a:t>Divinity of Christ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Divine in a subordinate, lesser sense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Fully divine, equal in essence to the Father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842363069"/>
                  </a:ext>
                </a:extLst>
              </a:tr>
              <a:tr h="940951">
                <a:tc>
                  <a:txBody>
                    <a:bodyPr/>
                    <a:lstStyle/>
                    <a:p>
                      <a:pPr marL="0" marR="0">
                        <a:lnSpc>
                          <a:spcPct val="115000"/>
                        </a:lnSpc>
                        <a:spcAft>
                          <a:spcPts val="800"/>
                        </a:spcAft>
                        <a:buNone/>
                      </a:pPr>
                      <a:r>
                        <a:rPr lang="en-US" sz="1400" kern="100">
                          <a:effectLst/>
                        </a:rPr>
                        <a:t>Essence (ousia)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err="1">
                          <a:effectLst/>
                        </a:rPr>
                        <a:t>Heteroousios</a:t>
                      </a:r>
                      <a:r>
                        <a:rPr lang="en-US" sz="1400" kern="100" dirty="0">
                          <a:effectLst/>
                        </a:rPr>
                        <a:t> – of different essence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Homoousios – of same essence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248619549"/>
                  </a:ext>
                </a:extLst>
              </a:tr>
              <a:tr h="940951">
                <a:tc>
                  <a:txBody>
                    <a:bodyPr/>
                    <a:lstStyle/>
                    <a:p>
                      <a:pPr marL="0" marR="0">
                        <a:lnSpc>
                          <a:spcPct val="115000"/>
                        </a:lnSpc>
                        <a:spcAft>
                          <a:spcPts val="800"/>
                        </a:spcAft>
                        <a:buNone/>
                      </a:pPr>
                      <a:r>
                        <a:rPr lang="en-US" sz="1400" kern="100">
                          <a:effectLst/>
                        </a:rPr>
                        <a:t>Soteriology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Christ reveals God but cannot fully save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Only God can save; Christ must be God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09584183"/>
                  </a:ext>
                </a:extLst>
              </a:tr>
              <a:tr h="940951">
                <a:tc>
                  <a:txBody>
                    <a:bodyPr/>
                    <a:lstStyle/>
                    <a:p>
                      <a:pPr marL="0" marR="0">
                        <a:lnSpc>
                          <a:spcPct val="115000"/>
                        </a:lnSpc>
                        <a:spcAft>
                          <a:spcPts val="800"/>
                        </a:spcAft>
                        <a:buNone/>
                      </a:pPr>
                      <a:r>
                        <a:rPr lang="en-US" sz="1400" kern="100">
                          <a:effectLst/>
                        </a:rPr>
                        <a:t>Scriptural Use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Emphasized Proverbs 8:22 (“created”)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Emphasized John 1:1 (“the Word was God”)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119412163"/>
                  </a:ext>
                </a:extLst>
              </a:tr>
            </a:tbl>
          </a:graphicData>
        </a:graphic>
      </p:graphicFrame>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913CA-DC24-0320-B635-304DB657AD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D1566-3209-E26E-2920-AB1BF6B230E6}"/>
              </a:ext>
            </a:extLst>
          </p:cNvPr>
          <p:cNvSpPr>
            <a:spLocks noGrp="1"/>
          </p:cNvSpPr>
          <p:nvPr>
            <p:ph type="title"/>
          </p:nvPr>
        </p:nvSpPr>
        <p:spPr>
          <a:xfrm>
            <a:off x="381000" y="0"/>
            <a:ext cx="8229600" cy="990600"/>
          </a:xfrm>
        </p:spPr>
        <p:txBody>
          <a:bodyPr>
            <a:normAutofit fontScale="90000"/>
          </a:bodyPr>
          <a:lstStyle/>
          <a:p>
            <a:pPr algn="l"/>
            <a:r>
              <a:rPr lang="en-US" dirty="0"/>
              <a:t>Division Example (2)</a:t>
            </a:r>
            <a:br>
              <a:rPr lang="en-US" dirty="0"/>
            </a:br>
            <a:r>
              <a:rPr lang="en-US" sz="2400" dirty="0">
                <a:solidFill>
                  <a:schemeClr val="tx2">
                    <a:lumMod val="60000"/>
                    <a:lumOff val="40000"/>
                  </a:schemeClr>
                </a:solidFill>
              </a:rPr>
              <a:t>The Purpose Driven Church Controversy (21</a:t>
            </a:r>
            <a:r>
              <a:rPr lang="en-US" sz="2400" baseline="30000" dirty="0">
                <a:solidFill>
                  <a:schemeClr val="tx2">
                    <a:lumMod val="60000"/>
                    <a:lumOff val="40000"/>
                  </a:schemeClr>
                </a:solidFill>
              </a:rPr>
              <a:t>st</a:t>
            </a:r>
            <a:r>
              <a:rPr lang="en-US" sz="2400" dirty="0">
                <a:solidFill>
                  <a:schemeClr val="tx2">
                    <a:lumMod val="60000"/>
                    <a:lumOff val="40000"/>
                  </a:schemeClr>
                </a:solidFill>
              </a:rPr>
              <a:t> Century)</a:t>
            </a:r>
          </a:p>
        </p:txBody>
      </p:sp>
      <p:graphicFrame>
        <p:nvGraphicFramePr>
          <p:cNvPr id="4" name="Table 3">
            <a:extLst>
              <a:ext uri="{FF2B5EF4-FFF2-40B4-BE49-F238E27FC236}">
                <a16:creationId xmlns:a16="http://schemas.microsoft.com/office/drawing/2014/main" id="{70C8303A-34D6-7A53-EC5F-705B41A1348D}"/>
              </a:ext>
            </a:extLst>
          </p:cNvPr>
          <p:cNvGraphicFramePr>
            <a:graphicFrameLocks noGrp="1"/>
          </p:cNvGraphicFramePr>
          <p:nvPr>
            <p:extLst>
              <p:ext uri="{D42A27DB-BD31-4B8C-83A1-F6EECF244321}">
                <p14:modId xmlns:p14="http://schemas.microsoft.com/office/powerpoint/2010/main" val="3638281732"/>
              </p:ext>
            </p:extLst>
          </p:nvPr>
        </p:nvGraphicFramePr>
        <p:xfrm>
          <a:off x="457200" y="1143000"/>
          <a:ext cx="8382000" cy="5410198"/>
        </p:xfrm>
        <a:graphic>
          <a:graphicData uri="http://schemas.openxmlformats.org/drawingml/2006/table">
            <a:tbl>
              <a:tblPr firstRow="1" firstCol="1" bandRow="1">
                <a:tableStyleId>{5C22544A-7EE6-4342-B048-85BDC9FD1C3A}</a:tableStyleId>
              </a:tblPr>
              <a:tblGrid>
                <a:gridCol w="1526799">
                  <a:extLst>
                    <a:ext uri="{9D8B030D-6E8A-4147-A177-3AD203B41FA5}">
                      <a16:colId xmlns:a16="http://schemas.microsoft.com/office/drawing/2014/main" val="4292814082"/>
                    </a:ext>
                  </a:extLst>
                </a:gridCol>
                <a:gridCol w="2856183">
                  <a:extLst>
                    <a:ext uri="{9D8B030D-6E8A-4147-A177-3AD203B41FA5}">
                      <a16:colId xmlns:a16="http://schemas.microsoft.com/office/drawing/2014/main" val="3708641120"/>
                    </a:ext>
                  </a:extLst>
                </a:gridCol>
                <a:gridCol w="3999018">
                  <a:extLst>
                    <a:ext uri="{9D8B030D-6E8A-4147-A177-3AD203B41FA5}">
                      <a16:colId xmlns:a16="http://schemas.microsoft.com/office/drawing/2014/main" val="437335851"/>
                    </a:ext>
                  </a:extLst>
                </a:gridCol>
              </a:tblGrid>
              <a:tr h="482692">
                <a:tc>
                  <a:txBody>
                    <a:bodyPr/>
                    <a:lstStyle/>
                    <a:p>
                      <a:pPr marL="0" marR="0">
                        <a:lnSpc>
                          <a:spcPct val="115000"/>
                        </a:lnSpc>
                        <a:spcAft>
                          <a:spcPts val="800"/>
                        </a:spcAft>
                        <a:buNone/>
                      </a:pPr>
                      <a:r>
                        <a:rPr lang="en-US" sz="1600" kern="100">
                          <a:effectLst/>
                        </a:rPr>
                        <a:t>Aspect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a:effectLst/>
                        </a:rPr>
                        <a:t>Purpose Driven Model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New Testament Model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6899127"/>
                  </a:ext>
                </a:extLst>
              </a:tr>
              <a:tr h="821251">
                <a:tc>
                  <a:txBody>
                    <a:bodyPr/>
                    <a:lstStyle/>
                    <a:p>
                      <a:pPr marL="0" marR="0">
                        <a:lnSpc>
                          <a:spcPct val="115000"/>
                        </a:lnSpc>
                        <a:spcAft>
                          <a:spcPts val="800"/>
                        </a:spcAft>
                        <a:buNone/>
                      </a:pPr>
                      <a:r>
                        <a:rPr lang="en-US" sz="1400" kern="100">
                          <a:effectLst/>
                        </a:rPr>
                        <a:t>Leadership</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Senior pastor-led, CEO model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Plurality of elders and deacons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129555418"/>
                  </a:ext>
                </a:extLst>
              </a:tr>
              <a:tr h="821251">
                <a:tc>
                  <a:txBody>
                    <a:bodyPr/>
                    <a:lstStyle/>
                    <a:p>
                      <a:pPr marL="0" marR="0">
                        <a:lnSpc>
                          <a:spcPct val="115000"/>
                        </a:lnSpc>
                        <a:spcAft>
                          <a:spcPts val="800"/>
                        </a:spcAft>
                        <a:buNone/>
                      </a:pPr>
                      <a:r>
                        <a:rPr lang="en-US" sz="1400" kern="100" dirty="0">
                          <a:effectLst/>
                        </a:rPr>
                        <a:t>Emphasis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Programs and growth metrics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Spiritual maturity and faithfulness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683576290"/>
                  </a:ext>
                </a:extLst>
              </a:tr>
              <a:tr h="821251">
                <a:tc>
                  <a:txBody>
                    <a:bodyPr/>
                    <a:lstStyle/>
                    <a:p>
                      <a:pPr marL="0" marR="0">
                        <a:lnSpc>
                          <a:spcPct val="115000"/>
                        </a:lnSpc>
                        <a:spcAft>
                          <a:spcPts val="800"/>
                        </a:spcAft>
                        <a:buNone/>
                      </a:pPr>
                      <a:r>
                        <a:rPr lang="en-US" sz="1400" kern="100">
                          <a:effectLst/>
                        </a:rPr>
                        <a:t>Audience Focus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Seeker-sensitive, felt needs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God-centered, edification of saints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531984107"/>
                  </a:ext>
                </a:extLst>
              </a:tr>
              <a:tr h="821251">
                <a:tc>
                  <a:txBody>
                    <a:bodyPr/>
                    <a:lstStyle/>
                    <a:p>
                      <a:pPr marL="0" marR="0">
                        <a:lnSpc>
                          <a:spcPct val="115000"/>
                        </a:lnSpc>
                        <a:spcAft>
                          <a:spcPts val="800"/>
                        </a:spcAft>
                        <a:buNone/>
                      </a:pPr>
                      <a:r>
                        <a:rPr lang="en-US" sz="1400" kern="100">
                          <a:effectLst/>
                        </a:rPr>
                        <a:t>Preaching Style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Topical, purpose-driven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Expository, doctrinal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95650106"/>
                  </a:ext>
                </a:extLst>
              </a:tr>
              <a:tr h="821251">
                <a:tc>
                  <a:txBody>
                    <a:bodyPr/>
                    <a:lstStyle/>
                    <a:p>
                      <a:pPr marL="0" marR="0">
                        <a:lnSpc>
                          <a:spcPct val="115000"/>
                        </a:lnSpc>
                        <a:spcAft>
                          <a:spcPts val="800"/>
                        </a:spcAft>
                        <a:buNone/>
                      </a:pPr>
                      <a:r>
                        <a:rPr lang="en-US" sz="1400" kern="100">
                          <a:effectLst/>
                        </a:rPr>
                        <a:t>Church Life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Programmatic, campaign-based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Relational, organic</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282657578"/>
                  </a:ext>
                </a:extLst>
              </a:tr>
              <a:tr h="821251">
                <a:tc>
                  <a:txBody>
                    <a:bodyPr/>
                    <a:lstStyle/>
                    <a:p>
                      <a:pPr marL="0" marR="0">
                        <a:lnSpc>
                          <a:spcPct val="115000"/>
                        </a:lnSpc>
                        <a:spcAft>
                          <a:spcPts val="800"/>
                        </a:spcAft>
                        <a:buNone/>
                      </a:pPr>
                      <a:r>
                        <a:rPr lang="en-US" sz="1400" kern="100" dirty="0">
                          <a:effectLst/>
                        </a:rPr>
                        <a:t>Governance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Staff-led, goal-oriented teams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Congregational involvement and accountability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281050389"/>
                  </a:ext>
                </a:extLst>
              </a:tr>
            </a:tbl>
          </a:graphicData>
        </a:graphic>
      </p:graphicFrame>
    </p:spTree>
    <p:extLst>
      <p:ext uri="{BB962C8B-B14F-4D97-AF65-F5344CB8AC3E}">
        <p14:creationId xmlns:p14="http://schemas.microsoft.com/office/powerpoint/2010/main" val="347094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43916</TotalTime>
  <Words>3297</Words>
  <Application>Microsoft Office PowerPoint</Application>
  <PresentationFormat>On-screen Show (4:3)</PresentationFormat>
  <Paragraphs>205</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Aptos</vt:lpstr>
      <vt:lpstr>Arial</vt:lpstr>
      <vt:lpstr>Arial Narrow</vt:lpstr>
      <vt:lpstr>Calibri</vt:lpstr>
      <vt:lpstr>Wingdings</vt:lpstr>
      <vt:lpstr>PPT_Template_2010SummerSchool</vt:lpstr>
      <vt:lpstr>1_UPCRC_Powerpoint_Template_with I-Mark</vt:lpstr>
      <vt:lpstr>PowerPoint Presentation</vt:lpstr>
      <vt:lpstr>PowerPoint Presentation</vt:lpstr>
      <vt:lpstr>PowerPoint Presentation</vt:lpstr>
      <vt:lpstr>How the Early Church Responded  A foundational pattern for every church.  Acts 2:40-47 </vt:lpstr>
      <vt:lpstr>The Heart of the Christian Gospel Establish a covenant relationship with God (Hebrews 8)</vt:lpstr>
      <vt:lpstr>Division Example (1) The Arian Controversy, Council of Nicaea (235 AD)</vt:lpstr>
      <vt:lpstr>Division Example (2) The Purpose Driven Church Controversy (21st Century)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1514</cp:revision>
  <cp:lastPrinted>2025-07-26T11:07:58Z</cp:lastPrinted>
  <dcterms:created xsi:type="dcterms:W3CDTF">2010-06-16T02:58:04Z</dcterms:created>
  <dcterms:modified xsi:type="dcterms:W3CDTF">2025-08-09T10:39:00Z</dcterms:modified>
</cp:coreProperties>
</file>