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59" r:id="rId4"/>
    <p:sldId id="256" r:id="rId5"/>
    <p:sldId id="428" r:id="rId6"/>
    <p:sldId id="393" r:id="rId7"/>
    <p:sldId id="429" r:id="rId8"/>
    <p:sldId id="440" r:id="rId9"/>
    <p:sldId id="441" r:id="rId10"/>
    <p:sldId id="409" r:id="rId11"/>
    <p:sldId id="398" r:id="rId12"/>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63491" autoAdjust="0"/>
  </p:normalViewPr>
  <p:slideViewPr>
    <p:cSldViewPr>
      <p:cViewPr varScale="1">
        <p:scale>
          <a:sx n="101" d="100"/>
          <a:sy n="101" d="100"/>
        </p:scale>
        <p:origin x="3000"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9/17/2025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lvl="0" indent="0">
              <a:buNone/>
            </a:pPr>
            <a:r>
              <a:rPr lang="en-US" sz="1400" b="1" dirty="0"/>
              <a:t>Consider the “Cohorts” present at the Pilate inquiry.  </a:t>
            </a:r>
          </a:p>
          <a:p>
            <a:pPr marL="342900" lvl="0" indent="-342900">
              <a:buAutoNum type="arabicPeriod"/>
            </a:pPr>
            <a:r>
              <a:rPr lang="en-US" sz="1400" b="1" dirty="0"/>
              <a:t>Pharisees</a:t>
            </a:r>
            <a:r>
              <a:rPr lang="en-US" sz="1400" dirty="0"/>
              <a:t> – lacked discernment (Matt 16 : able to predict weather, but not able to see the signs of the time).  A time when both the Pharisees and Sadducees were unified.</a:t>
            </a:r>
          </a:p>
          <a:p>
            <a:pPr marL="342900" lvl="0" indent="-342900">
              <a:buAutoNum type="arabicPeriod"/>
            </a:pPr>
            <a:r>
              <a:rPr lang="en-US" sz="1400" b="1" dirty="0"/>
              <a:t>Romans</a:t>
            </a:r>
            <a:r>
              <a:rPr lang="en-US" sz="1400" dirty="0"/>
              <a:t> – “Might is Right” – reading the wrong signs – ignoring significance of situational context – “the end justifies the means”</a:t>
            </a:r>
          </a:p>
          <a:p>
            <a:pPr marL="342900" lvl="0" indent="-342900">
              <a:buAutoNum type="arabicPeriod"/>
            </a:pPr>
            <a:r>
              <a:rPr lang="en-US" sz="1400" b="1" dirty="0"/>
              <a:t>Jesus</a:t>
            </a:r>
            <a:r>
              <a:rPr lang="en-US" sz="1400" dirty="0"/>
              <a:t>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John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   - i.e.  His Perspective</a:t>
            </a:r>
          </a:p>
          <a:p>
            <a:endParaRPr lang="en-US" sz="1400" dirty="0"/>
          </a:p>
          <a:p>
            <a:r>
              <a:rPr lang="en-US" sz="1400" dirty="0"/>
              <a:t>--------------------------------------------------------------------------------------------------------------------------------</a:t>
            </a:r>
          </a:p>
          <a:p>
            <a:endParaRPr lang="en-US" sz="1400" dirty="0"/>
          </a:p>
          <a:p>
            <a:r>
              <a:rPr lang="en-US" sz="1600" b="1" dirty="0"/>
              <a:t>**** This moment was also one that divided Humanity forevermore.  ****</a:t>
            </a:r>
          </a:p>
          <a:p>
            <a:endParaRPr lang="en-US" sz="1400" dirty="0"/>
          </a:p>
          <a:p>
            <a:r>
              <a:rPr lang="en-US" sz="1400" b="1" dirty="0"/>
              <a:t>Not just a Call to Unity…  Also, a Call to Separate!   From Whom or What?  Why?</a:t>
            </a:r>
          </a:p>
          <a:p>
            <a:endParaRPr lang="en-US" sz="1400" b="1" dirty="0"/>
          </a:p>
          <a:p>
            <a:r>
              <a:rPr lang="en-US" sz="1400" dirty="0"/>
              <a:t>Perspective on why God operates the way that He has in human history…</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400" b="1" i="1" kern="1200" dirty="0">
                <a:solidFill>
                  <a:schemeClr val="tx1"/>
                </a:solidFill>
                <a:effectLst/>
                <a:latin typeface="+mn-lt"/>
                <a:ea typeface="ＭＳ Ｐゴシック" pitchFamily="-106" charset="-128"/>
                <a:cs typeface="ＭＳ Ｐゴシック" pitchFamily="-106" charset="-128"/>
              </a:rPr>
              <a:t>The Gulag Archipelago</a:t>
            </a:r>
            <a:r>
              <a:rPr lang="en-US" sz="14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 famous line from </a:t>
            </a:r>
            <a:r>
              <a:rPr lang="en-US" sz="1400" i="1" kern="1200" dirty="0">
                <a:solidFill>
                  <a:schemeClr val="tx1"/>
                </a:solidFill>
                <a:effectLst/>
                <a:latin typeface="+mn-lt"/>
                <a:ea typeface="ＭＳ Ｐゴシック" pitchFamily="-106" charset="-128"/>
                <a:cs typeface="ＭＳ Ｐゴシック" pitchFamily="-106" charset="-128"/>
              </a:rPr>
              <a:t>The Gulag Archipelago</a:t>
            </a:r>
            <a:r>
              <a:rPr lang="en-US" sz="1400" kern="1200" dirty="0">
                <a:solidFill>
                  <a:schemeClr val="tx1"/>
                </a:solidFill>
                <a:effectLst/>
                <a:latin typeface="+mn-lt"/>
                <a:ea typeface="ＭＳ Ｐゴシック" pitchFamily="-106" charset="-128"/>
                <a:cs typeface="ＭＳ Ｐゴシック" pitchFamily="-106" charset="-128"/>
              </a:rPr>
              <a:t> is:</a:t>
            </a:r>
          </a:p>
          <a:p>
            <a:r>
              <a:rPr lang="en-US" sz="14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Sometimes it’s paraphrased as </a:t>
            </a:r>
            <a:r>
              <a:rPr lang="en-US" sz="14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Context in </a:t>
            </a:r>
            <a:r>
              <a:rPr lang="en-US" sz="1400" b="1" i="1" kern="1200" dirty="0">
                <a:solidFill>
                  <a:schemeClr val="tx1"/>
                </a:solidFill>
                <a:effectLst/>
                <a:latin typeface="+mn-lt"/>
                <a:ea typeface="ＭＳ Ｐゴシック" pitchFamily="-106" charset="-128"/>
                <a:cs typeface="ＭＳ Ｐゴシック" pitchFamily="-106" charset="-128"/>
              </a:rPr>
              <a:t>The Gulag Archipelago</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sz="14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rtl="0" fontAlgn="ctr"/>
            <a:r>
              <a:rPr lang="en-US" sz="1400" kern="1200" dirty="0">
                <a:solidFill>
                  <a:schemeClr val="tx1"/>
                </a:solidFill>
                <a:effectLst/>
                <a:latin typeface="+mn-lt"/>
                <a:ea typeface="ＭＳ Ｐゴシック" pitchFamily="-106" charset="-128"/>
                <a:cs typeface="ＭＳ Ｐゴシック" pitchFamily="-106" charset="-128"/>
              </a:rPr>
              <a:t>Each human being has the </a:t>
            </a:r>
            <a:r>
              <a:rPr lang="en-US" sz="1400" b="1" kern="1200" dirty="0">
                <a:solidFill>
                  <a:schemeClr val="tx1"/>
                </a:solidFill>
                <a:effectLst/>
                <a:latin typeface="+mn-lt"/>
                <a:ea typeface="ＭＳ Ｐゴシック" pitchFamily="-106" charset="-128"/>
                <a:cs typeface="ＭＳ Ｐゴシック" pitchFamily="-106" charset="-128"/>
              </a:rPr>
              <a:t>capacity for both good and evil</a:t>
            </a:r>
            <a:r>
              <a:rPr lang="en-US" sz="1400" kern="1200" dirty="0">
                <a:solidFill>
                  <a:schemeClr val="tx1"/>
                </a:solidFill>
                <a:effectLst/>
                <a:latin typeface="+mn-lt"/>
                <a:ea typeface="ＭＳ Ｐゴシック" pitchFamily="-106" charset="-128"/>
                <a:cs typeface="ＭＳ Ｐゴシック" pitchFamily="-106" charset="-128"/>
              </a:rPr>
              <a:t> within themselves.</a:t>
            </a:r>
          </a:p>
          <a:p>
            <a:pPr rtl="0" fontAlgn="ctr"/>
            <a:r>
              <a:rPr lang="en-US" sz="14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r>
              <a:rPr lang="en-US" sz="14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400" b="1" kern="1200" dirty="0">
                <a:solidFill>
                  <a:schemeClr val="tx1"/>
                </a:solidFill>
                <a:effectLst/>
                <a:latin typeface="+mn-lt"/>
                <a:ea typeface="ＭＳ Ｐゴシック" pitchFamily="-106" charset="-128"/>
                <a:cs typeface="ＭＳ Ｐゴシック" pitchFamily="-106" charset="-128"/>
              </a:rPr>
              <a:t>within each person</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His Perspective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400" b="1" kern="1200" dirty="0">
                <a:solidFill>
                  <a:schemeClr val="tx1"/>
                </a:solidFill>
                <a:effectLst/>
                <a:latin typeface="+mn-lt"/>
                <a:ea typeface="ＭＳ Ｐゴシック" pitchFamily="-106" charset="-128"/>
                <a:cs typeface="ＭＳ Ｐゴシック" pitchFamily="-106" charset="-128"/>
              </a:rPr>
              <a:t>Christian and moral awakening</a:t>
            </a:r>
            <a:r>
              <a:rPr lang="en-US" sz="1400" kern="1200" dirty="0">
                <a:solidFill>
                  <a:schemeClr val="tx1"/>
                </a:solidFill>
                <a:effectLst/>
                <a:latin typeface="+mn-lt"/>
                <a:ea typeface="ＭＳ Ｐゴシック" pitchFamily="-106" charset="-128"/>
                <a:cs typeface="ＭＳ Ｐゴシック" pitchFamily="-106" charset="-128"/>
              </a:rPr>
              <a:t> while in prison. He came to believe:</a:t>
            </a:r>
          </a:p>
          <a:p>
            <a:pPr rtl="0" fontAlgn="ctr"/>
            <a:r>
              <a:rPr lang="en-US" sz="14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400" b="1" kern="1200" dirty="0">
                <a:solidFill>
                  <a:schemeClr val="tx1"/>
                </a:solidFill>
                <a:effectLst/>
                <a:latin typeface="+mn-lt"/>
                <a:ea typeface="ＭＳ Ｐゴシック" pitchFamily="-106" charset="-128"/>
                <a:cs typeface="ＭＳ Ｐゴシック" pitchFamily="-106" charset="-128"/>
              </a:rPr>
              <a:t>self-examination</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rtl="0" fontAlgn="ctr"/>
            <a:r>
              <a:rPr lang="en-US" sz="1400" kern="1200" dirty="0">
                <a:solidFill>
                  <a:schemeClr val="tx1"/>
                </a:solidFill>
                <a:effectLst/>
                <a:latin typeface="+mn-lt"/>
                <a:ea typeface="ＭＳ Ｐゴシック" pitchFamily="-106" charset="-128"/>
                <a:cs typeface="ＭＳ Ｐゴシック" pitchFamily="-106" charset="-128"/>
              </a:rPr>
              <a:t>True freedom and justice require </a:t>
            </a:r>
            <a:r>
              <a:rPr lang="en-US" sz="14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400" kern="1200" dirty="0">
                <a:solidFill>
                  <a:schemeClr val="tx1"/>
                </a:solidFill>
                <a:effectLst/>
                <a:latin typeface="+mn-lt"/>
                <a:ea typeface="ＭＳ Ｐゴシック" pitchFamily="-106" charset="-128"/>
                <a:cs typeface="ＭＳ Ｐゴシック" pitchFamily="-106" charset="-128"/>
              </a:rPr>
              <a:t>, not just political change.</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Why It Resonates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4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rtl="0" fontAlgn="ctr"/>
            <a:r>
              <a:rPr lang="en-US" sz="14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400" b="1" kern="1200" dirty="0">
                <a:solidFill>
                  <a:schemeClr val="tx1"/>
                </a:solidFill>
                <a:effectLst/>
                <a:latin typeface="+mn-lt"/>
                <a:ea typeface="ＭＳ Ｐゴシック" pitchFamily="-106" charset="-128"/>
                <a:cs typeface="ＭＳ Ｐゴシック" pitchFamily="-106" charset="-128"/>
              </a:rPr>
              <a:t>internal and personal</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dirty="0"/>
          </a:p>
          <a:p>
            <a:endParaRPr lang="en-US" sz="1400" dirty="0"/>
          </a:p>
          <a:p>
            <a:endParaRPr lang="en-US" sz="1400"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sz="1400" baseline="0" dirty="0"/>
              <a:t>Are you “of the truth”….?</a:t>
            </a:r>
          </a:p>
          <a:p>
            <a:endParaRPr lang="en-US" sz="14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Jer 9:23-24  </a:t>
            </a:r>
            <a:r>
              <a:rPr lang="en-US" sz="1400" b="0" i="0" u="none" strike="noStrike" kern="1200" baseline="0" dirty="0">
                <a:solidFill>
                  <a:schemeClr val="tx1"/>
                </a:solidFill>
                <a:latin typeface="+mn-lt"/>
                <a:ea typeface="ＭＳ Ｐゴシック" pitchFamily="-106" charset="-128"/>
                <a:cs typeface="ＭＳ Ｐゴシック" pitchFamily="-106" charset="-128"/>
              </a:rPr>
              <a:t>The LORD says, “Wise people should not boast that they are wise. Powerful people should not boast that they are powerful. Rich people should not boast that they are rich.  (24)  If people want to boast, they should boast about this: They should boast that they understand and know me. They should boast that they know and understand that I, the LORD, act out of faithfulness, fairness, and justice in the earth and that I desire people to do these things,” says the LORD.</a:t>
            </a:r>
          </a:p>
          <a:p>
            <a:endParaRPr lang="en-US" sz="1400"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Eph 2:8-9  </a:t>
            </a:r>
            <a:r>
              <a:rPr lang="en-US" sz="1200" b="0" i="0" u="none" strike="noStrike" kern="1200" baseline="0" dirty="0">
                <a:solidFill>
                  <a:schemeClr val="tx1"/>
                </a:solidFill>
                <a:latin typeface="+mn-lt"/>
                <a:ea typeface="ＭＳ Ｐゴシック" pitchFamily="-106" charset="-128"/>
                <a:cs typeface="ＭＳ Ｐゴシック" pitchFamily="-106" charset="-128"/>
              </a:rPr>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 16:16  </a:t>
            </a:r>
            <a:r>
              <a:rPr lang="en-US" sz="1200" b="0" i="0" u="none" strike="noStrike" kern="1200" baseline="0" dirty="0">
                <a:solidFill>
                  <a:schemeClr val="tx1"/>
                </a:solidFill>
                <a:latin typeface="+mn-lt"/>
                <a:ea typeface="ＭＳ Ｐゴシック" pitchFamily="-106" charset="-128"/>
                <a:cs typeface="ＭＳ Ｐゴシック" pitchFamily="-106" charset="-128"/>
              </a:rPr>
              <a:t>The one who believes and is baptized will be saved, but the one who does not believe will be condemned.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Act 2:38  </a:t>
            </a:r>
            <a:r>
              <a:rPr lang="en-US" sz="1200" b="0" i="0" u="none" strike="noStrike" kern="1200" baseline="0" dirty="0">
                <a:solidFill>
                  <a:schemeClr val="tx1"/>
                </a:solidFill>
                <a:latin typeface="+mn-lt"/>
                <a:ea typeface="ＭＳ Ｐゴシック" pitchFamily="-106" charset="-128"/>
                <a:cs typeface="ＭＳ Ｐゴシック" pitchFamily="-106" charset="-128"/>
              </a:rPr>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dirty="0"/>
              <a:t>An example of Early Christian theology – </a:t>
            </a:r>
            <a:r>
              <a:rPr lang="en-US" sz="1400" b="1" dirty="0"/>
              <a:t>I Corinthians 15;  </a:t>
            </a:r>
            <a:r>
              <a:rPr lang="en-US" sz="1400" b="1" dirty="0" err="1"/>
              <a:t>Galations</a:t>
            </a:r>
            <a:r>
              <a:rPr lang="en-US" sz="1400" b="1" dirty="0"/>
              <a:t> 3</a:t>
            </a:r>
          </a:p>
          <a:p>
            <a:endParaRPr lang="en-US" sz="1400" dirty="0"/>
          </a:p>
          <a:p>
            <a:r>
              <a:rPr lang="en-US" sz="1400" dirty="0"/>
              <a:t>An example of Early Christian theology – </a:t>
            </a:r>
            <a:r>
              <a:rPr lang="en-US" sz="1400" b="1" dirty="0"/>
              <a:t>the Apostles Creed</a:t>
            </a:r>
          </a:p>
          <a:p>
            <a:endParaRPr lang="en-US" sz="1400" dirty="0"/>
          </a:p>
          <a:p>
            <a:r>
              <a:rPr lang="en-US" sz="1400" i="1" dirty="0"/>
              <a:t>I believe in God the Father Almighty, Creator of heaven and earth; and in Jesus Christ, His only Son, our Lord, who was conceived by the Holy Spirit, born of the virgin Mary, suffered under Pontius Pilate, was crucified, died and was buried.  He descended to Hades, on the third day rose again from the dead, ascended to heaven, and sits at the right hand of God the Father Almighty. From there He will come to judge the living and the dead.  I believe in the Holy Spirit, the holy universal church, the communion of the saints, the forgiveness of sins, the resurrection of the body and the life everlasting.</a:t>
            </a:r>
          </a:p>
          <a:p>
            <a:endParaRPr lang="en-US" sz="1400" i="1" dirty="0"/>
          </a:p>
          <a:p>
            <a:r>
              <a:rPr lang="en-US" sz="1400" b="1" i="1" dirty="0"/>
              <a:t>1Co 15:1-11  </a:t>
            </a:r>
            <a:r>
              <a:rPr lang="en-US" sz="1400" i="1" dirty="0"/>
              <a:t>Now I want to make clear for you, brothers and sisters, the gospel that I preached to you, that you received and on which you stand,  (2)  and by which you are being saved, if you hold firmly to the message I preached to you – unless you believed in vain.  (3)  For I passed on to you as of first importance what I also received – that Christ died for our sins according to the scriptures,  (4)  and that he was buried, and that he was raised on the third day according to the scriptures,  (5)  and that he appeared to Cephas, then to the twelve.  (6)  Then he appeared to more than five hundred of the brothers and sisters at one time, most of whom are still alive, though some have fallen asleep.  (7)  Then he appeared to James, then to all the apostles.  (8)  Last of all, as though to one born at the wrong time, he appeared to me also.  (9)  For I am the least of the apostles, unworthy to be called an apostle, because I persecuted the church of God.  (10)  But by the grace of God I am what I am, and his grace to me has not been in vain. In fact, I worked harder than all of them – yet not I, but the grace of God with me.  (11)  Whether then it was I or they, this is the way we preach and this is the way you believed.</a:t>
            </a:r>
          </a:p>
          <a:p>
            <a:endParaRPr lang="en-US" sz="1400" i="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Gal 3:1-9</a:t>
            </a:r>
            <a:r>
              <a:rPr lang="en-US" sz="1400" b="0" i="0" u="none" strike="noStrike" kern="1200" baseline="0" dirty="0">
                <a:solidFill>
                  <a:schemeClr val="tx1"/>
                </a:solidFill>
                <a:latin typeface="+mn-lt"/>
                <a:ea typeface="ＭＳ Ｐゴシック" pitchFamily="-106" charset="-128"/>
                <a:cs typeface="ＭＳ Ｐゴシック" pitchFamily="-106" charset="-128"/>
              </a:rPr>
              <a:t>  You foolish Galatians! Who has cast a spell on you? Before your eyes Jesus Christ was vividly portrayed as crucified!  (2)  The only thing I want to learn from you is this: Did you receive the Spirit by doing the works of the law or by believing what you heard?  (3)  Are you so foolish? Although you began with the Spirit, are you now trying to finish by human effort?  (4)  Have you suffered so many things for nothing? – if indeed it was for nothing.  (5)  Does God then give you the Spirit and work miracles among you by your doing the works of the law or by your believing what you heard?  (6)  Just as Abraham </a:t>
            </a:r>
            <a:r>
              <a:rPr lang="en-US" sz="1400" b="1" i="1" u="none" strike="noStrike" kern="1200" baseline="0" dirty="0">
                <a:solidFill>
                  <a:schemeClr val="tx1"/>
                </a:solidFill>
                <a:latin typeface="+mn-lt"/>
                <a:ea typeface="ＭＳ Ｐゴシック" pitchFamily="-106" charset="-128"/>
                <a:cs typeface="ＭＳ Ｐゴシック" pitchFamily="-106" charset="-128"/>
              </a:rPr>
              <a:t>believed God</a:t>
            </a:r>
            <a:r>
              <a:rPr lang="en-US" sz="1400" b="0" i="1" u="none" strike="noStrike" kern="1200" baseline="0" dirty="0">
                <a:solidFill>
                  <a:schemeClr val="tx1"/>
                </a:solidFill>
                <a:latin typeface="+mn-lt"/>
                <a:ea typeface="ＭＳ Ｐゴシック" pitchFamily="-106" charset="-128"/>
                <a:cs typeface="ＭＳ Ｐゴシック" pitchFamily="-106" charset="-128"/>
              </a:rPr>
              <a:t>, </a:t>
            </a:r>
            <a:r>
              <a:rPr lang="en-US" sz="1400" b="1" i="1" u="none" strike="noStrike" kern="1200" baseline="0" dirty="0">
                <a:solidFill>
                  <a:schemeClr val="tx1"/>
                </a:solidFill>
                <a:latin typeface="+mn-lt"/>
                <a:ea typeface="ＭＳ Ｐゴシック" pitchFamily="-106" charset="-128"/>
                <a:cs typeface="ＭＳ Ｐゴシック" pitchFamily="-106" charset="-128"/>
              </a:rPr>
              <a:t>and it was credited to him as righteousness</a:t>
            </a:r>
            <a:r>
              <a:rPr lang="en-US" sz="1400" b="0" i="0" u="none" strike="noStrike" kern="1200" baseline="0" dirty="0">
                <a:solidFill>
                  <a:schemeClr val="tx1"/>
                </a:solidFill>
                <a:latin typeface="+mn-lt"/>
                <a:ea typeface="ＭＳ Ｐゴシック" pitchFamily="-106" charset="-128"/>
                <a:cs typeface="ＭＳ Ｐゴシック" pitchFamily="-106" charset="-128"/>
              </a:rPr>
              <a:t>,  (7)  so then, understand that those who believe are the sons of Abraham.  (8)  And the scripture, foreseeing that God would justify the Gentiles by faith, proclaimed the gospel to Abraham ahead of time, saying, “</a:t>
            </a:r>
            <a:r>
              <a:rPr lang="en-US" sz="1400" b="1" i="1" u="none" strike="noStrike" kern="1200" baseline="0" dirty="0">
                <a:solidFill>
                  <a:schemeClr val="tx1"/>
                </a:solidFill>
                <a:latin typeface="+mn-lt"/>
                <a:ea typeface="ＭＳ Ｐゴシック" pitchFamily="-106" charset="-128"/>
                <a:cs typeface="ＭＳ Ｐゴシック" pitchFamily="-106" charset="-128"/>
              </a:rPr>
              <a:t>All the nations will be blessed in you</a:t>
            </a:r>
            <a:r>
              <a:rPr lang="en-US" sz="1400" b="0" i="0" u="none" strike="noStrike" kern="1200" baseline="0" dirty="0">
                <a:solidFill>
                  <a:schemeClr val="tx1"/>
                </a:solidFill>
                <a:latin typeface="+mn-lt"/>
                <a:ea typeface="ＭＳ Ｐゴシック" pitchFamily="-106" charset="-128"/>
                <a:cs typeface="ＭＳ Ｐゴシック" pitchFamily="-106" charset="-128"/>
              </a:rPr>
              <a:t>.”  (9)  So then those who believe are blessed along with Abraham the believer.</a:t>
            </a:r>
          </a:p>
          <a:p>
            <a:endParaRPr lang="en-US" sz="1600" i="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801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64755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u="none" strike="noStrike" kern="1200" baseline="0" dirty="0">
                <a:solidFill>
                  <a:schemeClr val="tx1"/>
                </a:solidFill>
                <a:latin typeface="+mn-lt"/>
                <a:ea typeface="ＭＳ Ｐゴシック" pitchFamily="-106" charset="-128"/>
                <a:cs typeface="ＭＳ Ｐゴシック" pitchFamily="-106" charset="-128"/>
              </a:rPr>
              <a:t>You must love your neighbor as yourself</a:t>
            </a:r>
            <a:r>
              <a:rPr lang="en-US" sz="1400" b="0" i="0" u="none" strike="noStrike" kern="1200" baseline="0" dirty="0">
                <a:solidFill>
                  <a:schemeClr val="tx1"/>
                </a:solidFill>
                <a:latin typeface="+mn-lt"/>
                <a:ea typeface="ＭＳ Ｐゴシック" pitchFamily="-106" charset="-128"/>
                <a:cs typeface="ＭＳ Ｐゴシック" pitchFamily="-106" charset="-128"/>
              </a:rPr>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pPr marL="228600" indent="-228600">
              <a:buAutoNum type="arabicPeriod"/>
            </a:pPr>
            <a:endParaRPr lang="en-US" dirty="0"/>
          </a:p>
          <a:p>
            <a:pPr marL="0" indent="0">
              <a:buNone/>
            </a:pPr>
            <a:r>
              <a:rPr lang="en-US" dirty="0"/>
              <a:t>Does God want a specific outcome from humanity…?</a:t>
            </a:r>
          </a:p>
          <a:p>
            <a:endParaRPr lang="en-US" dirty="0"/>
          </a:p>
          <a:p>
            <a:r>
              <a:rPr lang="en-US" dirty="0"/>
              <a:t>Perspective on why God operates the way that He has in human history…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kern="1200" dirty="0">
                <a:solidFill>
                  <a:schemeClr val="tx1"/>
                </a:solidFill>
                <a:effectLst/>
                <a:latin typeface="+mn-lt"/>
                <a:ea typeface="ＭＳ Ｐゴシック" pitchFamily="-106" charset="-128"/>
                <a:cs typeface="ＭＳ Ｐゴシック" pitchFamily="-106" charset="-128"/>
              </a:rPr>
              <a:t>A famous line from </a:t>
            </a:r>
            <a:r>
              <a:rPr lang="en-US" sz="1200" i="1" kern="1200" dirty="0">
                <a:solidFill>
                  <a:schemeClr val="tx1"/>
                </a:solidFill>
                <a:effectLst/>
                <a:latin typeface="+mn-lt"/>
                <a:ea typeface="ＭＳ Ｐゴシック" pitchFamily="-106" charset="-128"/>
                <a:cs typeface="ＭＳ Ｐゴシック" pitchFamily="-106" charset="-128"/>
              </a:rPr>
              <a:t>The Gulag Archipelago</a:t>
            </a:r>
            <a:r>
              <a:rPr lang="en-US" sz="1200" kern="1200" dirty="0">
                <a:solidFill>
                  <a:schemeClr val="tx1"/>
                </a:solidFill>
                <a:effectLst/>
                <a:latin typeface="+mn-lt"/>
                <a:ea typeface="ＭＳ Ｐゴシック" pitchFamily="-106" charset="-128"/>
                <a:cs typeface="ＭＳ Ｐゴシック" pitchFamily="-106" charset="-128"/>
              </a:rPr>
              <a:t> is:</a:t>
            </a:r>
          </a:p>
          <a:p>
            <a:r>
              <a:rPr lang="en-US" sz="12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Sometimes it’s paraphrased as </a:t>
            </a:r>
            <a:r>
              <a:rPr lang="en-US" sz="12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Context in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sz="12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rtl="0" fontAlgn="ctr"/>
            <a:r>
              <a:rPr lang="en-US" sz="1200" kern="1200" dirty="0">
                <a:solidFill>
                  <a:schemeClr val="tx1"/>
                </a:solidFill>
                <a:effectLst/>
                <a:latin typeface="+mn-lt"/>
                <a:ea typeface="ＭＳ Ｐゴシック" pitchFamily="-106" charset="-128"/>
                <a:cs typeface="ＭＳ Ｐゴシック" pitchFamily="-106" charset="-128"/>
              </a:rPr>
              <a:t>Each human being has the </a:t>
            </a:r>
            <a:r>
              <a:rPr lang="en-US" sz="1200" b="1" kern="1200" dirty="0">
                <a:solidFill>
                  <a:schemeClr val="tx1"/>
                </a:solidFill>
                <a:effectLst/>
                <a:latin typeface="+mn-lt"/>
                <a:ea typeface="ＭＳ Ｐゴシック" pitchFamily="-106" charset="-128"/>
                <a:cs typeface="ＭＳ Ｐゴシック" pitchFamily="-106" charset="-128"/>
              </a:rPr>
              <a:t>capacity for both good and evil</a:t>
            </a:r>
            <a:r>
              <a:rPr lang="en-US" sz="1200" kern="1200" dirty="0">
                <a:solidFill>
                  <a:schemeClr val="tx1"/>
                </a:solidFill>
                <a:effectLst/>
                <a:latin typeface="+mn-lt"/>
                <a:ea typeface="ＭＳ Ｐゴシック" pitchFamily="-106" charset="-128"/>
                <a:cs typeface="ＭＳ Ｐゴシック" pitchFamily="-106" charset="-128"/>
              </a:rPr>
              <a:t> within themselves.</a:t>
            </a:r>
          </a:p>
          <a:p>
            <a:pPr rtl="0" fontAlgn="ctr"/>
            <a:r>
              <a:rPr lang="en-US" sz="12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r>
              <a:rPr lang="en-US" sz="12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200" b="1" kern="1200" dirty="0">
                <a:solidFill>
                  <a:schemeClr val="tx1"/>
                </a:solidFill>
                <a:effectLst/>
                <a:latin typeface="+mn-lt"/>
                <a:ea typeface="ＭＳ Ｐゴシック" pitchFamily="-106" charset="-128"/>
                <a:cs typeface="ＭＳ Ｐゴシック" pitchFamily="-106" charset="-128"/>
              </a:rPr>
              <a:t>within each person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His Perspective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200" b="1" kern="1200" dirty="0">
                <a:solidFill>
                  <a:schemeClr val="tx1"/>
                </a:solidFill>
                <a:effectLst/>
                <a:latin typeface="+mn-lt"/>
                <a:ea typeface="ＭＳ Ｐゴシック" pitchFamily="-106" charset="-128"/>
                <a:cs typeface="ＭＳ Ｐゴシック" pitchFamily="-106" charset="-128"/>
              </a:rPr>
              <a:t>Christian and moral awakening</a:t>
            </a:r>
            <a:r>
              <a:rPr lang="en-US" sz="1200" kern="1200" dirty="0">
                <a:solidFill>
                  <a:schemeClr val="tx1"/>
                </a:solidFill>
                <a:effectLst/>
                <a:latin typeface="+mn-lt"/>
                <a:ea typeface="ＭＳ Ｐゴシック" pitchFamily="-106" charset="-128"/>
                <a:cs typeface="ＭＳ Ｐゴシック" pitchFamily="-106" charset="-128"/>
              </a:rPr>
              <a:t> while in prison. He came to believe:</a:t>
            </a:r>
          </a:p>
          <a:p>
            <a:pPr rtl="0" fontAlgn="ctr"/>
            <a:r>
              <a:rPr lang="en-US" sz="12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200" b="1" kern="1200" dirty="0">
                <a:solidFill>
                  <a:schemeClr val="tx1"/>
                </a:solidFill>
                <a:effectLst/>
                <a:latin typeface="+mn-lt"/>
                <a:ea typeface="ＭＳ Ｐゴシック" pitchFamily="-106" charset="-128"/>
                <a:cs typeface="ＭＳ Ｐゴシック" pitchFamily="-106" charset="-128"/>
              </a:rPr>
              <a:t>self-examination</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rtl="0" fontAlgn="ctr"/>
            <a:r>
              <a:rPr lang="en-US" sz="1200" kern="1200" dirty="0">
                <a:solidFill>
                  <a:schemeClr val="tx1"/>
                </a:solidFill>
                <a:effectLst/>
                <a:latin typeface="+mn-lt"/>
                <a:ea typeface="ＭＳ Ｐゴシック" pitchFamily="-106" charset="-128"/>
                <a:cs typeface="ＭＳ Ｐゴシック" pitchFamily="-106" charset="-128"/>
              </a:rPr>
              <a:t>True freedom and justice require </a:t>
            </a:r>
            <a:r>
              <a:rPr lang="en-US" sz="12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200" kern="1200" dirty="0">
                <a:solidFill>
                  <a:schemeClr val="tx1"/>
                </a:solidFill>
                <a:effectLst/>
                <a:latin typeface="+mn-lt"/>
                <a:ea typeface="ＭＳ Ｐゴシック" pitchFamily="-106" charset="-128"/>
                <a:cs typeface="ＭＳ Ｐゴシック" pitchFamily="-106" charset="-128"/>
              </a:rPr>
              <a:t>, not just political change.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Why It Resonates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2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rtl="0" fontAlgn="ctr"/>
            <a:r>
              <a:rPr lang="en-US" sz="12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200" b="1" kern="1200" dirty="0">
                <a:solidFill>
                  <a:schemeClr val="tx1"/>
                </a:solidFill>
                <a:effectLst/>
                <a:latin typeface="+mn-lt"/>
                <a:ea typeface="ＭＳ Ｐゴシック" pitchFamily="-106" charset="-128"/>
                <a:cs typeface="ＭＳ Ｐゴシック" pitchFamily="-106" charset="-128"/>
              </a:rPr>
              <a:t>internal and personal</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Unity, Division, and Salvation</a:t>
            </a:r>
            <a:br>
              <a:rPr lang="en-US" dirty="0"/>
            </a:br>
            <a:endParaRPr lang="en-US" dirty="0"/>
          </a:p>
          <a:p>
            <a:r>
              <a:rPr lang="en-US" sz="3300" dirty="0">
                <a:solidFill>
                  <a:schemeClr val="accent1">
                    <a:lumMod val="50000"/>
                  </a:schemeClr>
                </a:solidFill>
              </a:rPr>
              <a:t>The Line that Separates</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sz="5100" dirty="0">
                <a:solidFill>
                  <a:schemeClr val="tx2">
                    <a:lumMod val="60000"/>
                    <a:lumOff val="40000"/>
                  </a:schemeClr>
                </a:solidFill>
              </a:rPr>
              <a:t>“For the Word of God is living and powerful, and sharper than any two-edged sword, piercing even to the division of </a:t>
            </a:r>
            <a:r>
              <a:rPr lang="en-US" sz="5100" u="sng" dirty="0">
                <a:solidFill>
                  <a:schemeClr val="tx2">
                    <a:lumMod val="60000"/>
                    <a:lumOff val="40000"/>
                  </a:schemeClr>
                </a:solidFill>
              </a:rPr>
              <a:t>soul</a:t>
            </a:r>
            <a:r>
              <a:rPr lang="en-US" sz="5100" dirty="0">
                <a:solidFill>
                  <a:schemeClr val="tx2">
                    <a:lumMod val="60000"/>
                    <a:lumOff val="40000"/>
                  </a:schemeClr>
                </a:solidFill>
              </a:rPr>
              <a:t> and </a:t>
            </a:r>
            <a:r>
              <a:rPr lang="en-US" sz="5100" u="sng" dirty="0">
                <a:solidFill>
                  <a:schemeClr val="tx2">
                    <a:lumMod val="60000"/>
                    <a:lumOff val="40000"/>
                  </a:schemeClr>
                </a:solidFill>
              </a:rPr>
              <a:t>spirit</a:t>
            </a:r>
            <a:r>
              <a:rPr lang="en-US" sz="5100" dirty="0">
                <a:solidFill>
                  <a:schemeClr val="tx2">
                    <a:lumMod val="60000"/>
                    <a:lumOff val="40000"/>
                  </a:schemeClr>
                </a:solidFill>
              </a:rPr>
              <a:t>, and of </a:t>
            </a:r>
            <a:r>
              <a:rPr lang="en-US" sz="5100" u="sng" dirty="0">
                <a:solidFill>
                  <a:schemeClr val="tx2">
                    <a:lumMod val="60000"/>
                    <a:lumOff val="40000"/>
                  </a:schemeClr>
                </a:solidFill>
              </a:rPr>
              <a:t>joints and marrow</a:t>
            </a:r>
            <a:r>
              <a:rPr lang="en-US" sz="5100" dirty="0">
                <a:solidFill>
                  <a:schemeClr val="tx2">
                    <a:lumMod val="60000"/>
                    <a:lumOff val="40000"/>
                  </a:schemeClr>
                </a:solidFill>
              </a:rPr>
              <a:t>, and is a discerner of the thoughts and intents of the heart.”   Hebrews 4:12</a:t>
            </a:r>
          </a:p>
          <a:p>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u="sng" dirty="0"/>
              <a:t>Perspective</a:t>
            </a:r>
            <a:r>
              <a:rPr lang="en-US" b="1" i="1" dirty="0"/>
              <a:t> is understanding something because you are seeing it from a larger frame of reference.  It is the ability to perceive how things are interrelated and then judge their comparative importance.  </a:t>
            </a:r>
            <a:r>
              <a:rPr lang="en-US" b="1" i="1" u="sng" dirty="0"/>
              <a:t>In a spiritual sense, it means seeing life from God’s point of view.</a:t>
            </a:r>
            <a:r>
              <a:rPr lang="en-US" b="1" i="1" dirty="0"/>
              <a:t> In the Bible, the words </a:t>
            </a:r>
            <a:r>
              <a:rPr lang="en-US" b="1" i="1" u="sng" dirty="0"/>
              <a:t>understanding</a:t>
            </a:r>
            <a:r>
              <a:rPr lang="en-US" b="1" i="1" dirty="0"/>
              <a:t>, </a:t>
            </a:r>
            <a:r>
              <a:rPr lang="en-US" b="1" i="1" u="sng" dirty="0"/>
              <a:t>wisdom</a:t>
            </a:r>
            <a:r>
              <a:rPr lang="en-US" b="1" i="1" dirty="0"/>
              <a:t>, and </a:t>
            </a:r>
            <a:r>
              <a:rPr lang="en-US" b="1" i="1" u="sng" dirty="0"/>
              <a:t>discernment</a:t>
            </a:r>
            <a:r>
              <a:rPr lang="en-US" b="1" i="1" dirty="0"/>
              <a:t> all have to do with </a:t>
            </a:r>
            <a:r>
              <a:rPr lang="en-US" b="1" i="1" u="sng" dirty="0"/>
              <a:t>perspective</a:t>
            </a:r>
            <a:r>
              <a:rPr lang="en-US" b="1" i="1" dirty="0"/>
              <a:t>. The opposite of perspective is hardness of heart, blindness, and cognitive dissonance.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Plan of Salvation</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Beyond the “Salvation Recipes”</a:t>
            </a:r>
            <a:br>
              <a:rPr lang="en-US" dirty="0"/>
            </a:br>
            <a:r>
              <a:rPr lang="en-US" sz="2400" dirty="0">
                <a:solidFill>
                  <a:schemeClr val="tx2">
                    <a:lumMod val="60000"/>
                    <a:lumOff val="40000"/>
                  </a:schemeClr>
                </a:solidFill>
              </a:rPr>
              <a:t>What is God’s perspective?  How can we know?</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It’s only by the shed </a:t>
            </a:r>
            <a:r>
              <a:rPr lang="en-US" sz="2000" b="1" u="sng" dirty="0"/>
              <a:t>blood</a:t>
            </a:r>
            <a:r>
              <a:rPr lang="en-US" sz="2000"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It’s only by the </a:t>
            </a:r>
            <a:r>
              <a:rPr lang="en-US" sz="2000" b="1" u="sng" dirty="0"/>
              <a:t>blood</a:t>
            </a:r>
            <a:r>
              <a:rPr lang="en-US" sz="2000"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323439"/>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It’s only by the </a:t>
            </a:r>
            <a:r>
              <a:rPr lang="en-US" sz="2000" b="1" u="sng" dirty="0"/>
              <a:t>blood</a:t>
            </a:r>
            <a:r>
              <a:rPr lang="en-US" sz="2000" dirty="0"/>
              <a:t> of the Messiah, who has defeated sin and death.  </a:t>
            </a:r>
            <a:r>
              <a:rPr lang="en-US" sz="2000" b="1" dirty="0"/>
              <a:t>And yet, without </a:t>
            </a:r>
            <a:r>
              <a:rPr lang="en-US" sz="2000" b="1" u="sng" dirty="0"/>
              <a:t>baptism</a:t>
            </a:r>
            <a:r>
              <a:rPr lang="en-US" sz="2000" b="1" dirty="0"/>
              <a:t> no one will be saved.  </a:t>
            </a:r>
            <a:r>
              <a:rPr lang="en-US" sz="2000" dirty="0"/>
              <a:t>(Mark 16:16; Acts 2:38; 1 Peter 3:21)</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Biblical Plan of Salvation</a:t>
            </a:r>
            <a:br>
              <a:rPr lang="en-US" dirty="0"/>
            </a:br>
            <a:r>
              <a:rPr lang="en-US" sz="2400" dirty="0">
                <a:solidFill>
                  <a:schemeClr val="tx2">
                    <a:lumMod val="60000"/>
                    <a:lumOff val="40000"/>
                  </a:schemeClr>
                </a:solidFill>
              </a:rPr>
              <a:t>Obvious elements as revealed, taught, and practiced</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3810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381000" y="105814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2862322"/>
          </a:xfrm>
          <a:prstGeom prst="rect">
            <a:avLst/>
          </a:prstGeom>
          <a:noFill/>
        </p:spPr>
        <p:txBody>
          <a:bodyPr wrap="square" rtlCol="0">
            <a:spAutoFit/>
          </a:bodyPr>
          <a:lstStyle/>
          <a:p>
            <a:r>
              <a:rPr lang="en-US" sz="2000" b="1" u="sng" dirty="0"/>
              <a:t>Stage 1</a:t>
            </a:r>
          </a:p>
          <a:p>
            <a:pPr marL="342900" indent="-342900">
              <a:buFont typeface="Arial" panose="020B0604020202020204" pitchFamily="34" charset="0"/>
              <a:buChar char="•"/>
            </a:pPr>
            <a:r>
              <a:rPr lang="en-US" sz="2000" b="1" dirty="0"/>
              <a:t>We are saved by grace through faith at the time that we believe in Christ, repent of our past sins, and are baptized in water.  There are no works involved in this at all.</a:t>
            </a:r>
          </a:p>
          <a:p>
            <a:pPr marL="342900" indent="-342900">
              <a:buFont typeface="Arial" panose="020B0604020202020204" pitchFamily="34" charset="0"/>
              <a:buChar char="•"/>
            </a:pPr>
            <a:r>
              <a:rPr lang="en-US" sz="2000" b="1" dirty="0"/>
              <a:t>We are involved in the salvation process – even though salvation is a gift.</a:t>
            </a:r>
          </a:p>
          <a:p>
            <a:pPr marL="342900" indent="-342900">
              <a:buFont typeface="Arial" panose="020B0604020202020204" pitchFamily="34" charset="0"/>
              <a:buChar char="•"/>
            </a:pPr>
            <a:r>
              <a:rPr lang="en-US" sz="2000" b="1" dirty="0"/>
              <a:t>You are born again as a new creature in Christ. You are an adopted son of God. The Holy Spirit dwells with you.</a:t>
            </a:r>
          </a:p>
          <a:p>
            <a:pPr marL="342900" indent="-342900">
              <a:buFont typeface="Arial" panose="020B0604020202020204" pitchFamily="34" charset="0"/>
              <a:buChar char="•"/>
            </a:pPr>
            <a:r>
              <a:rPr lang="en-US" sz="2000" b="1" dirty="0"/>
              <a:t>The one who grants you salvation is Jesus himself.</a:t>
            </a:r>
          </a:p>
        </p:txBody>
      </p:sp>
      <p:sp>
        <p:nvSpPr>
          <p:cNvPr id="4" name="TextBox 3">
            <a:extLst>
              <a:ext uri="{FF2B5EF4-FFF2-40B4-BE49-F238E27FC236}">
                <a16:creationId xmlns:a16="http://schemas.microsoft.com/office/drawing/2014/main" id="{0C8123A4-A3C0-4BAE-9AD3-90EB67E1C621}"/>
              </a:ext>
            </a:extLst>
          </p:cNvPr>
          <p:cNvSpPr txBox="1"/>
          <p:nvPr/>
        </p:nvSpPr>
        <p:spPr>
          <a:xfrm>
            <a:off x="533400" y="4419600"/>
            <a:ext cx="8001000" cy="1015663"/>
          </a:xfrm>
          <a:prstGeom prst="rect">
            <a:avLst/>
          </a:prstGeom>
          <a:noFill/>
        </p:spPr>
        <p:txBody>
          <a:bodyPr wrap="square" rtlCol="0">
            <a:spAutoFit/>
          </a:bodyPr>
          <a:lstStyle/>
          <a:p>
            <a:r>
              <a:rPr lang="en-US" sz="2000" b="1" u="sng" dirty="0"/>
              <a:t>Also, what doesn’t happen to you at Stage 1</a:t>
            </a:r>
          </a:p>
          <a:p>
            <a:pPr marL="342900" indent="-342900">
              <a:buFont typeface="Arial" panose="020B0604020202020204" pitchFamily="34" charset="0"/>
              <a:buChar char="•"/>
            </a:pPr>
            <a:r>
              <a:rPr lang="en-US" sz="2000" b="1" dirty="0"/>
              <a:t>You are </a:t>
            </a:r>
            <a:r>
              <a:rPr lang="en-US" sz="2000" b="1" u="sng" dirty="0"/>
              <a:t>still</a:t>
            </a:r>
            <a:r>
              <a:rPr lang="en-US" sz="2000" b="1" dirty="0"/>
              <a:t> capable of sinning.  But have a new clean slate.</a:t>
            </a:r>
          </a:p>
          <a:p>
            <a:pPr marL="342900" indent="-342900">
              <a:buFont typeface="Arial" panose="020B0604020202020204" pitchFamily="34" charset="0"/>
              <a:buChar char="•"/>
            </a:pPr>
            <a:r>
              <a:rPr lang="en-US" sz="2000" b="1" dirty="0"/>
              <a:t>All of your </a:t>
            </a:r>
            <a:r>
              <a:rPr lang="en-US" sz="2000" b="1" u="sng" dirty="0"/>
              <a:t>future</a:t>
            </a:r>
            <a:r>
              <a:rPr lang="en-US" sz="2000" b="1" dirty="0"/>
              <a:t> sins are </a:t>
            </a:r>
            <a:r>
              <a:rPr lang="en-US" sz="2000" b="1" u="sng" dirty="0"/>
              <a:t>not</a:t>
            </a:r>
            <a:r>
              <a:rPr lang="en-US" sz="2000" b="1" dirty="0"/>
              <a:t> forgiven.</a:t>
            </a:r>
          </a:p>
        </p:txBody>
      </p:sp>
    </p:spTree>
    <p:extLst>
      <p:ext uri="{BB962C8B-B14F-4D97-AF65-F5344CB8AC3E}">
        <p14:creationId xmlns:p14="http://schemas.microsoft.com/office/powerpoint/2010/main" val="3033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3785652"/>
          </a:xfrm>
          <a:prstGeom prst="rect">
            <a:avLst/>
          </a:prstGeom>
          <a:noFill/>
        </p:spPr>
        <p:txBody>
          <a:bodyPr wrap="square" rtlCol="0">
            <a:spAutoFit/>
          </a:bodyPr>
          <a:lstStyle/>
          <a:p>
            <a:r>
              <a:rPr lang="en-US" sz="2000" b="1" u="sng" dirty="0"/>
              <a:t>Stage 2</a:t>
            </a:r>
          </a:p>
          <a:p>
            <a:pPr marL="342900" indent="-342900">
              <a:buFont typeface="Arial" panose="020B0604020202020204" pitchFamily="34" charset="0"/>
              <a:buChar char="•"/>
            </a:pPr>
            <a:r>
              <a:rPr lang="en-US" sz="2000" b="1" dirty="0"/>
              <a:t>We must maintain our saved condition by holding fast to our faith by living in obedience to Christ’s commandments.  We do these things to maintain (not earn) our already saved condition.</a:t>
            </a:r>
          </a:p>
          <a:p>
            <a:pPr marL="342900" indent="-342900">
              <a:buFont typeface="Arial" panose="020B0604020202020204" pitchFamily="34" charset="0"/>
              <a:buChar char="•"/>
            </a:pPr>
            <a:r>
              <a:rPr lang="en-US" sz="2000" b="1" dirty="0"/>
              <a:t>This stage is not about sinless perfection, but about living in relationship with Christ.  A Love-Faith-Obedient relationship.</a:t>
            </a:r>
          </a:p>
          <a:p>
            <a:pPr marL="342900" indent="-342900">
              <a:buFont typeface="Arial" panose="020B0604020202020204" pitchFamily="34" charset="0"/>
              <a:buChar char="•"/>
            </a:pPr>
            <a:r>
              <a:rPr lang="en-US" sz="2000" b="1" dirty="0"/>
              <a:t>Our final salvation is not determined until death, because we can lose our faith or our love for Christ.  We can deny Him.</a:t>
            </a:r>
          </a:p>
          <a:p>
            <a:pPr marL="342900" indent="-342900">
              <a:buFont typeface="Arial" panose="020B0604020202020204" pitchFamily="34" charset="0"/>
              <a:buChar char="•"/>
            </a:pPr>
            <a:r>
              <a:rPr lang="en-US" sz="2000" b="1" dirty="0"/>
              <a:t>We demonstrate our obedient love for Christ by abiding with Him (i.e. the vine-branch metaphor) and producing fruit (if just the spiritual fruit of living a righteous life).</a:t>
            </a:r>
          </a:p>
        </p:txBody>
      </p:sp>
      <p:sp>
        <p:nvSpPr>
          <p:cNvPr id="5" name="TextBox 4">
            <a:extLst>
              <a:ext uri="{FF2B5EF4-FFF2-40B4-BE49-F238E27FC236}">
                <a16:creationId xmlns:a16="http://schemas.microsoft.com/office/drawing/2014/main" id="{76F5536B-D436-4FDE-BF8A-57D0BD3924F0}"/>
              </a:ext>
            </a:extLst>
          </p:cNvPr>
          <p:cNvSpPr txBox="1"/>
          <p:nvPr/>
        </p:nvSpPr>
        <p:spPr>
          <a:xfrm>
            <a:off x="533400" y="4928652"/>
            <a:ext cx="8001000" cy="1938992"/>
          </a:xfrm>
          <a:prstGeom prst="rect">
            <a:avLst/>
          </a:prstGeom>
          <a:noFill/>
        </p:spPr>
        <p:txBody>
          <a:bodyPr wrap="square" rtlCol="0">
            <a:spAutoFit/>
          </a:bodyPr>
          <a:lstStyle/>
          <a:p>
            <a:r>
              <a:rPr lang="en-US" sz="2000" b="1" u="sng" dirty="0"/>
              <a:t>It is the totality of Scripture that determines correct theology.  </a:t>
            </a:r>
          </a:p>
          <a:p>
            <a:endParaRPr lang="en-US" sz="2000" b="1" u="sng" dirty="0"/>
          </a:p>
          <a:p>
            <a:r>
              <a:rPr lang="en-US" sz="2000" b="1" u="sng" dirty="0"/>
              <a:t>A gift is no less a gift simply because it’s conditioned on obedience.  We never earn our salvation.  It’s always a gift from God, dependent only upon the victory over Sin and Death by the Blood of the Lamb at Calvary.</a:t>
            </a:r>
            <a:endParaRPr lang="en-US" sz="2000" b="1" dirty="0"/>
          </a:p>
        </p:txBody>
      </p:sp>
    </p:spTree>
    <p:extLst>
      <p:ext uri="{BB962C8B-B14F-4D97-AF65-F5344CB8AC3E}">
        <p14:creationId xmlns:p14="http://schemas.microsoft.com/office/powerpoint/2010/main" val="38995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27913</TotalTime>
  <Words>4861</Words>
  <Application>Microsoft Office PowerPoint</Application>
  <PresentationFormat>On-screen Show (4:3)</PresentationFormat>
  <Paragraphs>256</Paragraphs>
  <Slides>10</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Arial Narrow</vt:lpstr>
      <vt:lpstr>Calibri</vt:lpstr>
      <vt:lpstr>PPT_Template_2010SummerSchool</vt:lpstr>
      <vt:lpstr>1_UPCRC_Powerpoint_Template_with I-Mark</vt:lpstr>
      <vt:lpstr>PowerPoint Presentation</vt:lpstr>
      <vt:lpstr>The Call to a Unifying Truth A Call to Whom?  (John 18:37)</vt:lpstr>
      <vt:lpstr>How to Know the Truth? </vt:lpstr>
      <vt:lpstr>The Plan of Salvation “Men and brethren, what shall we do?”</vt:lpstr>
      <vt:lpstr>Beyond the “Salvation Recipes” What is God’s perspective?  How can we know?</vt:lpstr>
      <vt:lpstr>The Biblical Plan of Salvation Obvious elements as revealed, taught, and practiced</vt:lpstr>
      <vt:lpstr>What did the Early Christians know? The two stages of Salvation</vt:lpstr>
      <vt:lpstr>What did the Early Christians know? The two stages of Salvation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1171</cp:revision>
  <cp:lastPrinted>2015-10-11T15:37:17Z</cp:lastPrinted>
  <dcterms:created xsi:type="dcterms:W3CDTF">2010-06-16T02:58:04Z</dcterms:created>
  <dcterms:modified xsi:type="dcterms:W3CDTF">2025-09-17T16:24:46Z</dcterms:modified>
</cp:coreProperties>
</file>