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69" r:id="rId4"/>
    <p:sldId id="405" r:id="rId5"/>
    <p:sldId id="407" r:id="rId6"/>
    <p:sldId id="579" r:id="rId7"/>
    <p:sldId id="580" r:id="rId8"/>
    <p:sldId id="256" r:id="rId9"/>
    <p:sldId id="581"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0583" autoAdjust="0"/>
  </p:normalViewPr>
  <p:slideViewPr>
    <p:cSldViewPr>
      <p:cViewPr varScale="1">
        <p:scale>
          <a:sx n="96" d="100"/>
          <a:sy n="96" d="100"/>
        </p:scale>
        <p:origin x="492" y="90"/>
      </p:cViewPr>
      <p:guideLst>
        <p:guide orient="horz" pos="2160"/>
        <p:guide pos="2880"/>
      </p:guideLst>
    </p:cSldViewPr>
  </p:slideViewPr>
  <p:notesTextViewPr>
    <p:cViewPr>
      <p:scale>
        <a:sx n="3" d="2"/>
        <a:sy n="3" d="2"/>
      </p:scale>
      <p:origin x="0" y="-48"/>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8/23/2025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Empowering Others</a:t>
            </a:r>
            <a:endParaRPr lang="en-US" sz="1200" kern="1200" dirty="0">
              <a:solidFill>
                <a:schemeClr val="tx1"/>
              </a:solidFill>
              <a:effectLst/>
              <a:latin typeface="+mn-lt"/>
              <a:ea typeface="ＭＳ Ｐゴシック" pitchFamily="-106" charset="-128"/>
              <a:cs typeface="ＭＳ Ｐゴシック" pitchFamily="-106" charset="-128"/>
            </a:endParaRPr>
          </a:p>
          <a:p>
            <a:pPr fontAlgn="base"/>
            <a:r>
              <a:rPr lang="en-US" sz="1200" b="1" kern="1200" dirty="0">
                <a:solidFill>
                  <a:schemeClr val="tx1"/>
                </a:solidFill>
                <a:effectLst/>
                <a:latin typeface="+mn-lt"/>
                <a:ea typeface="ＭＳ Ｐゴシック" pitchFamily="-106" charset="-128"/>
                <a:cs typeface="ＭＳ Ｐゴシック" pitchFamily="-106" charset="-128"/>
              </a:rPr>
              <a:t>Text</a:t>
            </a:r>
            <a:r>
              <a:rPr lang="en-US" sz="1200" kern="1200" dirty="0">
                <a:solidFill>
                  <a:schemeClr val="tx1"/>
                </a:solidFill>
                <a:effectLst/>
                <a:latin typeface="+mn-lt"/>
                <a:ea typeface="ＭＳ Ｐゴシック" pitchFamily="-106" charset="-128"/>
                <a:cs typeface="ＭＳ Ｐゴシック" pitchFamily="-106" charset="-128"/>
              </a:rPr>
              <a:t>: 2 Timothy 2:1–2</a:t>
            </a:r>
          </a:p>
          <a:p>
            <a:pPr fontAlgn="base"/>
            <a:r>
              <a:rPr lang="en-US" sz="1200" b="1" kern="1200" dirty="0">
                <a:solidFill>
                  <a:schemeClr val="tx1"/>
                </a:solidFill>
                <a:effectLst/>
                <a:latin typeface="+mn-lt"/>
                <a:ea typeface="ＭＳ Ｐゴシック" pitchFamily="-106" charset="-128"/>
                <a:cs typeface="ＭＳ Ｐゴシック" pitchFamily="-106" charset="-128"/>
              </a:rPr>
              <a:t>Objective</a:t>
            </a:r>
            <a:r>
              <a:rPr lang="en-US" sz="1200" kern="1200" dirty="0">
                <a:solidFill>
                  <a:schemeClr val="tx1"/>
                </a:solidFill>
                <a:effectLst/>
                <a:latin typeface="+mn-lt"/>
                <a:ea typeface="ＭＳ Ｐゴシック" pitchFamily="-106" charset="-128"/>
                <a:cs typeface="ＭＳ Ｐゴシック" pitchFamily="-106" charset="-128"/>
              </a:rPr>
              <a:t>: Empowerment builds generational unity.</a:t>
            </a:r>
          </a:p>
          <a:p>
            <a:pPr fontAlgn="base"/>
            <a:r>
              <a:rPr lang="en-US" sz="1200" b="1" kern="1200" dirty="0">
                <a:solidFill>
                  <a:schemeClr val="tx1"/>
                </a:solidFill>
                <a:effectLst/>
                <a:latin typeface="+mn-lt"/>
                <a:ea typeface="ＭＳ Ｐゴシック" pitchFamily="-106" charset="-128"/>
                <a:cs typeface="ＭＳ Ｐゴシック" pitchFamily="-106" charset="-128"/>
              </a:rPr>
              <a:t>Key Themes</a:t>
            </a:r>
            <a:r>
              <a:rPr lang="en-US" sz="1200" kern="1200" dirty="0">
                <a:solidFill>
                  <a:schemeClr val="tx1"/>
                </a:solidFill>
                <a:effectLst/>
                <a:latin typeface="+mn-lt"/>
                <a:ea typeface="ＭＳ Ｐゴシック" pitchFamily="-106" charset="-128"/>
                <a:cs typeface="ＭＳ Ｐゴシック" pitchFamily="-106" charset="-128"/>
              </a:rPr>
              <a:t>: Faithful transmission, discipleship.</a:t>
            </a:r>
          </a:p>
          <a:p>
            <a:pPr fontAlgn="base"/>
            <a:r>
              <a:rPr lang="en-US" sz="1200" b="1" kern="1200" dirty="0">
                <a:solidFill>
                  <a:schemeClr val="tx1"/>
                </a:solidFill>
                <a:effectLst/>
                <a:latin typeface="+mn-lt"/>
                <a:ea typeface="ＭＳ Ｐゴシック" pitchFamily="-106" charset="-128"/>
                <a:cs typeface="ＭＳ Ｐゴシック" pitchFamily="-106" charset="-128"/>
              </a:rPr>
              <a:t>Discussion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ＭＳ Ｐゴシック" pitchFamily="-106" charset="-128"/>
              </a:rPr>
              <a:t>Who has invested in your faith?</a:t>
            </a:r>
          </a:p>
          <a:p>
            <a:pPr lvl="1" fontAlgn="base"/>
            <a:r>
              <a:rPr lang="en-US" sz="1200" kern="1200" dirty="0">
                <a:solidFill>
                  <a:schemeClr val="tx1"/>
                </a:solidFill>
                <a:effectLst/>
                <a:latin typeface="+mn-lt"/>
                <a:ea typeface="ＭＳ Ｐゴシック" pitchFamily="-106" charset="-128"/>
                <a:cs typeface="ＭＳ Ｐゴシック" pitchFamily="-106" charset="-128"/>
              </a:rPr>
              <a:t>Who are you investing in?</a:t>
            </a:r>
          </a:p>
          <a:p>
            <a:pPr fontAlgn="base"/>
            <a:r>
              <a:rPr lang="en-US" sz="1200" b="1" kern="1200" dirty="0">
                <a:solidFill>
                  <a:schemeClr val="tx1"/>
                </a:solidFill>
                <a:effectLst/>
                <a:latin typeface="+mn-lt"/>
                <a:ea typeface="ＭＳ Ｐゴシック" pitchFamily="-106" charset="-128"/>
                <a:cs typeface="ＭＳ Ｐゴシック" pitchFamily="-106" charset="-128"/>
              </a:rPr>
              <a:t>Application</a:t>
            </a:r>
            <a:r>
              <a:rPr lang="en-US" sz="1200" kern="1200" dirty="0">
                <a:solidFill>
                  <a:schemeClr val="tx1"/>
                </a:solidFill>
                <a:effectLst/>
                <a:latin typeface="+mn-lt"/>
                <a:ea typeface="ＭＳ Ｐゴシック" pitchFamily="-106" charset="-128"/>
                <a:cs typeface="ＭＳ Ｐゴシック" pitchFamily="-106" charset="-128"/>
              </a:rPr>
              <a:t>: Identify and mentor a younger believer.</a:t>
            </a:r>
          </a:p>
          <a:p>
            <a:endParaRPr lang="en-US" sz="1400" dirty="0"/>
          </a:p>
          <a:p>
            <a:r>
              <a:rPr lang="en-US" sz="1400" b="0" dirty="0"/>
              <a:t>So, you, my child, be strong in the grace that is in Christ Jesus. And what you heard me say in the presence of many witnesses entrust to faithful people who will be competent to teach others as well.</a:t>
            </a:r>
          </a:p>
          <a:p>
            <a:r>
              <a:rPr lang="en-US" sz="1400" b="0" dirty="0"/>
              <a:t>(2 Timothy 2:1-2)</a:t>
            </a:r>
          </a:p>
          <a:p>
            <a:endParaRPr lang="en-US" sz="1400" dirty="0"/>
          </a:p>
          <a:p>
            <a:r>
              <a:rPr lang="en-US" sz="1400" dirty="0"/>
              <a:t> </a:t>
            </a:r>
            <a:r>
              <a:rPr lang="en-US" sz="1200" b="1" kern="1200" dirty="0">
                <a:solidFill>
                  <a:schemeClr val="tx1"/>
                </a:solidFill>
                <a:effectLst/>
                <a:latin typeface="+mn-lt"/>
                <a:ea typeface="ＭＳ Ｐゴシック" pitchFamily="-106" charset="-128"/>
                <a:cs typeface="ＭＳ Ｐゴシック" pitchFamily="-106" charset="-128"/>
              </a:rPr>
              <a:t>Exegetical insights (2 Timothy 2:1–2)</a:t>
            </a:r>
          </a:p>
          <a:p>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“Be strong in the grace”</a:t>
            </a:r>
            <a:r>
              <a:rPr lang="en-US" sz="1200" kern="1200" dirty="0">
                <a:solidFill>
                  <a:schemeClr val="tx1"/>
                </a:solidFill>
                <a:effectLst/>
                <a:latin typeface="+mn-lt"/>
                <a:ea typeface="ＭＳ Ｐゴシック" pitchFamily="-106" charset="-128"/>
                <a:cs typeface="ＭＳ Ｐゴシック" pitchFamily="-106" charset="-128"/>
              </a:rPr>
              <a:t> (v.1): literally, </a:t>
            </a:r>
            <a:r>
              <a:rPr lang="en-US" sz="1200" i="1" kern="1200" dirty="0">
                <a:solidFill>
                  <a:schemeClr val="tx1"/>
                </a:solidFill>
                <a:effectLst/>
                <a:latin typeface="+mn-lt"/>
                <a:ea typeface="ＭＳ Ｐゴシック" pitchFamily="-106" charset="-128"/>
                <a:cs typeface="ＭＳ Ｐゴシック" pitchFamily="-106" charset="-128"/>
              </a:rPr>
              <a:t>be strengthened</a:t>
            </a:r>
            <a:r>
              <a:rPr lang="en-US" sz="1200" kern="1200" dirty="0">
                <a:solidFill>
                  <a:schemeClr val="tx1"/>
                </a:solidFill>
                <a:effectLst/>
                <a:latin typeface="+mn-lt"/>
                <a:ea typeface="ＭＳ Ｐゴシック" pitchFamily="-106" charset="-128"/>
                <a:cs typeface="ＭＳ Ｐゴシック" pitchFamily="-106" charset="-128"/>
              </a:rPr>
              <a:t>—a present passive imperative. Empowering others begins with </a:t>
            </a:r>
            <a:r>
              <a:rPr lang="en-US" sz="1200" b="1" kern="1200" dirty="0">
                <a:solidFill>
                  <a:schemeClr val="tx1"/>
                </a:solidFill>
                <a:effectLst/>
                <a:latin typeface="+mn-lt"/>
                <a:ea typeface="ＭＳ Ｐゴシック" pitchFamily="-106" charset="-128"/>
                <a:cs typeface="ＭＳ Ｐゴシック" pitchFamily="-106" charset="-128"/>
              </a:rPr>
              <a:t>receiving strength from Christ</a:t>
            </a:r>
            <a:r>
              <a:rPr lang="en-US" sz="1200" kern="1200" dirty="0">
                <a:solidFill>
                  <a:schemeClr val="tx1"/>
                </a:solidFill>
                <a:effectLst/>
                <a:latin typeface="+mn-lt"/>
                <a:ea typeface="ＭＳ Ｐゴシック" pitchFamily="-106" charset="-128"/>
                <a:cs typeface="ＭＳ Ｐゴシック" pitchFamily="-106" charset="-128"/>
              </a:rPr>
              <a:t>, not from personality or technique (cf. 2 Tim 1:7; John 15:5).</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“What you heard… in the presence of many witnesses”</a:t>
            </a:r>
            <a:r>
              <a:rPr lang="en-US" sz="1200" kern="1200" dirty="0">
                <a:solidFill>
                  <a:schemeClr val="tx1"/>
                </a:solidFill>
                <a:effectLst/>
                <a:latin typeface="+mn-lt"/>
                <a:ea typeface="ＭＳ Ｐゴシック" pitchFamily="-106" charset="-128"/>
                <a:cs typeface="ＭＳ Ｐゴシック" pitchFamily="-106" charset="-128"/>
              </a:rPr>
              <a:t> (v.2): Timothy is to pass along the </a:t>
            </a:r>
            <a:r>
              <a:rPr lang="en-US" sz="1200" b="1" kern="1200" dirty="0">
                <a:solidFill>
                  <a:schemeClr val="tx1"/>
                </a:solidFill>
                <a:effectLst/>
                <a:latin typeface="+mn-lt"/>
                <a:ea typeface="ＭＳ Ｐゴシック" pitchFamily="-106" charset="-128"/>
                <a:cs typeface="ＭＳ Ｐゴシック" pitchFamily="-106" charset="-128"/>
              </a:rPr>
              <a:t>public, apostolic teaching</a:t>
            </a:r>
            <a:r>
              <a:rPr lang="en-US" sz="1200" kern="1200" dirty="0">
                <a:solidFill>
                  <a:schemeClr val="tx1"/>
                </a:solidFill>
                <a:effectLst/>
                <a:latin typeface="+mn-lt"/>
                <a:ea typeface="ＭＳ Ｐゴシック" pitchFamily="-106" charset="-128"/>
                <a:cs typeface="ＭＳ Ｐゴシック" pitchFamily="-106" charset="-128"/>
              </a:rPr>
              <a:t>—the “pattern of sound words” (2 Tim 1:13)—not novel opinions.</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“Entrust to faithful people”</a:t>
            </a:r>
            <a:r>
              <a:rPr lang="en-US" sz="1200" kern="1200" dirty="0">
                <a:solidFill>
                  <a:schemeClr val="tx1"/>
                </a:solidFill>
                <a:effectLst/>
                <a:latin typeface="+mn-lt"/>
                <a:ea typeface="ＭＳ Ｐゴシック" pitchFamily="-106" charset="-128"/>
                <a:cs typeface="ＭＳ Ｐゴシック" pitchFamily="-106" charset="-128"/>
              </a:rPr>
              <a:t> (v.2): </a:t>
            </a:r>
            <a:r>
              <a:rPr lang="en-US" sz="1200" i="1" kern="1200" dirty="0">
                <a:solidFill>
                  <a:schemeClr val="tx1"/>
                </a:solidFill>
                <a:effectLst/>
                <a:latin typeface="+mn-lt"/>
                <a:ea typeface="ＭＳ Ｐゴシック" pitchFamily="-106" charset="-128"/>
                <a:cs typeface="ＭＳ Ｐゴシック" pitchFamily="-106" charset="-128"/>
              </a:rPr>
              <a:t>Faithful</a:t>
            </a:r>
            <a:r>
              <a:rPr lang="en-US" sz="1200" kern="1200" dirty="0">
                <a:solidFill>
                  <a:schemeClr val="tx1"/>
                </a:solidFill>
                <a:effectLst/>
                <a:latin typeface="+mn-lt"/>
                <a:ea typeface="ＭＳ Ｐゴシック" pitchFamily="-106" charset="-128"/>
                <a:cs typeface="ＭＳ Ｐゴシック" pitchFamily="-106" charset="-128"/>
              </a:rPr>
              <a:t> = proven character and reliability (cf. 1 Tim 3; Titus 1). Skill matters, but </a:t>
            </a:r>
            <a:r>
              <a:rPr lang="en-US" sz="1200" b="1" kern="1200" dirty="0">
                <a:solidFill>
                  <a:schemeClr val="tx1"/>
                </a:solidFill>
                <a:effectLst/>
                <a:latin typeface="+mn-lt"/>
                <a:ea typeface="ＭＳ Ｐゴシック" pitchFamily="-106" charset="-128"/>
                <a:cs typeface="ＭＳ Ｐゴシック" pitchFamily="-106" charset="-128"/>
              </a:rPr>
              <a:t>character leads</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“…who will be competent/able to teach others also”</a:t>
            </a:r>
            <a:r>
              <a:rPr lang="en-US" sz="1200" kern="1200" dirty="0">
                <a:solidFill>
                  <a:schemeClr val="tx1"/>
                </a:solidFill>
                <a:effectLst/>
                <a:latin typeface="+mn-lt"/>
                <a:ea typeface="ＭＳ Ｐゴシック" pitchFamily="-106" charset="-128"/>
                <a:cs typeface="ＭＳ Ｐゴシック" pitchFamily="-106" charset="-128"/>
              </a:rPr>
              <a:t> (v.2): look for </a:t>
            </a:r>
            <a:r>
              <a:rPr lang="en-US" sz="1200" b="1" kern="1200" dirty="0">
                <a:solidFill>
                  <a:schemeClr val="tx1"/>
                </a:solidFill>
                <a:effectLst/>
                <a:latin typeface="+mn-lt"/>
                <a:ea typeface="ＭＳ Ｐゴシック" pitchFamily="-106" charset="-128"/>
                <a:cs typeface="ＭＳ Ｐゴシック" pitchFamily="-106" charset="-128"/>
              </a:rPr>
              <a:t>teachability</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teach-ability</a:t>
            </a:r>
            <a:r>
              <a:rPr lang="en-US" sz="1200" kern="1200" dirty="0">
                <a:solidFill>
                  <a:schemeClr val="tx1"/>
                </a:solidFill>
                <a:effectLst/>
                <a:latin typeface="+mn-lt"/>
                <a:ea typeface="ＭＳ Ｐゴシック" pitchFamily="-106" charset="-128"/>
                <a:cs typeface="ＭＳ Ｐゴシック" pitchFamily="-106" charset="-128"/>
              </a:rPr>
              <a:t>—those who both receive and pass on truth.</a:t>
            </a:r>
          </a:p>
          <a:p>
            <a:pPr rtl="0" fontAlgn="ctr"/>
            <a:br>
              <a:rPr lang="en-US" sz="1200" kern="1200" dirty="0">
                <a:solidFill>
                  <a:schemeClr val="tx1"/>
                </a:solidFill>
                <a:effectLst/>
                <a:latin typeface="+mn-lt"/>
                <a:ea typeface="ＭＳ Ｐゴシック" pitchFamily="-106" charset="-128"/>
                <a:cs typeface="ＭＳ Ｐゴシック" pitchFamily="-106" charset="-128"/>
              </a:rPr>
            </a:br>
            <a:r>
              <a:rPr lang="en-US" sz="1200" kern="1200" dirty="0">
                <a:solidFill>
                  <a:schemeClr val="tx1"/>
                </a:solidFill>
                <a:effectLst/>
                <a:latin typeface="+mn-lt"/>
                <a:ea typeface="ＭＳ Ｐゴシック" pitchFamily="-106" charset="-128"/>
                <a:cs typeface="ＭＳ Ｐゴシック" pitchFamily="-106" charset="-128"/>
              </a:rPr>
              <a:t>The verse maps a </a:t>
            </a:r>
            <a:r>
              <a:rPr lang="en-US" sz="1200" b="1" kern="1200" dirty="0">
                <a:solidFill>
                  <a:schemeClr val="tx1"/>
                </a:solidFill>
                <a:effectLst/>
                <a:latin typeface="+mn-lt"/>
                <a:ea typeface="ＭＳ Ｐゴシック" pitchFamily="-106" charset="-128"/>
                <a:cs typeface="ＭＳ Ｐゴシック" pitchFamily="-106" charset="-128"/>
              </a:rPr>
              <a:t>four-generation chain</a:t>
            </a:r>
            <a:r>
              <a:rPr lang="en-US" sz="1200" kern="1200" dirty="0">
                <a:solidFill>
                  <a:schemeClr val="tx1"/>
                </a:solidFill>
                <a:effectLst/>
                <a:latin typeface="+mn-lt"/>
                <a:ea typeface="ＭＳ Ｐゴシック" pitchFamily="-106" charset="-128"/>
                <a:cs typeface="ＭＳ Ｐゴシック" pitchFamily="-106" charset="-128"/>
              </a:rPr>
              <a:t>: Paul → Timothy → faithful people → others. That’s multiplication, not mere addition.</a:t>
            </a:r>
          </a:p>
          <a:p>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Scripture index:</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Core:</a:t>
            </a:r>
            <a:r>
              <a:rPr lang="en-US" sz="1200" kern="1200" dirty="0">
                <a:solidFill>
                  <a:schemeClr val="tx1"/>
                </a:solidFill>
                <a:effectLst/>
                <a:latin typeface="+mn-lt"/>
                <a:ea typeface="ＭＳ Ｐゴシック" pitchFamily="-106" charset="-128"/>
                <a:cs typeface="ＭＳ Ｐゴシック" pitchFamily="-106" charset="-128"/>
              </a:rPr>
              <a:t> 2 Tim 2:1–2; Eph 4:11–16</a:t>
            </a:r>
          </a:p>
          <a:p>
            <a:pPr rtl="0" fontAlgn="ctr"/>
            <a:r>
              <a:rPr lang="en-US" sz="1200" b="1" kern="1200" dirty="0">
                <a:solidFill>
                  <a:schemeClr val="tx1"/>
                </a:solidFill>
                <a:effectLst/>
                <a:latin typeface="+mn-lt"/>
                <a:ea typeface="ＭＳ Ｐゴシック" pitchFamily="-106" charset="-128"/>
                <a:cs typeface="ＭＳ Ｐゴシック" pitchFamily="-106" charset="-128"/>
              </a:rPr>
              <a:t>Guard the deposit:</a:t>
            </a:r>
            <a:r>
              <a:rPr lang="en-US" sz="1200" kern="1200" dirty="0">
                <a:solidFill>
                  <a:schemeClr val="tx1"/>
                </a:solidFill>
                <a:effectLst/>
                <a:latin typeface="+mn-lt"/>
                <a:ea typeface="ＭＳ Ｐゴシック" pitchFamily="-106" charset="-128"/>
                <a:cs typeface="ＭＳ Ｐゴシック" pitchFamily="-106" charset="-128"/>
              </a:rPr>
              <a:t> 2 Tim 1:13–14</a:t>
            </a:r>
          </a:p>
          <a:p>
            <a:pPr rtl="0" fontAlgn="ctr"/>
            <a:r>
              <a:rPr lang="en-US" sz="1200" b="1" kern="1200" dirty="0">
                <a:solidFill>
                  <a:schemeClr val="tx1"/>
                </a:solidFill>
                <a:effectLst/>
                <a:latin typeface="+mn-lt"/>
                <a:ea typeface="ＭＳ Ｐゴシック" pitchFamily="-106" charset="-128"/>
                <a:cs typeface="ＭＳ Ｐゴシック" pitchFamily="-106" charset="-128"/>
              </a:rPr>
              <a:t>Servant character:</a:t>
            </a:r>
            <a:r>
              <a:rPr lang="en-US" sz="1200" kern="1200" dirty="0">
                <a:solidFill>
                  <a:schemeClr val="tx1"/>
                </a:solidFill>
                <a:effectLst/>
                <a:latin typeface="+mn-lt"/>
                <a:ea typeface="ＭＳ Ｐゴシック" pitchFamily="-106" charset="-128"/>
                <a:cs typeface="ＭＳ Ｐゴシック" pitchFamily="-106" charset="-128"/>
              </a:rPr>
              <a:t> 2 Tim 2:24–26; 1 Pet 5:1–4</a:t>
            </a:r>
          </a:p>
          <a:p>
            <a:pPr rtl="0" fontAlgn="ctr"/>
            <a:r>
              <a:rPr lang="en-US" sz="1200" b="1" kern="1200" dirty="0">
                <a:solidFill>
                  <a:schemeClr val="tx1"/>
                </a:solidFill>
                <a:effectLst/>
                <a:latin typeface="+mn-lt"/>
                <a:ea typeface="ＭＳ Ｐゴシック" pitchFamily="-106" charset="-128"/>
                <a:cs typeface="ＭＳ Ｐゴシック" pitchFamily="-106" charset="-128"/>
              </a:rPr>
              <a:t>Multiplying leaders:</a:t>
            </a:r>
            <a:r>
              <a:rPr lang="en-US" sz="1200" kern="1200" dirty="0">
                <a:solidFill>
                  <a:schemeClr val="tx1"/>
                </a:solidFill>
                <a:effectLst/>
                <a:latin typeface="+mn-lt"/>
                <a:ea typeface="ＭＳ Ｐゴシック" pitchFamily="-106" charset="-128"/>
                <a:cs typeface="ＭＳ Ｐゴシック" pitchFamily="-106" charset="-128"/>
              </a:rPr>
              <a:t> Acts 6:1–7; Titus 1:5</a:t>
            </a:r>
          </a:p>
          <a:p>
            <a:pPr rtl="0" fontAlgn="ctr"/>
            <a:r>
              <a:rPr lang="en-US" sz="1200" b="1" kern="1200" dirty="0">
                <a:solidFill>
                  <a:schemeClr val="tx1"/>
                </a:solidFill>
                <a:effectLst/>
                <a:latin typeface="+mn-lt"/>
                <a:ea typeface="ＭＳ Ｐゴシック" pitchFamily="-106" charset="-128"/>
                <a:cs typeface="ＭＳ Ｐゴシック" pitchFamily="-106" charset="-128"/>
              </a:rPr>
              <a:t>Correcting gently:</a:t>
            </a:r>
            <a:r>
              <a:rPr lang="en-US" sz="1200" kern="1200" dirty="0">
                <a:solidFill>
                  <a:schemeClr val="tx1"/>
                </a:solidFill>
                <a:effectLst/>
                <a:latin typeface="+mn-lt"/>
                <a:ea typeface="ＭＳ Ｐゴシック" pitchFamily="-106" charset="-128"/>
                <a:cs typeface="ＭＳ Ｐゴシック" pitchFamily="-106" charset="-128"/>
              </a:rPr>
              <a:t> Acts 18:24–28; Gal 6:1</a:t>
            </a:r>
          </a:p>
          <a:p>
            <a:pPr rtl="0" fontAlgn="ctr"/>
            <a:r>
              <a:rPr lang="en-US" sz="1200" b="1" kern="1200" dirty="0" err="1">
                <a:solidFill>
                  <a:schemeClr val="tx1"/>
                </a:solidFill>
                <a:effectLst/>
                <a:latin typeface="+mn-lt"/>
                <a:ea typeface="ＭＳ Ｐゴシック" pitchFamily="-106" charset="-128"/>
                <a:cs typeface="ＭＳ Ｐゴシック" pitchFamily="-106" charset="-128"/>
              </a:rPr>
              <a:t>Withness</a:t>
            </a:r>
            <a:r>
              <a:rPr lang="en-US" sz="1200" b="1" kern="1200" dirty="0">
                <a:solidFill>
                  <a:schemeClr val="tx1"/>
                </a:solidFill>
                <a:effectLst/>
                <a:latin typeface="+mn-lt"/>
                <a:ea typeface="ＭＳ Ｐゴシック" pitchFamily="-106" charset="-128"/>
                <a:cs typeface="ＭＳ Ｐゴシック" pitchFamily="-106" charset="-128"/>
              </a:rPr>
              <a:t> &amp; imitation:</a:t>
            </a:r>
            <a:r>
              <a:rPr lang="en-US" sz="1200" kern="1200" dirty="0">
                <a:solidFill>
                  <a:schemeClr val="tx1"/>
                </a:solidFill>
                <a:effectLst/>
                <a:latin typeface="+mn-lt"/>
                <a:ea typeface="ＭＳ Ｐゴシック" pitchFamily="-106" charset="-128"/>
                <a:cs typeface="ＭＳ Ｐゴシック" pitchFamily="-106" charset="-128"/>
              </a:rPr>
              <a:t> Phil 4:9; 1 Cor 11:1; 1 Thes 2:7–12</a:t>
            </a:r>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Biblical Framework </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Romans 12:3–8</a:t>
            </a:r>
            <a:r>
              <a:rPr lang="en-US" sz="1200" kern="1200" dirty="0">
                <a:solidFill>
                  <a:schemeClr val="tx1"/>
                </a:solidFill>
                <a:effectLst/>
                <a:latin typeface="+mn-lt"/>
                <a:ea typeface="ＭＳ Ｐゴシック" pitchFamily="-106" charset="-128"/>
                <a:cs typeface="ＭＳ Ｐゴシック" pitchFamily="-106" charset="-128"/>
              </a:rPr>
              <a:t> - Diverse gifts in one body; sober self-assessment; use your gift.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Corinthians 12:4–27</a:t>
            </a:r>
            <a:r>
              <a:rPr lang="en-US" sz="1200" kern="1200" dirty="0">
                <a:solidFill>
                  <a:schemeClr val="tx1"/>
                </a:solidFill>
                <a:effectLst/>
                <a:latin typeface="+mn-lt"/>
                <a:ea typeface="ＭＳ Ｐゴシック" pitchFamily="-106" charset="-128"/>
                <a:cs typeface="ＭＳ Ｐゴシック" pitchFamily="-106" charset="-128"/>
              </a:rPr>
              <a:t> - One Spirit, many gifts; no “useless” parts; interdependence.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Peter 4:10–11</a:t>
            </a:r>
            <a:r>
              <a:rPr lang="en-US" sz="1200" kern="1200" dirty="0">
                <a:solidFill>
                  <a:schemeClr val="tx1"/>
                </a:solidFill>
                <a:effectLst/>
                <a:latin typeface="+mn-lt"/>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Galatians 5:13</a:t>
            </a:r>
            <a:r>
              <a:rPr lang="en-US" sz="1200" kern="1200" dirty="0">
                <a:solidFill>
                  <a:schemeClr val="tx1"/>
                </a:solidFill>
                <a:effectLst/>
                <a:latin typeface="+mn-lt"/>
                <a:ea typeface="ＭＳ Ｐゴシック" pitchFamily="-106" charset="-128"/>
                <a:cs typeface="ＭＳ Ｐゴシック" pitchFamily="-106" charset="-128"/>
              </a:rPr>
              <a:t> - Freedom expresses itself in </a:t>
            </a:r>
            <a:r>
              <a:rPr lang="en-US" sz="1200" b="1" kern="1200" dirty="0">
                <a:solidFill>
                  <a:schemeClr val="tx1"/>
                </a:solidFill>
                <a:effectLst/>
                <a:latin typeface="+mn-lt"/>
                <a:ea typeface="ＭＳ Ｐゴシック" pitchFamily="-106" charset="-128"/>
                <a:cs typeface="ＭＳ Ｐゴシック" pitchFamily="-106" charset="-128"/>
              </a:rPr>
              <a:t>serving one another through love</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Hebrews 10:24–25</a:t>
            </a:r>
            <a:r>
              <a:rPr lang="en-US" sz="1200" kern="1200" dirty="0">
                <a:solidFill>
                  <a:schemeClr val="tx1"/>
                </a:solidFill>
                <a:effectLst/>
                <a:latin typeface="+mn-lt"/>
                <a:ea typeface="ＭＳ Ｐゴシック" pitchFamily="-106" charset="-128"/>
                <a:cs typeface="ＭＳ Ｐゴシック" pitchFamily="-106" charset="-128"/>
              </a:rPr>
              <a:t> - Mutual stimulation to love and good works; gather to encourage.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Diagnosing the Blockers</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Consumer Christianity:</a:t>
            </a:r>
            <a:r>
              <a:rPr lang="en-US" sz="1200" kern="1200" dirty="0">
                <a:solidFill>
                  <a:schemeClr val="tx1"/>
                </a:solidFill>
                <a:effectLst/>
                <a:latin typeface="+mn-lt"/>
                <a:ea typeface="ＭＳ Ｐゴシック" pitchFamily="-106" charset="-128"/>
                <a:cs typeface="ＭＳ Ｐゴシック" pitchFamily="-106" charset="-128"/>
              </a:rPr>
              <a:t> spectators, not servants (cf. Eph 4:12).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Gift-envy / gift-pride:</a:t>
            </a:r>
            <a:r>
              <a:rPr lang="en-US" sz="1200" kern="1200" dirty="0">
                <a:solidFill>
                  <a:schemeClr val="tx1"/>
                </a:solidFill>
                <a:effectLst/>
                <a:latin typeface="+mn-lt"/>
                <a:ea typeface="ＭＳ Ｐゴシック" pitchFamily="-106" charset="-128"/>
                <a:cs typeface="ＭＳ Ｐゴシック" pitchFamily="-106" charset="-128"/>
              </a:rPr>
              <a:t> comparing parts of the body (1 Cor 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Bottlenecked leadership:</a:t>
            </a:r>
            <a:r>
              <a:rPr lang="en-US" sz="1200" kern="1200" dirty="0">
                <a:solidFill>
                  <a:schemeClr val="tx1"/>
                </a:solidFill>
                <a:effectLst/>
                <a:latin typeface="+mn-lt"/>
                <a:ea typeface="ＭＳ Ｐゴシック" pitchFamily="-106" charset="-128"/>
                <a:cs typeface="ＭＳ Ｐゴシック" pitchFamily="-106" charset="-128"/>
              </a:rPr>
              <a:t> staff “doers” rather than </a:t>
            </a:r>
            <a:r>
              <a:rPr lang="en-US" sz="1200" b="1" kern="1200" dirty="0">
                <a:solidFill>
                  <a:schemeClr val="tx1"/>
                </a:solidFill>
                <a:effectLst/>
                <a:latin typeface="+mn-lt"/>
                <a:ea typeface="ＭＳ Ｐゴシック" pitchFamily="-106" charset="-128"/>
                <a:cs typeface="ＭＳ Ｐゴシック" pitchFamily="-106" charset="-128"/>
              </a:rPr>
              <a:t>equippers</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Fear &amp; perfectionism:</a:t>
            </a:r>
            <a:r>
              <a:rPr lang="en-US" sz="1200" kern="1200" dirty="0">
                <a:solidFill>
                  <a:schemeClr val="tx1"/>
                </a:solidFill>
                <a:effectLst/>
                <a:latin typeface="+mn-lt"/>
                <a:ea typeface="ＭＳ Ｐゴシック" pitchFamily="-106" charset="-128"/>
                <a:cs typeface="ＭＳ Ｐゴシック" pitchFamily="-106" charset="-128"/>
              </a:rPr>
              <a:t> waiting to be “ready” before serving.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Burnout:</a:t>
            </a:r>
            <a:r>
              <a:rPr lang="en-US" sz="1200" kern="1200" dirty="0">
                <a:solidFill>
                  <a:schemeClr val="tx1"/>
                </a:solidFill>
                <a:effectLst/>
                <a:latin typeface="+mn-lt"/>
                <a:ea typeface="ＭＳ Ｐゴシック" pitchFamily="-106" charset="-128"/>
                <a:cs typeface="ＭＳ Ｐゴシック" pitchFamily="-106" charset="-128"/>
              </a:rPr>
              <a:t> serving without shared loads, rhythms, or rest (Mark 6:31 principle).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Scripture References for Teaching &amp; Discussion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Core:</a:t>
            </a:r>
            <a:r>
              <a:rPr lang="en-US" sz="1200" kern="1200" dirty="0">
                <a:solidFill>
                  <a:schemeClr val="tx1"/>
                </a:solidFill>
                <a:effectLst/>
                <a:latin typeface="+mn-lt"/>
                <a:ea typeface="ＭＳ Ｐゴシック" pitchFamily="-106" charset="-128"/>
                <a:cs typeface="ＭＳ Ｐゴシック" pitchFamily="-106" charset="-128"/>
              </a:rPr>
              <a:t> Ephesians 4:11–16.</a:t>
            </a:r>
          </a:p>
          <a:p>
            <a:pPr rtl="0" fontAlgn="ctr"/>
            <a:r>
              <a:rPr lang="en-US" sz="1200" b="1" kern="1200" dirty="0">
                <a:solidFill>
                  <a:schemeClr val="tx1"/>
                </a:solidFill>
                <a:effectLst/>
                <a:latin typeface="+mn-lt"/>
                <a:ea typeface="ＭＳ Ｐゴシック" pitchFamily="-106" charset="-128"/>
                <a:cs typeface="ＭＳ Ｐゴシック" pitchFamily="-106" charset="-128"/>
              </a:rPr>
              <a:t>Gift lists &amp; body life:</a:t>
            </a:r>
            <a:r>
              <a:rPr lang="en-US" sz="1200" kern="1200" dirty="0">
                <a:solidFill>
                  <a:schemeClr val="tx1"/>
                </a:solidFill>
                <a:effectLst/>
                <a:latin typeface="+mn-lt"/>
                <a:ea typeface="ＭＳ Ｐゴシック" pitchFamily="-106" charset="-128"/>
                <a:cs typeface="ＭＳ Ｐゴシック" pitchFamily="-106" charset="-128"/>
              </a:rPr>
              <a:t> Rom 12:3–8; 1 Cor 12:4–27; 1 Pet 4:10–11.</a:t>
            </a:r>
          </a:p>
          <a:p>
            <a:pPr rtl="0" fontAlgn="ctr"/>
            <a:r>
              <a:rPr lang="en-US" sz="1200" b="1" kern="1200" dirty="0">
                <a:solidFill>
                  <a:schemeClr val="tx1"/>
                </a:solidFill>
                <a:effectLst/>
                <a:latin typeface="+mn-lt"/>
                <a:ea typeface="ＭＳ Ｐゴシック" pitchFamily="-106" charset="-128"/>
                <a:cs typeface="ＭＳ Ｐゴシック" pitchFamily="-106" charset="-128"/>
              </a:rPr>
              <a:t>Serving through love:</a:t>
            </a:r>
            <a:r>
              <a:rPr lang="en-US" sz="1200" kern="1200" dirty="0">
                <a:solidFill>
                  <a:schemeClr val="tx1"/>
                </a:solidFill>
                <a:effectLst/>
                <a:latin typeface="+mn-lt"/>
                <a:ea typeface="ＭＳ Ｐゴシック" pitchFamily="-106" charset="-128"/>
                <a:cs typeface="ＭＳ Ｐゴシック" pitchFamily="-106" charset="-128"/>
              </a:rPr>
              <a:t> Gal 5:13; Heb 10:24–25.</a:t>
            </a:r>
          </a:p>
          <a:p>
            <a:pPr rtl="0" fontAlgn="ctr"/>
            <a:r>
              <a:rPr lang="en-US" sz="1200" b="1" kern="1200" dirty="0">
                <a:solidFill>
                  <a:schemeClr val="tx1"/>
                </a:solidFill>
                <a:effectLst/>
                <a:latin typeface="+mn-lt"/>
                <a:ea typeface="ＭＳ Ｐゴシック" pitchFamily="-106" charset="-128"/>
                <a:cs typeface="ＭＳ Ｐゴシック" pitchFamily="-106" charset="-128"/>
              </a:rPr>
              <a:t>Leadership as equipping/guarding:</a:t>
            </a:r>
            <a:r>
              <a:rPr lang="en-US" sz="1200" kern="1200" dirty="0">
                <a:solidFill>
                  <a:schemeClr val="tx1"/>
                </a:solidFill>
                <a:effectLst/>
                <a:latin typeface="+mn-lt"/>
                <a:ea typeface="ＭＳ Ｐゴシック" pitchFamily="-106" charset="-128"/>
                <a:cs typeface="ＭＳ Ｐゴシック" pitchFamily="-106" charset="-128"/>
              </a:rPr>
              <a:t> Acts 20:28; 1 Tim 3; Titus 1.</a:t>
            </a:r>
          </a:p>
          <a:p>
            <a:pPr rtl="0" fontAlgn="ctr"/>
            <a:r>
              <a:rPr lang="en-US" sz="1200" b="1" kern="1200" dirty="0">
                <a:solidFill>
                  <a:schemeClr val="tx1"/>
                </a:solidFill>
                <a:effectLst/>
                <a:latin typeface="+mn-lt"/>
                <a:ea typeface="ＭＳ Ｐゴシック" pitchFamily="-106" charset="-128"/>
                <a:cs typeface="ＭＳ Ｐゴシック" pitchFamily="-106" charset="-128"/>
              </a:rPr>
              <a:t>Truth in love / speech ethics:</a:t>
            </a:r>
            <a:r>
              <a:rPr lang="en-US" sz="1200" kern="1200" dirty="0">
                <a:solidFill>
                  <a:schemeClr val="tx1"/>
                </a:solidFill>
                <a:effectLst/>
                <a:latin typeface="+mn-lt"/>
                <a:ea typeface="ＭＳ Ｐゴシック" pitchFamily="-106" charset="-128"/>
                <a:cs typeface="ＭＳ Ｐゴシック" pitchFamily="-106" charset="-128"/>
              </a:rPr>
              <a:t> Eph 4:15, 25–32; Col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Humility &amp; unity posture:</a:t>
            </a:r>
            <a:r>
              <a:rPr lang="en-US" sz="1200" kern="1200" dirty="0">
                <a:solidFill>
                  <a:schemeClr val="tx1"/>
                </a:solidFill>
                <a:effectLst/>
                <a:latin typeface="+mn-lt"/>
                <a:ea typeface="ＭＳ Ｐゴシック" pitchFamily="-106" charset="-128"/>
                <a:cs typeface="ＭＳ Ｐゴシック" pitchFamily="-106" charset="-128"/>
              </a:rPr>
              <a:t> Phil 2:1–5.</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Mark 6:31  </a:t>
            </a:r>
            <a:r>
              <a:rPr lang="en-US" sz="1200" b="0" i="0" u="none" strike="noStrike" kern="1200" baseline="0" dirty="0">
                <a:solidFill>
                  <a:schemeClr val="tx1"/>
                </a:solidFill>
                <a:latin typeface="+mn-lt"/>
                <a:ea typeface="ＭＳ Ｐゴシック" pitchFamily="-106" charset="-128"/>
                <a:cs typeface="ＭＳ Ｐゴシック" pitchFamily="-106" charset="-128"/>
              </a:rPr>
              <a:t>He said to them, “Come with me privately to an isolated place and rest a while” (for many were coming and going, and there was no time to eat).</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33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400" b="1" dirty="0"/>
              <a:t>Mat 16:15-19  </a:t>
            </a:r>
            <a:r>
              <a:rPr lang="en-US" sz="1400" dirty="0"/>
              <a:t>He said to them, “But who do you say that I am?”  (16)  Simon Peter answered, “You are the Christ, the Son of the living God.”  (17)  And Jesus answered him, “You are blessed, Simon son of Jonah, because flesh and blood did not reveal this to you, but my Father in heaven!  (18)  And I tell you that you are Peter, and on this rock I will build my church, and the gates of Hades will not overpower it.  (19)  I will give you the keys of the kingdom of heaven. Whatever you bind on earth will have been bound in heaven, and whatever you release on earth will have been released in heaven.”</a:t>
            </a:r>
          </a:p>
          <a:p>
            <a:endParaRPr lang="en-US" sz="1400" dirty="0"/>
          </a:p>
          <a:p>
            <a:pPr marL="0" indent="0">
              <a:buNone/>
            </a:pPr>
            <a:r>
              <a:rPr lang="en-US" sz="1400" dirty="0"/>
              <a:t>Some versions read:  </a:t>
            </a:r>
            <a:r>
              <a:rPr lang="en-US" sz="1400" b="1" dirty="0"/>
              <a:t>Prov 19:21 </a:t>
            </a:r>
            <a:r>
              <a:rPr lang="en-US" sz="1400" dirty="0"/>
              <a:t>– Many are the plans in a man’s heart, but it is the Lord’s purpose that prevails.</a:t>
            </a:r>
          </a:p>
          <a:p>
            <a:pPr marL="685800" lvl="1" indent="-228600">
              <a:buAutoNum type="arabicPeriod"/>
            </a:pPr>
            <a:r>
              <a:rPr lang="en-US" sz="1400" i="1" dirty="0"/>
              <a:t>Plans, programs, and personalities don’t last.  But, God’s purpose will last.</a:t>
            </a:r>
          </a:p>
          <a:p>
            <a:pPr marL="0" lvl="0" indent="0">
              <a:buNone/>
            </a:pPr>
            <a:endParaRPr lang="en-US" sz="1400" dirty="0"/>
          </a:p>
          <a:p>
            <a:pPr marL="0" lvl="0" indent="0">
              <a:buNone/>
            </a:pPr>
            <a:r>
              <a:rPr lang="en-US" sz="1400" dirty="0"/>
              <a:t>Traditions</a:t>
            </a:r>
          </a:p>
          <a:p>
            <a:pPr marL="0" lvl="0" indent="0">
              <a:buNone/>
            </a:pPr>
            <a:r>
              <a:rPr lang="en-US" sz="1400" dirty="0"/>
              <a:t>    “We’ve never done it that way before…”</a:t>
            </a:r>
          </a:p>
          <a:p>
            <a:pPr marL="0" lvl="0" indent="0">
              <a:buNone/>
            </a:pPr>
            <a:r>
              <a:rPr lang="en-US" sz="1400" dirty="0"/>
              <a:t>Personality</a:t>
            </a:r>
          </a:p>
          <a:p>
            <a:pPr marL="0" lvl="0" indent="0">
              <a:buNone/>
            </a:pPr>
            <a:r>
              <a:rPr lang="en-US" sz="1400" dirty="0"/>
              <a:t>   “What does the leader want…”</a:t>
            </a:r>
          </a:p>
          <a:p>
            <a:pPr marL="0" lvl="0" indent="0">
              <a:buNone/>
            </a:pPr>
            <a:r>
              <a:rPr lang="en-US" sz="1400" dirty="0"/>
              <a:t>Finance</a:t>
            </a:r>
          </a:p>
          <a:p>
            <a:pPr marL="0" lvl="0" indent="0">
              <a:buNone/>
            </a:pPr>
            <a:r>
              <a:rPr lang="en-US" sz="1400" dirty="0"/>
              <a:t>    “How much will it cost…”</a:t>
            </a:r>
          </a:p>
          <a:p>
            <a:pPr marL="0" lvl="0" indent="0">
              <a:buNone/>
            </a:pPr>
            <a:r>
              <a:rPr lang="en-US" sz="1400" dirty="0"/>
              <a:t>Programs</a:t>
            </a:r>
          </a:p>
          <a:p>
            <a:pPr marL="0" lvl="0" indent="0">
              <a:buNone/>
            </a:pPr>
            <a:r>
              <a:rPr lang="en-US" sz="1400" dirty="0"/>
              <a:t>    “The </a:t>
            </a:r>
            <a:r>
              <a:rPr lang="en-US" sz="1400" dirty="0" err="1"/>
              <a:t>womens</a:t>
            </a:r>
            <a:r>
              <a:rPr lang="en-US" sz="1400" dirty="0"/>
              <a:t> program, the youth program, the </a:t>
            </a:r>
            <a:r>
              <a:rPr lang="en-US" sz="1400" dirty="0" err="1"/>
              <a:t>xyz</a:t>
            </a:r>
            <a:r>
              <a:rPr lang="en-US" sz="1400" dirty="0"/>
              <a:t> committee…”</a:t>
            </a:r>
          </a:p>
          <a:p>
            <a:pPr marL="0" lvl="0" indent="0">
              <a:buNone/>
            </a:pPr>
            <a:r>
              <a:rPr lang="en-US" sz="1400" dirty="0"/>
              <a:t>Buildings</a:t>
            </a:r>
          </a:p>
          <a:p>
            <a:pPr marL="0" lvl="0" indent="0">
              <a:buNone/>
            </a:pPr>
            <a:r>
              <a:rPr lang="en-US" sz="1400" dirty="0"/>
              <a:t>    “All resources go to the building… maintenance, mortgage, budget…”</a:t>
            </a:r>
          </a:p>
          <a:p>
            <a:pPr marL="0" lvl="0" indent="0">
              <a:buNone/>
            </a:pPr>
            <a:r>
              <a:rPr lang="en-US" sz="1400" dirty="0"/>
              <a:t>Events</a:t>
            </a:r>
          </a:p>
          <a:p>
            <a:pPr marL="0" lvl="0" indent="0">
              <a:buNone/>
            </a:pPr>
            <a:r>
              <a:rPr lang="en-US" sz="1400" dirty="0"/>
              <a:t>    “Busy activity schedules…”</a:t>
            </a:r>
          </a:p>
          <a:p>
            <a:pPr marL="0" lvl="0" indent="0">
              <a:buNone/>
            </a:pPr>
            <a:r>
              <a:rPr lang="en-US" sz="1400" dirty="0"/>
              <a:t>Seekers</a:t>
            </a:r>
          </a:p>
          <a:p>
            <a:pPr marL="0" lvl="0" indent="0">
              <a:buNone/>
            </a:pPr>
            <a:r>
              <a:rPr lang="en-US" sz="1400" dirty="0"/>
              <a:t>    “Adapting to the ‘wants’ of the unchurched…”</a:t>
            </a:r>
          </a:p>
          <a:p>
            <a:pPr marL="0" lvl="0" indent="0">
              <a:buNone/>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1Co 3:1-23  So, brothers and sisters, I could not speak to you as spiritual people, but instead as people of the flesh, as infants in Christ.  (2)  I fed you milk, not solid food, for you were not yet ready. In fact, you are still not ready,  (3)  for you are still influenced by the flesh. For since there is still jealousy and dissension among you, are you not influenced by the flesh and behaving like unregenerate people?  (4)  For whenever someone says, “I am with Paul,” or “I am with Apollos,” are you not merely human?  (5)  What is Apollos, really? Or what is Paul? Servants through whom you came to believe, and each of us in the ministry the Lord gave us.  (6)  I planted, Apollos watered, but God caused it to grow.  (7)  So neither the one who plants counts for anything, nor the one who waters, but God who causes the growth.  (8)  The one who plants and the one who waters work as one, but each will receive his reward according to his work.  (9)  We are coworkers belonging to God. You are God’s field, God’s building.  (10)  </a:t>
            </a:r>
            <a:r>
              <a:rPr lang="en-US" sz="1400" b="1" i="0" u="sng" strike="noStrike" kern="1200" baseline="0" dirty="0">
                <a:solidFill>
                  <a:schemeClr val="tx1"/>
                </a:solidFill>
                <a:latin typeface="+mn-lt"/>
                <a:ea typeface="ＭＳ Ｐゴシック" pitchFamily="-106" charset="-128"/>
                <a:cs typeface="ＭＳ Ｐゴシック" pitchFamily="-106" charset="-128"/>
              </a:rPr>
              <a:t>According to the grace of God given to me, like a skilled master-builder I laid a foundation, but someone else builds on it. And each one must be careful how he builds</a:t>
            </a:r>
            <a:r>
              <a:rPr lang="en-US" sz="1400" b="0" i="0" u="none" strike="noStrike" kern="1200" baseline="0" dirty="0">
                <a:solidFill>
                  <a:schemeClr val="tx1"/>
                </a:solidFill>
                <a:latin typeface="+mn-lt"/>
                <a:ea typeface="ＭＳ Ｐゴシック" pitchFamily="-106" charset="-128"/>
                <a:cs typeface="ＭＳ Ｐゴシック" pitchFamily="-106" charset="-128"/>
              </a:rPr>
              <a:t>.  (11)  For no one can lay any foundation other than what is being laid, which is Jesus Christ.  (12)  If anyone builds on the foundation with gold, silver, precious stones, wood, hay, or straw,  (13)  each builder’s work will be plainly seen, for the Day will make it clear, because it will be revealed by fire. And the fire will test what kind of work each has done.  (14)  If what someone has built survives, he will receive a reward.  (15)  If someone’s work is burned up, he will suffer loss. He himself will be saved, but only as through fire.  (16)  Do you not know that you are God’s temple and that God’s Spirit lives in you?  (17)  If someone destroys God’s temple, God will destroy him. For God’s temple is holy, which is what you are.  (18)  Guard against self-deception, each of you. If someone among you thinks he is wise in this age, let him become foolish so that he can become wise.  (19)  For the wisdom of this age is foolishness with God. As it is written, “</a:t>
            </a:r>
            <a:r>
              <a:rPr lang="en-US" sz="1400" b="1" i="1" u="none" strike="noStrike" kern="1200" baseline="0" dirty="0">
                <a:solidFill>
                  <a:schemeClr val="tx1"/>
                </a:solidFill>
                <a:latin typeface="+mn-lt"/>
                <a:ea typeface="ＭＳ Ｐゴシック" pitchFamily="-106" charset="-128"/>
                <a:cs typeface="ＭＳ Ｐゴシック" pitchFamily="-106" charset="-128"/>
              </a:rPr>
              <a:t>He catches the wise in their craftiness</a:t>
            </a:r>
            <a:r>
              <a:rPr lang="en-US" sz="1400" b="0" i="0" u="none" strike="noStrike" kern="1200" baseline="0" dirty="0">
                <a:solidFill>
                  <a:schemeClr val="tx1"/>
                </a:solidFill>
                <a:latin typeface="+mn-lt"/>
                <a:ea typeface="ＭＳ Ｐゴシック" pitchFamily="-106" charset="-128"/>
                <a:cs typeface="ＭＳ Ｐゴシック" pitchFamily="-106" charset="-128"/>
              </a:rPr>
              <a:t>.”  (20)  And again, “</a:t>
            </a:r>
            <a:r>
              <a:rPr lang="en-US" sz="1400" b="1" i="1" u="none" strike="noStrike" kern="1200" baseline="0" dirty="0">
                <a:solidFill>
                  <a:schemeClr val="tx1"/>
                </a:solidFill>
                <a:latin typeface="+mn-lt"/>
                <a:ea typeface="ＭＳ Ｐゴシック" pitchFamily="-106" charset="-128"/>
                <a:cs typeface="ＭＳ Ｐゴシック" pitchFamily="-106" charset="-128"/>
              </a:rPr>
              <a:t>The Lord knows that the thoughts of the wise are futile</a:t>
            </a:r>
            <a:r>
              <a:rPr lang="en-US" sz="1400" b="0" i="0" u="none" strike="noStrike" kern="1200" baseline="0" dirty="0">
                <a:solidFill>
                  <a:schemeClr val="tx1"/>
                </a:solidFill>
                <a:latin typeface="+mn-lt"/>
                <a:ea typeface="ＭＳ Ｐゴシック" pitchFamily="-106" charset="-128"/>
                <a:cs typeface="ＭＳ Ｐゴシック" pitchFamily="-106" charset="-128"/>
              </a:rPr>
              <a:t>.”  (21)  So then, no more boasting about mere mortals! For everything belongs to you,  (22)  whether Paul or Apollos or Cephas or the world or life or death or the present or the future. Everything belongs to you,  (23)  and you belong to Christ, and Christ belongs to God.</a:t>
            </a:r>
          </a:p>
          <a:p>
            <a:pPr marL="0" lvl="0" indent="0">
              <a:buNone/>
            </a:pPr>
            <a:endParaRPr lang="en-US" sz="1400" dirty="0"/>
          </a:p>
          <a:p>
            <a:pPr marL="0" lvl="0" indent="0">
              <a:buNone/>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7475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400" b="1" dirty="0"/>
              <a:t>Ephesians 5:1-21</a:t>
            </a:r>
          </a:p>
          <a:p>
            <a:r>
              <a:rPr lang="en-US" sz="1400" dirty="0"/>
              <a:t>Therefore, be imitators of God as dearly loved children and live in love, just as Christ also loved us and gave himself for us, a sacrificial and fragrant offering to God. But among you there must not be either sexual immorality, impurity of any kind, or greed, as these are not fitting for the saints. Neither should there be vulgar speech, foolish talk, or coarse jesting – all of which are out of character – but rather thanksgiving. For you can be confident of this one thing: that no person who is immoral, impure, or greedy (such a person is an idolater) has any inheritance in the kingdom of Christ and God. Let nobody deceive you with empty words, for because of these things God’s wrath comes on the sons of disobedience. Therefore do not be sharers with them, for you were at one time darkness, but now you are light in the Lord. Live like children of light – for the fruit of the light consists in all goodness, righteousness, and truth – trying to learn what is pleasing to the Lord. Do not participate in the unfruitful deeds of darkness, but rather expose them. For the things they do in secret are shameful even to mention. But all things being exposed by the light are made visible. For everything made visible is light, and for this reason it says: “Awake, O sleeper! Rise from the dead, and Christ will shine on you!” Therefore consider carefully how you live – not as unwise but as wise, taking advantage of every opportunity, because the days are evil. For this reason do not be foolish, but be wise by understanding what the Lord’s will is. And do not get drunk with wine, which is debauchery, but be filled by the Spirit, speaking to one another in psalms, hymns, and spiritual songs, singing and making music in your hearts to the Lord, always giving thanks to God the Father for each other in the name of our Lord Jesus Christ, and submitting to one another out of reverence for Christ.  </a:t>
            </a:r>
          </a:p>
          <a:p>
            <a:endParaRPr lang="en-US" sz="1400" dirty="0"/>
          </a:p>
          <a:p>
            <a:r>
              <a:rPr lang="en-US" sz="1400" b="1" dirty="0"/>
              <a:t>Romans 12:1-8</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Therefore I exhort you, brothers and sisters, by the mercies of God, to present your bodies as a sacrifice – alive, holy, and pleasing to God – which is your reasonable service. Do not be conformed to this present world, but be transformed by the renewing of your mind, so that you may test and approve what is the will of God – what is good and well-pleasing and perfect. 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5872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F8BC2-3ACA-F53C-DA9F-EED5F18D9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10D53-0869-701E-824A-3B4069146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B0AF8-82B7-9372-44C2-F3D1674C7A9E}"/>
              </a:ext>
            </a:extLst>
          </p:cNvPr>
          <p:cNvSpPr>
            <a:spLocks noGrp="1"/>
          </p:cNvSpPr>
          <p:nvPr>
            <p:ph type="body" idx="1"/>
          </p:nvPr>
        </p:nvSpPr>
        <p:spPr/>
        <p:txBody>
          <a:bodyPr>
            <a:normAutofit fontScale="55000" lnSpcReduction="20000"/>
          </a:bodyPr>
          <a:lstStyle/>
          <a:p>
            <a:r>
              <a:rPr lang="en-US" b="1" i="1" dirty="0"/>
              <a:t>Guard the Gospel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2 Tim. 1:14 </a:t>
            </a:r>
            <a:r>
              <a:rPr lang="en-US" dirty="0"/>
              <a:t>Protect that good thing entrusted to you, through the Holy Spirit who lives within us.</a:t>
            </a:r>
          </a:p>
          <a:p>
            <a:endParaRPr lang="en-US" dirty="0"/>
          </a:p>
          <a:p>
            <a:r>
              <a:rPr lang="en-US" b="1" i="1" dirty="0"/>
              <a:t>Endure for the sake of others…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2 Tim 2:3-10  </a:t>
            </a:r>
            <a:r>
              <a:rPr lang="en-US" sz="1200" b="0" i="0" u="none" strike="noStrike" kern="1200" baseline="0" dirty="0">
                <a:solidFill>
                  <a:schemeClr val="tx1"/>
                </a:solidFill>
                <a:latin typeface="+mn-lt"/>
                <a:ea typeface="ＭＳ Ｐゴシック" pitchFamily="-106" charset="-128"/>
                <a:cs typeface="ＭＳ Ｐゴシック" pitchFamily="-106" charset="-128"/>
              </a:rPr>
              <a:t>Take your share of suffering as a good soldier of Christ Jesus.  (4)  No one in military service gets entangled in matters of everyday life; otherwise he will not please the one who recruited him.  (5)  Also, if anyone competes as an athlete, he will not be crowned as the winner unless he competes according to the rules.  (6)  The farmer who works hard ought to have the first share of the crops.  (7)  Think about what I am saying and the Lord will give you understanding of all this.  (8)  Remember Jesus Christ, raised from the dead, a descendant of David; such is my gospel,  (9)  for which I suffer hardship to the point of imprisonment as a criminal, but God’s message is not imprisoned!  (10)  So I endure all things for the sake of those chosen by God, that they too may obtain salvation in Christ Jesus and its eternal glory.</a:t>
            </a:r>
          </a:p>
          <a:p>
            <a:endParaRPr lang="en-US" dirty="0"/>
          </a:p>
          <a:p>
            <a:r>
              <a:rPr lang="en-US" b="1" i="1" dirty="0"/>
              <a:t>Avoid Quarrels; Correct Gently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2 Tim 2:14-26  </a:t>
            </a:r>
            <a:r>
              <a:rPr lang="en-US" sz="1200" b="0" i="0" u="none" strike="noStrike" kern="1200" baseline="0" dirty="0">
                <a:solidFill>
                  <a:schemeClr val="tx1"/>
                </a:solidFill>
                <a:latin typeface="+mn-lt"/>
                <a:ea typeface="ＭＳ Ｐゴシック" pitchFamily="-106" charset="-128"/>
                <a:cs typeface="ＭＳ Ｐゴシック" pitchFamily="-106" charset="-128"/>
              </a:rPr>
              <a:t>Remind people of these things and solemnly charge them before the Lord not to wrangle over words. This is of no benefit; it just brings ruin on those who listen.  (15)  Make every effort to present yourself before God as a proven worker who does not need to be ashamed, teaching the message of truth accurately.  (16)  But avoid profane chatter, because those occupied with it will stray further and further into ungodliness,  (17)  and their message will spread its infection like gangrene. Hymenaeus and Philetus are in this group.  (18)  They have strayed from the truth by saying that the resurrection has already occurred, and they are undermining some people’s faith.  (19)  However, God’s solid foundation remains standing, bearing this seal: “</a:t>
            </a:r>
            <a:r>
              <a:rPr lang="en-US" sz="1200" b="1" i="1" u="none" strike="noStrike" kern="1200" baseline="0" dirty="0">
                <a:solidFill>
                  <a:schemeClr val="tx1"/>
                </a:solidFill>
                <a:latin typeface="+mn-lt"/>
                <a:ea typeface="ＭＳ Ｐゴシック" pitchFamily="-106" charset="-128"/>
                <a:cs typeface="ＭＳ Ｐゴシック" pitchFamily="-106" charset="-128"/>
              </a:rPr>
              <a:t>The Lord knows those who are his</a:t>
            </a:r>
            <a:r>
              <a:rPr lang="en-US" sz="1200" b="0" i="0" u="none" strike="noStrike" kern="1200" baseline="0" dirty="0">
                <a:solidFill>
                  <a:schemeClr val="tx1"/>
                </a:solidFill>
                <a:latin typeface="+mn-lt"/>
                <a:ea typeface="ＭＳ Ｐゴシック" pitchFamily="-106" charset="-128"/>
                <a:cs typeface="ＭＳ Ｐゴシック" pitchFamily="-106" charset="-128"/>
              </a:rPr>
              <a:t>,” and “Everyone who confesses the name of the Lord must turn away from evil.”  (20)  Now in a wealthy home there are not only gold and silver vessels, but also ones made of wood and of clay, and some are for honorable use, but others for ignoble use.  (21)  So if someone cleanses himself of such behavior, he will be a vessel for honorable use, set apart, useful for the Master, prepared for every good work.  (22)  </a:t>
            </a:r>
            <a:r>
              <a:rPr lang="en-US" sz="1200" b="1" i="0" u="none" strike="noStrike" kern="1200" baseline="0" dirty="0">
                <a:solidFill>
                  <a:schemeClr val="tx1"/>
                </a:solidFill>
                <a:latin typeface="+mn-lt"/>
                <a:ea typeface="ＭＳ Ｐゴシック" pitchFamily="-106" charset="-128"/>
                <a:cs typeface="ＭＳ Ｐゴシック" pitchFamily="-106" charset="-128"/>
              </a:rPr>
              <a:t>But keep away from youthful passions, and pursue righteousness, faithfulness, love, and peace, in company with others who call on the Lord from a pure heart.  (23)  But reject foolish and ignorant controversies, because you know they breed infighting.  (24)  And the Lord’s slave must not engage in heated disputes but be kind toward all, an apt teacher, patient,  (25)  correcting opponents with gentleness. </a:t>
            </a:r>
            <a:r>
              <a:rPr lang="en-US" sz="1200" b="0" i="0" u="none" strike="noStrike" kern="1200" baseline="0" dirty="0">
                <a:solidFill>
                  <a:schemeClr val="tx1"/>
                </a:solidFill>
                <a:latin typeface="+mn-lt"/>
                <a:ea typeface="ＭＳ Ｐゴシック" pitchFamily="-106" charset="-128"/>
                <a:cs typeface="ＭＳ Ｐゴシック" pitchFamily="-106" charset="-128"/>
              </a:rPr>
              <a:t>Perhaps God will grant them repentance and then knowledge of the truth  (26)  and they will come to their senses and escape the devil’s trap where they are held captive to do his will.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78CAEE62-1EE0-0243-6D58-207645D26119}"/>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322811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ABB43-7EF7-C8A4-97E5-53F742804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E6799-12BC-6AA7-4195-6E82A47C8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27052B-1296-44E1-2969-E1EEB326B3E9}"/>
              </a:ext>
            </a:extLst>
          </p:cNvPr>
          <p:cNvSpPr>
            <a:spLocks noGrp="1"/>
          </p:cNvSpPr>
          <p:nvPr>
            <p:ph type="body" idx="1"/>
          </p:nvPr>
        </p:nvSpPr>
        <p:spPr/>
        <p:txBody>
          <a:bodyPr>
            <a:normAutofit fontScale="77500" lnSpcReduction="20000"/>
          </a:bodyPr>
          <a:lstStyle/>
          <a:p>
            <a:endParaRPr lang="en-US" dirty="0"/>
          </a:p>
          <a:p>
            <a:r>
              <a:rPr lang="en-US" b="1" dirty="0"/>
              <a:t>Grace Centered, not Personality-Centered </a:t>
            </a:r>
            <a:r>
              <a:rPr lang="en-US" dirty="0"/>
              <a:t>(2 Tim. 2:1)  </a:t>
            </a:r>
            <a:r>
              <a:rPr lang="en-US" i="1" dirty="0"/>
              <a:t>So you, my child, be strong in the grace that is in Christ Jesus.</a:t>
            </a:r>
          </a:p>
          <a:p>
            <a:pPr marL="285750" indent="-285750">
              <a:buFont typeface="Arial" panose="020B0604020202020204" pitchFamily="34" charset="0"/>
              <a:buChar char="•"/>
            </a:pPr>
            <a:r>
              <a:rPr lang="en-US" dirty="0"/>
              <a:t>Keeps the community tethered to Christ, not a platform.</a:t>
            </a:r>
          </a:p>
          <a:p>
            <a:endParaRPr lang="en-US" dirty="0"/>
          </a:p>
          <a:p>
            <a:r>
              <a:rPr lang="en-US" b="1" dirty="0"/>
              <a:t>Relational Transmission </a:t>
            </a:r>
            <a:r>
              <a:rPr lang="en-US" dirty="0"/>
              <a:t>(Phil. 4:9) </a:t>
            </a:r>
            <a:r>
              <a:rPr lang="en-US" i="1" dirty="0"/>
              <a:t>And what you learned and received and heard and saw in me, do these things. And the God of peace will be with you.</a:t>
            </a:r>
          </a:p>
          <a:p>
            <a:pPr marL="285750" indent="-285750">
              <a:buFont typeface="Arial" panose="020B0604020202020204" pitchFamily="34" charset="0"/>
              <a:buChar char="•"/>
            </a:pPr>
            <a:r>
              <a:rPr lang="en-US" dirty="0"/>
              <a:t>People are shaped by “presence + pattern”.</a:t>
            </a:r>
          </a:p>
          <a:p>
            <a:pPr marL="285750" indent="-285750">
              <a:buFont typeface="Arial" panose="020B0604020202020204" pitchFamily="34" charset="0"/>
              <a:buChar char="•"/>
            </a:pPr>
            <a:endParaRPr lang="en-US" dirty="0"/>
          </a:p>
          <a:p>
            <a:r>
              <a:rPr lang="en-US" b="1" dirty="0"/>
              <a:t>Multiplication Protects Unity </a:t>
            </a:r>
            <a:r>
              <a:rPr lang="en-US" dirty="0"/>
              <a:t>(Eph. 4 11-16)  </a:t>
            </a:r>
            <a:r>
              <a:rPr lang="en-US" i="1" dirty="0">
                <a:ea typeface="ＭＳ Ｐゴシック" pitchFamily="-106" charset="-128"/>
                <a:cs typeface="ＭＳ Ｐゴシック" pitchFamily="-106" charset="-128"/>
              </a:rPr>
              <a:t>And he himself gave some as apostles, some as prophets, some as evangelists, and some as pastors and teachers,  (12) to equip the saints for the work of ministry, that is, to build up the body of Christ,  (13)  until we all attain to the unity of the faith and of the knowledge of the Son of God – a mature person, attaining to the measure of Christ’s full stature.  (14)  So we are no longer to be children, tossed back and forth by waves and carried about by every wind of teaching by the trickery of people who craftily carry out their deceitful schemes.  (15)  But practicing the truth in love, we will in all things grow up into Christ, who is the head.  (16)  From him the whole body grows, fitted and held together through every supporting ligament. As each one does its part, the body builds itself up in love.</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When many trustworthy people carry the same gospel, no single ego can hijack the church.</a:t>
            </a:r>
          </a:p>
          <a:p>
            <a:endParaRPr lang="en-US" dirty="0"/>
          </a:p>
        </p:txBody>
      </p:sp>
      <p:sp>
        <p:nvSpPr>
          <p:cNvPr id="4" name="Slide Number Placeholder 3">
            <a:extLst>
              <a:ext uri="{FF2B5EF4-FFF2-40B4-BE49-F238E27FC236}">
                <a16:creationId xmlns:a16="http://schemas.microsoft.com/office/drawing/2014/main" id="{909CB7AA-73C9-84A9-292C-54CC69988A1A}"/>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7116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ctr"/>
            <a:r>
              <a:rPr lang="en-US" b="1" dirty="0"/>
              <a:t>Humility &amp; repentance</a:t>
            </a:r>
            <a:r>
              <a:rPr lang="en-US" dirty="0"/>
              <a:t> (James 4:6; Acts 3:19): trainees and trainers both own flaws.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Jas 4:6  But he gives greater grace. Therefore it says, “</a:t>
            </a:r>
            <a:r>
              <a:rPr lang="en-US" sz="1200" b="1" i="1" u="none" strike="noStrike" kern="1200" baseline="0" dirty="0">
                <a:solidFill>
                  <a:schemeClr val="tx1"/>
                </a:solidFill>
                <a:latin typeface="+mn-lt"/>
                <a:ea typeface="ＭＳ Ｐゴシック" pitchFamily="-106" charset="-128"/>
                <a:cs typeface="ＭＳ Ｐゴシック" pitchFamily="-106" charset="-128"/>
              </a:rPr>
              <a:t>God opposes the proud</a:t>
            </a:r>
            <a:r>
              <a:rPr lang="en-US" sz="1200" b="0" i="1" u="none" strike="noStrike" kern="1200" baseline="0" dirty="0">
                <a:solidFill>
                  <a:schemeClr val="tx1"/>
                </a:solidFill>
                <a:latin typeface="+mn-lt"/>
                <a:ea typeface="ＭＳ Ｐゴシック" pitchFamily="-106" charset="-128"/>
                <a:cs typeface="ＭＳ Ｐゴシック" pitchFamily="-106" charset="-128"/>
              </a:rPr>
              <a:t>, </a:t>
            </a:r>
            <a:r>
              <a:rPr lang="en-US" sz="1200" b="1" i="1" u="none" strike="noStrike" kern="1200" baseline="0" dirty="0">
                <a:solidFill>
                  <a:schemeClr val="tx1"/>
                </a:solidFill>
                <a:latin typeface="+mn-lt"/>
                <a:ea typeface="ＭＳ Ｐゴシック" pitchFamily="-106" charset="-128"/>
                <a:cs typeface="ＭＳ Ｐゴシック" pitchFamily="-106" charset="-128"/>
              </a:rPr>
              <a:t>but he gives grace to the humble</a:t>
            </a:r>
            <a:r>
              <a:rPr lang="en-US" sz="1200" b="0" i="0" u="none" strike="noStrike" kern="1200" baseline="0" dirty="0">
                <a:solidFill>
                  <a:schemeClr val="tx1"/>
                </a:solidFill>
                <a:latin typeface="+mn-lt"/>
                <a:ea typeface="ＭＳ Ｐゴシック" pitchFamily="-106" charset="-128"/>
                <a:cs typeface="ＭＳ Ｐゴシック" pitchFamily="-106" charset="-128"/>
              </a:rPr>
              <a:t>.”</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3:19-20  Therefore repent and turn back so that your sins may be wiped out,  (20)  so that times of refreshing may come from the presence of the Lord, and so that he may send the Messiah appointed for you – that is, Jesus.</a:t>
            </a:r>
            <a:endParaRPr lang="en-US" dirty="0"/>
          </a:p>
          <a:p>
            <a:pPr marL="171450" indent="-171450" fontAlgn="ctr">
              <a:buFont typeface="Arial" panose="020B0604020202020204" pitchFamily="34" charset="0"/>
              <a:buChar char="•"/>
            </a:pPr>
            <a:endParaRPr lang="en-US" dirty="0"/>
          </a:p>
          <a:p>
            <a:pPr fontAlgn="ctr"/>
            <a:r>
              <a:rPr lang="en-US" b="1" dirty="0"/>
              <a:t>Forgiveness &amp; patience</a:t>
            </a:r>
            <a:r>
              <a:rPr lang="en-US" dirty="0"/>
              <a:t> (Col 3:13): assume mistakes; restore gently (Gal 6:1).</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Col 3:13  bearing with one another and forgiving one another, if someone happens to have a complaint against anyone else. Just as the Lord has forgiven you, so you also forgive others.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Gal 6:1  Brothers and sisters, if a person is discovered in some sin, you who are spiritual restore such a person in a spirit of gentleness. Pay close attention to yourselves, so that you are not tempted too.</a:t>
            </a:r>
          </a:p>
          <a:p>
            <a:pPr fontAlgn="ctr"/>
            <a:endParaRPr lang="en-US" dirty="0"/>
          </a:p>
          <a:p>
            <a:pPr fontAlgn="ctr"/>
            <a:r>
              <a:rPr lang="en-US" b="1" dirty="0"/>
              <a:t>Christ-centered focus</a:t>
            </a:r>
            <a:r>
              <a:rPr lang="en-US" dirty="0"/>
              <a:t> (Eph 2:14–16): refuse personality cults.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Eph 2:14-16  For he is our peace, the one who made both groups into one and who destroyed the middle wall of partition, the hostility,  (15)  when he nullified in his flesh the law of commandments in decrees. He did this to create in himself one new man out of two, thus making peace,  (16)  and to reconcile them both in one body to God through the cross, by which the hostility has been killed.</a:t>
            </a:r>
          </a:p>
          <a:p>
            <a:pPr marL="0" indent="0" fontAlgn="ctr">
              <a:buFont typeface="Arial" panose="020B0604020202020204" pitchFamily="34" charset="0"/>
              <a:buNone/>
            </a:pPr>
            <a:endParaRPr lang="en-US" dirty="0"/>
          </a:p>
          <a:p>
            <a:pPr fontAlgn="ctr"/>
            <a:r>
              <a:rPr lang="en-US" b="1" dirty="0"/>
              <a:t>Truth &amp; transparency</a:t>
            </a:r>
            <a:r>
              <a:rPr lang="en-US" dirty="0"/>
              <a:t> (Eph 4:15): clear doctrine, clear feedback.</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Eph 4:15  But practicing the truth in love, we will in all things grow up into Christ, who is the head.</a:t>
            </a:r>
          </a:p>
          <a:p>
            <a:pPr marL="0" indent="0" fontAlgn="ctr">
              <a:buFont typeface="Arial" panose="020B0604020202020204" pitchFamily="34" charset="0"/>
              <a:buNone/>
            </a:pPr>
            <a:endParaRPr lang="en-US" dirty="0"/>
          </a:p>
          <a:p>
            <a:pPr fontAlgn="ctr"/>
            <a:r>
              <a:rPr lang="en-US" b="1" dirty="0"/>
              <a:t>Plural leadership</a:t>
            </a:r>
            <a:r>
              <a:rPr lang="en-US" dirty="0"/>
              <a:t> (elders/deacons) distributes power and models team (Acts 14:23; Phil 1:1).</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14:23  When they had appointed elders for them in the various churches, with prayer and fasting they entrusted them to the protection of the Lord in whom they had believed.</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err="1">
                <a:solidFill>
                  <a:schemeClr val="tx1"/>
                </a:solidFill>
                <a:latin typeface="+mn-lt"/>
                <a:ea typeface="ＭＳ Ｐゴシック" pitchFamily="-106" charset="-128"/>
                <a:cs typeface="ＭＳ Ｐゴシック" pitchFamily="-106" charset="-128"/>
              </a:rPr>
              <a:t>Php</a:t>
            </a:r>
            <a:r>
              <a:rPr lang="en-US" sz="1200" b="0" i="0" u="none" strike="noStrike" kern="1200" baseline="0" dirty="0">
                <a:solidFill>
                  <a:schemeClr val="tx1"/>
                </a:solidFill>
                <a:latin typeface="+mn-lt"/>
                <a:ea typeface="ＭＳ Ｐゴシック" pitchFamily="-106" charset="-128"/>
                <a:cs typeface="ＭＳ Ｐゴシック" pitchFamily="-106" charset="-128"/>
              </a:rPr>
              <a:t> 1:1  From Paul and Timothy, slaves of Christ Jesus, to all the saints in Christ Jesus who are in Philippi, with the overseers and deacons.</a:t>
            </a:r>
          </a:p>
          <a:p>
            <a:pPr marL="0" indent="0" fontAlgn="ctr">
              <a:buFont typeface="Arial" panose="020B0604020202020204" pitchFamily="34" charset="0"/>
              <a:buNone/>
            </a:pPr>
            <a:endParaRPr lang="en-US" dirty="0"/>
          </a:p>
          <a:p>
            <a:pPr marL="171450" indent="-171450" fontAlgn="ctr">
              <a:buFont typeface="Arial" panose="020B0604020202020204" pitchFamily="34" charset="0"/>
              <a:buChar char="•"/>
            </a:pPr>
            <a:r>
              <a:rPr lang="en-US" b="1" dirty="0"/>
              <a:t>Persistent prayer &amp; shared worship</a:t>
            </a:r>
            <a:r>
              <a:rPr lang="en-US" dirty="0"/>
              <a:t> (Acts 1:14; 2:42): empowerment stays spiritual.</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1:14  All these continued together in prayer with one mind, together with the women, along with Mary the mother of Jesus, and his brothers.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2:42  They were devoting themselves to the apostles’ teaching and to fellowship, to the breaking of bread and to prayer.</a:t>
            </a:r>
            <a:endParaRPr lang="en-US" dirty="0"/>
          </a:p>
          <a:p>
            <a:pPr fontAlgn="ctr"/>
            <a:endParaRPr lang="en-US" dirty="0"/>
          </a:p>
          <a:p>
            <a:pPr fontAlgn="ctr"/>
            <a:r>
              <a:rPr lang="en-US" b="1" dirty="0"/>
              <a:t>Missional purpose</a:t>
            </a:r>
            <a:r>
              <a:rPr lang="en-US" dirty="0"/>
              <a:t> (Phil 1:5): aim at gospel advance, not résumé building.</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err="1">
                <a:solidFill>
                  <a:schemeClr val="tx1"/>
                </a:solidFill>
                <a:latin typeface="+mn-lt"/>
                <a:ea typeface="ＭＳ Ｐゴシック" pitchFamily="-106" charset="-128"/>
                <a:cs typeface="ＭＳ Ｐゴシック" pitchFamily="-106" charset="-128"/>
              </a:rPr>
              <a:t>Php</a:t>
            </a:r>
            <a:r>
              <a:rPr lang="en-US" sz="1200" b="0" i="0" u="none" strike="noStrike" kern="1200" baseline="0" dirty="0">
                <a:solidFill>
                  <a:schemeClr val="tx1"/>
                </a:solidFill>
                <a:latin typeface="+mn-lt"/>
                <a:ea typeface="ＭＳ Ｐゴシック" pitchFamily="-106" charset="-128"/>
                <a:cs typeface="ＭＳ Ｐゴシック" pitchFamily="-106" charset="-128"/>
              </a:rPr>
              <a:t> 1:5  because of your participation in the gospel from the first day until now.</a:t>
            </a:r>
          </a:p>
          <a:p>
            <a:pPr fontAlgn="ctr"/>
            <a:endParaRPr lang="en-US" dirty="0"/>
          </a:p>
          <a:p>
            <a:pPr fontAlgn="ctr"/>
            <a:r>
              <a:rPr lang="en-US" b="1" dirty="0"/>
              <a:t>Biblical authority</a:t>
            </a:r>
            <a:r>
              <a:rPr lang="en-US" dirty="0"/>
              <a:t>: the Word sets the training agenda (2 Tim 3:16–17).</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2Ti 3:16-17  Every scripture is inspired by God and useful for teaching, for reproof, for correction, and for training in righteousness,  (17)  that the person dedicated to God may be capable and equipped for every good work.</a:t>
            </a:r>
          </a:p>
          <a:p>
            <a:pPr marL="0" indent="0" fontAlgn="ctr">
              <a:buFont typeface="Arial" panose="020B0604020202020204" pitchFamily="34" charset="0"/>
              <a:buNone/>
            </a:pPr>
            <a:endParaRPr lang="en-US"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65484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FB355-43E8-F0FA-A66F-6C10D923C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077DFF-A9D3-EDE7-9866-E8A9EC030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38E47F-9F1C-37B7-A29B-80B423F21F35}"/>
              </a:ext>
            </a:extLst>
          </p:cNvPr>
          <p:cNvSpPr>
            <a:spLocks noGrp="1"/>
          </p:cNvSpPr>
          <p:nvPr>
            <p:ph type="body" idx="1"/>
          </p:nvPr>
        </p:nvSpPr>
        <p:spPr/>
        <p:txBody>
          <a:bodyPr>
            <a:normAutofit fontScale="55000" lnSpcReduction="20000"/>
          </a:bodyPr>
          <a:lstStyle/>
          <a:p>
            <a:pPr fontAlgn="ctr"/>
            <a:r>
              <a:rPr lang="en-US" b="1" dirty="0"/>
              <a:t>Identify</a:t>
            </a:r>
            <a:r>
              <a:rPr lang="en-US" dirty="0"/>
              <a:t> (who): look for </a:t>
            </a:r>
            <a:r>
              <a:rPr lang="en-US" b="1" dirty="0"/>
              <a:t>F.A.T.</a:t>
            </a:r>
            <a:r>
              <a:rPr lang="en-US" dirty="0"/>
              <a:t> people — </a:t>
            </a:r>
            <a:r>
              <a:rPr lang="en-US" i="1" dirty="0"/>
              <a:t>Faithful, Available, Teachable</a:t>
            </a:r>
            <a:r>
              <a:rPr lang="en-US" dirty="0"/>
              <a:t> (2 Tim 2:2).</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2Ti 2:2  And what you heard me say in the presence of many witnesses entrust to faithful people who will be competent to teach others as well.</a:t>
            </a:r>
          </a:p>
          <a:p>
            <a:pPr marL="0" indent="0" fontAlgn="ctr">
              <a:buFont typeface="Arial" panose="020B0604020202020204" pitchFamily="34" charset="0"/>
              <a:buNone/>
            </a:pPr>
            <a:endParaRPr lang="en-US" b="1" dirty="0"/>
          </a:p>
          <a:p>
            <a:pPr fontAlgn="ctr"/>
            <a:r>
              <a:rPr lang="en-US" b="1" dirty="0"/>
              <a:t>Invest</a:t>
            </a:r>
            <a:r>
              <a:rPr lang="en-US" dirty="0"/>
              <a:t> (with): schedule life-on-life time—serve and pray together (1 Thes 2:8).</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1Th 2:8  with such affection for you we were happy to share with you not only the gospel of God but also our own lives, because you had become dear to us.</a:t>
            </a:r>
          </a:p>
          <a:p>
            <a:pPr marL="0" indent="0" fontAlgn="ctr">
              <a:buFont typeface="Arial" panose="020B0604020202020204" pitchFamily="34" charset="0"/>
              <a:buNone/>
            </a:pPr>
            <a:endParaRPr lang="en-US" b="1" dirty="0"/>
          </a:p>
          <a:p>
            <a:pPr fontAlgn="ctr"/>
            <a:r>
              <a:rPr lang="en-US" b="1" dirty="0"/>
              <a:t>Instruct</a:t>
            </a:r>
            <a:r>
              <a:rPr lang="en-US" dirty="0"/>
              <a:t> (what): the apostolic core (gospel, sound doctrine, holy living) (1:13–14).</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2Ti 1:13-14  Hold to the standard of sound words that you heard from me and do so with the faith and love that are in Christ Jesus.  (14)  Protect that good thing entrusted to you, through the Holy Spirit who lives within us.</a:t>
            </a:r>
            <a:endParaRPr lang="en-US" dirty="0"/>
          </a:p>
          <a:p>
            <a:pPr fontAlgn="ctr"/>
            <a:endParaRPr lang="en-US" b="1" dirty="0"/>
          </a:p>
          <a:p>
            <a:pPr fontAlgn="ctr"/>
            <a:r>
              <a:rPr lang="en-US" b="1" dirty="0"/>
              <a:t>Involve</a:t>
            </a:r>
            <a:r>
              <a:rPr lang="en-US" dirty="0"/>
              <a:t> (how): give real assignments with safety nets (Luke 10:1–9; Acts 6:1–6).</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Luk 10:1-9  After this the Lord appointed seventy-two others and sent them on ahead of him two by two into every town and place where he himself was about to go.  (2)  He said to them, “The harvest is plentiful, but the workers are few. Therefore ask the Lord of the harvest to send out workers into his harvest.  (3)  Go! I am sending you out like lambs surrounded by wolves.  (4)  Do not carry a money bag, a traveler’s bag, or sandals, and greet no one on the road.  (5)  Whenever you enter a house, first say, ‘May peace be on this house!’  (6)  And if a peace-loving person is there, your peace will remain on him, but if not, it will return to you.  (7)  Stay in that same house, eating and drinking what they give you, for the worker deserves his pay. Do not move around from house to house.  (8)  Whenever you enter a town and the people welcome you, eat what is set before you.  (9)  Heal the sick in that town and say to them, ‘The kingdom of God has come upon you!’</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6:1-6  Now in those days, when the disciples were growing in number, a complaint arose on the part of the Greek-speaking Jews against the native Hebraic Jews, because their widows were being overlooked in the daily distribution of food.  (2)  So the twelve called the whole group of the disciples together and said, “It is not right for us to neglect the word of God to wait on tables.  (3)  But carefully select from among you, brothers, seven men who are well-attested, full of the Spirit and of wisdom, whom we may put in charge of this necessary task.  (4)  But we will devote ourselves to prayer and to the ministry of the word.”  (5)  The proposal pleased the entire group, so they chose Stephen, a man full of faith and of the Holy Spirit, with Philip, Prochorus, Nicanor, Timon, Parmenas, and Nicolas, a Gentile convert to Judaism from Antioch.  (6)  They stood these men before the apostles, who prayed and placed their hands on them.</a:t>
            </a:r>
            <a:endParaRPr lang="en-US" dirty="0"/>
          </a:p>
          <a:p>
            <a:pPr fontAlgn="ctr"/>
            <a:endParaRPr lang="en-US" b="1" dirty="0"/>
          </a:p>
          <a:p>
            <a:pPr fontAlgn="ctr"/>
            <a:r>
              <a:rPr lang="en-US" b="1" dirty="0"/>
              <a:t>Impart</a:t>
            </a:r>
            <a:r>
              <a:rPr lang="en-US" dirty="0"/>
              <a:t> (authority): delegate decisions appropriate to maturity (Titus 1:5).</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Tit 1:5  The reason I left you in Crete was to set in order the remaining matters and to appoint elders in every town, as I directed you.</a:t>
            </a:r>
          </a:p>
          <a:p>
            <a:pPr marL="0" indent="0" fontAlgn="ctr">
              <a:buFont typeface="Arial" panose="020B0604020202020204" pitchFamily="34" charset="0"/>
              <a:buNone/>
            </a:pPr>
            <a:endParaRPr lang="en-US" b="1" dirty="0"/>
          </a:p>
          <a:p>
            <a:pPr fontAlgn="ctr"/>
            <a:r>
              <a:rPr lang="en-US" b="1" dirty="0"/>
              <a:t>Intercede</a:t>
            </a:r>
            <a:r>
              <a:rPr lang="en-US" dirty="0"/>
              <a:t> (spirit): pray over and with them; empowerment is Spirit-work (Acts 13:1–3).</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13:1-3  Now there were these prophets and teachers in the church at Antioch: Barnabas, Simeon called Niger, Lucius the </a:t>
            </a:r>
            <a:r>
              <a:rPr lang="en-US" sz="12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2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“Set apart for me Barnabas and Saul for the work to which I have called them.”  (3)  Then, after they had fasted and prayed and placed their hands on them, they sent them off.</a:t>
            </a:r>
          </a:p>
          <a:p>
            <a:pPr marL="0" indent="0" fontAlgn="ctr">
              <a:buFont typeface="Arial" panose="020B0604020202020204" pitchFamily="34" charset="0"/>
              <a:buNone/>
            </a:pPr>
            <a:endParaRPr lang="en-US" b="1" dirty="0"/>
          </a:p>
          <a:p>
            <a:pPr fontAlgn="ctr"/>
            <a:r>
              <a:rPr lang="en-US" b="1" dirty="0"/>
              <a:t>Inspect</a:t>
            </a:r>
            <a:r>
              <a:rPr lang="en-US" dirty="0"/>
              <a:t> (feedback): loving review—</a:t>
            </a:r>
            <a:r>
              <a:rPr lang="en-US" i="1" dirty="0"/>
              <a:t>start/stop/continue</a:t>
            </a:r>
            <a:r>
              <a:rPr lang="en-US" dirty="0"/>
              <a:t>—“speaking the truth in love” (Eph 4:15).</a:t>
            </a:r>
            <a:endParaRPr lang="en-US" b="1"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Eph 4:15  But practicing the truth in love, we will in all things grow up into Christ, who is the head.</a:t>
            </a:r>
          </a:p>
          <a:p>
            <a:pPr marL="0" lvl="0" indent="0">
              <a:buFont typeface="Arial" pitchFamily="34" charset="0"/>
              <a:buNone/>
            </a:pPr>
            <a:endParaRPr lang="en-US" dirty="0"/>
          </a:p>
        </p:txBody>
      </p:sp>
      <p:sp>
        <p:nvSpPr>
          <p:cNvPr id="4" name="Slide Number Placeholder 3">
            <a:extLst>
              <a:ext uri="{FF2B5EF4-FFF2-40B4-BE49-F238E27FC236}">
                <a16:creationId xmlns:a16="http://schemas.microsoft.com/office/drawing/2014/main" id="{EE1B5974-47B1-017B-6083-C0083596DB0C}"/>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89059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800" dirty="0"/>
              <a:t>Empowering Others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Faithful Transmission, Discipleship</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Empowerment Builds Generational Unity</a:t>
            </a:r>
          </a:p>
          <a:p>
            <a:endParaRPr lang="en-US" sz="2400" dirty="0"/>
          </a:p>
          <a:p>
            <a:r>
              <a:rPr lang="en-US" b="0" dirty="0"/>
              <a:t>So, you, my child, be strong in the grace that is in Christ Jesus. And what you heard me say in the presence of many witnesses entrust to faithful people who will be competent to teach others as well.</a:t>
            </a:r>
          </a:p>
          <a:p>
            <a:r>
              <a:rPr lang="en-US" b="0" dirty="0"/>
              <a:t>(2 Timothy 2:1-2)</a:t>
            </a:r>
          </a:p>
          <a:p>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990600"/>
          </a:xfrm>
        </p:spPr>
        <p:txBody>
          <a:bodyPr>
            <a:normAutofit fontScale="90000"/>
          </a:bodyPr>
          <a:lstStyle/>
          <a:p>
            <a:r>
              <a:rPr lang="en-US" sz="3600" dirty="0"/>
              <a:t>Ministry - Gifted People for a Gifted Body</a:t>
            </a:r>
            <a:br>
              <a:rPr lang="en-US" dirty="0"/>
            </a:br>
            <a:r>
              <a:rPr lang="en-US" sz="2000" dirty="0">
                <a:solidFill>
                  <a:schemeClr val="tx2">
                    <a:lumMod val="60000"/>
                    <a:lumOff val="40000"/>
                  </a:schemeClr>
                </a:solidFill>
              </a:rPr>
              <a:t>A Framework for Effective Talent</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324439" y="1084587"/>
            <a:ext cx="8514761" cy="3139321"/>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Biblical Framework </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Romans 12:3–8</a:t>
            </a:r>
            <a:r>
              <a:rPr lang="en-US" dirty="0">
                <a:ea typeface="ＭＳ Ｐゴシック" pitchFamily="-106" charset="-128"/>
                <a:cs typeface="ＭＳ Ｐゴシック" pitchFamily="-106" charset="-128"/>
              </a:rPr>
              <a:t> - Diverse gifts in one body; sober self-assessment; use your gift.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Corinthians 12:4–27</a:t>
            </a:r>
            <a:r>
              <a:rPr lang="en-US" dirty="0">
                <a:ea typeface="ＭＳ Ｐゴシック" pitchFamily="-106" charset="-128"/>
                <a:cs typeface="ＭＳ Ｐゴシック" pitchFamily="-106" charset="-128"/>
              </a:rPr>
              <a:t> - One Spirit, many gifts; no “useless” parts; interdependence.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Peter 4:10–11</a:t>
            </a:r>
            <a:r>
              <a:rPr lang="en-US" dirty="0">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Galatians 5:13</a:t>
            </a:r>
            <a:r>
              <a:rPr lang="en-US" dirty="0">
                <a:ea typeface="ＭＳ Ｐゴシック" pitchFamily="-106" charset="-128"/>
                <a:cs typeface="ＭＳ Ｐゴシック" pitchFamily="-106" charset="-128"/>
              </a:rPr>
              <a:t> - Freedom expresses itself in </a:t>
            </a:r>
            <a:r>
              <a:rPr lang="en-US" b="1" dirty="0">
                <a:ea typeface="ＭＳ Ｐゴシック" pitchFamily="-106" charset="-128"/>
                <a:cs typeface="ＭＳ Ｐゴシック" pitchFamily="-106" charset="-128"/>
              </a:rPr>
              <a:t>serving one another through love</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Hebrews 10:24–25</a:t>
            </a:r>
            <a:r>
              <a:rPr lang="en-US" dirty="0">
                <a:ea typeface="ＭＳ Ｐゴシック" pitchFamily="-106" charset="-128"/>
                <a:cs typeface="ＭＳ Ｐゴシック" pitchFamily="-106" charset="-128"/>
              </a:rPr>
              <a:t> - Mutual admonition to love and good works; gather to encourage.</a:t>
            </a:r>
          </a:p>
        </p:txBody>
      </p:sp>
      <p:sp>
        <p:nvSpPr>
          <p:cNvPr id="7" name="TextBox 6">
            <a:extLst>
              <a:ext uri="{FF2B5EF4-FFF2-40B4-BE49-F238E27FC236}">
                <a16:creationId xmlns:a16="http://schemas.microsoft.com/office/drawing/2014/main" id="{7DF4A401-1F27-2C82-5681-F1108350B1FD}"/>
              </a:ext>
            </a:extLst>
          </p:cNvPr>
          <p:cNvSpPr txBox="1"/>
          <p:nvPr/>
        </p:nvSpPr>
        <p:spPr>
          <a:xfrm>
            <a:off x="314619" y="4419600"/>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Diagnosing the Blockers</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Consumer Christianity:</a:t>
            </a:r>
            <a:r>
              <a:rPr lang="en-US" dirty="0">
                <a:ea typeface="ＭＳ Ｐゴシック" pitchFamily="-106" charset="-128"/>
                <a:cs typeface="ＭＳ Ｐゴシック" pitchFamily="-106" charset="-128"/>
              </a:rPr>
              <a:t> spectators, not servants (Eph 4:12).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Gift-Envy / Gift-Pride:</a:t>
            </a:r>
            <a:r>
              <a:rPr lang="en-US" dirty="0">
                <a:ea typeface="ＭＳ Ｐゴシック" pitchFamily="-106" charset="-128"/>
                <a:cs typeface="ＭＳ Ｐゴシック" pitchFamily="-106" charset="-128"/>
              </a:rPr>
              <a:t> comparing parts of the body (1 Cor 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Bottlenecked leadership:</a:t>
            </a:r>
            <a:r>
              <a:rPr lang="en-US" dirty="0">
                <a:ea typeface="ＭＳ Ｐゴシック" pitchFamily="-106" charset="-128"/>
                <a:cs typeface="ＭＳ Ｐゴシック" pitchFamily="-106" charset="-128"/>
              </a:rPr>
              <a:t> staff “doers” rather than </a:t>
            </a:r>
            <a:r>
              <a:rPr lang="en-US" b="1" dirty="0">
                <a:ea typeface="ＭＳ Ｐゴシック" pitchFamily="-106" charset="-128"/>
                <a:cs typeface="ＭＳ Ｐゴシック" pitchFamily="-106" charset="-128"/>
              </a:rPr>
              <a:t>equippers</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Fear &amp; Perfectionism:</a:t>
            </a:r>
            <a:r>
              <a:rPr lang="en-US" dirty="0">
                <a:ea typeface="ＭＳ Ｐゴシック" pitchFamily="-106" charset="-128"/>
                <a:cs typeface="ＭＳ Ｐゴシック" pitchFamily="-106" charset="-128"/>
              </a:rPr>
              <a:t> waiting to be “ready” before serving.</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Burnout:</a:t>
            </a:r>
            <a:r>
              <a:rPr lang="en-US" dirty="0">
                <a:ea typeface="ＭＳ Ｐゴシック" pitchFamily="-106" charset="-128"/>
                <a:cs typeface="ＭＳ Ｐゴシック" pitchFamily="-106" charset="-128"/>
              </a:rPr>
              <a:t> serving without shared loads, rhythms, or rest (Mark 6:31 principle).</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342900" y="110504"/>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Leadership - The Church that Jesus Built </a:t>
            </a:r>
          </a:p>
          <a:p>
            <a:r>
              <a:rPr lang="en-US" sz="2400" dirty="0">
                <a:solidFill>
                  <a:schemeClr val="tx2">
                    <a:lumMod val="60000"/>
                    <a:lumOff val="40000"/>
                  </a:schemeClr>
                </a:solidFill>
              </a:rPr>
              <a:t>Whose church is it anyway…?   Matt. 16:15-19</a:t>
            </a:r>
          </a:p>
        </p:txBody>
      </p:sp>
      <p:sp>
        <p:nvSpPr>
          <p:cNvPr id="9" name="TextBox 8">
            <a:extLst>
              <a:ext uri="{FF2B5EF4-FFF2-40B4-BE49-F238E27FC236}">
                <a16:creationId xmlns:a16="http://schemas.microsoft.com/office/drawing/2014/main" id="{47BC67D4-E495-4D88-A380-00D1B1E92D34}"/>
              </a:ext>
            </a:extLst>
          </p:cNvPr>
          <p:cNvSpPr txBox="1"/>
          <p:nvPr/>
        </p:nvSpPr>
        <p:spPr>
          <a:xfrm>
            <a:off x="342900" y="1222698"/>
            <a:ext cx="8001000" cy="707886"/>
          </a:xfrm>
          <a:prstGeom prst="rect">
            <a:avLst/>
          </a:prstGeom>
          <a:noFill/>
        </p:spPr>
        <p:txBody>
          <a:bodyPr wrap="square" rtlCol="0">
            <a:spAutoFit/>
          </a:bodyPr>
          <a:lstStyle/>
          <a:p>
            <a:r>
              <a:rPr lang="en-US" sz="2000" b="1" i="1" dirty="0"/>
              <a:t>“There are many plans in a man’s heart. Nevertheless, the Lord’s counsel – that will stand.”  Prov. 19:21</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327827" y="2276204"/>
            <a:ext cx="8001000" cy="707886"/>
          </a:xfrm>
          <a:prstGeom prst="rect">
            <a:avLst/>
          </a:prstGeom>
          <a:noFill/>
        </p:spPr>
        <p:txBody>
          <a:bodyPr wrap="square" rtlCol="0">
            <a:spAutoFit/>
          </a:bodyPr>
          <a:lstStyle/>
          <a:p>
            <a:r>
              <a:rPr lang="en-US" sz="2000" b="1" i="1" dirty="0"/>
              <a:t>The Apostle Paul said that God will judge whatever we build based upon a </a:t>
            </a:r>
            <a:r>
              <a:rPr lang="en-US" sz="2000" b="1" i="1" u="sng" dirty="0"/>
              <a:t>foundational</a:t>
            </a:r>
            <a:r>
              <a:rPr lang="en-US" sz="2000" b="1" i="1" dirty="0"/>
              <a:t> principle.  1 Cor. 3:1-23 ; 1 Cor. 3:10</a:t>
            </a:r>
            <a:endParaRPr lang="en-US" sz="2000" i="1" dirty="0"/>
          </a:p>
        </p:txBody>
      </p:sp>
      <p:sp>
        <p:nvSpPr>
          <p:cNvPr id="11" name="TextBox 10">
            <a:extLst>
              <a:ext uri="{FF2B5EF4-FFF2-40B4-BE49-F238E27FC236}">
                <a16:creationId xmlns:a16="http://schemas.microsoft.com/office/drawing/2014/main" id="{ADAFAB75-6FC8-4C53-80D6-186AFEC63397}"/>
              </a:ext>
            </a:extLst>
          </p:cNvPr>
          <p:cNvSpPr txBox="1"/>
          <p:nvPr/>
        </p:nvSpPr>
        <p:spPr>
          <a:xfrm>
            <a:off x="326576" y="3352800"/>
            <a:ext cx="8001000" cy="400110"/>
          </a:xfrm>
          <a:prstGeom prst="rect">
            <a:avLst/>
          </a:prstGeom>
          <a:noFill/>
        </p:spPr>
        <p:txBody>
          <a:bodyPr wrap="square" rtlCol="0">
            <a:spAutoFit/>
          </a:bodyPr>
          <a:lstStyle/>
          <a:p>
            <a:r>
              <a:rPr lang="en-US" sz="2000" b="1" i="1" dirty="0"/>
              <a:t>Common misguided church motivations…</a:t>
            </a:r>
            <a:endParaRPr lang="en-US" sz="2000" i="1" dirty="0"/>
          </a:p>
        </p:txBody>
      </p:sp>
      <p:sp>
        <p:nvSpPr>
          <p:cNvPr id="12" name="TextBox 11">
            <a:extLst>
              <a:ext uri="{FF2B5EF4-FFF2-40B4-BE49-F238E27FC236}">
                <a16:creationId xmlns:a16="http://schemas.microsoft.com/office/drawing/2014/main" id="{024DA953-2336-4E4F-9D1B-FC0547184BF0}"/>
              </a:ext>
            </a:extLst>
          </p:cNvPr>
          <p:cNvSpPr txBox="1"/>
          <p:nvPr/>
        </p:nvSpPr>
        <p:spPr>
          <a:xfrm>
            <a:off x="783776" y="3810000"/>
            <a:ext cx="8001000" cy="400110"/>
          </a:xfrm>
          <a:prstGeom prst="rect">
            <a:avLst/>
          </a:prstGeom>
          <a:noFill/>
        </p:spPr>
        <p:txBody>
          <a:bodyPr wrap="square" rtlCol="0">
            <a:spAutoFit/>
          </a:bodyPr>
          <a:lstStyle/>
          <a:p>
            <a:r>
              <a:rPr lang="en-US" sz="2000" b="1" i="1" dirty="0"/>
              <a:t>1. Church driven by </a:t>
            </a:r>
            <a:r>
              <a:rPr lang="en-US" sz="2000" b="1" i="1" u="sng" dirty="0"/>
              <a:t>Traditions</a:t>
            </a:r>
            <a:endParaRPr lang="en-US" sz="2000" i="1" u="sng" dirty="0"/>
          </a:p>
        </p:txBody>
      </p:sp>
      <p:sp>
        <p:nvSpPr>
          <p:cNvPr id="13" name="TextBox 12">
            <a:extLst>
              <a:ext uri="{FF2B5EF4-FFF2-40B4-BE49-F238E27FC236}">
                <a16:creationId xmlns:a16="http://schemas.microsoft.com/office/drawing/2014/main" id="{4DE6C054-950C-46CF-B45C-847F81D8CE0A}"/>
              </a:ext>
            </a:extLst>
          </p:cNvPr>
          <p:cNvSpPr txBox="1"/>
          <p:nvPr/>
        </p:nvSpPr>
        <p:spPr>
          <a:xfrm>
            <a:off x="783776" y="4229597"/>
            <a:ext cx="8001000" cy="400110"/>
          </a:xfrm>
          <a:prstGeom prst="rect">
            <a:avLst/>
          </a:prstGeom>
          <a:noFill/>
        </p:spPr>
        <p:txBody>
          <a:bodyPr wrap="square" rtlCol="0">
            <a:spAutoFit/>
          </a:bodyPr>
          <a:lstStyle/>
          <a:p>
            <a:r>
              <a:rPr lang="en-US" sz="2000" b="1" i="1" dirty="0"/>
              <a:t>2. Church driven by </a:t>
            </a:r>
            <a:r>
              <a:rPr lang="en-US" sz="2000" b="1" i="1" u="sng" dirty="0"/>
              <a:t>Personality</a:t>
            </a:r>
            <a:endParaRPr lang="en-US" sz="2000" i="1" u="sng" dirty="0"/>
          </a:p>
        </p:txBody>
      </p:sp>
      <p:sp>
        <p:nvSpPr>
          <p:cNvPr id="14" name="TextBox 13">
            <a:extLst>
              <a:ext uri="{FF2B5EF4-FFF2-40B4-BE49-F238E27FC236}">
                <a16:creationId xmlns:a16="http://schemas.microsoft.com/office/drawing/2014/main" id="{579114B2-11A9-44BD-BD48-4A6A98E65E66}"/>
              </a:ext>
            </a:extLst>
          </p:cNvPr>
          <p:cNvSpPr txBox="1"/>
          <p:nvPr/>
        </p:nvSpPr>
        <p:spPr>
          <a:xfrm>
            <a:off x="783776" y="4636921"/>
            <a:ext cx="8001000" cy="400110"/>
          </a:xfrm>
          <a:prstGeom prst="rect">
            <a:avLst/>
          </a:prstGeom>
          <a:noFill/>
        </p:spPr>
        <p:txBody>
          <a:bodyPr wrap="square" rtlCol="0">
            <a:spAutoFit/>
          </a:bodyPr>
          <a:lstStyle/>
          <a:p>
            <a:r>
              <a:rPr lang="en-US" sz="2000" b="1" i="1" dirty="0"/>
              <a:t>3. Church driven by </a:t>
            </a:r>
            <a:r>
              <a:rPr lang="en-US" sz="2000" b="1" i="1" u="sng" dirty="0"/>
              <a:t>Finances</a:t>
            </a:r>
            <a:endParaRPr lang="en-US" sz="2000" i="1" u="sng" dirty="0"/>
          </a:p>
        </p:txBody>
      </p:sp>
      <p:sp>
        <p:nvSpPr>
          <p:cNvPr id="15" name="TextBox 14">
            <a:extLst>
              <a:ext uri="{FF2B5EF4-FFF2-40B4-BE49-F238E27FC236}">
                <a16:creationId xmlns:a16="http://schemas.microsoft.com/office/drawing/2014/main" id="{F0B074BB-3F7A-4C53-9A28-B5CDF1265DE8}"/>
              </a:ext>
            </a:extLst>
          </p:cNvPr>
          <p:cNvSpPr txBox="1"/>
          <p:nvPr/>
        </p:nvSpPr>
        <p:spPr>
          <a:xfrm>
            <a:off x="783776" y="5037031"/>
            <a:ext cx="8001000" cy="400110"/>
          </a:xfrm>
          <a:prstGeom prst="rect">
            <a:avLst/>
          </a:prstGeom>
          <a:noFill/>
        </p:spPr>
        <p:txBody>
          <a:bodyPr wrap="square" rtlCol="0">
            <a:spAutoFit/>
          </a:bodyPr>
          <a:lstStyle/>
          <a:p>
            <a:r>
              <a:rPr lang="en-US" sz="2000" b="1" i="1" dirty="0"/>
              <a:t>4. Church driven by </a:t>
            </a:r>
            <a:r>
              <a:rPr lang="en-US" sz="2000" b="1" i="1" u="sng" dirty="0"/>
              <a:t>Programs</a:t>
            </a:r>
            <a:endParaRPr lang="en-US" sz="2000" i="1" u="sng" dirty="0"/>
          </a:p>
        </p:txBody>
      </p:sp>
      <p:sp>
        <p:nvSpPr>
          <p:cNvPr id="16" name="TextBox 15">
            <a:extLst>
              <a:ext uri="{FF2B5EF4-FFF2-40B4-BE49-F238E27FC236}">
                <a16:creationId xmlns:a16="http://schemas.microsoft.com/office/drawing/2014/main" id="{56ACB342-48FB-49B7-A7C7-FCEF9BF178A8}"/>
              </a:ext>
            </a:extLst>
          </p:cNvPr>
          <p:cNvSpPr txBox="1"/>
          <p:nvPr/>
        </p:nvSpPr>
        <p:spPr>
          <a:xfrm>
            <a:off x="783776" y="5434465"/>
            <a:ext cx="8001000" cy="400110"/>
          </a:xfrm>
          <a:prstGeom prst="rect">
            <a:avLst/>
          </a:prstGeom>
          <a:noFill/>
        </p:spPr>
        <p:txBody>
          <a:bodyPr wrap="square" rtlCol="0">
            <a:spAutoFit/>
          </a:bodyPr>
          <a:lstStyle/>
          <a:p>
            <a:r>
              <a:rPr lang="en-US" sz="2000" b="1" i="1" dirty="0"/>
              <a:t>5. Church driven by </a:t>
            </a:r>
            <a:r>
              <a:rPr lang="en-US" sz="2000" b="1" i="1" u="sng" dirty="0"/>
              <a:t>Events</a:t>
            </a:r>
            <a:endParaRPr lang="en-US" sz="2000" i="1" u="sng" dirty="0"/>
          </a:p>
        </p:txBody>
      </p:sp>
      <p:sp>
        <p:nvSpPr>
          <p:cNvPr id="17" name="TextBox 16">
            <a:extLst>
              <a:ext uri="{FF2B5EF4-FFF2-40B4-BE49-F238E27FC236}">
                <a16:creationId xmlns:a16="http://schemas.microsoft.com/office/drawing/2014/main" id="{B87B4AA1-2D8E-413E-BE0A-6C878421BA41}"/>
              </a:ext>
            </a:extLst>
          </p:cNvPr>
          <p:cNvSpPr txBox="1"/>
          <p:nvPr/>
        </p:nvSpPr>
        <p:spPr>
          <a:xfrm>
            <a:off x="770250" y="5847200"/>
            <a:ext cx="8001000" cy="400110"/>
          </a:xfrm>
          <a:prstGeom prst="rect">
            <a:avLst/>
          </a:prstGeom>
          <a:noFill/>
        </p:spPr>
        <p:txBody>
          <a:bodyPr wrap="square" rtlCol="0">
            <a:spAutoFit/>
          </a:bodyPr>
          <a:lstStyle/>
          <a:p>
            <a:r>
              <a:rPr lang="en-US" sz="2000" b="1" i="1" dirty="0"/>
              <a:t>6. Church driven by </a:t>
            </a:r>
            <a:r>
              <a:rPr lang="en-US" sz="2000" b="1" i="1" u="sng" dirty="0"/>
              <a:t>Seekers</a:t>
            </a:r>
            <a:endParaRPr lang="en-US" sz="2000" i="1" u="sng" dirty="0"/>
          </a:p>
        </p:txBody>
      </p:sp>
    </p:spTree>
    <p:extLst>
      <p:ext uri="{BB962C8B-B14F-4D97-AF65-F5344CB8AC3E}">
        <p14:creationId xmlns:p14="http://schemas.microsoft.com/office/powerpoint/2010/main" val="195869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Leadership - Capability Maturity</a:t>
            </a:r>
            <a:br>
              <a:rPr lang="en-US" dirty="0"/>
            </a:br>
            <a:r>
              <a:rPr lang="en-US" sz="2000" dirty="0">
                <a:solidFill>
                  <a:schemeClr val="tx2">
                    <a:lumMod val="60000"/>
                    <a:lumOff val="40000"/>
                  </a:schemeClr>
                </a:solidFill>
              </a:rPr>
              <a:t>Ephesians 5:1-21; Romans 12:1-8</a:t>
            </a:r>
            <a:endParaRPr lang="en-US" sz="2400" dirty="0">
              <a:solidFill>
                <a:schemeClr val="tx2">
                  <a:lumMod val="60000"/>
                  <a:lumOff val="40000"/>
                </a:schemeClr>
              </a:solidFill>
            </a:endParaRPr>
          </a:p>
        </p:txBody>
      </p:sp>
      <p:sp>
        <p:nvSpPr>
          <p:cNvPr id="6" name="TextBox 5"/>
          <p:cNvSpPr txBox="1"/>
          <p:nvPr/>
        </p:nvSpPr>
        <p:spPr>
          <a:xfrm>
            <a:off x="381000" y="4360525"/>
            <a:ext cx="8001000" cy="400110"/>
          </a:xfrm>
          <a:prstGeom prst="rect">
            <a:avLst/>
          </a:prstGeom>
          <a:noFill/>
        </p:spPr>
        <p:txBody>
          <a:bodyPr wrap="square" rtlCol="0">
            <a:spAutoFit/>
          </a:bodyPr>
          <a:lstStyle/>
          <a:p>
            <a:r>
              <a:rPr lang="en-US" sz="2000" b="1" i="1" dirty="0"/>
              <a:t>1.  Knowing Christ  </a:t>
            </a:r>
            <a:r>
              <a:rPr lang="en-US" sz="2000" b="1" i="1" dirty="0">
                <a:sym typeface="Wingdings" panose="05000000000000000000" pitchFamily="2" charset="2"/>
              </a:rPr>
              <a:t>  </a:t>
            </a:r>
            <a:r>
              <a:rPr lang="en-US" sz="2000" b="1" i="1" dirty="0"/>
              <a:t>commitment to a covenant relationship.</a:t>
            </a:r>
            <a:endParaRPr lang="en-US" sz="2000" i="1" dirty="0"/>
          </a:p>
        </p:txBody>
      </p:sp>
      <p:sp>
        <p:nvSpPr>
          <p:cNvPr id="7" name="TextBox 6"/>
          <p:cNvSpPr txBox="1"/>
          <p:nvPr/>
        </p:nvSpPr>
        <p:spPr>
          <a:xfrm>
            <a:off x="381000" y="5181612"/>
            <a:ext cx="8001000" cy="400110"/>
          </a:xfrm>
          <a:prstGeom prst="rect">
            <a:avLst/>
          </a:prstGeom>
          <a:noFill/>
        </p:spPr>
        <p:txBody>
          <a:bodyPr wrap="square" rtlCol="0">
            <a:spAutoFit/>
          </a:bodyPr>
          <a:lstStyle/>
          <a:p>
            <a:r>
              <a:rPr lang="en-US" sz="2000" b="1" i="1" dirty="0"/>
              <a:t>3.  Serving Christ  </a:t>
            </a:r>
            <a:r>
              <a:rPr lang="en-US" sz="2000" b="1" i="1" dirty="0">
                <a:sym typeface="Wingdings" panose="05000000000000000000" pitchFamily="2" charset="2"/>
              </a:rPr>
              <a:t>  </a:t>
            </a:r>
            <a:r>
              <a:rPr lang="en-US" sz="2000" b="1" i="1" dirty="0"/>
              <a:t>commitment to ministry.</a:t>
            </a:r>
          </a:p>
        </p:txBody>
      </p:sp>
      <p:sp>
        <p:nvSpPr>
          <p:cNvPr id="8" name="TextBox 7"/>
          <p:cNvSpPr txBox="1"/>
          <p:nvPr/>
        </p:nvSpPr>
        <p:spPr>
          <a:xfrm>
            <a:off x="381000" y="5592156"/>
            <a:ext cx="8001000" cy="400110"/>
          </a:xfrm>
          <a:prstGeom prst="rect">
            <a:avLst/>
          </a:prstGeom>
          <a:noFill/>
        </p:spPr>
        <p:txBody>
          <a:bodyPr wrap="square" rtlCol="0">
            <a:spAutoFit/>
          </a:bodyPr>
          <a:lstStyle/>
          <a:p>
            <a:r>
              <a:rPr lang="en-US" sz="2000" b="1" i="1" dirty="0"/>
              <a:t>4.  Sharing Christ  </a:t>
            </a:r>
            <a:r>
              <a:rPr lang="en-US" sz="2000" b="1" i="1" dirty="0">
                <a:sym typeface="Wingdings" panose="05000000000000000000" pitchFamily="2" charset="2"/>
              </a:rPr>
              <a:t>  </a:t>
            </a:r>
            <a:r>
              <a:rPr lang="en-US" sz="2000" b="1" i="1" dirty="0"/>
              <a:t>commitment to mission.</a:t>
            </a:r>
            <a:endParaRPr lang="en-US" sz="2000" i="1" dirty="0"/>
          </a:p>
        </p:txBody>
      </p:sp>
      <p:sp>
        <p:nvSpPr>
          <p:cNvPr id="9" name="TextBox 8"/>
          <p:cNvSpPr txBox="1"/>
          <p:nvPr/>
        </p:nvSpPr>
        <p:spPr>
          <a:xfrm>
            <a:off x="381000" y="4771069"/>
            <a:ext cx="8001000" cy="400110"/>
          </a:xfrm>
          <a:prstGeom prst="rect">
            <a:avLst/>
          </a:prstGeom>
          <a:noFill/>
        </p:spPr>
        <p:txBody>
          <a:bodyPr wrap="square" rtlCol="0">
            <a:spAutoFit/>
          </a:bodyPr>
          <a:lstStyle/>
          <a:p>
            <a:r>
              <a:rPr lang="en-US" sz="2000" b="1" i="1" dirty="0"/>
              <a:t>2.  Growing in Christ  </a:t>
            </a:r>
            <a:r>
              <a:rPr lang="en-US" sz="2000" b="1" i="1" dirty="0">
                <a:sym typeface="Wingdings" panose="05000000000000000000" pitchFamily="2" charset="2"/>
              </a:rPr>
              <a:t></a:t>
            </a:r>
            <a:r>
              <a:rPr lang="en-US" sz="2000" b="1" i="1" dirty="0"/>
              <a:t>  commitment to maturity.</a:t>
            </a:r>
            <a:endParaRPr lang="en-US" sz="2000" i="1" dirty="0"/>
          </a:p>
        </p:txBody>
      </p:sp>
      <p:sp>
        <p:nvSpPr>
          <p:cNvPr id="2" name="TextBox 1">
            <a:extLst>
              <a:ext uri="{FF2B5EF4-FFF2-40B4-BE49-F238E27FC236}">
                <a16:creationId xmlns:a16="http://schemas.microsoft.com/office/drawing/2014/main" id="{8732F07C-E736-4C32-6C38-52BE143F7847}"/>
              </a:ext>
            </a:extLst>
          </p:cNvPr>
          <p:cNvSpPr txBox="1"/>
          <p:nvPr/>
        </p:nvSpPr>
        <p:spPr>
          <a:xfrm>
            <a:off x="381670" y="1708937"/>
            <a:ext cx="8001000" cy="400110"/>
          </a:xfrm>
          <a:prstGeom prst="rect">
            <a:avLst/>
          </a:prstGeom>
          <a:noFill/>
        </p:spPr>
        <p:txBody>
          <a:bodyPr wrap="square" rtlCol="0">
            <a:spAutoFit/>
          </a:bodyPr>
          <a:lstStyle/>
          <a:p>
            <a:r>
              <a:rPr lang="en-US" sz="2000" b="1" i="1" dirty="0"/>
              <a:t>1.  Love the Lord with all your heart.</a:t>
            </a:r>
            <a:endParaRPr lang="en-US" sz="2000" i="1" dirty="0"/>
          </a:p>
        </p:txBody>
      </p:sp>
      <p:sp>
        <p:nvSpPr>
          <p:cNvPr id="3" name="TextBox 2">
            <a:extLst>
              <a:ext uri="{FF2B5EF4-FFF2-40B4-BE49-F238E27FC236}">
                <a16:creationId xmlns:a16="http://schemas.microsoft.com/office/drawing/2014/main" id="{6E61DE91-754B-9608-B422-28171AEAACBE}"/>
              </a:ext>
            </a:extLst>
          </p:cNvPr>
          <p:cNvSpPr txBox="1"/>
          <p:nvPr/>
        </p:nvSpPr>
        <p:spPr>
          <a:xfrm>
            <a:off x="381670" y="2477131"/>
            <a:ext cx="8001000" cy="400110"/>
          </a:xfrm>
          <a:prstGeom prst="rect">
            <a:avLst/>
          </a:prstGeom>
          <a:noFill/>
        </p:spPr>
        <p:txBody>
          <a:bodyPr wrap="square" rtlCol="0">
            <a:spAutoFit/>
          </a:bodyPr>
          <a:lstStyle/>
          <a:p>
            <a:r>
              <a:rPr lang="en-US" sz="2000" b="1" i="1" dirty="0"/>
              <a:t>3.  Go and make disciples.</a:t>
            </a:r>
          </a:p>
        </p:txBody>
      </p:sp>
      <p:sp>
        <p:nvSpPr>
          <p:cNvPr id="10" name="TextBox 9">
            <a:extLst>
              <a:ext uri="{FF2B5EF4-FFF2-40B4-BE49-F238E27FC236}">
                <a16:creationId xmlns:a16="http://schemas.microsoft.com/office/drawing/2014/main" id="{CE853D8A-9699-3654-B483-19E4F1476F36}"/>
              </a:ext>
            </a:extLst>
          </p:cNvPr>
          <p:cNvSpPr txBox="1"/>
          <p:nvPr/>
        </p:nvSpPr>
        <p:spPr>
          <a:xfrm>
            <a:off x="381670" y="2861228"/>
            <a:ext cx="8001000" cy="400110"/>
          </a:xfrm>
          <a:prstGeom prst="rect">
            <a:avLst/>
          </a:prstGeom>
          <a:noFill/>
        </p:spPr>
        <p:txBody>
          <a:bodyPr wrap="square" rtlCol="0">
            <a:spAutoFit/>
          </a:bodyPr>
          <a:lstStyle/>
          <a:p>
            <a:r>
              <a:rPr lang="en-US" sz="2000" b="1" i="1" dirty="0"/>
              <a:t>4.  Baptize them.</a:t>
            </a:r>
            <a:endParaRPr lang="en-US" sz="2000" i="1" dirty="0"/>
          </a:p>
        </p:txBody>
      </p:sp>
      <p:sp>
        <p:nvSpPr>
          <p:cNvPr id="11" name="TextBox 10">
            <a:extLst>
              <a:ext uri="{FF2B5EF4-FFF2-40B4-BE49-F238E27FC236}">
                <a16:creationId xmlns:a16="http://schemas.microsoft.com/office/drawing/2014/main" id="{EA653FA3-8E2D-721F-6637-491EDDE18EFE}"/>
              </a:ext>
            </a:extLst>
          </p:cNvPr>
          <p:cNvSpPr txBox="1"/>
          <p:nvPr/>
        </p:nvSpPr>
        <p:spPr>
          <a:xfrm>
            <a:off x="381670" y="2093034"/>
            <a:ext cx="8001000" cy="400110"/>
          </a:xfrm>
          <a:prstGeom prst="rect">
            <a:avLst/>
          </a:prstGeom>
          <a:noFill/>
        </p:spPr>
        <p:txBody>
          <a:bodyPr wrap="square" rtlCol="0">
            <a:spAutoFit/>
          </a:bodyPr>
          <a:lstStyle/>
          <a:p>
            <a:r>
              <a:rPr lang="en-US" sz="2000" b="1" i="1" dirty="0"/>
              <a:t>2.  Love your neighbor as yourself.</a:t>
            </a:r>
            <a:endParaRPr lang="en-US" sz="2000" i="1" dirty="0"/>
          </a:p>
        </p:txBody>
      </p:sp>
      <p:sp>
        <p:nvSpPr>
          <p:cNvPr id="12" name="TextBox 11">
            <a:extLst>
              <a:ext uri="{FF2B5EF4-FFF2-40B4-BE49-F238E27FC236}">
                <a16:creationId xmlns:a16="http://schemas.microsoft.com/office/drawing/2014/main" id="{1047E155-61EB-A4EA-CAFB-A84A2B0167CF}"/>
              </a:ext>
            </a:extLst>
          </p:cNvPr>
          <p:cNvSpPr txBox="1"/>
          <p:nvPr/>
        </p:nvSpPr>
        <p:spPr>
          <a:xfrm>
            <a:off x="381670" y="3245326"/>
            <a:ext cx="8001000" cy="400110"/>
          </a:xfrm>
          <a:prstGeom prst="rect">
            <a:avLst/>
          </a:prstGeom>
          <a:noFill/>
        </p:spPr>
        <p:txBody>
          <a:bodyPr wrap="square" rtlCol="0">
            <a:spAutoFit/>
          </a:bodyPr>
          <a:lstStyle/>
          <a:p>
            <a:r>
              <a:rPr lang="en-US" sz="2000" b="1" i="1" dirty="0"/>
              <a:t>5.  Teach them to obey.</a:t>
            </a:r>
            <a:endParaRPr lang="en-US" sz="2000" i="1" dirty="0"/>
          </a:p>
        </p:txBody>
      </p:sp>
      <p:sp>
        <p:nvSpPr>
          <p:cNvPr id="14" name="TextBox 13">
            <a:extLst>
              <a:ext uri="{FF2B5EF4-FFF2-40B4-BE49-F238E27FC236}">
                <a16:creationId xmlns:a16="http://schemas.microsoft.com/office/drawing/2014/main" id="{86E8A051-0918-1CA8-78EC-A756B7D90A78}"/>
              </a:ext>
            </a:extLst>
          </p:cNvPr>
          <p:cNvSpPr txBox="1"/>
          <p:nvPr/>
        </p:nvSpPr>
        <p:spPr>
          <a:xfrm>
            <a:off x="381670" y="1355618"/>
            <a:ext cx="4572000" cy="369332"/>
          </a:xfrm>
          <a:prstGeom prst="rect">
            <a:avLst/>
          </a:prstGeom>
          <a:noFill/>
        </p:spPr>
        <p:txBody>
          <a:bodyPr wrap="square">
            <a:spAutoFit/>
          </a:bodyPr>
          <a:lstStyle/>
          <a:p>
            <a:r>
              <a:rPr lang="en-US" b="1" i="1" u="sng" dirty="0"/>
              <a:t>Key Operational Objectives</a:t>
            </a:r>
          </a:p>
        </p:txBody>
      </p:sp>
      <p:sp>
        <p:nvSpPr>
          <p:cNvPr id="15" name="TextBox 14">
            <a:extLst>
              <a:ext uri="{FF2B5EF4-FFF2-40B4-BE49-F238E27FC236}">
                <a16:creationId xmlns:a16="http://schemas.microsoft.com/office/drawing/2014/main" id="{90DC9091-AFBD-04BB-15F0-0FE0C28D7930}"/>
              </a:ext>
            </a:extLst>
          </p:cNvPr>
          <p:cNvSpPr txBox="1"/>
          <p:nvPr/>
        </p:nvSpPr>
        <p:spPr>
          <a:xfrm>
            <a:off x="381000" y="3980760"/>
            <a:ext cx="4572000" cy="369332"/>
          </a:xfrm>
          <a:prstGeom prst="rect">
            <a:avLst/>
          </a:prstGeom>
          <a:noFill/>
        </p:spPr>
        <p:txBody>
          <a:bodyPr wrap="square">
            <a:spAutoFit/>
          </a:bodyPr>
          <a:lstStyle/>
          <a:p>
            <a:r>
              <a:rPr lang="en-US" b="1" i="1" u="sng" dirty="0"/>
              <a:t>Key Kingdom Values</a:t>
            </a:r>
          </a:p>
        </p:txBody>
      </p:sp>
    </p:spTree>
    <p:extLst>
      <p:ext uri="{BB962C8B-B14F-4D97-AF65-F5344CB8AC3E}">
        <p14:creationId xmlns:p14="http://schemas.microsoft.com/office/powerpoint/2010/main" val="33218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1000"/>
                                        <p:tgtEl>
                                          <p:spTgt spid="8"/>
                                        </p:tgtEl>
                                      </p:cBhvr>
                                    </p:animEffect>
                                    <p:anim calcmode="lin" valueType="num">
                                      <p:cBhvr>
                                        <p:cTn id="60" dur="1000" fill="hold"/>
                                        <p:tgtEl>
                                          <p:spTgt spid="8"/>
                                        </p:tgtEl>
                                        <p:attrNameLst>
                                          <p:attrName>ppt_x</p:attrName>
                                        </p:attrNameLst>
                                      </p:cBhvr>
                                      <p:tavLst>
                                        <p:tav tm="0">
                                          <p:val>
                                            <p:strVal val="#ppt_x"/>
                                          </p:val>
                                        </p:tav>
                                        <p:tav tm="100000">
                                          <p:val>
                                            <p:strVal val="#ppt_x"/>
                                          </p:val>
                                        </p:tav>
                                      </p:tavLst>
                                    </p:anim>
                                    <p:anim calcmode="lin" valueType="num">
                                      <p:cBhvr>
                                        <p:cTn id="6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3" grpId="0"/>
      <p:bldP spid="10" grpId="0"/>
      <p:bldP spid="11"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5702C-16F1-285C-4734-60910DEC2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83D87-4E18-E054-0991-963FB44D8D76}"/>
              </a:ext>
            </a:extLst>
          </p:cNvPr>
          <p:cNvSpPr>
            <a:spLocks noGrp="1"/>
          </p:cNvSpPr>
          <p:nvPr>
            <p:ph type="title"/>
          </p:nvPr>
        </p:nvSpPr>
        <p:spPr>
          <a:xfrm>
            <a:off x="304800" y="9427"/>
            <a:ext cx="8229600" cy="990600"/>
          </a:xfrm>
        </p:spPr>
        <p:txBody>
          <a:bodyPr>
            <a:normAutofit fontScale="90000"/>
          </a:bodyPr>
          <a:lstStyle/>
          <a:p>
            <a:pPr algn="l"/>
            <a:r>
              <a:rPr lang="en-US" dirty="0"/>
              <a:t>Servant Leadership</a:t>
            </a:r>
            <a:br>
              <a:rPr lang="en-US" dirty="0"/>
            </a:br>
            <a:r>
              <a:rPr lang="en-US" sz="2400" dirty="0">
                <a:solidFill>
                  <a:schemeClr val="tx2">
                    <a:lumMod val="60000"/>
                    <a:lumOff val="40000"/>
                  </a:schemeClr>
                </a:solidFill>
              </a:rPr>
              <a:t>The Servant-Leader Profile in the Timothy Letter</a:t>
            </a:r>
          </a:p>
        </p:txBody>
      </p:sp>
      <p:sp>
        <p:nvSpPr>
          <p:cNvPr id="5" name="TextBox 4">
            <a:extLst>
              <a:ext uri="{FF2B5EF4-FFF2-40B4-BE49-F238E27FC236}">
                <a16:creationId xmlns:a16="http://schemas.microsoft.com/office/drawing/2014/main" id="{E096649C-2920-A9EC-E3FD-805701D5322D}"/>
              </a:ext>
            </a:extLst>
          </p:cNvPr>
          <p:cNvSpPr txBox="1"/>
          <p:nvPr/>
        </p:nvSpPr>
        <p:spPr>
          <a:xfrm>
            <a:off x="333269" y="1066800"/>
            <a:ext cx="8514761" cy="3416320"/>
          </a:xfrm>
          <a:prstGeom prst="rect">
            <a:avLst/>
          </a:prstGeom>
          <a:noFill/>
        </p:spPr>
        <p:txBody>
          <a:bodyPr wrap="square" rtlCol="0">
            <a:spAutoFit/>
          </a:bodyPr>
          <a:lstStyle/>
          <a:p>
            <a:r>
              <a:rPr lang="en-US" b="1" dirty="0"/>
              <a:t>Guard the Gospel </a:t>
            </a:r>
            <a:r>
              <a:rPr lang="en-US" dirty="0"/>
              <a:t>(2 Tim. 1:14)  </a:t>
            </a:r>
            <a:r>
              <a:rPr lang="en-US" i="1" dirty="0"/>
              <a:t>Protect that good thing entrusted to you, through the Holy Spirit who lives within us.</a:t>
            </a:r>
          </a:p>
          <a:p>
            <a:endParaRPr lang="en-US" dirty="0"/>
          </a:p>
          <a:p>
            <a:r>
              <a:rPr lang="en-US" b="1" dirty="0"/>
              <a:t>Endure for the Sake of Others</a:t>
            </a:r>
            <a:r>
              <a:rPr lang="en-US" dirty="0"/>
              <a:t> </a:t>
            </a:r>
            <a:r>
              <a:rPr lang="en-US" dirty="0">
                <a:sym typeface="Wingdings" panose="05000000000000000000" pitchFamily="2" charset="2"/>
              </a:rPr>
              <a:t>(2</a:t>
            </a:r>
            <a:r>
              <a:rPr lang="en-US" dirty="0"/>
              <a:t> Tim. 2:3-10)  […] </a:t>
            </a:r>
            <a:r>
              <a:rPr lang="en-US" i="1" dirty="0">
                <a:ea typeface="ＭＳ Ｐゴシック" pitchFamily="-106" charset="-128"/>
                <a:cs typeface="ＭＳ Ｐゴシック" pitchFamily="-106" charset="-128"/>
              </a:rPr>
              <a:t>So I endure all things for the sake of those chosen by God, that they too may obtain salvation in Christ Jesus and its eternal glory.</a:t>
            </a:r>
          </a:p>
          <a:p>
            <a:endParaRPr lang="en-US" dirty="0"/>
          </a:p>
          <a:p>
            <a:r>
              <a:rPr lang="en-US" b="1" dirty="0"/>
              <a:t>Avoid Quarrels; Correct Gently </a:t>
            </a:r>
            <a:r>
              <a:rPr lang="en-US" dirty="0"/>
              <a:t>(2 Tim. 2:14-26) […] </a:t>
            </a:r>
            <a:r>
              <a:rPr lang="en-US" i="1" dirty="0">
                <a:ea typeface="ＭＳ Ｐゴシック" pitchFamily="-106" charset="-128"/>
                <a:cs typeface="ＭＳ Ｐゴシック" pitchFamily="-106" charset="-128"/>
              </a:rPr>
              <a:t>pursue righteousness, faithfulness, love, and peace, in company with others who call on the Lord from a pure heart.  But reject foolish and ignorant controversies, because you know they breed infighting.  And the Lord’s slave must not engage in heated disputes but be kind toward all, an apt teacher, patient, correcting opponents with gentleness. </a:t>
            </a:r>
            <a:endParaRPr lang="en-US" i="1" dirty="0"/>
          </a:p>
        </p:txBody>
      </p:sp>
    </p:spTree>
    <p:extLst>
      <p:ext uri="{BB962C8B-B14F-4D97-AF65-F5344CB8AC3E}">
        <p14:creationId xmlns:p14="http://schemas.microsoft.com/office/powerpoint/2010/main" val="22878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03436-B47D-35C1-4F51-8FC8D7E80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12962-3293-644B-AFE0-30AE6DA2F3F8}"/>
              </a:ext>
            </a:extLst>
          </p:cNvPr>
          <p:cNvSpPr>
            <a:spLocks noGrp="1"/>
          </p:cNvSpPr>
          <p:nvPr>
            <p:ph type="title"/>
          </p:nvPr>
        </p:nvSpPr>
        <p:spPr>
          <a:xfrm>
            <a:off x="304800" y="9427"/>
            <a:ext cx="8229600" cy="752573"/>
          </a:xfrm>
        </p:spPr>
        <p:txBody>
          <a:bodyPr>
            <a:normAutofit fontScale="90000"/>
          </a:bodyPr>
          <a:lstStyle/>
          <a:p>
            <a:pPr algn="l"/>
            <a:r>
              <a:rPr lang="en-US" dirty="0"/>
              <a:t>The Theology of Empowerment</a:t>
            </a:r>
            <a:br>
              <a:rPr lang="en-US" dirty="0"/>
            </a:br>
            <a:r>
              <a:rPr lang="en-US" sz="2400" dirty="0">
                <a:solidFill>
                  <a:schemeClr val="tx2">
                    <a:lumMod val="60000"/>
                    <a:lumOff val="40000"/>
                  </a:schemeClr>
                </a:solidFill>
              </a:rPr>
              <a:t>Why this builds Unity…</a:t>
            </a:r>
          </a:p>
        </p:txBody>
      </p:sp>
      <p:sp>
        <p:nvSpPr>
          <p:cNvPr id="5" name="TextBox 4">
            <a:extLst>
              <a:ext uri="{FF2B5EF4-FFF2-40B4-BE49-F238E27FC236}">
                <a16:creationId xmlns:a16="http://schemas.microsoft.com/office/drawing/2014/main" id="{C28A277C-6518-F448-F00D-1921D5448186}"/>
              </a:ext>
            </a:extLst>
          </p:cNvPr>
          <p:cNvSpPr txBox="1"/>
          <p:nvPr/>
        </p:nvSpPr>
        <p:spPr>
          <a:xfrm>
            <a:off x="314619" y="929324"/>
            <a:ext cx="8514761" cy="5909310"/>
          </a:xfrm>
          <a:prstGeom prst="rect">
            <a:avLst/>
          </a:prstGeom>
          <a:noFill/>
        </p:spPr>
        <p:txBody>
          <a:bodyPr wrap="square" rtlCol="0">
            <a:spAutoFit/>
          </a:bodyPr>
          <a:lstStyle/>
          <a:p>
            <a:r>
              <a:rPr lang="en-US" b="1" dirty="0"/>
              <a:t>Grace Centered, not Personality-Centered </a:t>
            </a:r>
            <a:r>
              <a:rPr lang="en-US" dirty="0"/>
              <a:t>(2 Tim. 2:1)  </a:t>
            </a:r>
            <a:r>
              <a:rPr lang="en-US" i="1" dirty="0"/>
              <a:t>So you, my child, be strong in the grace that is in Christ Jesus.</a:t>
            </a:r>
          </a:p>
          <a:p>
            <a:pPr marL="285750" indent="-285750">
              <a:buFont typeface="Arial" panose="020B0604020202020204" pitchFamily="34" charset="0"/>
              <a:buChar char="•"/>
            </a:pPr>
            <a:r>
              <a:rPr lang="en-US" dirty="0"/>
              <a:t>Keeps the community tethered to Christ, not a platform.</a:t>
            </a:r>
          </a:p>
          <a:p>
            <a:endParaRPr lang="en-US" dirty="0"/>
          </a:p>
          <a:p>
            <a:r>
              <a:rPr lang="en-US" b="1" dirty="0"/>
              <a:t>Relational Transmission </a:t>
            </a:r>
            <a:r>
              <a:rPr lang="en-US" dirty="0"/>
              <a:t>(Phil. 4:9) </a:t>
            </a:r>
            <a:r>
              <a:rPr lang="en-US" i="1" dirty="0"/>
              <a:t>And what you learned and received and heard and saw in me, do these things. And the God of peace will be with you.</a:t>
            </a:r>
          </a:p>
          <a:p>
            <a:pPr marL="285750" indent="-285750">
              <a:buFont typeface="Arial" panose="020B0604020202020204" pitchFamily="34" charset="0"/>
              <a:buChar char="•"/>
            </a:pPr>
            <a:r>
              <a:rPr lang="en-US" dirty="0"/>
              <a:t>People are shaped by “presence + pattern”.</a:t>
            </a:r>
          </a:p>
          <a:p>
            <a:pPr marL="285750" indent="-285750">
              <a:buFont typeface="Arial" panose="020B0604020202020204" pitchFamily="34" charset="0"/>
              <a:buChar char="•"/>
            </a:pPr>
            <a:endParaRPr lang="en-US" dirty="0"/>
          </a:p>
          <a:p>
            <a:r>
              <a:rPr lang="en-US" b="1" dirty="0"/>
              <a:t>Role-Groups Protect Unity </a:t>
            </a:r>
            <a:r>
              <a:rPr lang="en-US" dirty="0"/>
              <a:t>(Eph. 4 11-16)  </a:t>
            </a:r>
            <a:r>
              <a:rPr lang="en-US" i="1" dirty="0">
                <a:ea typeface="ＭＳ Ｐゴシック" pitchFamily="-106" charset="-128"/>
                <a:cs typeface="ＭＳ Ｐゴシック" pitchFamily="-106" charset="-128"/>
              </a:rPr>
              <a:t>And he himself gave some as apostles, some as prophets, some as evangelists, and some as pastors and teachers,  (12) to equip the saints for the work of ministry, that is, to build up the body of Christ,  (13)  </a:t>
            </a:r>
            <a:r>
              <a:rPr lang="en-US" i="1" u="sng" dirty="0">
                <a:ea typeface="ＭＳ Ｐゴシック" pitchFamily="-106" charset="-128"/>
                <a:cs typeface="ＭＳ Ｐゴシック" pitchFamily="-106" charset="-128"/>
              </a:rPr>
              <a:t>until we all attain to the unity of the faith and of the knowledge of the Son of God – a mature person, attaining to the measure of Christ’s full stature</a:t>
            </a:r>
            <a:r>
              <a:rPr lang="en-US" i="1" dirty="0">
                <a:ea typeface="ＭＳ Ｐゴシック" pitchFamily="-106" charset="-128"/>
                <a:cs typeface="ＭＳ Ｐゴシック" pitchFamily="-106" charset="-128"/>
              </a:rPr>
              <a:t>.  (14)  So we are no longer to be children, tossed back and forth by waves and carried about by every wind of teaching by the trickery of people who craftily carry out their deceitful schemes.  (15)  But practicing the truth in love, we will in all things grow up into Christ, who is the head.  (16)  </a:t>
            </a:r>
            <a:r>
              <a:rPr lang="en-US" i="1" u="sng" dirty="0">
                <a:ea typeface="ＭＳ Ｐゴシック" pitchFamily="-106" charset="-128"/>
                <a:cs typeface="ＭＳ Ｐゴシック" pitchFamily="-106" charset="-128"/>
              </a:rPr>
              <a:t>From him the whole body grows, fitted and held together through every supporting ligament. As each one does its part, the body builds itself up in love</a:t>
            </a:r>
            <a:r>
              <a:rPr lang="en-US" i="1" dirty="0">
                <a:ea typeface="ＭＳ Ｐゴシック" pitchFamily="-106" charset="-128"/>
                <a:cs typeface="ＭＳ Ｐゴシック" pitchFamily="-106" charset="-128"/>
              </a:rPr>
              <a:t>.</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When many trustworthy people carry the same gospel, no single ego can hijack the church.</a:t>
            </a:r>
          </a:p>
        </p:txBody>
      </p:sp>
    </p:spTree>
    <p:extLst>
      <p:ext uri="{BB962C8B-B14F-4D97-AF65-F5344CB8AC3E}">
        <p14:creationId xmlns:p14="http://schemas.microsoft.com/office/powerpoint/2010/main" val="314869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1000"/>
                                        <p:tgtEl>
                                          <p:spTgt spid="5">
                                            <p:txEl>
                                              <p:pRg st="6" end="6"/>
                                            </p:txEl>
                                          </p:spTgt>
                                        </p:tgtEl>
                                      </p:cBhvr>
                                    </p:animEffect>
                                    <p:anim calcmode="lin" valueType="num">
                                      <p:cBhvr>
                                        <p:cTn id="3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D075-377D-D450-7799-E1C33B380C58}"/>
              </a:ext>
            </a:extLst>
          </p:cNvPr>
          <p:cNvSpPr txBox="1">
            <a:spLocks/>
          </p:cNvSpPr>
          <p:nvPr/>
        </p:nvSpPr>
        <p:spPr bwMode="auto">
          <a:xfrm>
            <a:off x="304800" y="9427"/>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algn="l"/>
            <a:r>
              <a:rPr lang="en-US" sz="4000" dirty="0"/>
              <a:t>Guardrails</a:t>
            </a:r>
            <a:br>
              <a:rPr lang="en-US" dirty="0"/>
            </a:br>
            <a:r>
              <a:rPr lang="en-US" sz="2400" dirty="0">
                <a:solidFill>
                  <a:schemeClr val="tx2">
                    <a:lumMod val="60000"/>
                    <a:lumOff val="40000"/>
                  </a:schemeClr>
                </a:solidFill>
              </a:rPr>
              <a:t>Key elements of Relational Empowerment</a:t>
            </a:r>
          </a:p>
        </p:txBody>
      </p:sp>
      <p:sp>
        <p:nvSpPr>
          <p:cNvPr id="5" name="TextBox 4">
            <a:extLst>
              <a:ext uri="{FF2B5EF4-FFF2-40B4-BE49-F238E27FC236}">
                <a16:creationId xmlns:a16="http://schemas.microsoft.com/office/drawing/2014/main" id="{94C395F1-D3D2-4F97-C34A-281608F86FFC}"/>
              </a:ext>
            </a:extLst>
          </p:cNvPr>
          <p:cNvSpPr txBox="1"/>
          <p:nvPr/>
        </p:nvSpPr>
        <p:spPr>
          <a:xfrm>
            <a:off x="304801" y="1137241"/>
            <a:ext cx="8534400" cy="5078313"/>
          </a:xfrm>
          <a:prstGeom prst="rect">
            <a:avLst/>
          </a:prstGeom>
          <a:noFill/>
        </p:spPr>
        <p:txBody>
          <a:bodyPr wrap="square" rtlCol="0">
            <a:spAutoFit/>
          </a:bodyPr>
          <a:lstStyle/>
          <a:p>
            <a:pPr fontAlgn="ctr"/>
            <a:r>
              <a:rPr lang="en-US" b="1" dirty="0"/>
              <a:t>Humility &amp; repentance</a:t>
            </a:r>
            <a:r>
              <a:rPr lang="en-US" dirty="0"/>
              <a:t> (James 4:6; Acts 3:19): trainees and trainers both own flaws.</a:t>
            </a:r>
          </a:p>
          <a:p>
            <a:pPr fontAlgn="ctr"/>
            <a:endParaRPr lang="en-US" dirty="0"/>
          </a:p>
          <a:p>
            <a:pPr fontAlgn="ctr"/>
            <a:r>
              <a:rPr lang="en-US" b="1" dirty="0"/>
              <a:t>Forgiveness &amp; patience</a:t>
            </a:r>
            <a:r>
              <a:rPr lang="en-US" dirty="0"/>
              <a:t> (Col 3:13): assume mistakes; restore gently (Gal 6:1).</a:t>
            </a:r>
          </a:p>
          <a:p>
            <a:pPr fontAlgn="ctr"/>
            <a:endParaRPr lang="en-US" dirty="0"/>
          </a:p>
          <a:p>
            <a:pPr fontAlgn="ctr"/>
            <a:r>
              <a:rPr lang="en-US" b="1" dirty="0"/>
              <a:t>Christ-centered focus</a:t>
            </a:r>
            <a:r>
              <a:rPr lang="en-US" dirty="0"/>
              <a:t> (Eph 2:14–16): refuse personality cults.</a:t>
            </a:r>
          </a:p>
          <a:p>
            <a:pPr fontAlgn="ctr"/>
            <a:endParaRPr lang="en-US" dirty="0"/>
          </a:p>
          <a:p>
            <a:pPr fontAlgn="ctr"/>
            <a:r>
              <a:rPr lang="en-US" b="1" dirty="0"/>
              <a:t>Truth &amp; transparency</a:t>
            </a:r>
            <a:r>
              <a:rPr lang="en-US" dirty="0"/>
              <a:t> (Eph 4:15): clear doctrine, clear feedback.</a:t>
            </a:r>
          </a:p>
          <a:p>
            <a:pPr fontAlgn="ctr"/>
            <a:endParaRPr lang="en-US" dirty="0"/>
          </a:p>
          <a:p>
            <a:pPr fontAlgn="ctr"/>
            <a:r>
              <a:rPr lang="en-US" b="1" dirty="0"/>
              <a:t>Plural leadership</a:t>
            </a:r>
            <a:r>
              <a:rPr lang="en-US" dirty="0"/>
              <a:t> (elders/deacons) distributes power and models team (Acts 14:23; Phil 1:1).</a:t>
            </a:r>
          </a:p>
          <a:p>
            <a:pPr fontAlgn="ctr"/>
            <a:endParaRPr lang="en-US" dirty="0"/>
          </a:p>
          <a:p>
            <a:pPr fontAlgn="ctr"/>
            <a:r>
              <a:rPr lang="en-US" b="1" dirty="0"/>
              <a:t>Persistent prayer &amp; shared worship</a:t>
            </a:r>
            <a:r>
              <a:rPr lang="en-US" dirty="0"/>
              <a:t> (Acts 1:14; 2:42): empowerment stays spiritual.</a:t>
            </a:r>
          </a:p>
          <a:p>
            <a:pPr fontAlgn="ctr"/>
            <a:endParaRPr lang="en-US" dirty="0"/>
          </a:p>
          <a:p>
            <a:pPr fontAlgn="ctr"/>
            <a:r>
              <a:rPr lang="en-US" b="1" dirty="0"/>
              <a:t>Missional purpose</a:t>
            </a:r>
            <a:r>
              <a:rPr lang="en-US" dirty="0"/>
              <a:t> (Phil 1:5): aim at gospel advance, not résumé building.</a:t>
            </a:r>
          </a:p>
          <a:p>
            <a:pPr fontAlgn="ctr"/>
            <a:endParaRPr lang="en-US" dirty="0"/>
          </a:p>
          <a:p>
            <a:pPr fontAlgn="ctr"/>
            <a:r>
              <a:rPr lang="en-US" b="1" dirty="0"/>
              <a:t>Biblical authority</a:t>
            </a:r>
            <a:r>
              <a:rPr lang="en-US" dirty="0"/>
              <a:t>: the Word sets the training agenda (2 Tim 3:16–17).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1000"/>
                                        <p:tgtEl>
                                          <p:spTgt spid="5">
                                            <p:txEl>
                                              <p:pRg st="14" end="14"/>
                                            </p:txEl>
                                          </p:spTgt>
                                        </p:tgtEl>
                                      </p:cBhvr>
                                    </p:animEffect>
                                    <p:anim calcmode="lin" valueType="num">
                                      <p:cBhvr>
                                        <p:cTn id="5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D7C53-2D3A-407E-2085-11186FCB1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D107E-7194-E45E-7DA3-9C8C74E91664}"/>
              </a:ext>
            </a:extLst>
          </p:cNvPr>
          <p:cNvSpPr txBox="1">
            <a:spLocks/>
          </p:cNvSpPr>
          <p:nvPr/>
        </p:nvSpPr>
        <p:spPr bwMode="auto">
          <a:xfrm>
            <a:off x="284923" y="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algn="l"/>
            <a:r>
              <a:rPr lang="en-US" dirty="0"/>
              <a:t>An Empowerment Framework</a:t>
            </a:r>
            <a:br>
              <a:rPr lang="en-US" dirty="0"/>
            </a:br>
            <a:r>
              <a:rPr lang="en-US" sz="2400" dirty="0">
                <a:solidFill>
                  <a:schemeClr val="tx2">
                    <a:lumMod val="60000"/>
                    <a:lumOff val="40000"/>
                  </a:schemeClr>
                </a:solidFill>
              </a:rPr>
              <a:t>Identify </a:t>
            </a:r>
            <a:r>
              <a:rPr lang="en-US" sz="2400" dirty="0">
                <a:solidFill>
                  <a:schemeClr val="tx2">
                    <a:lumMod val="60000"/>
                    <a:lumOff val="40000"/>
                  </a:schemeClr>
                </a:solidFill>
                <a:sym typeface="Wingdings" panose="05000000000000000000" pitchFamily="2" charset="2"/>
              </a:rPr>
              <a:t> Invest  Instruct  Involve  Impart  Intercede  Inspect</a:t>
            </a:r>
            <a:endParaRPr lang="en-US" sz="2400" dirty="0">
              <a:solidFill>
                <a:schemeClr val="tx2">
                  <a:lumMod val="60000"/>
                  <a:lumOff val="40000"/>
                </a:schemeClr>
              </a:solidFill>
            </a:endParaRPr>
          </a:p>
        </p:txBody>
      </p:sp>
      <p:sp>
        <p:nvSpPr>
          <p:cNvPr id="5" name="TextBox 4">
            <a:extLst>
              <a:ext uri="{FF2B5EF4-FFF2-40B4-BE49-F238E27FC236}">
                <a16:creationId xmlns:a16="http://schemas.microsoft.com/office/drawing/2014/main" id="{F68B2868-3EE9-2A12-8D56-8C671990FC02}"/>
              </a:ext>
            </a:extLst>
          </p:cNvPr>
          <p:cNvSpPr txBox="1"/>
          <p:nvPr/>
        </p:nvSpPr>
        <p:spPr>
          <a:xfrm>
            <a:off x="304801" y="1137241"/>
            <a:ext cx="8534400" cy="4524315"/>
          </a:xfrm>
          <a:prstGeom prst="rect">
            <a:avLst/>
          </a:prstGeom>
          <a:noFill/>
        </p:spPr>
        <p:txBody>
          <a:bodyPr wrap="square" rtlCol="0">
            <a:spAutoFit/>
          </a:bodyPr>
          <a:lstStyle/>
          <a:p>
            <a:pPr fontAlgn="ctr"/>
            <a:r>
              <a:rPr lang="en-US" b="1" dirty="0"/>
              <a:t>Identify</a:t>
            </a:r>
            <a:r>
              <a:rPr lang="en-US" dirty="0"/>
              <a:t> (who): look for </a:t>
            </a:r>
            <a:r>
              <a:rPr lang="en-US" b="1" dirty="0"/>
              <a:t>F.A.T.</a:t>
            </a:r>
            <a:r>
              <a:rPr lang="en-US" dirty="0"/>
              <a:t> people - </a:t>
            </a:r>
            <a:r>
              <a:rPr lang="en-US" i="1" dirty="0"/>
              <a:t>Faithful, Available, Teachable</a:t>
            </a:r>
            <a:r>
              <a:rPr lang="en-US" dirty="0"/>
              <a:t> (2 Tim 2:2).</a:t>
            </a:r>
          </a:p>
          <a:p>
            <a:pPr fontAlgn="ctr"/>
            <a:endParaRPr lang="en-US" b="1" dirty="0"/>
          </a:p>
          <a:p>
            <a:pPr fontAlgn="ctr"/>
            <a:r>
              <a:rPr lang="en-US" b="1" dirty="0"/>
              <a:t>Invest</a:t>
            </a:r>
            <a:r>
              <a:rPr lang="en-US" dirty="0"/>
              <a:t> (with): schedule life-on-life time - serve and pray together (1 Thes 2:8).</a:t>
            </a:r>
          </a:p>
          <a:p>
            <a:pPr fontAlgn="ctr"/>
            <a:endParaRPr lang="en-US" b="1" dirty="0"/>
          </a:p>
          <a:p>
            <a:pPr fontAlgn="ctr"/>
            <a:r>
              <a:rPr lang="en-US" b="1" dirty="0"/>
              <a:t>Instruct</a:t>
            </a:r>
            <a:r>
              <a:rPr lang="en-US" dirty="0"/>
              <a:t> (what): the apostolic core teachings (gospel, sound doctrine, holy living) (2 Tim 1:13–14).</a:t>
            </a:r>
          </a:p>
          <a:p>
            <a:pPr fontAlgn="ctr"/>
            <a:endParaRPr lang="en-US" b="1" dirty="0"/>
          </a:p>
          <a:p>
            <a:pPr fontAlgn="ctr"/>
            <a:r>
              <a:rPr lang="en-US" b="1" dirty="0"/>
              <a:t>Involve</a:t>
            </a:r>
            <a:r>
              <a:rPr lang="en-US" dirty="0"/>
              <a:t> (how): give real assignments with safety nets (Luke 10:1–9; Acts 6:1–6).</a:t>
            </a:r>
          </a:p>
          <a:p>
            <a:pPr fontAlgn="ctr"/>
            <a:endParaRPr lang="en-US" b="1" dirty="0"/>
          </a:p>
          <a:p>
            <a:pPr fontAlgn="ctr"/>
            <a:r>
              <a:rPr lang="en-US" b="1" dirty="0"/>
              <a:t>Impart</a:t>
            </a:r>
            <a:r>
              <a:rPr lang="en-US" dirty="0"/>
              <a:t> (authority): delegate decisions appropriate to maturity (Titus 1:5).</a:t>
            </a:r>
          </a:p>
          <a:p>
            <a:pPr fontAlgn="ctr"/>
            <a:endParaRPr lang="en-US" b="1" dirty="0"/>
          </a:p>
          <a:p>
            <a:pPr fontAlgn="ctr"/>
            <a:r>
              <a:rPr lang="en-US" b="1" dirty="0"/>
              <a:t>Intercede</a:t>
            </a:r>
            <a:r>
              <a:rPr lang="en-US" dirty="0"/>
              <a:t> (spirit): pray over and with them; empowerment is Spirit-work (Acts 13:1–3).</a:t>
            </a:r>
          </a:p>
          <a:p>
            <a:pPr fontAlgn="ctr"/>
            <a:endParaRPr lang="en-US" b="1" dirty="0"/>
          </a:p>
          <a:p>
            <a:pPr fontAlgn="ctr"/>
            <a:r>
              <a:rPr lang="en-US" b="1" dirty="0"/>
              <a:t>Inspect</a:t>
            </a:r>
            <a:r>
              <a:rPr lang="en-US" dirty="0"/>
              <a:t> (feedback): loving review—</a:t>
            </a:r>
            <a:r>
              <a:rPr lang="en-US" i="1" dirty="0"/>
              <a:t>start/stop/continue</a:t>
            </a:r>
            <a:r>
              <a:rPr lang="en-US" dirty="0"/>
              <a:t>—“speaking the truth in love” (Eph 4:15).</a:t>
            </a:r>
            <a:endParaRPr lang="en-US" b="1" dirty="0"/>
          </a:p>
        </p:txBody>
      </p:sp>
    </p:spTree>
    <p:extLst>
      <p:ext uri="{BB962C8B-B14F-4D97-AF65-F5344CB8AC3E}">
        <p14:creationId xmlns:p14="http://schemas.microsoft.com/office/powerpoint/2010/main" val="20259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44199</TotalTime>
  <Words>5606</Words>
  <Application>Microsoft Office PowerPoint</Application>
  <PresentationFormat>On-screen Show (4:3)</PresentationFormat>
  <Paragraphs>247</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Ministry - Gifted People for a Gifted Body A Framework for Effective Talent</vt:lpstr>
      <vt:lpstr>Leadership - The Church that Jesus Built  Whose church is it anyway…?   Matt. 16:15-19</vt:lpstr>
      <vt:lpstr>PowerPoint Presentation</vt:lpstr>
      <vt:lpstr>Servant Leadership The Servant-Leader Profile in the Timothy Letter</vt:lpstr>
      <vt:lpstr>The Theology of Empowerment Why this builds Unity…</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1600</cp:revision>
  <cp:lastPrinted>2025-08-16T19:04:47Z</cp:lastPrinted>
  <dcterms:created xsi:type="dcterms:W3CDTF">2010-06-16T02:58:04Z</dcterms:created>
  <dcterms:modified xsi:type="dcterms:W3CDTF">2025-08-23T17:47:54Z</dcterms:modified>
</cp:coreProperties>
</file>