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3"/>
  </p:notesMasterIdLst>
  <p:sldIdLst>
    <p:sldId id="560" r:id="rId3"/>
    <p:sldId id="559" r:id="rId4"/>
    <p:sldId id="256" r:id="rId5"/>
    <p:sldId id="564" r:id="rId6"/>
    <p:sldId id="562" r:id="rId7"/>
    <p:sldId id="547" r:id="rId8"/>
    <p:sldId id="561" r:id="rId9"/>
    <p:sldId id="565" r:id="rId10"/>
    <p:sldId id="566" r:id="rId11"/>
    <p:sldId id="567" r:id="rId12"/>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6" autoAdjust="0"/>
    <p:restoredTop sz="54637" autoAdjust="0"/>
  </p:normalViewPr>
  <p:slideViewPr>
    <p:cSldViewPr>
      <p:cViewPr varScale="1">
        <p:scale>
          <a:sx n="87" d="100"/>
          <a:sy n="87" d="100"/>
        </p:scale>
        <p:origin x="3822" y="84"/>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9/18/2025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lstStyle/>
          <a:p>
            <a:pPr marL="457200" lvl="1" indent="0">
              <a:buNone/>
            </a:pPr>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B9265-50F1-2496-9FA3-A211802BEF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5CD4B5-B752-1496-1801-F5BE1B60CD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1DC7FA-F1D7-D16E-A899-10D8511F61D4}"/>
              </a:ext>
            </a:extLst>
          </p:cNvPr>
          <p:cNvSpPr>
            <a:spLocks noGrp="1"/>
          </p:cNvSpPr>
          <p:nvPr>
            <p:ph type="body" idx="1"/>
          </p:nvPr>
        </p:nvSpPr>
        <p:spPr/>
        <p:txBody>
          <a:bodyPr>
            <a:normAutofit fontScale="77500" lnSpcReduction="20000"/>
          </a:bodyPr>
          <a:lstStyle/>
          <a:p>
            <a:pPr marL="0" indent="0">
              <a:buFontTx/>
              <a:buNone/>
            </a:pPr>
            <a:r>
              <a:rPr lang="en-US" sz="1400" dirty="0"/>
              <a:t>The Gospel centers on the restoration of relationship with God, accomplished through Christ’s life, death, and resurrection.</a:t>
            </a:r>
          </a:p>
          <a:p>
            <a:endParaRPr lang="en-US" sz="1400" dirty="0"/>
          </a:p>
          <a:p>
            <a:r>
              <a:rPr lang="en-US" sz="1400" dirty="0"/>
              <a:t>-  </a:t>
            </a:r>
            <a:r>
              <a:rPr lang="en-US" sz="1400" b="1" dirty="0"/>
              <a:t>John 17:3 </a:t>
            </a:r>
            <a:r>
              <a:rPr lang="en-US" sz="1400" dirty="0"/>
              <a:t>: "Now this is eternal life: that they know you, the only true God, and Jesus Christ, whom you have sent."</a:t>
            </a:r>
          </a:p>
          <a:p>
            <a:r>
              <a:rPr lang="en-US" sz="1400" dirty="0"/>
              <a:t>   - </a:t>
            </a:r>
            <a:r>
              <a:rPr lang="en-US" sz="1400" b="1" dirty="0"/>
              <a:t>Defines eternal life as knowing God personally and relationally.</a:t>
            </a:r>
          </a:p>
          <a:p>
            <a:endParaRPr lang="en-US" sz="1400" dirty="0"/>
          </a:p>
          <a:p>
            <a:r>
              <a:rPr lang="en-US" sz="1400" dirty="0"/>
              <a:t>-  </a:t>
            </a:r>
            <a:r>
              <a:rPr lang="en-US" sz="1400" b="1" dirty="0"/>
              <a:t>John 14:16-17 </a:t>
            </a:r>
            <a:r>
              <a:rPr lang="en-US" sz="1400" dirty="0"/>
              <a:t>: "And I will ask the Father, and he will give you another advocate to help you and be with you forever—the Spirit of truth. The world cannot accept him, because it neither sees him nor knows him. But you know him, for he lives with you and will be in you."</a:t>
            </a:r>
          </a:p>
          <a:p>
            <a:r>
              <a:rPr lang="en-US" sz="1400" dirty="0"/>
              <a:t>   - </a:t>
            </a:r>
            <a:r>
              <a:rPr lang="en-US" sz="1400" b="1" dirty="0"/>
              <a:t>Speaks of the Holy Spirit’s indwelling presence, a vital part of the believer’s union with God.</a:t>
            </a:r>
          </a:p>
          <a:p>
            <a:endParaRPr lang="en-US" sz="1400" dirty="0"/>
          </a:p>
          <a:p>
            <a:r>
              <a:rPr lang="en-US" sz="1400" dirty="0"/>
              <a:t>-  </a:t>
            </a:r>
            <a:r>
              <a:rPr lang="en-US" sz="1400" b="1" dirty="0"/>
              <a:t>2 Corinthians 5:17-18 </a:t>
            </a:r>
            <a:r>
              <a:rPr lang="en-US" sz="1400" dirty="0"/>
              <a:t>: "Therefore, if anyone is in Christ, the new creation has come: The old has gone, the new is here! All this is from God, who reconciled us to himself through Christ."</a:t>
            </a:r>
          </a:p>
          <a:p>
            <a:r>
              <a:rPr lang="en-US" sz="1400" dirty="0"/>
              <a:t>   - </a:t>
            </a:r>
            <a:r>
              <a:rPr lang="en-US" sz="1400" b="1" dirty="0"/>
              <a:t>Highlights the transformative power of the Gospel, reconciling believers to God.</a:t>
            </a:r>
          </a:p>
          <a:p>
            <a:endParaRPr lang="en-US" sz="1400" dirty="0"/>
          </a:p>
          <a:p>
            <a:r>
              <a:rPr lang="en-US" sz="1400"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to not weigh us down, because everyone who has been fathered by God </a:t>
            </a:r>
            <a:r>
              <a:rPr lang="en-US" sz="1400" b="1" i="1" u="sng" dirty="0"/>
              <a:t>overcomes</a:t>
            </a:r>
            <a:r>
              <a:rPr lang="en-US" sz="1400" b="1" i="1" dirty="0"/>
              <a:t> the world.”   1 John 4:20 – 5:4</a:t>
            </a:r>
          </a:p>
          <a:p>
            <a:endParaRPr lang="en-US" sz="1400" baseline="0" dirty="0"/>
          </a:p>
          <a:p>
            <a:endParaRPr lang="en-US" sz="1400" baseline="0" dirty="0"/>
          </a:p>
          <a:p>
            <a:endParaRPr lang="en-US" sz="1400" dirty="0"/>
          </a:p>
          <a:p>
            <a:endParaRPr lang="en-US" sz="1400" dirty="0"/>
          </a:p>
        </p:txBody>
      </p:sp>
      <p:sp>
        <p:nvSpPr>
          <p:cNvPr id="4" name="Slide Number Placeholder 3">
            <a:extLst>
              <a:ext uri="{FF2B5EF4-FFF2-40B4-BE49-F238E27FC236}">
                <a16:creationId xmlns:a16="http://schemas.microsoft.com/office/drawing/2014/main" id="{96CCD78B-DFAF-ACF8-2658-2886DDCB2D45}"/>
              </a:ext>
            </a:extLst>
          </p:cNvPr>
          <p:cNvSpPr>
            <a:spLocks noGrp="1"/>
          </p:cNvSpPr>
          <p:nvPr>
            <p:ph type="sldNum" sz="quarter" idx="5"/>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1440314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lvl="0" indent="0">
              <a:buNone/>
            </a:pPr>
            <a:r>
              <a:rPr lang="en-US" sz="1400" dirty="0"/>
              <a:t>Consider the “Cohorts” present at the Pilate inquiry.  </a:t>
            </a:r>
          </a:p>
          <a:p>
            <a:pPr marL="342900" lvl="0" indent="-342900">
              <a:buAutoNum type="arabicPeriod"/>
            </a:pPr>
            <a:r>
              <a:rPr lang="en-US" sz="1400" dirty="0"/>
              <a:t>Pharisees – lacked discernment (Matt 16 : able to predict weather, but not able to see the signs of the time).  A time when both the Pharisees and Sadducees were unified.</a:t>
            </a:r>
          </a:p>
          <a:p>
            <a:pPr marL="342900" lvl="0" indent="-342900">
              <a:buAutoNum type="arabicPeriod"/>
            </a:pPr>
            <a:r>
              <a:rPr lang="en-US" sz="1400" dirty="0"/>
              <a:t>Romans – “Might is Right” – reading the wrong signs – ignoring significance of situational context – “the end justifies the means”</a:t>
            </a:r>
          </a:p>
          <a:p>
            <a:pPr marL="342900" lvl="0" indent="-342900">
              <a:buAutoNum type="arabicPeriod"/>
            </a:pPr>
            <a:r>
              <a:rPr lang="en-US" sz="1400" dirty="0"/>
              <a:t>Jesus – A cohort of 1 (Trinity?).  Speaking to whom?  </a:t>
            </a:r>
            <a:endParaRPr lang="en-US" sz="1400" b="0" i="0" u="none" strike="noStrike" kern="1200" baseline="0" dirty="0">
              <a:solidFill>
                <a:schemeClr val="tx1"/>
              </a:solidFill>
              <a:latin typeface="+mn-lt"/>
              <a:ea typeface="ＭＳ Ｐゴシック" pitchFamily="-106" charset="-128"/>
              <a:cs typeface="ＭＳ Ｐゴシック" pitchFamily="-106" charset="-128"/>
            </a:endParaRPr>
          </a:p>
          <a:p>
            <a:pPr rtl="0"/>
            <a:endParaRPr lang="en-US" sz="1400" b="0"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1" i="0" u="none" strike="noStrike" kern="1200" baseline="0" dirty="0">
                <a:solidFill>
                  <a:schemeClr val="tx1"/>
                </a:solidFill>
                <a:latin typeface="+mn-lt"/>
                <a:ea typeface="ＭＳ Ｐゴシック" pitchFamily="-106" charset="-128"/>
                <a:cs typeface="ＭＳ Ｐゴシック" pitchFamily="-106" charset="-128"/>
              </a:rPr>
              <a:t>Joh 18:33-37</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(33)  So Pilate went back into the governor’s residence, summoned Jesus, and asked him, “Are you the king of the Jews?”</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(34)  Jesus replied, “Are you saying this on your own initiative, or have others told you about me?”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(35)  Pilate answered, “I am not a Jew, am I? Your own people and your chief priests handed you over to me. What have you done?”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(36)  Jesus replied, “My kingdom is not from this world. If my kingdom were from this world, my servants would be fighting to keep me from being handed over to the Jewish authorities. But as it is, my kingdom is not from here.”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(37)  Then Pilate said, “So you are a king!” Jesus replied, “You say that I am a king. </a:t>
            </a:r>
            <a:r>
              <a:rPr lang="en-US" sz="1400" b="1" i="0" u="none" strike="noStrike" kern="1200" baseline="0" dirty="0">
                <a:solidFill>
                  <a:schemeClr val="tx1"/>
                </a:solidFill>
                <a:latin typeface="+mn-lt"/>
                <a:ea typeface="ＭＳ Ｐゴシック" pitchFamily="-106" charset="-128"/>
                <a:cs typeface="ＭＳ Ｐゴシック" pitchFamily="-106" charset="-128"/>
              </a:rPr>
              <a:t>For this reason I was born, and for this reason I came into the world – </a:t>
            </a:r>
            <a:r>
              <a:rPr lang="en-US" sz="1400" b="1" i="0" u="sng" strike="noStrike" kern="1200" baseline="0" dirty="0">
                <a:solidFill>
                  <a:schemeClr val="tx1"/>
                </a:solidFill>
                <a:latin typeface="+mn-lt"/>
                <a:ea typeface="ＭＳ Ｐゴシック" pitchFamily="-106" charset="-128"/>
                <a:cs typeface="ＭＳ Ｐゴシック" pitchFamily="-106" charset="-128"/>
              </a:rPr>
              <a:t>to testify to the truth</a:t>
            </a:r>
            <a:r>
              <a:rPr lang="en-US" sz="1400" b="1" i="0" u="none" strike="noStrike" kern="1200" baseline="0" dirty="0">
                <a:solidFill>
                  <a:schemeClr val="tx1"/>
                </a:solidFill>
                <a:latin typeface="+mn-lt"/>
                <a:ea typeface="ＭＳ Ｐゴシック" pitchFamily="-106" charset="-128"/>
                <a:cs typeface="ＭＳ Ｐゴシック" pitchFamily="-106" charset="-128"/>
              </a:rPr>
              <a:t>. </a:t>
            </a:r>
            <a:r>
              <a:rPr lang="en-US" sz="1400" b="1" i="0" u="sng" strike="noStrike" kern="1200" baseline="0" dirty="0">
                <a:solidFill>
                  <a:schemeClr val="tx1"/>
                </a:solidFill>
                <a:latin typeface="+mn-lt"/>
                <a:ea typeface="ＭＳ Ｐゴシック" pitchFamily="-106" charset="-128"/>
                <a:cs typeface="ＭＳ Ｐゴシック" pitchFamily="-106" charset="-128"/>
              </a:rPr>
              <a:t>Everyone who belongs to the truth listens to my voice</a:t>
            </a:r>
            <a:r>
              <a:rPr lang="en-US" sz="1400" b="1" i="0" u="none" strike="noStrike" kern="1200" baseline="0" dirty="0">
                <a:solidFill>
                  <a:schemeClr val="tx1"/>
                </a:solidFill>
                <a:latin typeface="+mn-lt"/>
                <a:ea typeface="ＭＳ Ｐゴシック" pitchFamily="-106" charset="-128"/>
                <a:cs typeface="ＭＳ Ｐゴシック" pitchFamily="-106" charset="-128"/>
              </a:rPr>
              <a:t>.”</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Joh 14:6</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(6)  Jesus replied, “I am the way, and </a:t>
            </a:r>
            <a:r>
              <a:rPr lang="en-US" sz="1400" b="1" i="0" u="none" strike="noStrike" kern="1200" baseline="0" dirty="0">
                <a:solidFill>
                  <a:schemeClr val="tx1"/>
                </a:solidFill>
                <a:latin typeface="+mn-lt"/>
                <a:ea typeface="ＭＳ Ｐゴシック" pitchFamily="-106" charset="-128"/>
                <a:cs typeface="ＭＳ Ｐゴシック" pitchFamily="-106" charset="-128"/>
              </a:rPr>
              <a:t>the truth</a:t>
            </a:r>
            <a:r>
              <a:rPr lang="en-US" sz="1400" b="0" i="0" u="none" strike="noStrike" kern="1200" baseline="0" dirty="0">
                <a:solidFill>
                  <a:schemeClr val="tx1"/>
                </a:solidFill>
                <a:latin typeface="+mn-lt"/>
                <a:ea typeface="ＭＳ Ｐゴシック" pitchFamily="-106" charset="-128"/>
                <a:cs typeface="ＭＳ Ｐゴシック" pitchFamily="-106" charset="-128"/>
              </a:rPr>
              <a:t>, and the life. No one comes to the Father except through me.</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Joh 14:23</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(23)  Jesus replied, “</a:t>
            </a:r>
            <a:r>
              <a:rPr lang="en-US" sz="1400" b="1" i="0" u="none" strike="noStrike" kern="1200" baseline="0" dirty="0">
                <a:solidFill>
                  <a:schemeClr val="tx1"/>
                </a:solidFill>
                <a:latin typeface="+mn-lt"/>
                <a:ea typeface="ＭＳ Ｐゴシック" pitchFamily="-106" charset="-128"/>
                <a:cs typeface="ＭＳ Ｐゴシック" pitchFamily="-106" charset="-128"/>
              </a:rPr>
              <a:t>If anyone loves me, he will obey my word, and my Father will love him, and we will come to him and take up residence with him</a:t>
            </a:r>
            <a:r>
              <a:rPr lang="en-US" sz="1400" b="0" i="0" u="none" strike="noStrike" kern="1200" baseline="0" dirty="0">
                <a:solidFill>
                  <a:schemeClr val="tx1"/>
                </a:solidFill>
                <a:latin typeface="+mn-lt"/>
                <a:ea typeface="ＭＳ Ｐゴシック" pitchFamily="-106" charset="-128"/>
                <a:cs typeface="ＭＳ Ｐゴシック" pitchFamily="-106" charset="-128"/>
              </a:rPr>
              <a:t>.</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r>
              <a:rPr lang="en-US" sz="1400" dirty="0"/>
              <a:t>I Cor. 2:13-16</a:t>
            </a:r>
          </a:p>
          <a:p>
            <a:r>
              <a:rPr lang="en-US" sz="1400" dirty="0"/>
              <a:t>“…</a:t>
            </a:r>
            <a:r>
              <a:rPr lang="en-US" sz="1400" b="1" dirty="0"/>
              <a:t>but we have the mind of Christ</a:t>
            </a:r>
            <a:r>
              <a:rPr lang="en-US" sz="1400" dirty="0"/>
              <a:t>”</a:t>
            </a: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380023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baseline="0" dirty="0"/>
          </a:p>
          <a:p>
            <a:r>
              <a:rPr lang="en-US" sz="1400" baseline="0" dirty="0"/>
              <a:t>Are you “of the truth”….?</a:t>
            </a:r>
          </a:p>
          <a:p>
            <a:endParaRPr lang="en-US" sz="1400" baseline="0" dirty="0"/>
          </a:p>
          <a:p>
            <a:r>
              <a:rPr lang="en-US" sz="1600" dirty="0"/>
              <a:t>----------------------------------------------------------------------------</a:t>
            </a:r>
          </a:p>
          <a:p>
            <a:endParaRPr lang="en-US" sz="1600" dirty="0"/>
          </a:p>
          <a:p>
            <a:r>
              <a:rPr lang="en-US" sz="1800" b="1" dirty="0"/>
              <a:t>**** This moment was also one that divided Humanity forevermore.  ****</a:t>
            </a:r>
          </a:p>
          <a:p>
            <a:endParaRPr lang="en-US" sz="1600" dirty="0"/>
          </a:p>
          <a:p>
            <a:r>
              <a:rPr lang="en-US" sz="1600" b="1" dirty="0"/>
              <a:t>Not just a Call to Unity…  Also, a Call to Separate!   From Whom or What?  Why?</a:t>
            </a:r>
          </a:p>
          <a:p>
            <a:endParaRPr lang="en-US" sz="1600" b="1" dirty="0"/>
          </a:p>
          <a:p>
            <a:r>
              <a:rPr lang="en-US" sz="1400" dirty="0"/>
              <a:t>----------------------------------------------------------------------------</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Joh 14:6</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(6)  Jesus replied, “I am the way, and </a:t>
            </a:r>
            <a:r>
              <a:rPr lang="en-US" sz="1400" b="1" i="0" u="none" strike="noStrike" kern="1200" baseline="0" dirty="0">
                <a:solidFill>
                  <a:schemeClr val="tx1"/>
                </a:solidFill>
                <a:latin typeface="+mn-lt"/>
                <a:ea typeface="ＭＳ Ｐゴシック" pitchFamily="-106" charset="-128"/>
                <a:cs typeface="ＭＳ Ｐゴシック" pitchFamily="-106" charset="-128"/>
              </a:rPr>
              <a:t>the truth</a:t>
            </a:r>
            <a:r>
              <a:rPr lang="en-US" sz="1400" b="0" i="0" u="none" strike="noStrike" kern="1200" baseline="0" dirty="0">
                <a:solidFill>
                  <a:schemeClr val="tx1"/>
                </a:solidFill>
                <a:latin typeface="+mn-lt"/>
                <a:ea typeface="ＭＳ Ｐゴシック" pitchFamily="-106" charset="-128"/>
                <a:cs typeface="ＭＳ Ｐゴシック" pitchFamily="-106" charset="-128"/>
              </a:rPr>
              <a:t>, and the life. No one comes to the Father except through me.</a:t>
            </a:r>
          </a:p>
          <a:p>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1" i="0" u="none" strike="noStrike" kern="1200" baseline="0" dirty="0">
                <a:solidFill>
                  <a:schemeClr val="tx1"/>
                </a:solidFill>
                <a:latin typeface="+mn-lt"/>
                <a:ea typeface="ＭＳ Ｐゴシック" pitchFamily="-106" charset="-128"/>
                <a:cs typeface="ＭＳ Ｐゴシック" pitchFamily="-106" charset="-128"/>
              </a:rPr>
              <a:t>Joh 17:14-21  </a:t>
            </a:r>
            <a:r>
              <a:rPr lang="en-US" sz="1400" b="0" i="0" u="none" strike="noStrike" kern="1200" baseline="0" dirty="0">
                <a:solidFill>
                  <a:schemeClr val="tx1"/>
                </a:solidFill>
                <a:latin typeface="+mn-lt"/>
                <a:ea typeface="ＭＳ Ｐゴシック" pitchFamily="-106" charset="-128"/>
                <a:cs typeface="ＭＳ Ｐゴシック" pitchFamily="-106" charset="-128"/>
              </a:rPr>
              <a:t>I have given them your word, and the world has hated them, because they do not belong to the world, just as I do not belong to the world.  (15)  I am not asking you to take them out of the world, but that you keep them safe from the evil one.  (16)  They do not belong to the world just as I do not belong to the world.  (17)  </a:t>
            </a:r>
            <a:r>
              <a:rPr lang="en-US" sz="1400" b="1" i="0" u="none" strike="noStrike" kern="1200" baseline="0" dirty="0">
                <a:solidFill>
                  <a:schemeClr val="tx1"/>
                </a:solidFill>
                <a:latin typeface="+mn-lt"/>
                <a:ea typeface="ＭＳ Ｐゴシック" pitchFamily="-106" charset="-128"/>
                <a:cs typeface="ＭＳ Ｐゴシック" pitchFamily="-106" charset="-128"/>
              </a:rPr>
              <a:t>Set them apart in the truth; your word is truth.  </a:t>
            </a:r>
            <a:r>
              <a:rPr lang="en-US" sz="1400" b="0" i="0" u="none" strike="noStrike" kern="1200" baseline="0" dirty="0">
                <a:solidFill>
                  <a:schemeClr val="tx1"/>
                </a:solidFill>
                <a:latin typeface="+mn-lt"/>
                <a:ea typeface="ＭＳ Ｐゴシック" pitchFamily="-106" charset="-128"/>
                <a:cs typeface="ＭＳ Ｐゴシック" pitchFamily="-106" charset="-128"/>
              </a:rPr>
              <a:t>(18)  Just as you sent me into the world, so I sent them into the world.  (19)  And I set myself apart on their behalf, so that they too may be truly set apart.  (20)  </a:t>
            </a:r>
            <a:r>
              <a:rPr lang="en-US" sz="1400" b="1" i="0" u="none" strike="noStrike" kern="1200" baseline="0" dirty="0">
                <a:solidFill>
                  <a:schemeClr val="tx1"/>
                </a:solidFill>
                <a:latin typeface="+mn-lt"/>
                <a:ea typeface="ＭＳ Ｐゴシック" pitchFamily="-106" charset="-128"/>
                <a:cs typeface="ＭＳ Ｐゴシック" pitchFamily="-106" charset="-128"/>
              </a:rPr>
              <a:t>“I am not praying only on their behalf, but also on behalf of those who believe in me through their testimony,  (21)  that they will all be one, just as you, Father, are in me and I am in you. I pray that they will be in us, so that the world will believe that you sent me.</a:t>
            </a:r>
          </a:p>
          <a:p>
            <a:endParaRPr lang="en-US" sz="1400" dirty="0"/>
          </a:p>
          <a:p>
            <a:r>
              <a:rPr lang="en-US" sz="1400" dirty="0"/>
              <a:t>----------------------------------------------------------------------------</a:t>
            </a:r>
          </a:p>
          <a:p>
            <a:pPr rtl="0"/>
            <a:endParaRPr lang="en-US" sz="1400" b="0"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1" i="0" u="none" strike="noStrike" kern="1200" baseline="0" dirty="0">
                <a:solidFill>
                  <a:schemeClr val="tx1"/>
                </a:solidFill>
                <a:latin typeface="+mn-lt"/>
                <a:ea typeface="ＭＳ Ｐゴシック" pitchFamily="-106" charset="-128"/>
                <a:cs typeface="ＭＳ Ｐゴシック" pitchFamily="-106" charset="-128"/>
              </a:rPr>
              <a:t>Joh 14:23  </a:t>
            </a:r>
            <a:r>
              <a:rPr lang="en-US" sz="1400" b="0" i="0" u="none" strike="noStrike" kern="1200" baseline="0" dirty="0">
                <a:solidFill>
                  <a:schemeClr val="tx1"/>
                </a:solidFill>
                <a:latin typeface="+mn-lt"/>
                <a:ea typeface="ＭＳ Ｐゴシック" pitchFamily="-106" charset="-128"/>
                <a:cs typeface="ＭＳ Ｐゴシック" pitchFamily="-106" charset="-128"/>
              </a:rPr>
              <a:t>Jesus replied, “</a:t>
            </a:r>
            <a:r>
              <a:rPr lang="en-US" sz="1400" b="1" i="0" u="none" strike="noStrike" kern="1200" baseline="0" dirty="0">
                <a:solidFill>
                  <a:schemeClr val="tx1"/>
                </a:solidFill>
                <a:latin typeface="+mn-lt"/>
                <a:ea typeface="ＭＳ Ｐゴシック" pitchFamily="-106" charset="-128"/>
                <a:cs typeface="ＭＳ Ｐゴシック" pitchFamily="-106" charset="-128"/>
              </a:rPr>
              <a:t>If anyone loves me, he will obey my word, and my Father will love him, and we will come to him and take up residence with him</a:t>
            </a:r>
            <a:r>
              <a:rPr lang="en-US" sz="1400" b="0" i="0" u="none" strike="noStrike" kern="1200" baseline="0" dirty="0">
                <a:solidFill>
                  <a:schemeClr val="tx1"/>
                </a:solidFill>
                <a:latin typeface="+mn-lt"/>
                <a:ea typeface="ＭＳ Ｐゴシック" pitchFamily="-106" charset="-128"/>
                <a:cs typeface="ＭＳ Ｐゴシック" pitchFamily="-106" charset="-128"/>
              </a:rPr>
              <a:t>.</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r>
              <a:rPr lang="en-US" sz="1400" b="1" dirty="0"/>
              <a:t>I Cor. 2:13-16  </a:t>
            </a:r>
            <a:r>
              <a:rPr lang="en-US" sz="1400" dirty="0"/>
              <a:t>“…</a:t>
            </a:r>
            <a:r>
              <a:rPr lang="en-US" sz="1400" b="1" dirty="0"/>
              <a:t>but we have the mind of Christ</a:t>
            </a:r>
            <a:r>
              <a:rPr lang="en-US" sz="1400" dirty="0"/>
              <a:t>”</a:t>
            </a:r>
          </a:p>
          <a:p>
            <a:endParaRPr lang="en-US" sz="1400" dirty="0"/>
          </a:p>
          <a:p>
            <a:r>
              <a:rPr lang="en-US" sz="1400" dirty="0"/>
              <a:t>----------------------------------------------------------------------------</a:t>
            </a:r>
          </a:p>
          <a:p>
            <a:endParaRPr lang="en-US" sz="1400" dirty="0"/>
          </a:p>
          <a:p>
            <a:r>
              <a:rPr lang="en-US" sz="1200" b="1" dirty="0"/>
              <a:t>There is a world of chaos and confusion.  The system in which we live is pitted against the Truth of God.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When divisions arise in the church - doctrinal, relational, or practical - they often spring from presuppositions that </a:t>
            </a:r>
            <a:r>
              <a:rPr lang="en-US" b="1" i="1" u="sng" dirty="0"/>
              <a:t>haven’t</a:t>
            </a:r>
            <a:r>
              <a:rPr lang="en-US" b="1" dirty="0"/>
              <a:t> been tested against objective truth.</a:t>
            </a:r>
            <a:endParaRPr lang="en-US" sz="1200" b="1" dirty="0"/>
          </a:p>
          <a:p>
            <a:endParaRPr lang="en-US" sz="1200" b="1" dirty="0"/>
          </a:p>
          <a:p>
            <a:r>
              <a:rPr lang="en-US" sz="1200" b="1" dirty="0"/>
              <a:t>Know the Truth.  Have Discernment.  </a:t>
            </a:r>
          </a:p>
          <a:p>
            <a:endParaRPr lang="en-US" sz="1200" dirty="0"/>
          </a:p>
          <a:p>
            <a:r>
              <a:rPr lang="en-US" sz="1200" b="1" dirty="0"/>
              <a:t>God has given you Himself (Jesus) who is Truth, The Holy Spirit that you may know Truth, His Word that you may test Truth.  How terrible that you may ignore these and yet be deceived.</a:t>
            </a:r>
          </a:p>
          <a:p>
            <a:endParaRPr lang="en-US" sz="1200" dirty="0"/>
          </a:p>
          <a:p>
            <a:r>
              <a:rPr lang="en-US" sz="1200" b="1" dirty="0"/>
              <a:t>Don’t spend time thinking about what “they” think versus what “He” thinks.“  “…but we have the mind of Christ” (1 Cor. 2).</a:t>
            </a:r>
          </a:p>
          <a:p>
            <a:endParaRPr lang="en-US" sz="1200" b="1" dirty="0"/>
          </a:p>
          <a:p>
            <a:r>
              <a:rPr lang="en-US" sz="1200" b="1" dirty="0"/>
              <a:t>--------------------------------------------------------------------------</a:t>
            </a:r>
          </a:p>
          <a:p>
            <a:endParaRPr lang="en-US" sz="1200" b="1" dirty="0"/>
          </a:p>
          <a:p>
            <a:r>
              <a:rPr lang="en-US" sz="1200" b="1" dirty="0"/>
              <a:t>It’s essential to be able to say “that’s right” and “that’s wrong”.  There is often an unwillingness to disagree.   </a:t>
            </a:r>
          </a:p>
          <a:p>
            <a:r>
              <a:rPr lang="en-US" sz="1200" b="1" dirty="0"/>
              <a:t>There has to be constant and healthy debate about Truth in the Church.  Be Opinionated…  Declare “that’s wrong” and “that’s right”.  Don’t be subjective…</a:t>
            </a:r>
          </a:p>
          <a:p>
            <a:endParaRPr lang="en-US" sz="1200" b="1" dirty="0"/>
          </a:p>
          <a:p>
            <a:pPr fontAlgn="auto"/>
            <a:r>
              <a:rPr lang="en-US" sz="1200" b="0" kern="1200" dirty="0">
                <a:solidFill>
                  <a:schemeClr val="tx1"/>
                </a:solidFill>
                <a:effectLst/>
                <a:latin typeface="+mn-lt"/>
                <a:ea typeface="ＭＳ Ｐゴシック" pitchFamily="-106" charset="-128"/>
                <a:cs typeface="ＭＳ Ｐゴシック" pitchFamily="-106" charset="-128"/>
              </a:rPr>
              <a:t>Jay Adams wrote… “From the garden of Eden with its two trees – one allowed, one forbidden – to the eternal destiny of the human being in heaven or in hell, the Bible sets forth two and only two ways: </a:t>
            </a:r>
            <a:r>
              <a:rPr lang="en-US" sz="1200" b="0" u="sng" kern="1200" dirty="0">
                <a:solidFill>
                  <a:schemeClr val="tx1"/>
                </a:solidFill>
                <a:effectLst/>
                <a:latin typeface="+mn-lt"/>
                <a:ea typeface="ＭＳ Ｐゴシック" pitchFamily="-106" charset="-128"/>
                <a:cs typeface="ＭＳ Ｐゴシック" pitchFamily="-106" charset="-128"/>
              </a:rPr>
              <a:t>God’s way and all others</a:t>
            </a:r>
            <a:r>
              <a:rPr lang="en-US" sz="1200" b="0" kern="1200" dirty="0">
                <a:solidFill>
                  <a:schemeClr val="tx1"/>
                </a:solidFill>
                <a:effectLst/>
                <a:latin typeface="+mn-lt"/>
                <a:ea typeface="ＭＳ Ｐゴシック" pitchFamily="-106" charset="-128"/>
                <a:cs typeface="ＭＳ Ｐゴシック" pitchFamily="-106" charset="-128"/>
              </a:rPr>
              <a:t>. Accordingly, people are either saved or lost. They belong to God’s people or the world. There is Gerizim, the mount of blessing, and Ebal, the mount of cursing. There is the narrow way and the wide way. One leads to eternal life, the other to eternal destruction.</a:t>
            </a:r>
          </a:p>
          <a:p>
            <a:pPr fontAlgn="auto"/>
            <a:endParaRPr lang="en-US" sz="1200" b="0" kern="1200" dirty="0">
              <a:solidFill>
                <a:schemeClr val="tx1"/>
              </a:solidFill>
              <a:effectLst/>
              <a:latin typeface="+mn-lt"/>
              <a:ea typeface="ＭＳ Ｐゴシック" pitchFamily="-106" charset="-128"/>
              <a:cs typeface="ＭＳ Ｐゴシック" pitchFamily="-106" charset="-128"/>
            </a:endParaRPr>
          </a:p>
          <a:p>
            <a:pPr fontAlgn="auto"/>
            <a:r>
              <a:rPr lang="en-US" sz="1200" b="0" kern="1200" dirty="0">
                <a:solidFill>
                  <a:schemeClr val="tx1"/>
                </a:solidFill>
                <a:effectLst/>
                <a:latin typeface="+mn-lt"/>
                <a:ea typeface="ＭＳ Ｐゴシック" pitchFamily="-106" charset="-128"/>
                <a:cs typeface="ＭＳ Ｐゴシック" pitchFamily="-106" charset="-128"/>
              </a:rPr>
              <a:t>“There are those who are against and those who are with us. There are those within the kingdom and those outside the kingdom. There is life and death, truth and falsehood, good and bad, light and darkness, the kingdom of God and the kingdom of Satan, love and hatred, spiritual wisdom and the wisdom of the world. And Christ is said to be the way, the truth, and the life; and no one may come to the Father but by Him. He is the only name under the sky by which one may be saved.” </a:t>
            </a:r>
          </a:p>
          <a:p>
            <a:pPr fontAlgn="auto"/>
            <a:endParaRPr lang="en-US" sz="1200" b="0" kern="1200" dirty="0">
              <a:solidFill>
                <a:schemeClr val="tx1"/>
              </a:solidFill>
              <a:effectLst/>
              <a:latin typeface="+mn-lt"/>
              <a:ea typeface="ＭＳ Ｐゴシック" pitchFamily="-106" charset="-128"/>
              <a:cs typeface="ＭＳ Ｐゴシック" pitchFamily="-106" charset="-128"/>
            </a:endParaRPr>
          </a:p>
          <a:p>
            <a:pPr fontAlgn="auto"/>
            <a:r>
              <a:rPr lang="en-US" sz="1200" b="0" kern="1200" dirty="0">
                <a:solidFill>
                  <a:schemeClr val="tx1"/>
                </a:solidFill>
                <a:effectLst/>
                <a:latin typeface="+mn-lt"/>
                <a:ea typeface="ＭＳ Ｐゴシック" pitchFamily="-106" charset="-128"/>
                <a:cs typeface="ＭＳ Ｐゴシック" pitchFamily="-106" charset="-128"/>
              </a:rPr>
              <a:t>And that is exactly the way the Bible presents itself. It presents truth and error, God’s way and everybody else’s way. There’s a right way, there’s a wrong way. There’s a right interpretation of a passage, and every other interpretation is the wrong one. There’s a right theology, and anything that disagrees with it is a wrong theology. There is a right way to understand God, Christ, the Holy Spirit, and salvation, and a wrong way. This is on every page of the Bible, from the beginning to the end of Scripture. This antithetical kind of thinking is everywhere.</a:t>
            </a:r>
          </a:p>
          <a:p>
            <a:endParaRPr lang="en-US" sz="1200" dirty="0"/>
          </a:p>
          <a:p>
            <a:endParaRPr lang="en-US" sz="1200" dirty="0"/>
          </a:p>
          <a:p>
            <a:endParaRPr lang="en-US" sz="1200" b="1" dirty="0"/>
          </a:p>
          <a:p>
            <a:endParaRPr lang="en-US" sz="1200" b="1" dirty="0"/>
          </a:p>
          <a:p>
            <a:pPr marL="0" lvl="0" indent="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3</a:t>
            </a:fld>
            <a:endParaRPr lang="en-US" dirty="0"/>
          </a:p>
        </p:txBody>
      </p:sp>
    </p:spTree>
    <p:extLst>
      <p:ext uri="{BB962C8B-B14F-4D97-AF65-F5344CB8AC3E}">
        <p14:creationId xmlns:p14="http://schemas.microsoft.com/office/powerpoint/2010/main" val="1654847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A3048-D17D-3C5D-AB0A-DC346004CE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59ED23-E175-90C0-C3F7-FDCD83F51F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095593-7FDE-255C-9626-89DCCC62690E}"/>
              </a:ext>
            </a:extLst>
          </p:cNvPr>
          <p:cNvSpPr>
            <a:spLocks noGrp="1"/>
          </p:cNvSpPr>
          <p:nvPr>
            <p:ph type="body" idx="1"/>
          </p:nvPr>
        </p:nvSpPr>
        <p:spPr/>
        <p:txBody>
          <a:bodyPr>
            <a:normAutofit fontScale="40000" lnSpcReduction="20000"/>
          </a:bodyPr>
          <a:lstStyle/>
          <a:p>
            <a:r>
              <a:rPr lang="en-US" sz="1400" dirty="0"/>
              <a:t>There are two things that are in constant conflict – The Truth and The Lies</a:t>
            </a:r>
          </a:p>
          <a:p>
            <a:endParaRPr lang="en-US" sz="1400" dirty="0"/>
          </a:p>
          <a:p>
            <a:r>
              <a:rPr lang="en-US" sz="1400" dirty="0"/>
              <a:t>Knowledge is only valuable if it becomes the driving force in the choices we make.   The right choices requires knowledge.  A pattern of right choices suggests Wisdom.</a:t>
            </a:r>
          </a:p>
          <a:p>
            <a:endParaRPr lang="en-US" sz="1400" dirty="0"/>
          </a:p>
          <a:p>
            <a:r>
              <a:rPr lang="en-US" sz="1400" dirty="0"/>
              <a:t>What is the greatest need in the Church today?   The biggest problem?   (A lack of discernment)  (Accepting the wrong choices)  (Failing to recognize the signs)</a:t>
            </a:r>
          </a:p>
          <a:p>
            <a:endParaRPr lang="en-US" sz="1400" dirty="0"/>
          </a:p>
          <a:p>
            <a:r>
              <a:rPr lang="en-US" sz="1400" dirty="0"/>
              <a:t>Eclectic Theology – a quilted collection of patterns that makes no sense.  No discernment, no discrimination.  No rhyme nor reason.  Indiscriminate.  Contemporary Christian scene exhibits no discriminating judgements about any theological ideas.   How dare you question any viewpoint?   </a:t>
            </a:r>
          </a:p>
          <a:p>
            <a:endParaRPr lang="en-US" sz="1400" dirty="0"/>
          </a:p>
          <a:p>
            <a:r>
              <a:rPr lang="en-US" sz="1400" dirty="0"/>
              <a:t>Biblical Christianity is fighting for its life.  This growing lack of Spiritual Discrimination out-strips any other problem we now see in the Church.</a:t>
            </a:r>
          </a:p>
          <a:p>
            <a:endParaRPr lang="en-US" sz="1400" dirty="0"/>
          </a:p>
          <a:p>
            <a:r>
              <a:rPr lang="en-US" sz="1400" dirty="0"/>
              <a:t>We are warned against teachers “who tickle our ears” with certain messages, warned against false teachers, demonic forces, perverse teachings, commandments of men, ideas that are deceitful, empty philosophies, traditions of men, corrupters of the Word of God, false prophets, agents of Satan.</a:t>
            </a:r>
          </a:p>
          <a:p>
            <a:endParaRPr lang="en-US" sz="1400" dirty="0"/>
          </a:p>
          <a:p>
            <a:r>
              <a:rPr lang="en-US" sz="1400" dirty="0"/>
              <a:t>There is a world of chaos and confusion.  The system in which we live is pitted against the Truth of God.</a:t>
            </a:r>
          </a:p>
          <a:p>
            <a:endParaRPr lang="en-US" sz="1400" dirty="0"/>
          </a:p>
          <a:p>
            <a:r>
              <a:rPr lang="en-US" sz="1400" dirty="0"/>
              <a:t>Know the Truth.  Have Discernment.  </a:t>
            </a:r>
          </a:p>
          <a:p>
            <a:endParaRPr lang="en-US" sz="1400" dirty="0"/>
          </a:p>
          <a:p>
            <a:r>
              <a:rPr lang="en-US" sz="1400" dirty="0"/>
              <a:t>God has given you Himself (Jesus) who is Truth, The Holy Spirit that you may know Truth, His Word that you may test Truth.  How terrible that you may ignore these and yet be deceived.</a:t>
            </a:r>
          </a:p>
          <a:p>
            <a:endParaRPr lang="en-US" sz="1400" dirty="0"/>
          </a:p>
          <a:p>
            <a:r>
              <a:rPr lang="en-US" sz="1400" dirty="0"/>
              <a:t>Scriptural Interpretation with Precision is warranted.  Amateur versus Professional.  Knowing Sound Doctrine.  Lack of Doctrinal Clarity and Conviction.</a:t>
            </a:r>
          </a:p>
          <a:p>
            <a:endParaRPr lang="en-US" sz="1400" dirty="0"/>
          </a:p>
          <a:p>
            <a:r>
              <a:rPr lang="en-US" sz="1400" b="1" dirty="0"/>
              <a:t>Don’t spend time thinking about what “they” think versus what “He” thinks.“  “…but we have the mind of Christ” (1 Cor. 2).</a:t>
            </a:r>
          </a:p>
          <a:p>
            <a:endParaRPr lang="en-US" sz="1400" b="1" dirty="0"/>
          </a:p>
          <a:p>
            <a:r>
              <a:rPr lang="en-US" sz="1400" b="1" dirty="0"/>
              <a:t>It’s essential to be able to say “that’s right” and “that’s wrong”.  There is often an unwillingness to disagree.   </a:t>
            </a:r>
          </a:p>
          <a:p>
            <a:r>
              <a:rPr lang="en-US" sz="1400" b="1" dirty="0"/>
              <a:t>There has to be constant and healthy debate about Truth in the Church.  Be Opinionated…  Declare “that’s wrong” and “that’s right”.  Don’t be subjective…</a:t>
            </a:r>
          </a:p>
          <a:p>
            <a:endParaRPr lang="en-US" sz="1400" b="1" dirty="0"/>
          </a:p>
          <a:p>
            <a:pPr fontAlgn="auto"/>
            <a:r>
              <a:rPr lang="en-US" sz="1400" b="0" kern="1200" dirty="0">
                <a:solidFill>
                  <a:schemeClr val="tx1"/>
                </a:solidFill>
                <a:effectLst/>
                <a:latin typeface="+mn-lt"/>
                <a:ea typeface="ＭＳ Ｐゴシック" pitchFamily="-106" charset="-128"/>
                <a:cs typeface="ＭＳ Ｐゴシック" pitchFamily="-106" charset="-128"/>
              </a:rPr>
              <a:t>Jay Adams wrote… “From the garden of Eden with its two trees – one allowed, one forbidden – to the eternal destiny of the human being in heaven or in hell, the Bible sets forth two and only two ways: </a:t>
            </a:r>
            <a:r>
              <a:rPr lang="en-US" sz="1400" b="0" u="sng" kern="1200" dirty="0">
                <a:solidFill>
                  <a:schemeClr val="tx1"/>
                </a:solidFill>
                <a:effectLst/>
                <a:latin typeface="+mn-lt"/>
                <a:ea typeface="ＭＳ Ｐゴシック" pitchFamily="-106" charset="-128"/>
                <a:cs typeface="ＭＳ Ｐゴシック" pitchFamily="-106" charset="-128"/>
              </a:rPr>
              <a:t>God’s way and all others</a:t>
            </a:r>
            <a:r>
              <a:rPr lang="en-US" sz="1400" b="0" kern="1200" dirty="0">
                <a:solidFill>
                  <a:schemeClr val="tx1"/>
                </a:solidFill>
                <a:effectLst/>
                <a:latin typeface="+mn-lt"/>
                <a:ea typeface="ＭＳ Ｐゴシック" pitchFamily="-106" charset="-128"/>
                <a:cs typeface="ＭＳ Ｐゴシック" pitchFamily="-106" charset="-128"/>
              </a:rPr>
              <a:t>. Accordingly, people are either saved or lost. They belong to God’s people or the world. There is Gerizim, the mount of blessing, and Ebal, the mount of cursing. There is the narrow way and the wide way. One leads to eternal life, the other to eternal destruction.</a:t>
            </a:r>
          </a:p>
          <a:p>
            <a:pPr fontAlgn="auto"/>
            <a:endParaRPr lang="en-US" sz="1400" b="0" kern="1200" dirty="0">
              <a:solidFill>
                <a:schemeClr val="tx1"/>
              </a:solidFill>
              <a:effectLst/>
              <a:latin typeface="+mn-lt"/>
              <a:ea typeface="ＭＳ Ｐゴシック" pitchFamily="-106" charset="-128"/>
              <a:cs typeface="ＭＳ Ｐゴシック" pitchFamily="-106" charset="-128"/>
            </a:endParaRPr>
          </a:p>
          <a:p>
            <a:pPr fontAlgn="auto"/>
            <a:r>
              <a:rPr lang="en-US" sz="1400" b="0" kern="1200" dirty="0">
                <a:solidFill>
                  <a:schemeClr val="tx1"/>
                </a:solidFill>
                <a:effectLst/>
                <a:latin typeface="+mn-lt"/>
                <a:ea typeface="ＭＳ Ｐゴシック" pitchFamily="-106" charset="-128"/>
                <a:cs typeface="ＭＳ Ｐゴシック" pitchFamily="-106" charset="-128"/>
              </a:rPr>
              <a:t>“There are those who are against and those who are with us. There are those within the kingdom and those outside the kingdom. There is life and death, truth and falsehood, good and bad, light and darkness, the kingdom of God and the kingdom of Satan, love and hatred, spiritual wisdom and the wisdom of the world. And Christ is said to be the way, the truth, and the life; and no one may come to the Father but by Him. He is the only name under the sky by which one may be saved.” </a:t>
            </a:r>
          </a:p>
          <a:p>
            <a:pPr fontAlgn="auto"/>
            <a:endParaRPr lang="en-US" sz="1400" b="0" kern="1200" dirty="0">
              <a:solidFill>
                <a:schemeClr val="tx1"/>
              </a:solidFill>
              <a:effectLst/>
              <a:latin typeface="+mn-lt"/>
              <a:ea typeface="ＭＳ Ｐゴシック" pitchFamily="-106" charset="-128"/>
              <a:cs typeface="ＭＳ Ｐゴシック" pitchFamily="-106" charset="-128"/>
            </a:endParaRPr>
          </a:p>
          <a:p>
            <a:pPr fontAlgn="auto"/>
            <a:r>
              <a:rPr lang="en-US" sz="1400" b="0" kern="1200" dirty="0">
                <a:solidFill>
                  <a:schemeClr val="tx1"/>
                </a:solidFill>
                <a:effectLst/>
                <a:latin typeface="+mn-lt"/>
                <a:ea typeface="ＭＳ Ｐゴシック" pitchFamily="-106" charset="-128"/>
                <a:cs typeface="ＭＳ Ｐゴシック" pitchFamily="-106" charset="-128"/>
              </a:rPr>
              <a:t>And that is exactly the way the Bible presents itself. It presents truth and error, God’s way and everybody else’s way. There’s a right way, there’s a wrong way. There’s a right interpretation of a passage, and every other interpretation is the wrong one. There’s a right theology, and anything that disagrees with it is a wrong theology. There is a right way to understand God, Christ, the Holy Spirit, and salvation, and a wrong way. This is on every page of the Bible, from the beginning to the end of Scripture. This antithetical kind of thinking is everywhere.</a:t>
            </a:r>
          </a:p>
          <a:p>
            <a:endParaRPr lang="en-US" sz="1400" dirty="0"/>
          </a:p>
          <a:p>
            <a:endParaRPr lang="en-US" sz="1400" dirty="0"/>
          </a:p>
          <a:p>
            <a:endParaRPr lang="en-US" dirty="0"/>
          </a:p>
        </p:txBody>
      </p:sp>
      <p:sp>
        <p:nvSpPr>
          <p:cNvPr id="4" name="Slide Number Placeholder 3">
            <a:extLst>
              <a:ext uri="{FF2B5EF4-FFF2-40B4-BE49-F238E27FC236}">
                <a16:creationId xmlns:a16="http://schemas.microsoft.com/office/drawing/2014/main" id="{42856627-7B42-CCBC-A5DA-0086504FA70A}"/>
              </a:ext>
            </a:extLst>
          </p:cNvPr>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1114980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3B88A-E5D5-C891-A5B7-A2E59CBBB6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39A2BE-BCFA-DC37-9DFE-0A52B62544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A91AAB-14DF-F678-E5FD-083E6BA72377}"/>
              </a:ext>
            </a:extLst>
          </p:cNvPr>
          <p:cNvSpPr>
            <a:spLocks noGrp="1"/>
          </p:cNvSpPr>
          <p:nvPr>
            <p:ph type="body" idx="1"/>
          </p:nvPr>
        </p:nvSpPr>
        <p:spPr/>
        <p:txBody>
          <a:bodyPr>
            <a:normAutofit fontScale="92500" lnSpcReduction="10000"/>
          </a:bodyPr>
          <a:lstStyle/>
          <a:p>
            <a:r>
              <a:rPr lang="en-US" dirty="0"/>
              <a:t>Discerning truth is essential for unity in the church. Without spiritual discernment, believers may fall into error, deception, or harmful division. Scripture calls God’s people not only to know the truth, but to test, examine, and uphold it.</a:t>
            </a:r>
          </a:p>
          <a:p>
            <a:endParaRPr lang="en-US" dirty="0"/>
          </a:p>
          <a:p>
            <a:r>
              <a:rPr lang="en-US" dirty="0"/>
              <a:t>Discernment defends unity by:</a:t>
            </a:r>
          </a:p>
          <a:p>
            <a:r>
              <a:rPr lang="en-US" b="1" dirty="0"/>
              <a:t>Preventing division</a:t>
            </a:r>
            <a:r>
              <a:rPr lang="en-US" dirty="0"/>
              <a:t> over false or misapplied doctrine.</a:t>
            </a:r>
          </a:p>
          <a:p>
            <a:r>
              <a:rPr lang="en-US" b="1" dirty="0"/>
              <a:t>Protecting the flock</a:t>
            </a:r>
            <a:r>
              <a:rPr lang="en-US" dirty="0"/>
              <a:t> from spiritual manipulation.</a:t>
            </a:r>
          </a:p>
          <a:p>
            <a:r>
              <a:rPr lang="en-US" b="1" dirty="0"/>
              <a:t>Promoting maturity</a:t>
            </a:r>
            <a:r>
              <a:rPr lang="en-US" dirty="0"/>
              <a:t>, which leads to clarity, humility, and shared understanding.</a:t>
            </a:r>
          </a:p>
          <a:p>
            <a:endParaRPr lang="en-US" b="1" dirty="0"/>
          </a:p>
          <a:p>
            <a:r>
              <a:rPr lang="en-US" b="1" dirty="0"/>
              <a:t>Practice</a:t>
            </a:r>
            <a:r>
              <a:rPr lang="en-US" dirty="0"/>
              <a:t>:</a:t>
            </a:r>
          </a:p>
          <a:p>
            <a:r>
              <a:rPr lang="en-US" dirty="0"/>
              <a:t>Measure claims by </a:t>
            </a:r>
            <a:r>
              <a:rPr lang="en-US" b="1" dirty="0"/>
              <a:t>Scripture</a:t>
            </a:r>
            <a:r>
              <a:rPr lang="en-US" dirty="0"/>
              <a:t> (e.g. Bereans in Acts 17:11).</a:t>
            </a:r>
          </a:p>
          <a:p>
            <a:r>
              <a:rPr lang="en-US" dirty="0"/>
              <a:t>Assess outcomes through </a:t>
            </a:r>
            <a:r>
              <a:rPr lang="en-US" b="1" dirty="0"/>
              <a:t>spiritual fruit</a:t>
            </a:r>
            <a:r>
              <a:rPr lang="en-US" dirty="0"/>
              <a:t> (Galatians 5:22–23).</a:t>
            </a:r>
          </a:p>
          <a:p>
            <a:r>
              <a:rPr lang="en-US" dirty="0"/>
              <a:t>Encourage thoughtful </a:t>
            </a:r>
            <a:r>
              <a:rPr lang="en-US" b="1" dirty="0"/>
              <a:t>dialogue</a:t>
            </a:r>
            <a:r>
              <a:rPr lang="en-US" dirty="0"/>
              <a:t> rooted in love and truth (Ephesians 4:15).</a:t>
            </a:r>
          </a:p>
          <a:p>
            <a:endParaRPr lang="en-US" dirty="0"/>
          </a:p>
          <a:p>
            <a:r>
              <a:rPr lang="en-US" b="1" dirty="0" err="1"/>
              <a:t>Php</a:t>
            </a:r>
            <a:r>
              <a:rPr lang="en-US" b="1" dirty="0"/>
              <a:t> 1:9-11  </a:t>
            </a:r>
            <a:r>
              <a:rPr lang="en-US" dirty="0"/>
              <a:t>And I pray this, that your love may abound even more and more in knowledge and every kind of insight  (10)  so that you can decide what is best, and thus be sincere and blameless for the day of Christ,  (11)  filled with the fruit of righteousness that comes through Jesus Christ to the glory and praise of God.</a:t>
            </a:r>
          </a:p>
          <a:p>
            <a:endParaRPr lang="en-US" dirty="0"/>
          </a:p>
          <a:p>
            <a:r>
              <a:rPr lang="en-US" dirty="0"/>
              <a:t>Act 17:11  These Jews were more open-minded than those in Thessalonica, for they eagerly received the message, examining the scriptures carefully every day to see if these things were so.</a:t>
            </a:r>
          </a:p>
        </p:txBody>
      </p:sp>
      <p:sp>
        <p:nvSpPr>
          <p:cNvPr id="4" name="Slide Number Placeholder 3">
            <a:extLst>
              <a:ext uri="{FF2B5EF4-FFF2-40B4-BE49-F238E27FC236}">
                <a16:creationId xmlns:a16="http://schemas.microsoft.com/office/drawing/2014/main" id="{AE872CDA-EB8D-6203-5E7A-3E86F9F47C9C}"/>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325972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78BD6-0186-C74C-8731-740A05B7E7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27B020-738D-8A0E-5DBC-14C0B1E61E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6DA4B1-2074-A112-D6CE-98680C4300F3}"/>
              </a:ext>
            </a:extLst>
          </p:cNvPr>
          <p:cNvSpPr>
            <a:spLocks noGrp="1"/>
          </p:cNvSpPr>
          <p:nvPr>
            <p:ph type="body" idx="1"/>
          </p:nvPr>
        </p:nvSpPr>
        <p:spPr/>
        <p:txBody>
          <a:bodyPr>
            <a:normAutofit fontScale="85000" lnSpcReduction="20000"/>
          </a:bodyPr>
          <a:lstStyle/>
          <a:p>
            <a:endParaRPr lang="en-US" b="1" dirty="0"/>
          </a:p>
          <a:p>
            <a:r>
              <a:rPr lang="en-US" dirty="0"/>
              <a:t>Here are three insightful quotes that associate </a:t>
            </a:r>
            <a:r>
              <a:rPr lang="en-US" b="1" dirty="0"/>
              <a:t>war with deception</a:t>
            </a:r>
            <a:r>
              <a:rPr lang="en-US" dirty="0"/>
              <a:t>, useful for exploring how </a:t>
            </a:r>
            <a:r>
              <a:rPr lang="en-US" b="1" dirty="0"/>
              <a:t>misinterpretation, false assumptions, or divisiveness</a:t>
            </a:r>
            <a:r>
              <a:rPr lang="en-US" dirty="0"/>
              <a:t> can function like warfare within a community or church.</a:t>
            </a:r>
          </a:p>
          <a:p>
            <a:endParaRPr lang="en-US" dirty="0"/>
          </a:p>
          <a:p>
            <a:r>
              <a:rPr lang="en-US" b="1" dirty="0"/>
              <a:t>1. “All warfare is based on deception.”</a:t>
            </a:r>
          </a:p>
          <a:p>
            <a:r>
              <a:rPr lang="en-US" dirty="0"/>
              <a:t>— </a:t>
            </a:r>
            <a:r>
              <a:rPr lang="en-US" i="1" dirty="0"/>
              <a:t>Sun Tzu, The Art of War</a:t>
            </a:r>
            <a:endParaRPr lang="en-US" dirty="0"/>
          </a:p>
          <a:p>
            <a:r>
              <a:rPr lang="en-US" b="1" dirty="0"/>
              <a:t>Context</a:t>
            </a:r>
            <a:r>
              <a:rPr lang="en-US" dirty="0"/>
              <a:t>: This foundational quote sets the tone for Sun Tzu’s philosophy, emphasizing that misleading the enemy is a strategic necessity.</a:t>
            </a:r>
          </a:p>
          <a:p>
            <a:r>
              <a:rPr lang="en-US" b="1" dirty="0"/>
              <a:t>Church Application</a:t>
            </a:r>
            <a:r>
              <a:rPr lang="en-US" dirty="0"/>
              <a:t>: Misunderstanding and deception—intentional or not—are strategic tools of spiritual warfare. Division in the church often begins when truth is distorted or obscured.</a:t>
            </a:r>
          </a:p>
          <a:p>
            <a:endParaRPr lang="en-US" dirty="0"/>
          </a:p>
          <a:p>
            <a:r>
              <a:rPr lang="en-US" b="1" dirty="0"/>
              <a:t>2. “The first casualty of war is truth.”</a:t>
            </a:r>
          </a:p>
          <a:p>
            <a:r>
              <a:rPr lang="en-US" dirty="0"/>
              <a:t>— </a:t>
            </a:r>
            <a:r>
              <a:rPr lang="en-US" i="1" dirty="0"/>
              <a:t>Attributed to U.S. Senator Hiram Johnson (1917)</a:t>
            </a:r>
            <a:endParaRPr lang="en-US" dirty="0"/>
          </a:p>
          <a:p>
            <a:r>
              <a:rPr lang="en-US" b="1" dirty="0"/>
              <a:t>Context</a:t>
            </a:r>
            <a:r>
              <a:rPr lang="en-US" dirty="0"/>
              <a:t>: This saying reflects how propaganda, misinformation, and emotional manipulation quickly overshadow objective facts in any conflict.</a:t>
            </a:r>
          </a:p>
          <a:p>
            <a:r>
              <a:rPr lang="en-US" b="1" dirty="0"/>
              <a:t>Church Application</a:t>
            </a:r>
            <a:r>
              <a:rPr lang="en-US" dirty="0"/>
              <a:t>: In times of tension or disagreement, truth is often compromised by fear, pride, or presupposition—undermining unity.</a:t>
            </a:r>
          </a:p>
          <a:p>
            <a:endParaRPr lang="en-US" dirty="0"/>
          </a:p>
          <a:p>
            <a:r>
              <a:rPr lang="en-US" b="1" dirty="0"/>
              <a:t>3. “In war, truth is so precious that she should always be attended by a bodyguard of lies.”</a:t>
            </a:r>
          </a:p>
          <a:p>
            <a:r>
              <a:rPr lang="en-US" dirty="0"/>
              <a:t>— </a:t>
            </a:r>
            <a:r>
              <a:rPr lang="en-US" i="1" dirty="0"/>
              <a:t>Winston Churchill</a:t>
            </a:r>
            <a:endParaRPr lang="en-US" dirty="0"/>
          </a:p>
          <a:p>
            <a:r>
              <a:rPr lang="en-US" b="1" dirty="0"/>
              <a:t>Context</a:t>
            </a:r>
            <a:r>
              <a:rPr lang="en-US" dirty="0"/>
              <a:t>: Churchill used this line during WWII to justify the necessity of military deception in protecting national security.</a:t>
            </a:r>
          </a:p>
          <a:p>
            <a:r>
              <a:rPr lang="en-US" b="1" dirty="0"/>
              <a:t>Church Application</a:t>
            </a:r>
            <a:r>
              <a:rPr lang="en-US" dirty="0"/>
              <a:t>: When believers begin to guard their positions or reputations with rhetorical smokescreens rather than honest dialogue, relational breakdown is inevitable.</a:t>
            </a:r>
          </a:p>
          <a:p>
            <a:endParaRPr lang="en-US" dirty="0"/>
          </a:p>
        </p:txBody>
      </p:sp>
      <p:sp>
        <p:nvSpPr>
          <p:cNvPr id="4" name="Slide Number Placeholder 3">
            <a:extLst>
              <a:ext uri="{FF2B5EF4-FFF2-40B4-BE49-F238E27FC236}">
                <a16:creationId xmlns:a16="http://schemas.microsoft.com/office/drawing/2014/main" id="{550FAA13-CDFA-BDB6-7F94-33DF3C8170D2}"/>
              </a:ext>
            </a:extLst>
          </p:cNvPr>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443093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A97D4-FD45-B5CC-34B6-091BE762D2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0E5046-62C5-9AD9-8390-C7F39FAA9E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EABCA2-D438-C509-DB7D-951CD5093702}"/>
              </a:ext>
            </a:extLst>
          </p:cNvPr>
          <p:cNvSpPr>
            <a:spLocks noGrp="1"/>
          </p:cNvSpPr>
          <p:nvPr>
            <p:ph type="body" idx="1"/>
          </p:nvPr>
        </p:nvSpPr>
        <p:spPr/>
        <p:txBody>
          <a:bodyPr>
            <a:normAutofit/>
          </a:bodyPr>
          <a:lstStyle/>
          <a:p>
            <a:r>
              <a:rPr lang="en-US" dirty="0"/>
              <a:t>Job’s friends—Eliphaz, Bildad, Zophar, and Elihu—offer insight into how </a:t>
            </a:r>
            <a:r>
              <a:rPr lang="en-US" b="1" u="sng" dirty="0"/>
              <a:t>faulty presuppositions can damage relationships and cloud theological truth</a:t>
            </a:r>
            <a:r>
              <a:rPr lang="en-US" dirty="0"/>
              <a:t>. Each speaks as if he fully understands the reason for Job’s suffering, but their shared assumptions are flawed.</a:t>
            </a:r>
          </a:p>
          <a:p>
            <a:endParaRPr lang="en-US" dirty="0"/>
          </a:p>
          <a:p>
            <a:r>
              <a:rPr lang="en-US" dirty="0"/>
              <a:t>Key Observations:</a:t>
            </a:r>
          </a:p>
          <a:p>
            <a:r>
              <a:rPr lang="en-US" dirty="0"/>
              <a:t>1. Job’s character reputation indicates that his friends would also have been people of high character.  Each appears to “know God”.</a:t>
            </a:r>
          </a:p>
          <a:p>
            <a:r>
              <a:rPr lang="en-US" dirty="0"/>
              <a:t>2. The Satan (Accuser) appears to have overtaken Job’s friends.  Each friend ultimately accuses Job of sin.  They have become </a:t>
            </a:r>
            <a:r>
              <a:rPr lang="en-US" b="1" dirty="0"/>
              <a:t>Delegated Accusers</a:t>
            </a:r>
            <a:r>
              <a:rPr lang="en-US" dirty="0"/>
              <a:t>.</a:t>
            </a:r>
          </a:p>
          <a:p>
            <a:r>
              <a:rPr lang="en-US" dirty="0"/>
              <a:t>3. Ultimately, Job succumbs to the attack on his character (Job 42:3).  But what was his sin?  Where did Job’s sin originate (i.e. the Mind).</a:t>
            </a:r>
          </a:p>
          <a:p>
            <a:endParaRPr lang="en-US" dirty="0"/>
          </a:p>
          <a:p>
            <a:endParaRPr lang="en-US" dirty="0"/>
          </a:p>
        </p:txBody>
      </p:sp>
      <p:sp>
        <p:nvSpPr>
          <p:cNvPr id="4" name="Slide Number Placeholder 3">
            <a:extLst>
              <a:ext uri="{FF2B5EF4-FFF2-40B4-BE49-F238E27FC236}">
                <a16:creationId xmlns:a16="http://schemas.microsoft.com/office/drawing/2014/main" id="{B2EB662D-4D16-10BA-E671-93A13605E98D}"/>
              </a:ext>
            </a:extLst>
          </p:cNvPr>
          <p:cNvSpPr>
            <a:spLocks noGrp="1"/>
          </p:cNvSpPr>
          <p:nvPr>
            <p:ph type="sldNum" sz="quarter" idx="5"/>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760937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A0F56-E51E-1772-4BA8-9713A1628D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9AF874-9DE6-65EC-F7E7-E745EDDFFC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A771D6-8B41-6459-68CE-57120F7D2855}"/>
              </a:ext>
            </a:extLst>
          </p:cNvPr>
          <p:cNvSpPr>
            <a:spLocks noGrp="1"/>
          </p:cNvSpPr>
          <p:nvPr>
            <p:ph type="body" idx="1"/>
          </p:nvPr>
        </p:nvSpPr>
        <p:spPr/>
        <p:txBody>
          <a:bodyPr>
            <a:normAutofit fontScale="70000" lnSpcReduction="20000"/>
          </a:bodyPr>
          <a:lstStyle/>
          <a:p>
            <a:r>
              <a:rPr lang="en-US" sz="1400" dirty="0"/>
              <a:t>All four speakers </a:t>
            </a:r>
            <a:r>
              <a:rPr lang="en-US" sz="1400" b="1" dirty="0"/>
              <a:t>operate from flawed presuppositions</a:t>
            </a:r>
            <a:r>
              <a:rPr lang="en-US" sz="1400" dirty="0"/>
              <a:t>: that Job’s suffering must be deserved. They demonstrate how </a:t>
            </a:r>
            <a:r>
              <a:rPr lang="en-US" sz="1400" b="1" dirty="0"/>
              <a:t>misapplication of truth</a:t>
            </a:r>
            <a:r>
              <a:rPr lang="en-US" sz="1400" dirty="0"/>
              <a:t>, even when well-intended, leads to </a:t>
            </a:r>
            <a:r>
              <a:rPr lang="en-US" sz="1400" b="1" dirty="0"/>
              <a:t>false counsel and further division</a:t>
            </a:r>
            <a:r>
              <a:rPr lang="en-US" sz="1400" dirty="0"/>
              <a:t>. Their failure underscores the need for </a:t>
            </a:r>
            <a:r>
              <a:rPr lang="en-US" sz="1400" b="1" dirty="0"/>
              <a:t>humility, context, and compassion</a:t>
            </a:r>
            <a:r>
              <a:rPr lang="en-US" sz="1400" dirty="0"/>
              <a:t> in theological dialogue—directly applicable to preserving unity in the church.</a:t>
            </a:r>
          </a:p>
          <a:p>
            <a:endParaRPr lang="en-US" sz="1400" b="1" dirty="0"/>
          </a:p>
          <a:p>
            <a:r>
              <a:rPr lang="en-US" sz="1400" b="1" dirty="0"/>
              <a:t>What Is Presuppositional Thinking?</a:t>
            </a:r>
          </a:p>
          <a:p>
            <a:r>
              <a:rPr lang="en-US" sz="1400" dirty="0"/>
              <a:t>Presuppositional thinking involves </a:t>
            </a:r>
            <a:r>
              <a:rPr lang="en-US" sz="1400" b="1" dirty="0"/>
              <a:t>starting with assumptions</a:t>
            </a:r>
            <a:r>
              <a:rPr lang="en-US" sz="1400" dirty="0"/>
              <a:t> that shape how we interpret reality, truth, and Scripture. These assumptions are often </a:t>
            </a:r>
            <a:r>
              <a:rPr lang="en-US" sz="1400" b="1" dirty="0"/>
              <a:t>unexamined</a:t>
            </a:r>
            <a:r>
              <a:rPr lang="en-US" sz="1400" dirty="0"/>
              <a:t> but deeply rooted in our worldview—our overarching framework for making sense of life, meaning, morality, and destiny.</a:t>
            </a:r>
          </a:p>
          <a:p>
            <a:endParaRPr lang="en-US" sz="1400" dirty="0"/>
          </a:p>
          <a:p>
            <a:r>
              <a:rPr lang="en-US" sz="1400" dirty="0"/>
              <a:t>Example:</a:t>
            </a:r>
            <a:br>
              <a:rPr lang="en-US" sz="1400" dirty="0"/>
            </a:br>
            <a:r>
              <a:rPr lang="en-US" sz="1400" dirty="0"/>
              <a:t>If someone presupposes that "truth is relative," they will interpret Scripture selectively, potentially dismissing clear biblical commands as "contextual" or outdated.</a:t>
            </a:r>
          </a:p>
          <a:p>
            <a:endParaRPr lang="en-US" sz="1400" b="1" dirty="0"/>
          </a:p>
          <a:p>
            <a:r>
              <a:rPr lang="en-US" sz="1400" b="1" dirty="0"/>
              <a:t>How It Leads to Incorrect Assumptions</a:t>
            </a:r>
          </a:p>
          <a:p>
            <a:endParaRPr lang="en-US" sz="1400" b="1" dirty="0"/>
          </a:p>
          <a:p>
            <a:r>
              <a:rPr lang="en-US" sz="1400" b="1" dirty="0"/>
              <a:t>Confirmation Bias</a:t>
            </a:r>
            <a:r>
              <a:rPr lang="en-US" sz="1400" dirty="0"/>
              <a:t>: We only accept interpretations that match what we already believe.</a:t>
            </a:r>
          </a:p>
          <a:p>
            <a:r>
              <a:rPr lang="en-US" sz="1400" b="1" dirty="0"/>
              <a:t>Cultural Filtering</a:t>
            </a:r>
            <a:r>
              <a:rPr lang="en-US" sz="1400" dirty="0"/>
              <a:t>: We interpret eternal truths through the lens of modern trends or preferences (e.g. self-image or influencer dogmas).</a:t>
            </a:r>
          </a:p>
          <a:p>
            <a:r>
              <a:rPr lang="en-US" sz="1400" b="1" dirty="0"/>
              <a:t>Doctrinal Rigidity</a:t>
            </a:r>
            <a:r>
              <a:rPr lang="en-US" sz="1400" dirty="0"/>
              <a:t>: We assume our denominational position is the only legitimate one without examining Scripture afresh.</a:t>
            </a:r>
          </a:p>
          <a:p>
            <a:endParaRPr lang="en-US" sz="1400" dirty="0"/>
          </a:p>
          <a:p>
            <a:r>
              <a:rPr lang="en-US" sz="1400" dirty="0"/>
              <a:t>These errors contribute to </a:t>
            </a:r>
            <a:r>
              <a:rPr lang="en-US" sz="1400" b="1" dirty="0"/>
              <a:t>theological division, moral confusion</a:t>
            </a:r>
            <a:r>
              <a:rPr lang="en-US" sz="1400" dirty="0"/>
              <a:t>, and </a:t>
            </a:r>
            <a:r>
              <a:rPr lang="en-US" sz="1400" b="1" dirty="0"/>
              <a:t>church disunity</a:t>
            </a:r>
            <a:r>
              <a:rPr lang="en-US" sz="1400" dirty="0"/>
              <a:t>—precisely the issues your course aims to resolve.</a:t>
            </a:r>
          </a:p>
          <a:p>
            <a:endParaRPr lang="en-US" dirty="0"/>
          </a:p>
        </p:txBody>
      </p:sp>
      <p:sp>
        <p:nvSpPr>
          <p:cNvPr id="4" name="Slide Number Placeholder 3">
            <a:extLst>
              <a:ext uri="{FF2B5EF4-FFF2-40B4-BE49-F238E27FC236}">
                <a16:creationId xmlns:a16="http://schemas.microsoft.com/office/drawing/2014/main" id="{222BF6B3-5164-CFF9-67DD-DFA32F472CB5}"/>
              </a:ext>
            </a:extLst>
          </p:cNvPr>
          <p:cNvSpPr>
            <a:spLocks noGrp="1"/>
          </p:cNvSpPr>
          <p:nvPr>
            <p:ph type="sldNum" sz="quarter" idx="5"/>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3894795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E64CA4-3F3B-42B2-82D6-9C9E69A03A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5F954F-D1EB-B6B8-CE1C-D4C6340306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FAFB00-6A10-3729-A40E-F9FD808C1CAF}"/>
              </a:ext>
            </a:extLst>
          </p:cNvPr>
          <p:cNvSpPr>
            <a:spLocks noGrp="1"/>
          </p:cNvSpPr>
          <p:nvPr>
            <p:ph type="body" idx="1"/>
          </p:nvPr>
        </p:nvSpPr>
        <p:spPr/>
        <p:txBody>
          <a:bodyPr>
            <a:normAutofit fontScale="92500" lnSpcReduction="20000"/>
          </a:bodyPr>
          <a:lstStyle/>
          <a:p>
            <a:r>
              <a:rPr lang="en-US" b="1" dirty="0"/>
              <a:t>Discernment via Truth Tests</a:t>
            </a:r>
          </a:p>
          <a:p>
            <a:endParaRPr lang="en-US" b="1" dirty="0"/>
          </a:p>
          <a:p>
            <a:r>
              <a:rPr lang="en-US" b="1" dirty="0"/>
              <a:t>1. Correspondence Test</a:t>
            </a:r>
          </a:p>
          <a:p>
            <a:pPr lvl="1"/>
            <a:r>
              <a:rPr lang="en-US" b="1" dirty="0"/>
              <a:t>Truth must correspond to reality.</a:t>
            </a:r>
            <a:endParaRPr lang="en-US" dirty="0"/>
          </a:p>
          <a:p>
            <a:pPr lvl="1"/>
            <a:r>
              <a:rPr lang="en-US" i="1" dirty="0"/>
              <a:t>Example</a:t>
            </a:r>
            <a:r>
              <a:rPr lang="en-US" dirty="0"/>
              <a:t>: If we say “God is love” (1 John 4:8), then our actions and church culture should reflect this.</a:t>
            </a:r>
          </a:p>
          <a:p>
            <a:pPr lvl="1"/>
            <a:r>
              <a:rPr lang="en-US" b="1" dirty="0"/>
              <a:t>Application</a:t>
            </a:r>
            <a:r>
              <a:rPr lang="en-US" dirty="0"/>
              <a:t>: Church unity must correspond to the visible fruit of love, peace, and mutual care—not just doctrinal statements.</a:t>
            </a:r>
          </a:p>
          <a:p>
            <a:endParaRPr lang="en-US" b="1" dirty="0"/>
          </a:p>
          <a:p>
            <a:r>
              <a:rPr lang="en-US" b="1" dirty="0"/>
              <a:t>2. Correlation Test</a:t>
            </a:r>
          </a:p>
          <a:p>
            <a:pPr lvl="1"/>
            <a:r>
              <a:rPr lang="en-US" b="1" dirty="0"/>
              <a:t>Truth must cohere with other known truths.</a:t>
            </a:r>
            <a:endParaRPr lang="en-US" dirty="0"/>
          </a:p>
          <a:p>
            <a:pPr lvl="1"/>
            <a:r>
              <a:rPr lang="en-US" i="1" dirty="0"/>
              <a:t>Example</a:t>
            </a:r>
            <a:r>
              <a:rPr lang="en-US" dirty="0"/>
              <a:t>: “Grace saves” and “Faith without works is dead” must correlate (Ephesians 2:8–10 + James 2:17).</a:t>
            </a:r>
          </a:p>
          <a:p>
            <a:pPr lvl="1"/>
            <a:r>
              <a:rPr lang="en-US" b="1" dirty="0"/>
              <a:t>Application</a:t>
            </a:r>
            <a:r>
              <a:rPr lang="en-US" dirty="0"/>
              <a:t>: Interpret Scripture in context of the whole Bible to avoid false dichotomies (e.g., truth vs. love, grace vs. accountability).</a:t>
            </a:r>
          </a:p>
          <a:p>
            <a:endParaRPr lang="en-US" dirty="0"/>
          </a:p>
          <a:p>
            <a:r>
              <a:rPr lang="en-US" dirty="0"/>
              <a:t>When divisions arise in the church - doctrinal, relational, or practical - they often spring from </a:t>
            </a:r>
            <a:r>
              <a:rPr lang="en-US" b="1" dirty="0"/>
              <a:t>presuppositions</a:t>
            </a:r>
            <a:r>
              <a:rPr lang="en-US" dirty="0"/>
              <a:t> that </a:t>
            </a:r>
            <a:r>
              <a:rPr lang="en-US" i="1" u="sng" dirty="0"/>
              <a:t>haven’t</a:t>
            </a:r>
            <a:r>
              <a:rPr lang="en-US" dirty="0"/>
              <a:t> been tested against </a:t>
            </a:r>
            <a:r>
              <a:rPr lang="en-US" b="1" dirty="0"/>
              <a:t>objective truth</a:t>
            </a:r>
            <a:r>
              <a:rPr lang="en-US" dirty="0"/>
              <a:t>.</a:t>
            </a:r>
          </a:p>
          <a:p>
            <a:endParaRPr lang="en-US" dirty="0"/>
          </a:p>
          <a:p>
            <a:r>
              <a:rPr lang="en-US" dirty="0"/>
              <a:t>Teaching mature Christians to:</a:t>
            </a:r>
          </a:p>
          <a:p>
            <a:pPr marL="171450" indent="-171450">
              <a:buFont typeface="Arial" panose="020B0604020202020204" pitchFamily="34" charset="0"/>
              <a:buChar char="•"/>
            </a:pPr>
            <a:r>
              <a:rPr lang="en-US" b="1" dirty="0"/>
              <a:t>Recognize their assumptions</a:t>
            </a:r>
            <a:r>
              <a:rPr lang="en-US" dirty="0"/>
              <a:t>,</a:t>
            </a:r>
          </a:p>
          <a:p>
            <a:pPr marL="171450" indent="-171450">
              <a:buFont typeface="Arial" panose="020B0604020202020204" pitchFamily="34" charset="0"/>
              <a:buChar char="•"/>
            </a:pPr>
            <a:r>
              <a:rPr lang="en-US" b="1" dirty="0"/>
              <a:t>Test ideas against Scripture and observable fruit</a:t>
            </a:r>
            <a:r>
              <a:rPr lang="en-US" dirty="0"/>
              <a:t>, and</a:t>
            </a:r>
          </a:p>
          <a:p>
            <a:pPr marL="171450" indent="-171450">
              <a:buFont typeface="Arial" panose="020B0604020202020204" pitchFamily="34" charset="0"/>
              <a:buChar char="•"/>
            </a:pPr>
            <a:r>
              <a:rPr lang="en-US" b="1" dirty="0"/>
              <a:t>Ensure coherence within the whole counsel of God </a:t>
            </a:r>
            <a:r>
              <a:rPr lang="en-US" dirty="0"/>
              <a:t>can help </a:t>
            </a:r>
            <a:r>
              <a:rPr lang="en-US" b="1" dirty="0"/>
              <a:t>resolve disagreements</a:t>
            </a:r>
            <a:r>
              <a:rPr lang="en-US" dirty="0"/>
              <a:t>, </a:t>
            </a:r>
            <a:r>
              <a:rPr lang="en-US" b="1" dirty="0"/>
              <a:t>strengthen unity</a:t>
            </a:r>
            <a:r>
              <a:rPr lang="en-US" dirty="0"/>
              <a:t>, and promote </a:t>
            </a:r>
            <a:r>
              <a:rPr lang="en-US" b="1" dirty="0"/>
              <a:t>humble discernment</a:t>
            </a:r>
            <a:r>
              <a:rPr lang="en-US" dirty="0"/>
              <a:t>.</a:t>
            </a:r>
          </a:p>
          <a:p>
            <a:endParaRPr lang="en-US" dirty="0"/>
          </a:p>
        </p:txBody>
      </p:sp>
      <p:sp>
        <p:nvSpPr>
          <p:cNvPr id="4" name="Slide Number Placeholder 3">
            <a:extLst>
              <a:ext uri="{FF2B5EF4-FFF2-40B4-BE49-F238E27FC236}">
                <a16:creationId xmlns:a16="http://schemas.microsoft.com/office/drawing/2014/main" id="{FDA77F08-6287-72E4-01E9-87A9826546C2}"/>
              </a:ext>
            </a:extLst>
          </p:cNvPr>
          <p:cNvSpPr>
            <a:spLocks noGrp="1"/>
          </p:cNvSpPr>
          <p:nvPr>
            <p:ph type="sldNum" sz="quarter" idx="5"/>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4096566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381000"/>
            <a:ext cx="822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Call to Unity</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A Divine Mandate</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What does it mean to “purify your soul”?</a:t>
            </a:r>
          </a:p>
          <a:p>
            <a:endParaRPr lang="en-US" sz="2400" dirty="0"/>
          </a:p>
          <a:p>
            <a:r>
              <a:rPr lang="en-US" sz="2800" b="0" dirty="0"/>
              <a:t>Since you have </a:t>
            </a:r>
            <a:r>
              <a:rPr lang="en-US" sz="2800" dirty="0"/>
              <a:t>purified your souls in obeying the truth through the Spirit in sincere love of the brethren</a:t>
            </a:r>
            <a:r>
              <a:rPr lang="en-US" sz="2800" b="0" dirty="0"/>
              <a:t>, love one another fervently with a pure heart, having been born again, not of corruptible seed but incorruptible, through the word of God which lives and abides forever…</a:t>
            </a:r>
          </a:p>
          <a:p>
            <a:r>
              <a:rPr lang="en-US" sz="2800" b="0" dirty="0"/>
              <a:t>(1 Peter 1:22-23)</a:t>
            </a:r>
            <a:endParaRPr lang="en-US" sz="2800" dirty="0">
              <a:solidFill>
                <a:schemeClr val="tx2">
                  <a:lumMod val="60000"/>
                  <a:lumOff val="40000"/>
                </a:schemeClr>
              </a:solidFill>
            </a:endParaRPr>
          </a:p>
          <a:p>
            <a:endParaRPr lang="en-US" sz="2000" dirty="0">
              <a:solidFill>
                <a:schemeClr val="tx2">
                  <a:lumMod val="60000"/>
                  <a:lumOff val="40000"/>
                </a:schemeClr>
              </a:solidFill>
            </a:endParaRPr>
          </a:p>
          <a:p>
            <a:r>
              <a:rPr lang="en-US" sz="2400" dirty="0">
                <a:solidFill>
                  <a:schemeClr val="tx2">
                    <a:lumMod val="60000"/>
                    <a:lumOff val="40000"/>
                  </a:schemeClr>
                </a:solidFill>
              </a:rPr>
              <a:t>https://tinyurl.com/Call2Unity</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DCE67-46AB-B632-D33C-0776CA8E809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2B80581-BF6A-BC1C-DECD-F651B65C7A75}"/>
              </a:ext>
            </a:extLst>
          </p:cNvPr>
          <p:cNvSpPr>
            <a:spLocks noGrp="1"/>
          </p:cNvSpPr>
          <p:nvPr>
            <p:ph type="title"/>
          </p:nvPr>
        </p:nvSpPr>
        <p:spPr>
          <a:xfrm>
            <a:off x="228600" y="7088"/>
            <a:ext cx="8839200" cy="914400"/>
          </a:xfrm>
        </p:spPr>
        <p:txBody>
          <a:bodyPr>
            <a:normAutofit fontScale="90000"/>
          </a:bodyPr>
          <a:lstStyle/>
          <a:p>
            <a:pPr algn="l"/>
            <a:r>
              <a:rPr lang="en-US" sz="3600" dirty="0"/>
              <a:t>The Heart of the Christian Gospel</a:t>
            </a:r>
            <a:br>
              <a:rPr lang="en-US" sz="3600" dirty="0"/>
            </a:br>
            <a:r>
              <a:rPr lang="en-US" sz="2400" dirty="0">
                <a:solidFill>
                  <a:schemeClr val="tx2">
                    <a:lumMod val="60000"/>
                    <a:lumOff val="40000"/>
                  </a:schemeClr>
                </a:solidFill>
              </a:rPr>
              <a:t>Restoration of a covenant relationship with God</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0936A936-4695-7FEA-4D11-62AF7D941575}"/>
              </a:ext>
            </a:extLst>
          </p:cNvPr>
          <p:cNvSpPr txBox="1"/>
          <p:nvPr/>
        </p:nvSpPr>
        <p:spPr>
          <a:xfrm>
            <a:off x="228600" y="990600"/>
            <a:ext cx="8686800" cy="3416320"/>
          </a:xfrm>
          <a:prstGeom prst="rect">
            <a:avLst/>
          </a:prstGeom>
          <a:noFill/>
        </p:spPr>
        <p:txBody>
          <a:bodyPr wrap="square">
            <a:spAutoFit/>
          </a:bodyPr>
          <a:lstStyle/>
          <a:p>
            <a:r>
              <a:rPr lang="en-US" b="1" i="1" dirty="0">
                <a:latin typeface="+mn-lt"/>
              </a:rPr>
              <a:t>John 17:3</a:t>
            </a:r>
            <a:r>
              <a:rPr lang="en-US" i="1" dirty="0">
                <a:latin typeface="+mn-lt"/>
              </a:rPr>
              <a:t> "Now this is eternal life: that they know you, the only true God, and Jesus Christ, whom you have sent."</a:t>
            </a:r>
          </a:p>
          <a:p>
            <a:endParaRPr lang="en-US" i="1" dirty="0">
              <a:latin typeface="+mn-lt"/>
            </a:endParaRPr>
          </a:p>
          <a:p>
            <a:r>
              <a:rPr lang="en-US" b="1" i="1" dirty="0">
                <a:latin typeface="+mn-lt"/>
              </a:rPr>
              <a:t>John 14:16-17</a:t>
            </a:r>
            <a:r>
              <a:rPr lang="en-US" i="1" dirty="0">
                <a:latin typeface="+mn-lt"/>
              </a:rPr>
              <a:t> "And I will ask the Father, and he will give you another advocate to help you and be with you forever—the Spirit of truth. The world cannot accept Him, because it neither sees Him nor knows Him. But you know Him, for He lives with you and will be in you.“</a:t>
            </a:r>
          </a:p>
          <a:p>
            <a:endParaRPr lang="en-US" i="1" dirty="0">
              <a:latin typeface="+mn-lt"/>
            </a:endParaRPr>
          </a:p>
          <a:p>
            <a:r>
              <a:rPr lang="en-US" b="1" i="1" dirty="0">
                <a:latin typeface="+mn-lt"/>
              </a:rPr>
              <a:t>2 Corinthians 5:17-18</a:t>
            </a:r>
            <a:r>
              <a:rPr lang="en-US" i="1" dirty="0">
                <a:latin typeface="+mn-lt"/>
              </a:rPr>
              <a:t> "Therefore, if anyone is in Christ, the new creation has come: The old has gone, the new is here! All this is from God, who reconciled us to himself through Christ."</a:t>
            </a:r>
          </a:p>
          <a:p>
            <a:endParaRPr lang="en-US" i="1" dirty="0">
              <a:latin typeface="+mn-lt"/>
            </a:endParaRPr>
          </a:p>
        </p:txBody>
      </p:sp>
      <p:sp>
        <p:nvSpPr>
          <p:cNvPr id="2" name="Scroll: Horizontal 1">
            <a:extLst>
              <a:ext uri="{FF2B5EF4-FFF2-40B4-BE49-F238E27FC236}">
                <a16:creationId xmlns:a16="http://schemas.microsoft.com/office/drawing/2014/main" id="{7C2D6DCA-432C-3D4F-0C8F-D4866C10C6E1}"/>
              </a:ext>
            </a:extLst>
          </p:cNvPr>
          <p:cNvSpPr/>
          <p:nvPr/>
        </p:nvSpPr>
        <p:spPr>
          <a:xfrm>
            <a:off x="266700" y="990600"/>
            <a:ext cx="8610600" cy="57912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t>How to be Right with God…</a:t>
            </a:r>
          </a:p>
          <a:p>
            <a:endParaRPr lang="en-US" sz="1600" b="1" i="1" dirty="0"/>
          </a:p>
          <a:p>
            <a:r>
              <a:rPr lang="en-US"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do not weigh us down, because everyone who has been fathered by God </a:t>
            </a:r>
            <a:r>
              <a:rPr lang="en-US" b="1" i="1" u="sng" dirty="0"/>
              <a:t>overcomes</a:t>
            </a:r>
            <a:r>
              <a:rPr lang="en-US" b="1" i="1" dirty="0"/>
              <a:t> the world.”       1 John 4:20 – 5:4</a:t>
            </a:r>
          </a:p>
        </p:txBody>
      </p:sp>
    </p:spTree>
    <p:extLst>
      <p:ext uri="{BB962C8B-B14F-4D97-AF65-F5344CB8AC3E}">
        <p14:creationId xmlns:p14="http://schemas.microsoft.com/office/powerpoint/2010/main" val="31826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DB21F9-89CF-7CAF-BC73-4206B19F57D6}"/>
              </a:ext>
            </a:extLst>
          </p:cNvPr>
          <p:cNvSpPr>
            <a:spLocks noGrp="1"/>
          </p:cNvSpPr>
          <p:nvPr>
            <p:ph type="title"/>
          </p:nvPr>
        </p:nvSpPr>
        <p:spPr>
          <a:xfrm>
            <a:off x="790014" y="7088"/>
            <a:ext cx="7563971" cy="914400"/>
          </a:xfrm>
        </p:spPr>
        <p:txBody>
          <a:bodyPr>
            <a:normAutofit fontScale="90000"/>
          </a:bodyPr>
          <a:lstStyle/>
          <a:p>
            <a:pPr algn="l"/>
            <a:r>
              <a:rPr lang="en-US" sz="3600" dirty="0"/>
              <a:t>The Call to a Unifying Truth</a:t>
            </a:r>
            <a:br>
              <a:rPr lang="en-US" sz="3600" dirty="0"/>
            </a:br>
            <a:r>
              <a:rPr lang="en-US" sz="2200" dirty="0">
                <a:solidFill>
                  <a:schemeClr val="tx2">
                    <a:lumMod val="60000"/>
                    <a:lumOff val="40000"/>
                  </a:schemeClr>
                </a:solidFill>
              </a:rPr>
              <a:t>A Call to Whom?  (John 18:37)</a:t>
            </a:r>
            <a:endParaRPr lang="en-US" sz="2200" i="1" u="sng" dirty="0">
              <a:solidFill>
                <a:schemeClr val="tx2">
                  <a:lumMod val="60000"/>
                  <a:lumOff val="40000"/>
                </a:schemeClr>
              </a:solidFill>
            </a:endParaRPr>
          </a:p>
        </p:txBody>
      </p:sp>
      <p:pic>
        <p:nvPicPr>
          <p:cNvPr id="6" name="Picture 5" descr="A group of people in a room&#10;&#10;AI-generated content may be incorrect.">
            <a:extLst>
              <a:ext uri="{FF2B5EF4-FFF2-40B4-BE49-F238E27FC236}">
                <a16:creationId xmlns:a16="http://schemas.microsoft.com/office/drawing/2014/main" id="{7EE008F8-5EB8-7519-E696-094990DDC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015" y="921488"/>
            <a:ext cx="7563970" cy="5715000"/>
          </a:xfrm>
          <a:prstGeom prst="rect">
            <a:avLst/>
          </a:prstGeom>
        </p:spPr>
      </p:pic>
    </p:spTree>
    <p:extLst>
      <p:ext uri="{BB962C8B-B14F-4D97-AF65-F5344CB8AC3E}">
        <p14:creationId xmlns:p14="http://schemas.microsoft.com/office/powerpoint/2010/main" val="518529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764653" y="1439142"/>
            <a:ext cx="7772400" cy="1066800"/>
          </a:xfrm>
        </p:spPr>
        <p:txBody>
          <a:bodyPr/>
          <a:lstStyle/>
          <a:p>
            <a:pPr eaLnBrk="1" hangingPunct="1"/>
            <a:r>
              <a:rPr lang="en-US" dirty="0"/>
              <a:t>How to Know Truth?</a:t>
            </a:r>
            <a:br>
              <a:rPr lang="en-US" dirty="0"/>
            </a:br>
            <a:endParaRPr sz="3200" i="1" dirty="0"/>
          </a:p>
        </p:txBody>
      </p:sp>
      <p:sp>
        <p:nvSpPr>
          <p:cNvPr id="6147" name="Subtitle 2"/>
          <p:cNvSpPr>
            <a:spLocks noGrp="1"/>
          </p:cNvSpPr>
          <p:nvPr>
            <p:ph type="subTitle" idx="1"/>
          </p:nvPr>
        </p:nvSpPr>
        <p:spPr>
          <a:xfrm>
            <a:off x="457200" y="2971800"/>
            <a:ext cx="8077200" cy="2438400"/>
          </a:xfrm>
        </p:spPr>
        <p:txBody>
          <a:bodyPr/>
          <a:lstStyle/>
          <a:p>
            <a:r>
              <a:rPr lang="en-US" i="1" dirty="0"/>
              <a:t>“…Jesus answered, ‘</a:t>
            </a:r>
            <a:r>
              <a:rPr lang="en-US" b="1" i="1" dirty="0"/>
              <a:t>You say rightly that I am a king</a:t>
            </a:r>
            <a:r>
              <a:rPr lang="en-US" i="1" dirty="0"/>
              <a:t>.  </a:t>
            </a:r>
            <a:r>
              <a:rPr lang="en-US" b="1" i="1" dirty="0"/>
              <a:t>For this </a:t>
            </a:r>
            <a:r>
              <a:rPr lang="en-US" b="1" i="1" u="sng" dirty="0"/>
              <a:t>cause</a:t>
            </a:r>
            <a:r>
              <a:rPr lang="en-US" b="1" i="1" dirty="0"/>
              <a:t> </a:t>
            </a:r>
            <a:r>
              <a:rPr lang="en-US" i="1" dirty="0"/>
              <a:t>I was born, and </a:t>
            </a:r>
            <a:r>
              <a:rPr lang="en-US" b="1" i="1" dirty="0"/>
              <a:t>for this </a:t>
            </a:r>
            <a:r>
              <a:rPr lang="en-US" b="1" i="1" u="sng" dirty="0"/>
              <a:t>cause</a:t>
            </a:r>
            <a:r>
              <a:rPr lang="en-US" b="1" i="1" dirty="0"/>
              <a:t> </a:t>
            </a:r>
            <a:r>
              <a:rPr lang="en-US" i="1" dirty="0"/>
              <a:t>I have come into the world, that </a:t>
            </a:r>
            <a:r>
              <a:rPr lang="en-US" b="1" i="1" dirty="0"/>
              <a:t>I should bear witness to the truth.  </a:t>
            </a:r>
            <a:r>
              <a:rPr lang="en-US" b="1" i="1" u="sng" dirty="0"/>
              <a:t>Everyone who is of the truth hears My voice</a:t>
            </a:r>
            <a:r>
              <a:rPr lang="en-US" i="1" u="sng" dirty="0"/>
              <a:t>.</a:t>
            </a:r>
            <a:r>
              <a:rPr lang="en-US" i="1" dirty="0"/>
              <a:t>’”  John 18:37</a:t>
            </a:r>
          </a:p>
        </p:txBody>
      </p:sp>
      <p:sp>
        <p:nvSpPr>
          <p:cNvPr id="5" name="Scroll: Horizontal 4">
            <a:extLst>
              <a:ext uri="{FF2B5EF4-FFF2-40B4-BE49-F238E27FC236}">
                <a16:creationId xmlns:a16="http://schemas.microsoft.com/office/drawing/2014/main" id="{53B87401-08DA-44D8-88CB-4F08C8AE4EE7}"/>
              </a:ext>
            </a:extLst>
          </p:cNvPr>
          <p:cNvSpPr/>
          <p:nvPr/>
        </p:nvSpPr>
        <p:spPr>
          <a:xfrm>
            <a:off x="400050" y="0"/>
            <a:ext cx="8343900" cy="45720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The LORD says, ‘Wise people should not </a:t>
            </a:r>
            <a:r>
              <a:rPr lang="en-US" b="1" i="1" u="sng" dirty="0"/>
              <a:t>boast</a:t>
            </a:r>
            <a:r>
              <a:rPr lang="en-US" b="1" i="1" dirty="0"/>
              <a:t> that they are wise, Powerful people should not boast that they are powerful. Rich people should not boast that they are rich. If people want to boast, they should boast about this: </a:t>
            </a:r>
            <a:r>
              <a:rPr lang="en-US" b="1" i="1" u="sng" dirty="0"/>
              <a:t>They should boast that they understand and know me.</a:t>
            </a:r>
            <a:r>
              <a:rPr lang="en-US" b="1" i="1" dirty="0"/>
              <a:t>  They should boast that they know and understand that I, the LORD, act out of faithfulness, fairness, and justice in the earth and that I desire people to do these things…’  Jeremiah 9:23-24</a:t>
            </a:r>
          </a:p>
        </p:txBody>
      </p:sp>
      <p:sp>
        <p:nvSpPr>
          <p:cNvPr id="7" name="Scroll: Horizontal 6">
            <a:extLst>
              <a:ext uri="{FF2B5EF4-FFF2-40B4-BE49-F238E27FC236}">
                <a16:creationId xmlns:a16="http://schemas.microsoft.com/office/drawing/2014/main" id="{F1D78565-0B5C-405D-8124-15BDFEF2601B}"/>
              </a:ext>
            </a:extLst>
          </p:cNvPr>
          <p:cNvSpPr/>
          <p:nvPr/>
        </p:nvSpPr>
        <p:spPr>
          <a:xfrm>
            <a:off x="400050" y="0"/>
            <a:ext cx="8343900" cy="45720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“Now we do speak wisdom among the mature, but not a wisdom of this age or of the rulers of this age… Instead we speak the wisdom of God… Things that no eye has seen, or ear heard, or mind imagined, are the things God has prepared for those who love Him. God has revealed these to us by the Spirit… </a:t>
            </a:r>
          </a:p>
          <a:p>
            <a:r>
              <a:rPr lang="en-US" b="1" i="1" dirty="0"/>
              <a:t>And we speak these things, not with words taught us by human wisdom, but with those taught by the Spirit, explaining spiritual things to spiritual people… For who has known the mind of the Lord, so as to advise Him?  </a:t>
            </a:r>
            <a:r>
              <a:rPr lang="en-US" b="1" i="1" u="sng" dirty="0"/>
              <a:t>But we have the mind of Christ.</a:t>
            </a:r>
            <a:r>
              <a:rPr lang="en-US" b="1" i="1" dirty="0"/>
              <a:t>”   </a:t>
            </a:r>
          </a:p>
          <a:p>
            <a:r>
              <a:rPr lang="en-US" b="1" i="1" dirty="0"/>
              <a:t>I Corinthians 2:6-16</a:t>
            </a:r>
          </a:p>
        </p:txBody>
      </p:sp>
      <p:sp>
        <p:nvSpPr>
          <p:cNvPr id="8" name="Scroll: Horizontal 7">
            <a:extLst>
              <a:ext uri="{FF2B5EF4-FFF2-40B4-BE49-F238E27FC236}">
                <a16:creationId xmlns:a16="http://schemas.microsoft.com/office/drawing/2014/main" id="{760662EA-8B38-44D1-8296-E2D98247B2EE}"/>
              </a:ext>
            </a:extLst>
          </p:cNvPr>
          <p:cNvSpPr/>
          <p:nvPr/>
        </p:nvSpPr>
        <p:spPr>
          <a:xfrm>
            <a:off x="400050" y="0"/>
            <a:ext cx="8343900" cy="45720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u="sng" dirty="0"/>
              <a:t>Perspective</a:t>
            </a:r>
            <a:r>
              <a:rPr lang="en-US" sz="2000" b="1" i="1" dirty="0"/>
              <a:t> is understanding something because you are seeing it from a larger frame of reference.  It is the ability to perceive how things are interrelated and then judge their comparative importance.  </a:t>
            </a:r>
            <a:r>
              <a:rPr lang="en-US" sz="2000" b="1" i="1" u="sng" dirty="0"/>
              <a:t>In a spiritual sense, it means seeing life from God’s point of view.</a:t>
            </a:r>
            <a:r>
              <a:rPr lang="en-US" sz="2000" b="1" i="1" dirty="0"/>
              <a:t> In the Bible, the words understanding, wisdom, and discernment all have to do with perspective. The opposite of perspective is hardness of heart, blindness, and cognitive dissonance.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99F437B-C484-EA04-78EC-CCD13A442D0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29B229D-7D39-6772-01FA-3366BCF9F032}"/>
              </a:ext>
            </a:extLst>
          </p:cNvPr>
          <p:cNvSpPr>
            <a:spLocks noGrp="1"/>
          </p:cNvSpPr>
          <p:nvPr>
            <p:ph type="title"/>
          </p:nvPr>
        </p:nvSpPr>
        <p:spPr>
          <a:xfrm>
            <a:off x="228600" y="7088"/>
            <a:ext cx="8839200" cy="914400"/>
          </a:xfrm>
        </p:spPr>
        <p:txBody>
          <a:bodyPr>
            <a:normAutofit fontScale="90000"/>
          </a:bodyPr>
          <a:lstStyle/>
          <a:p>
            <a:pPr algn="l"/>
            <a:r>
              <a:rPr lang="en-US" sz="3600" dirty="0"/>
              <a:t>A Call to Discernment</a:t>
            </a:r>
            <a:br>
              <a:rPr lang="en-US" sz="3600" dirty="0"/>
            </a:br>
            <a:r>
              <a:rPr lang="en-US" sz="2200" dirty="0">
                <a:solidFill>
                  <a:schemeClr val="tx2">
                    <a:lumMod val="60000"/>
                    <a:lumOff val="40000"/>
                  </a:schemeClr>
                </a:solidFill>
              </a:rPr>
              <a:t>A Key Capability of the Divine Truth Cohort</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385F0159-675B-F8D2-E792-96462FE53545}"/>
              </a:ext>
            </a:extLst>
          </p:cNvPr>
          <p:cNvSpPr txBox="1"/>
          <p:nvPr/>
        </p:nvSpPr>
        <p:spPr>
          <a:xfrm>
            <a:off x="228601" y="1066800"/>
            <a:ext cx="8534400" cy="5355312"/>
          </a:xfrm>
          <a:prstGeom prst="rect">
            <a:avLst/>
          </a:prstGeom>
          <a:noFill/>
        </p:spPr>
        <p:txBody>
          <a:bodyPr wrap="square">
            <a:spAutoFit/>
          </a:bodyPr>
          <a:lstStyle/>
          <a:p>
            <a:r>
              <a:rPr lang="en-US" b="1" dirty="0"/>
              <a:t>Matthew 16:1-4 </a:t>
            </a:r>
          </a:p>
          <a:p>
            <a:pPr marL="285750" indent="-285750">
              <a:buFont typeface="Arial" panose="020B0604020202020204" pitchFamily="34" charset="0"/>
              <a:buChar char="•"/>
            </a:pPr>
            <a:r>
              <a:rPr lang="en-US" dirty="0">
                <a:latin typeface="+mn-lt"/>
              </a:rPr>
              <a:t>Religious elite able to “discern the weather” but not the “prophetic signs”.  </a:t>
            </a:r>
          </a:p>
          <a:p>
            <a:pPr marL="285750" indent="-285750">
              <a:buFont typeface="Arial" panose="020B0604020202020204" pitchFamily="34" charset="0"/>
              <a:buChar char="•"/>
            </a:pPr>
            <a:endParaRPr lang="en-US" dirty="0">
              <a:latin typeface="+mn-lt"/>
            </a:endParaRPr>
          </a:p>
          <a:p>
            <a:r>
              <a:rPr lang="en-US" b="1" dirty="0"/>
              <a:t>2 Corinthians 11:1-4 </a:t>
            </a:r>
          </a:p>
          <a:p>
            <a:pPr marL="285750" indent="-285750">
              <a:buFont typeface="Arial" panose="020B0604020202020204" pitchFamily="34" charset="0"/>
              <a:buChar char="•"/>
            </a:pPr>
            <a:r>
              <a:rPr lang="en-US" dirty="0"/>
              <a:t>[False Doctrine]…”you will put up with it!”   Illustrates a Lack of Discernment.</a:t>
            </a:r>
          </a:p>
          <a:p>
            <a:pPr marL="285750" indent="-285750">
              <a:buFont typeface="Arial" panose="020B0604020202020204" pitchFamily="34" charset="0"/>
              <a:buChar char="•"/>
            </a:pPr>
            <a:endParaRPr lang="en-US" dirty="0"/>
          </a:p>
          <a:p>
            <a:r>
              <a:rPr lang="en-US" b="1" dirty="0"/>
              <a:t>2 Thessalonians 5:16-22 </a:t>
            </a:r>
          </a:p>
          <a:p>
            <a:pPr marL="285750" indent="-285750">
              <a:buFont typeface="Arial" panose="020B0604020202020204" pitchFamily="34" charset="0"/>
              <a:buChar char="•"/>
            </a:pPr>
            <a:r>
              <a:rPr lang="en-US" dirty="0"/>
              <a:t>“Do not despise Revelation (i.e. preaching).”  Scripture, discernment, testing.</a:t>
            </a:r>
          </a:p>
          <a:p>
            <a:r>
              <a:rPr lang="en-US" dirty="0"/>
              <a:t>  </a:t>
            </a:r>
          </a:p>
          <a:p>
            <a:r>
              <a:rPr lang="en-US" b="1" dirty="0"/>
              <a:t>2 Timothy 2:15-17 </a:t>
            </a:r>
          </a:p>
          <a:p>
            <a:pPr marL="285750" indent="-285750">
              <a:buFont typeface="Arial" panose="020B0604020202020204" pitchFamily="34" charset="0"/>
              <a:buChar char="•"/>
            </a:pPr>
            <a:r>
              <a:rPr lang="en-US" dirty="0"/>
              <a:t>Practice doctrinal precision.  Avoid the dogmas of self-image and self-worth influencers.</a:t>
            </a:r>
          </a:p>
          <a:p>
            <a:endParaRPr lang="en-US" dirty="0">
              <a:latin typeface="+mn-lt"/>
            </a:endParaRPr>
          </a:p>
          <a:p>
            <a:r>
              <a:rPr lang="en-US" b="1" dirty="0"/>
              <a:t>1 Timothy 6:3-5 ; 11-16 </a:t>
            </a:r>
          </a:p>
          <a:p>
            <a:pPr marL="285750" indent="-285750">
              <a:buFont typeface="Arial" panose="020B0604020202020204" pitchFamily="34" charset="0"/>
              <a:buChar char="•"/>
            </a:pPr>
            <a:r>
              <a:rPr lang="en-US" dirty="0"/>
              <a:t>Guard the Truth. Gain skills for distinguishing truth from falsehood and from half-truth.</a:t>
            </a:r>
          </a:p>
          <a:p>
            <a:endParaRPr lang="en-US" dirty="0">
              <a:latin typeface="+mn-lt"/>
            </a:endParaRPr>
          </a:p>
          <a:p>
            <a:r>
              <a:rPr lang="en-US" b="1" dirty="0"/>
              <a:t>1 John 2:20-29</a:t>
            </a:r>
          </a:p>
          <a:p>
            <a:pPr marL="285750" indent="-285750">
              <a:buFont typeface="Arial" panose="020B0604020202020204" pitchFamily="34" charset="0"/>
              <a:buChar char="•"/>
            </a:pPr>
            <a:r>
              <a:rPr lang="en-US" dirty="0"/>
              <a:t>Constant conflict – The Truth vs. Lies.  Abide in Him and His Teaching.</a:t>
            </a:r>
          </a:p>
        </p:txBody>
      </p:sp>
    </p:spTree>
    <p:extLst>
      <p:ext uri="{BB962C8B-B14F-4D97-AF65-F5344CB8AC3E}">
        <p14:creationId xmlns:p14="http://schemas.microsoft.com/office/powerpoint/2010/main" val="89995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1000"/>
                                        <p:tgtEl>
                                          <p:spTgt spid="7">
                                            <p:txEl>
                                              <p:pRg st="9" end="9"/>
                                            </p:txEl>
                                          </p:spTgt>
                                        </p:tgtEl>
                                      </p:cBhvr>
                                    </p:animEffect>
                                    <p:anim calcmode="lin" valueType="num">
                                      <p:cBhvr>
                                        <p:cTn id="4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1000"/>
                                        <p:tgtEl>
                                          <p:spTgt spid="7">
                                            <p:txEl>
                                              <p:pRg st="10" end="10"/>
                                            </p:txEl>
                                          </p:spTgt>
                                        </p:tgtEl>
                                      </p:cBhvr>
                                    </p:animEffect>
                                    <p:anim calcmode="lin" valueType="num">
                                      <p:cBhvr>
                                        <p:cTn id="4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animEffect transition="in" filter="fade">
                                      <p:cBhvr>
                                        <p:cTn id="55" dur="1000"/>
                                        <p:tgtEl>
                                          <p:spTgt spid="7">
                                            <p:txEl>
                                              <p:pRg st="12" end="12"/>
                                            </p:txEl>
                                          </p:spTgt>
                                        </p:tgtEl>
                                      </p:cBhvr>
                                    </p:animEffect>
                                    <p:anim calcmode="lin" valueType="num">
                                      <p:cBhvr>
                                        <p:cTn id="56"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7">
                                            <p:txEl>
                                              <p:pRg st="13" end="13"/>
                                            </p:txEl>
                                          </p:spTgt>
                                        </p:tgtEl>
                                        <p:attrNameLst>
                                          <p:attrName>style.visibility</p:attrName>
                                        </p:attrNameLst>
                                      </p:cBhvr>
                                      <p:to>
                                        <p:strVal val="visible"/>
                                      </p:to>
                                    </p:set>
                                    <p:animEffect transition="in" filter="fade">
                                      <p:cBhvr>
                                        <p:cTn id="60" dur="1000"/>
                                        <p:tgtEl>
                                          <p:spTgt spid="7">
                                            <p:txEl>
                                              <p:pRg st="13" end="13"/>
                                            </p:txEl>
                                          </p:spTgt>
                                        </p:tgtEl>
                                      </p:cBhvr>
                                    </p:animEffect>
                                    <p:anim calcmode="lin" valueType="num">
                                      <p:cBhvr>
                                        <p:cTn id="61"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62"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7">
                                            <p:txEl>
                                              <p:pRg st="15" end="15"/>
                                            </p:txEl>
                                          </p:spTgt>
                                        </p:tgtEl>
                                        <p:attrNameLst>
                                          <p:attrName>style.visibility</p:attrName>
                                        </p:attrNameLst>
                                      </p:cBhvr>
                                      <p:to>
                                        <p:strVal val="visible"/>
                                      </p:to>
                                    </p:set>
                                    <p:animEffect transition="in" filter="fade">
                                      <p:cBhvr>
                                        <p:cTn id="67" dur="1000"/>
                                        <p:tgtEl>
                                          <p:spTgt spid="7">
                                            <p:txEl>
                                              <p:pRg st="15" end="15"/>
                                            </p:txEl>
                                          </p:spTgt>
                                        </p:tgtEl>
                                      </p:cBhvr>
                                    </p:animEffect>
                                    <p:anim calcmode="lin" valueType="num">
                                      <p:cBhvr>
                                        <p:cTn id="68" dur="1000" fill="hold"/>
                                        <p:tgtEl>
                                          <p:spTgt spid="7">
                                            <p:txEl>
                                              <p:pRg st="15" end="15"/>
                                            </p:txEl>
                                          </p:spTgt>
                                        </p:tgtEl>
                                        <p:attrNameLst>
                                          <p:attrName>ppt_x</p:attrName>
                                        </p:attrNameLst>
                                      </p:cBhvr>
                                      <p:tavLst>
                                        <p:tav tm="0">
                                          <p:val>
                                            <p:strVal val="#ppt_x"/>
                                          </p:val>
                                        </p:tav>
                                        <p:tav tm="100000">
                                          <p:val>
                                            <p:strVal val="#ppt_x"/>
                                          </p:val>
                                        </p:tav>
                                      </p:tavLst>
                                    </p:anim>
                                    <p:anim calcmode="lin" valueType="num">
                                      <p:cBhvr>
                                        <p:cTn id="69" dur="1000" fill="hold"/>
                                        <p:tgtEl>
                                          <p:spTgt spid="7">
                                            <p:txEl>
                                              <p:pRg st="15" end="15"/>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7">
                                            <p:txEl>
                                              <p:pRg st="16" end="16"/>
                                            </p:txEl>
                                          </p:spTgt>
                                        </p:tgtEl>
                                        <p:attrNameLst>
                                          <p:attrName>style.visibility</p:attrName>
                                        </p:attrNameLst>
                                      </p:cBhvr>
                                      <p:to>
                                        <p:strVal val="visible"/>
                                      </p:to>
                                    </p:set>
                                    <p:animEffect transition="in" filter="fade">
                                      <p:cBhvr>
                                        <p:cTn id="72" dur="1000"/>
                                        <p:tgtEl>
                                          <p:spTgt spid="7">
                                            <p:txEl>
                                              <p:pRg st="16" end="16"/>
                                            </p:txEl>
                                          </p:spTgt>
                                        </p:tgtEl>
                                      </p:cBhvr>
                                    </p:animEffect>
                                    <p:anim calcmode="lin" valueType="num">
                                      <p:cBhvr>
                                        <p:cTn id="73" dur="1000" fill="hold"/>
                                        <p:tgtEl>
                                          <p:spTgt spid="7">
                                            <p:txEl>
                                              <p:pRg st="16" end="16"/>
                                            </p:txEl>
                                          </p:spTgt>
                                        </p:tgtEl>
                                        <p:attrNameLst>
                                          <p:attrName>ppt_x</p:attrName>
                                        </p:attrNameLst>
                                      </p:cBhvr>
                                      <p:tavLst>
                                        <p:tav tm="0">
                                          <p:val>
                                            <p:strVal val="#ppt_x"/>
                                          </p:val>
                                        </p:tav>
                                        <p:tav tm="100000">
                                          <p:val>
                                            <p:strVal val="#ppt_x"/>
                                          </p:val>
                                        </p:tav>
                                      </p:tavLst>
                                    </p:anim>
                                    <p:anim calcmode="lin" valueType="num">
                                      <p:cBhvr>
                                        <p:cTn id="74" dur="1000" fill="hold"/>
                                        <p:tgtEl>
                                          <p:spTgt spid="7">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203CC-DF6C-FC7B-3410-1E9E27D63B4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BED4A74-A3D9-D613-E938-A3BCA6B2F98D}"/>
              </a:ext>
            </a:extLst>
          </p:cNvPr>
          <p:cNvSpPr>
            <a:spLocks noGrp="1"/>
          </p:cNvSpPr>
          <p:nvPr>
            <p:ph type="title"/>
          </p:nvPr>
        </p:nvSpPr>
        <p:spPr>
          <a:xfrm>
            <a:off x="381000" y="7088"/>
            <a:ext cx="8686800" cy="914400"/>
          </a:xfrm>
        </p:spPr>
        <p:txBody>
          <a:bodyPr>
            <a:normAutofit fontScale="90000"/>
          </a:bodyPr>
          <a:lstStyle/>
          <a:p>
            <a:pPr algn="l"/>
            <a:r>
              <a:rPr lang="en-US" sz="3600" dirty="0"/>
              <a:t>How to Discern Truth</a:t>
            </a:r>
            <a:br>
              <a:rPr lang="en-US" sz="3600" dirty="0"/>
            </a:br>
            <a:r>
              <a:rPr lang="en-US" sz="2200" dirty="0">
                <a:solidFill>
                  <a:schemeClr val="tx2">
                    <a:lumMod val="60000"/>
                    <a:lumOff val="40000"/>
                  </a:schemeClr>
                </a:solidFill>
              </a:rPr>
              <a:t>A Biblical Call to Discernment</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67E81BCC-EB30-DE60-B67F-FC34D01A86A1}"/>
              </a:ext>
            </a:extLst>
          </p:cNvPr>
          <p:cNvSpPr txBox="1"/>
          <p:nvPr/>
        </p:nvSpPr>
        <p:spPr>
          <a:xfrm>
            <a:off x="381000" y="921488"/>
            <a:ext cx="8382000" cy="5632311"/>
          </a:xfrm>
          <a:prstGeom prst="rect">
            <a:avLst/>
          </a:prstGeom>
          <a:noFill/>
        </p:spPr>
        <p:txBody>
          <a:bodyPr wrap="square">
            <a:spAutoFit/>
          </a:bodyPr>
          <a:lstStyle/>
          <a:p>
            <a:r>
              <a:rPr lang="en-US" b="1" dirty="0"/>
              <a:t>1 Thessalonians 5:21–22</a:t>
            </a:r>
            <a:br>
              <a:rPr lang="en-US" dirty="0"/>
            </a:br>
            <a:r>
              <a:rPr lang="en-US" i="1" dirty="0"/>
              <a:t>“Test everything; hold fast what is good. Abstain from every form of evil.”</a:t>
            </a:r>
            <a:br>
              <a:rPr lang="en-US" dirty="0"/>
            </a:br>
            <a:r>
              <a:rPr lang="en-US" dirty="0"/>
              <a:t>→ Paul calls believers to actively </a:t>
            </a:r>
            <a:r>
              <a:rPr lang="en-US" b="1" dirty="0"/>
              <a:t>evaluate teachings and influences</a:t>
            </a:r>
            <a:r>
              <a:rPr lang="en-US" dirty="0"/>
              <a:t> rather than accept them blindly.</a:t>
            </a:r>
          </a:p>
          <a:p>
            <a:endParaRPr lang="en-US" dirty="0"/>
          </a:p>
          <a:p>
            <a:r>
              <a:rPr lang="en-US" b="1" dirty="0"/>
              <a:t>1 John 4:1</a:t>
            </a:r>
            <a:br>
              <a:rPr lang="en-US" dirty="0"/>
            </a:br>
            <a:r>
              <a:rPr lang="en-US" i="1" dirty="0"/>
              <a:t>“Beloved, do not believe every spirit, but test the spirits to see whether they are from God.”</a:t>
            </a:r>
            <a:br>
              <a:rPr lang="en-US" dirty="0"/>
            </a:br>
            <a:r>
              <a:rPr lang="en-US" dirty="0"/>
              <a:t>→ A direct command to </a:t>
            </a:r>
            <a:r>
              <a:rPr lang="en-US" b="1" dirty="0"/>
              <a:t>discern between truth and deception</a:t>
            </a:r>
            <a:r>
              <a:rPr lang="en-US" dirty="0"/>
              <a:t>, especially spiritual and doctrinal influences.</a:t>
            </a:r>
          </a:p>
          <a:p>
            <a:endParaRPr lang="en-US" dirty="0"/>
          </a:p>
          <a:p>
            <a:r>
              <a:rPr lang="en-US" b="1" dirty="0"/>
              <a:t>Hebrews 5:14</a:t>
            </a:r>
            <a:br>
              <a:rPr lang="en-US" dirty="0"/>
            </a:br>
            <a:r>
              <a:rPr lang="en-US" i="1" dirty="0"/>
              <a:t>“But solid food is for the mature, for those who have their powers of discernment trained by constant practice to distinguish good from evil.”</a:t>
            </a:r>
            <a:br>
              <a:rPr lang="en-US" dirty="0"/>
            </a:br>
            <a:r>
              <a:rPr lang="en-US" dirty="0"/>
              <a:t>→ </a:t>
            </a:r>
            <a:r>
              <a:rPr lang="en-US" b="1" dirty="0"/>
              <a:t>Discernment develops through spiritual maturity</a:t>
            </a:r>
            <a:r>
              <a:rPr lang="en-US" dirty="0"/>
              <a:t> and disciplined practice.</a:t>
            </a:r>
          </a:p>
          <a:p>
            <a:endParaRPr lang="en-US" b="1" dirty="0"/>
          </a:p>
          <a:p>
            <a:r>
              <a:rPr lang="en-US" b="1" dirty="0"/>
              <a:t>Matthew 7:15–20</a:t>
            </a:r>
            <a:br>
              <a:rPr lang="en-US" dirty="0"/>
            </a:br>
            <a:r>
              <a:rPr lang="en-US" i="1" dirty="0"/>
              <a:t>“By their fruit you will recognize them.”</a:t>
            </a:r>
            <a:br>
              <a:rPr lang="en-US" dirty="0"/>
            </a:br>
            <a:r>
              <a:rPr lang="en-US" dirty="0"/>
              <a:t>→ Jesus teaches </a:t>
            </a:r>
            <a:r>
              <a:rPr lang="en-US" b="1" dirty="0"/>
              <a:t>discernment by evidence</a:t>
            </a:r>
            <a:r>
              <a:rPr lang="en-US" dirty="0"/>
              <a:t> - truth is recognized by the fruit it produces.</a:t>
            </a:r>
          </a:p>
        </p:txBody>
      </p:sp>
    </p:spTree>
    <p:extLst>
      <p:ext uri="{BB962C8B-B14F-4D97-AF65-F5344CB8AC3E}">
        <p14:creationId xmlns:p14="http://schemas.microsoft.com/office/powerpoint/2010/main" val="193193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66C5D-78A2-449A-2058-D93E09302F4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AF31884-3F41-8C6D-430D-485F330F1EE6}"/>
              </a:ext>
            </a:extLst>
          </p:cNvPr>
          <p:cNvSpPr>
            <a:spLocks noGrp="1"/>
          </p:cNvSpPr>
          <p:nvPr>
            <p:ph type="title"/>
          </p:nvPr>
        </p:nvSpPr>
        <p:spPr>
          <a:xfrm>
            <a:off x="228600" y="7088"/>
            <a:ext cx="8839200" cy="914400"/>
          </a:xfrm>
        </p:spPr>
        <p:txBody>
          <a:bodyPr>
            <a:normAutofit fontScale="90000"/>
          </a:bodyPr>
          <a:lstStyle/>
          <a:p>
            <a:pPr algn="l"/>
            <a:r>
              <a:rPr lang="en-US" sz="3600" dirty="0"/>
              <a:t>The Art of Deception in Spiritual Warfare</a:t>
            </a:r>
            <a:br>
              <a:rPr lang="en-US" sz="3600" dirty="0"/>
            </a:br>
            <a:r>
              <a:rPr lang="en-US" sz="2200" dirty="0">
                <a:solidFill>
                  <a:schemeClr val="tx2">
                    <a:lumMod val="60000"/>
                    <a:lumOff val="40000"/>
                  </a:schemeClr>
                </a:solidFill>
              </a:rPr>
              <a:t>Discernment counters Deception</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3F79C0CF-5DDD-8781-29F4-E15B2ECDF2AE}"/>
              </a:ext>
            </a:extLst>
          </p:cNvPr>
          <p:cNvSpPr txBox="1"/>
          <p:nvPr/>
        </p:nvSpPr>
        <p:spPr>
          <a:xfrm>
            <a:off x="228600" y="1143000"/>
            <a:ext cx="8610600" cy="5355312"/>
          </a:xfrm>
          <a:prstGeom prst="rect">
            <a:avLst/>
          </a:prstGeom>
          <a:noFill/>
        </p:spPr>
        <p:txBody>
          <a:bodyPr wrap="square">
            <a:spAutoFit/>
          </a:bodyPr>
          <a:lstStyle/>
          <a:p>
            <a:r>
              <a:rPr lang="en-US" b="1" dirty="0"/>
              <a:t>“All warfare is based on deception.”  </a:t>
            </a:r>
            <a:r>
              <a:rPr lang="en-US" i="1" dirty="0"/>
              <a:t>Sun Tzu, The Art of War</a:t>
            </a:r>
          </a:p>
          <a:p>
            <a:endParaRPr lang="en-US" b="1" dirty="0"/>
          </a:p>
          <a:p>
            <a:pPr lvl="1"/>
            <a:r>
              <a:rPr lang="en-US" b="1" dirty="0"/>
              <a:t>Church Application</a:t>
            </a:r>
            <a:r>
              <a:rPr lang="en-US" dirty="0"/>
              <a:t>: Misunderstanding and deception, intentional or not, are strategic tools of spiritual warfare. Division in the church often begins when truth is distorted or obscured.</a:t>
            </a:r>
          </a:p>
          <a:p>
            <a:endParaRPr lang="en-US" dirty="0"/>
          </a:p>
          <a:p>
            <a:endParaRPr lang="en-US" b="1" dirty="0"/>
          </a:p>
          <a:p>
            <a:r>
              <a:rPr lang="en-US" b="1" dirty="0"/>
              <a:t>“The first casualty of war is truth.” </a:t>
            </a:r>
            <a:r>
              <a:rPr lang="en-US" dirty="0"/>
              <a:t> </a:t>
            </a:r>
            <a:r>
              <a:rPr lang="en-US" i="1" dirty="0"/>
              <a:t>U.S. Senator Hiram Johnson (1917)</a:t>
            </a:r>
          </a:p>
          <a:p>
            <a:endParaRPr lang="en-US" b="1" dirty="0"/>
          </a:p>
          <a:p>
            <a:pPr lvl="1"/>
            <a:r>
              <a:rPr lang="en-US" b="1" dirty="0"/>
              <a:t>Church Application</a:t>
            </a:r>
            <a:r>
              <a:rPr lang="en-US" dirty="0"/>
              <a:t>: In times of tension or disagreement, truth is often compromised by fear, pride, or presupposition, undermining unity.</a:t>
            </a:r>
          </a:p>
          <a:p>
            <a:endParaRPr lang="en-US" dirty="0"/>
          </a:p>
          <a:p>
            <a:endParaRPr lang="en-US" b="1" dirty="0"/>
          </a:p>
          <a:p>
            <a:r>
              <a:rPr lang="en-US" b="1" dirty="0"/>
              <a:t>“In war, truth is so precious that she should always be attended by a bodyguard of lies.” </a:t>
            </a:r>
            <a:r>
              <a:rPr lang="en-US" dirty="0"/>
              <a:t> </a:t>
            </a:r>
            <a:r>
              <a:rPr lang="en-US" i="1" dirty="0"/>
              <a:t>Winston Churchill</a:t>
            </a:r>
          </a:p>
          <a:p>
            <a:endParaRPr lang="en-US" b="1" dirty="0"/>
          </a:p>
          <a:p>
            <a:pPr lvl="1"/>
            <a:r>
              <a:rPr lang="en-US" b="1" dirty="0"/>
              <a:t>Church Application</a:t>
            </a:r>
            <a:r>
              <a:rPr lang="en-US" dirty="0"/>
              <a:t>: When believers begin to guard their positions or reputations with rhetorical smokescreens rather than honest dialogue, relational breakdown is inevitable.</a:t>
            </a:r>
          </a:p>
        </p:txBody>
      </p:sp>
    </p:spTree>
    <p:extLst>
      <p:ext uri="{BB962C8B-B14F-4D97-AF65-F5344CB8AC3E}">
        <p14:creationId xmlns:p14="http://schemas.microsoft.com/office/powerpoint/2010/main" val="71343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1000"/>
                                        <p:tgtEl>
                                          <p:spTgt spid="7">
                                            <p:txEl>
                                              <p:pRg st="5" end="5"/>
                                            </p:txEl>
                                          </p:spTgt>
                                        </p:tgtEl>
                                      </p:cBhvr>
                                    </p:animEffect>
                                    <p:anim calcmode="lin" valueType="num">
                                      <p:cBhvr>
                                        <p:cTn id="2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7" end="7"/>
                                            </p:txEl>
                                          </p:spTgt>
                                        </p:tgtEl>
                                        <p:attrNameLst>
                                          <p:attrName>style.visibility</p:attrName>
                                        </p:attrNameLst>
                                      </p:cBhvr>
                                      <p:to>
                                        <p:strVal val="visible"/>
                                      </p:to>
                                    </p:set>
                                    <p:animEffect transition="in" filter="fade">
                                      <p:cBhvr>
                                        <p:cTn id="24" dur="1000"/>
                                        <p:tgtEl>
                                          <p:spTgt spid="7">
                                            <p:txEl>
                                              <p:pRg st="7" end="7"/>
                                            </p:txEl>
                                          </p:spTgt>
                                        </p:tgtEl>
                                      </p:cBhvr>
                                    </p:animEffect>
                                    <p:anim calcmode="lin" valueType="num">
                                      <p:cBhvr>
                                        <p:cTn id="25"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animEffect transition="in" filter="fade">
                                      <p:cBhvr>
                                        <p:cTn id="31" dur="1000"/>
                                        <p:tgtEl>
                                          <p:spTgt spid="7">
                                            <p:txEl>
                                              <p:pRg st="10" end="10"/>
                                            </p:txEl>
                                          </p:spTgt>
                                        </p:tgtEl>
                                      </p:cBhvr>
                                    </p:animEffect>
                                    <p:anim calcmode="lin" valueType="num">
                                      <p:cBhvr>
                                        <p:cTn id="32"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12" end="12"/>
                                            </p:txEl>
                                          </p:spTgt>
                                        </p:tgtEl>
                                        <p:attrNameLst>
                                          <p:attrName>style.visibility</p:attrName>
                                        </p:attrNameLst>
                                      </p:cBhvr>
                                      <p:to>
                                        <p:strVal val="visible"/>
                                      </p:to>
                                    </p:set>
                                    <p:animEffect transition="in" filter="fade">
                                      <p:cBhvr>
                                        <p:cTn id="36" dur="1000"/>
                                        <p:tgtEl>
                                          <p:spTgt spid="7">
                                            <p:txEl>
                                              <p:pRg st="12" end="12"/>
                                            </p:txEl>
                                          </p:spTgt>
                                        </p:tgtEl>
                                      </p:cBhvr>
                                    </p:animEffect>
                                    <p:anim calcmode="lin" valueType="num">
                                      <p:cBhvr>
                                        <p:cTn id="37"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E56DF-05EE-F4A0-AD13-CB562D3E1AD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601327A-FC02-5541-3280-5BDD20A18B34}"/>
              </a:ext>
            </a:extLst>
          </p:cNvPr>
          <p:cNvSpPr>
            <a:spLocks noGrp="1"/>
          </p:cNvSpPr>
          <p:nvPr>
            <p:ph type="title"/>
          </p:nvPr>
        </p:nvSpPr>
        <p:spPr>
          <a:xfrm>
            <a:off x="552450" y="7088"/>
            <a:ext cx="8039100" cy="914400"/>
          </a:xfrm>
        </p:spPr>
        <p:txBody>
          <a:bodyPr>
            <a:normAutofit fontScale="90000"/>
          </a:bodyPr>
          <a:lstStyle/>
          <a:p>
            <a:pPr algn="l"/>
            <a:r>
              <a:rPr lang="en-US" sz="3600" dirty="0"/>
              <a:t>Job’s Friends</a:t>
            </a:r>
            <a:br>
              <a:rPr lang="en-US" sz="3600" dirty="0"/>
            </a:br>
            <a:r>
              <a:rPr lang="en-US" sz="2200" dirty="0">
                <a:solidFill>
                  <a:schemeClr val="tx2">
                    <a:lumMod val="60000"/>
                    <a:lumOff val="40000"/>
                  </a:schemeClr>
                </a:solidFill>
              </a:rPr>
              <a:t>Practice Discernment</a:t>
            </a:r>
            <a:endParaRPr lang="en-US" sz="2200" i="1" u="sng" dirty="0">
              <a:solidFill>
                <a:schemeClr val="tx2">
                  <a:lumMod val="60000"/>
                  <a:lumOff val="40000"/>
                </a:schemeClr>
              </a:solidFill>
            </a:endParaRPr>
          </a:p>
        </p:txBody>
      </p:sp>
      <p:pic>
        <p:nvPicPr>
          <p:cNvPr id="3" name="Picture 2" descr="A painting of a group of people&#10;&#10;AI-generated content may be incorrect.">
            <a:extLst>
              <a:ext uri="{FF2B5EF4-FFF2-40B4-BE49-F238E27FC236}">
                <a16:creationId xmlns:a16="http://schemas.microsoft.com/office/drawing/2014/main" id="{A243AC3D-1F60-F717-B2CC-6E2928AE89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450" y="918185"/>
            <a:ext cx="8039100" cy="5740597"/>
          </a:xfrm>
          <a:prstGeom prst="rect">
            <a:avLst/>
          </a:prstGeom>
        </p:spPr>
      </p:pic>
    </p:spTree>
    <p:extLst>
      <p:ext uri="{BB962C8B-B14F-4D97-AF65-F5344CB8AC3E}">
        <p14:creationId xmlns:p14="http://schemas.microsoft.com/office/powerpoint/2010/main" val="2170812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0A2B6-3099-4B3B-203A-E50497DD082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BC8DD16-B5B3-63F1-69B5-3168307D152B}"/>
              </a:ext>
            </a:extLst>
          </p:cNvPr>
          <p:cNvSpPr>
            <a:spLocks noGrp="1"/>
          </p:cNvSpPr>
          <p:nvPr>
            <p:ph type="title"/>
          </p:nvPr>
        </p:nvSpPr>
        <p:spPr>
          <a:xfrm>
            <a:off x="304800" y="7088"/>
            <a:ext cx="8763000" cy="754912"/>
          </a:xfrm>
        </p:spPr>
        <p:txBody>
          <a:bodyPr>
            <a:normAutofit fontScale="90000"/>
          </a:bodyPr>
          <a:lstStyle/>
          <a:p>
            <a:r>
              <a:rPr lang="en-US" sz="3600" dirty="0"/>
              <a:t>Presuppositional Thinking</a:t>
            </a:r>
            <a:br>
              <a:rPr lang="en-US" sz="3600" dirty="0"/>
            </a:br>
            <a:r>
              <a:rPr lang="en-US" sz="2200" dirty="0">
                <a:solidFill>
                  <a:schemeClr val="tx2">
                    <a:lumMod val="60000"/>
                    <a:lumOff val="40000"/>
                  </a:schemeClr>
                </a:solidFill>
              </a:rPr>
              <a:t>Faulty presuppositions damage relationships &amp; cloud theological truth</a:t>
            </a:r>
          </a:p>
        </p:txBody>
      </p:sp>
      <p:sp>
        <p:nvSpPr>
          <p:cNvPr id="7" name="TextBox 6">
            <a:extLst>
              <a:ext uri="{FF2B5EF4-FFF2-40B4-BE49-F238E27FC236}">
                <a16:creationId xmlns:a16="http://schemas.microsoft.com/office/drawing/2014/main" id="{90989111-7EF5-05AC-AF17-A79429B4BA22}"/>
              </a:ext>
            </a:extLst>
          </p:cNvPr>
          <p:cNvSpPr txBox="1"/>
          <p:nvPr/>
        </p:nvSpPr>
        <p:spPr>
          <a:xfrm>
            <a:off x="304800" y="762000"/>
            <a:ext cx="8763000" cy="6186309"/>
          </a:xfrm>
          <a:prstGeom prst="rect">
            <a:avLst/>
          </a:prstGeom>
          <a:noFill/>
        </p:spPr>
        <p:txBody>
          <a:bodyPr wrap="square">
            <a:spAutoFit/>
          </a:bodyPr>
          <a:lstStyle/>
          <a:p>
            <a:r>
              <a:rPr lang="en-US" b="1" dirty="0"/>
              <a:t>Suffering is always the result of sin</a:t>
            </a:r>
            <a:br>
              <a:rPr lang="en-US" dirty="0"/>
            </a:br>
            <a:r>
              <a:rPr lang="en-US" dirty="0"/>
              <a:t>Assuming a direct correlation between personal sin and suffering, leaving no room for mystery or divine testing.</a:t>
            </a:r>
          </a:p>
          <a:p>
            <a:r>
              <a:rPr lang="en-US" i="1" dirty="0"/>
              <a:t>“Consider now: Who being innocent has ever perished?” </a:t>
            </a:r>
            <a:r>
              <a:rPr lang="en-US" dirty="0"/>
              <a:t>– Eliphaz (Job 4:7)</a:t>
            </a:r>
          </a:p>
          <a:p>
            <a:endParaRPr lang="en-US" dirty="0"/>
          </a:p>
          <a:p>
            <a:r>
              <a:rPr lang="en-US" b="1" dirty="0"/>
              <a:t>God’s justice is immediate and visible</a:t>
            </a:r>
            <a:br>
              <a:rPr lang="en-US" dirty="0"/>
            </a:br>
            <a:r>
              <a:rPr lang="en-US" dirty="0"/>
              <a:t>Assuming God always rewards or punishes visibly and swiftly.</a:t>
            </a:r>
          </a:p>
          <a:p>
            <a:r>
              <a:rPr lang="en-US" i="1" dirty="0"/>
              <a:t>“Surely God does not reject one who is blameless…” </a:t>
            </a:r>
            <a:r>
              <a:rPr lang="en-US" dirty="0"/>
              <a:t>– Bildad (Job 8:20)</a:t>
            </a:r>
          </a:p>
          <a:p>
            <a:endParaRPr lang="en-US" dirty="0"/>
          </a:p>
          <a:p>
            <a:r>
              <a:rPr lang="en-US" b="1" dirty="0"/>
              <a:t>Human wisdom can fully explain divine action</a:t>
            </a:r>
            <a:br>
              <a:rPr lang="en-US" dirty="0"/>
            </a:br>
            <a:r>
              <a:rPr lang="en-US" dirty="0"/>
              <a:t>Assuming an understanding of God’s ways through tradition or reason.</a:t>
            </a:r>
          </a:p>
          <a:p>
            <a:r>
              <a:rPr lang="en-US" i="1" dirty="0"/>
              <a:t>“Are God’s consolations not enough for you…?” </a:t>
            </a:r>
            <a:r>
              <a:rPr lang="en-US" dirty="0"/>
              <a:t>– Eliphaz (Job 15:11)</a:t>
            </a:r>
          </a:p>
          <a:p>
            <a:endParaRPr lang="en-US" dirty="0"/>
          </a:p>
          <a:p>
            <a:r>
              <a:rPr lang="en-US" b="1" dirty="0"/>
              <a:t>Suffering may be preventative or instructive, not always punitive</a:t>
            </a:r>
            <a:br>
              <a:rPr lang="en-US" dirty="0"/>
            </a:br>
            <a:r>
              <a:rPr lang="en-US" dirty="0"/>
              <a:t>Presuming to speak with divine authority.  </a:t>
            </a:r>
          </a:p>
          <a:p>
            <a:r>
              <a:rPr lang="en-US" i="1" dirty="0"/>
              <a:t>God does all these things to a person… to turn them back from the pit.” </a:t>
            </a:r>
            <a:r>
              <a:rPr lang="en-US" dirty="0"/>
              <a:t>– Elihu (Job 33:29-30)</a:t>
            </a:r>
          </a:p>
          <a:p>
            <a:endParaRPr lang="en-US" dirty="0"/>
          </a:p>
          <a:p>
            <a:r>
              <a:rPr lang="en-US" b="1" dirty="0"/>
              <a:t>Confession and repentance will instantly fix the problem</a:t>
            </a:r>
            <a:br>
              <a:rPr lang="en-US" dirty="0"/>
            </a:br>
            <a:r>
              <a:rPr lang="en-US" dirty="0"/>
              <a:t>Assuming that doing so will immediately restore his fortunes.</a:t>
            </a:r>
          </a:p>
          <a:p>
            <a:r>
              <a:rPr lang="en-US" i="1" dirty="0"/>
              <a:t>“If you put away the sin that is in your hand… then you will lift up your face without shame.”</a:t>
            </a:r>
            <a:r>
              <a:rPr lang="en-US" dirty="0"/>
              <a:t> – Zophar (Job 11:14–15)</a:t>
            </a:r>
          </a:p>
        </p:txBody>
      </p:sp>
    </p:spTree>
    <p:extLst>
      <p:ext uri="{BB962C8B-B14F-4D97-AF65-F5344CB8AC3E}">
        <p14:creationId xmlns:p14="http://schemas.microsoft.com/office/powerpoint/2010/main" val="243244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1000"/>
                                        <p:tgtEl>
                                          <p:spTgt spid="7">
                                            <p:txEl>
                                              <p:pRg st="9" end="9"/>
                                            </p:txEl>
                                          </p:spTgt>
                                        </p:tgtEl>
                                      </p:cBhvr>
                                    </p:animEffect>
                                    <p:anim calcmode="lin" valueType="num">
                                      <p:cBhvr>
                                        <p:cTn id="4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1000"/>
                                        <p:tgtEl>
                                          <p:spTgt spid="7">
                                            <p:txEl>
                                              <p:pRg st="10" end="10"/>
                                            </p:txEl>
                                          </p:spTgt>
                                        </p:tgtEl>
                                      </p:cBhvr>
                                    </p:animEffect>
                                    <p:anim calcmode="lin" valueType="num">
                                      <p:cBhvr>
                                        <p:cTn id="4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animEffect transition="in" filter="fade">
                                      <p:cBhvr>
                                        <p:cTn id="55" dur="1000"/>
                                        <p:tgtEl>
                                          <p:spTgt spid="7">
                                            <p:txEl>
                                              <p:pRg st="12" end="12"/>
                                            </p:txEl>
                                          </p:spTgt>
                                        </p:tgtEl>
                                      </p:cBhvr>
                                    </p:animEffect>
                                    <p:anim calcmode="lin" valueType="num">
                                      <p:cBhvr>
                                        <p:cTn id="56"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7">
                                            <p:txEl>
                                              <p:pRg st="13" end="13"/>
                                            </p:txEl>
                                          </p:spTgt>
                                        </p:tgtEl>
                                        <p:attrNameLst>
                                          <p:attrName>style.visibility</p:attrName>
                                        </p:attrNameLst>
                                      </p:cBhvr>
                                      <p:to>
                                        <p:strVal val="visible"/>
                                      </p:to>
                                    </p:set>
                                    <p:animEffect transition="in" filter="fade">
                                      <p:cBhvr>
                                        <p:cTn id="60" dur="1000"/>
                                        <p:tgtEl>
                                          <p:spTgt spid="7">
                                            <p:txEl>
                                              <p:pRg st="13" end="13"/>
                                            </p:txEl>
                                          </p:spTgt>
                                        </p:tgtEl>
                                      </p:cBhvr>
                                    </p:animEffect>
                                    <p:anim calcmode="lin" valueType="num">
                                      <p:cBhvr>
                                        <p:cTn id="61"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62"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AE39AD-E2C5-9ACF-C92F-DC974C1DD99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9815465-210E-3A2B-2EEB-88027BDAB64C}"/>
              </a:ext>
            </a:extLst>
          </p:cNvPr>
          <p:cNvSpPr>
            <a:spLocks noGrp="1"/>
          </p:cNvSpPr>
          <p:nvPr>
            <p:ph type="title"/>
          </p:nvPr>
        </p:nvSpPr>
        <p:spPr>
          <a:xfrm>
            <a:off x="228600" y="7088"/>
            <a:ext cx="8839200" cy="914400"/>
          </a:xfrm>
        </p:spPr>
        <p:txBody>
          <a:bodyPr>
            <a:normAutofit fontScale="90000"/>
          </a:bodyPr>
          <a:lstStyle/>
          <a:p>
            <a:r>
              <a:rPr lang="en-US" sz="3600" dirty="0"/>
              <a:t>Presuppositional Thinking</a:t>
            </a:r>
            <a:br>
              <a:rPr lang="en-US" sz="3600" dirty="0"/>
            </a:br>
            <a:r>
              <a:rPr lang="en-US" sz="2200" dirty="0">
                <a:solidFill>
                  <a:schemeClr val="tx2">
                    <a:lumMod val="60000"/>
                    <a:lumOff val="40000"/>
                  </a:schemeClr>
                </a:solidFill>
              </a:rPr>
              <a:t>Faulty presuppositions damage relationships &amp; cloud theological truth</a:t>
            </a:r>
          </a:p>
        </p:txBody>
      </p:sp>
      <p:sp>
        <p:nvSpPr>
          <p:cNvPr id="7" name="TextBox 6">
            <a:extLst>
              <a:ext uri="{FF2B5EF4-FFF2-40B4-BE49-F238E27FC236}">
                <a16:creationId xmlns:a16="http://schemas.microsoft.com/office/drawing/2014/main" id="{4F69D2E7-3449-E530-5EB3-7E4124053931}"/>
              </a:ext>
            </a:extLst>
          </p:cNvPr>
          <p:cNvSpPr txBox="1"/>
          <p:nvPr/>
        </p:nvSpPr>
        <p:spPr>
          <a:xfrm>
            <a:off x="228600" y="921488"/>
            <a:ext cx="8839200" cy="5909310"/>
          </a:xfrm>
          <a:prstGeom prst="rect">
            <a:avLst/>
          </a:prstGeom>
          <a:noFill/>
        </p:spPr>
        <p:txBody>
          <a:bodyPr wrap="square">
            <a:spAutoFit/>
          </a:bodyPr>
          <a:lstStyle/>
          <a:p>
            <a:r>
              <a:rPr lang="en-US" b="1" dirty="0"/>
              <a:t>Job’s Response and Divine Admonition:</a:t>
            </a:r>
            <a:r>
              <a:rPr lang="en-US" dirty="0"/>
              <a:t> While Job rightly resists the flawed arguments of his friends and maintains his innocence, he eventually slips into self-righteousness and questions God's justice. In chapters 38–41, God responds not by explaining Job’s suffering but by humbling him with a series of rhetorical questions that reveal divine sovereignty and human limitation.</a:t>
            </a:r>
          </a:p>
          <a:p>
            <a:r>
              <a:rPr lang="en-US" i="1" dirty="0"/>
              <a:t>“Who is this that obscures my plans with words without knowledge?” – God to Job (Job 38:2)</a:t>
            </a:r>
          </a:p>
          <a:p>
            <a:endParaRPr lang="en-US" dirty="0"/>
          </a:p>
          <a:p>
            <a:r>
              <a:rPr lang="en-US" dirty="0"/>
              <a:t>Though Job </a:t>
            </a:r>
            <a:r>
              <a:rPr lang="en-US" u="sng" dirty="0"/>
              <a:t>never</a:t>
            </a:r>
            <a:r>
              <a:rPr lang="en-US" dirty="0"/>
              <a:t> curses God, he does accuse God of injustice, and this presumption is what God corrects. Job’s error is not moral failure, but </a:t>
            </a:r>
            <a:r>
              <a:rPr lang="en-US" b="1" dirty="0"/>
              <a:t>intellectual and theological presumption</a:t>
            </a:r>
            <a:r>
              <a:rPr lang="en-US" dirty="0"/>
              <a:t>; assuming that God must explain Himself.</a:t>
            </a:r>
          </a:p>
          <a:p>
            <a:r>
              <a:rPr lang="en-US" i="1" dirty="0"/>
              <a:t>“Surely I spoke of things I did not understand, things too wonderful for me to know.” – Job (Job 42:3)</a:t>
            </a:r>
          </a:p>
          <a:p>
            <a:endParaRPr lang="en-US" b="1" dirty="0"/>
          </a:p>
          <a:p>
            <a:r>
              <a:rPr lang="en-US" b="1" dirty="0"/>
              <a:t>Insights:</a:t>
            </a:r>
            <a:r>
              <a:rPr lang="en-US" dirty="0"/>
              <a:t> </a:t>
            </a:r>
            <a:r>
              <a:rPr lang="en-US" i="1" dirty="0"/>
              <a:t>Even the righteous can err in trying to defend themselves or interpret God's will. </a:t>
            </a:r>
            <a:r>
              <a:rPr lang="en-US" dirty="0"/>
              <a:t>The Friend’s assumptions demonstrate how sincere but shallow theology can lead to misjudgment and further pain. The story of Job reminds us to approach others with humility, listen well, and trust God’s sovereignty even when His purposes are hidden. We must practice </a:t>
            </a:r>
            <a:r>
              <a:rPr lang="en-US" b="1" dirty="0"/>
              <a:t>discernment</a:t>
            </a:r>
            <a:r>
              <a:rPr lang="en-US" dirty="0"/>
              <a:t> to avoid becoming </a:t>
            </a:r>
            <a:r>
              <a:rPr lang="en-US" b="1" u="sng" dirty="0"/>
              <a:t>delegated accusers</a:t>
            </a:r>
            <a:r>
              <a:rPr lang="en-US" dirty="0"/>
              <a:t> like Job’s Friends. The pathway to restored understanding and unity is </a:t>
            </a:r>
            <a:r>
              <a:rPr lang="en-US" b="1" dirty="0"/>
              <a:t>humble submission to divine wisdom</a:t>
            </a:r>
            <a:r>
              <a:rPr lang="en-US" dirty="0"/>
              <a:t>.</a:t>
            </a:r>
            <a:endParaRPr lang="en-US" b="1" dirty="0"/>
          </a:p>
        </p:txBody>
      </p:sp>
    </p:spTree>
    <p:extLst>
      <p:ext uri="{BB962C8B-B14F-4D97-AF65-F5344CB8AC3E}">
        <p14:creationId xmlns:p14="http://schemas.microsoft.com/office/powerpoint/2010/main" val="346359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42913</TotalTime>
  <Words>5001</Words>
  <Application>Microsoft Office PowerPoint</Application>
  <PresentationFormat>On-screen Show (4:3)</PresentationFormat>
  <Paragraphs>281</Paragraphs>
  <Slides>10</Slides>
  <Notes>10</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Arial Narrow</vt:lpstr>
      <vt:lpstr>Calibri</vt:lpstr>
      <vt:lpstr>Wingdings</vt:lpstr>
      <vt:lpstr>PPT_Template_2010SummerSchool</vt:lpstr>
      <vt:lpstr>1_UPCRC_Powerpoint_Template_with I-Mark</vt:lpstr>
      <vt:lpstr>PowerPoint Presentation</vt:lpstr>
      <vt:lpstr>The Call to a Unifying Truth A Call to Whom?  (John 18:37)</vt:lpstr>
      <vt:lpstr>How to Know Truth? </vt:lpstr>
      <vt:lpstr>A Call to Discernment A Key Capability of the Divine Truth Cohort</vt:lpstr>
      <vt:lpstr>How to Discern Truth A Biblical Call to Discernment</vt:lpstr>
      <vt:lpstr>The Art of Deception in Spiritual Warfare Discernment counters Deception</vt:lpstr>
      <vt:lpstr>Job’s Friends Practice Discernment</vt:lpstr>
      <vt:lpstr>Presuppositional Thinking Faulty presuppositions damage relationships &amp; cloud theological truth</vt:lpstr>
      <vt:lpstr>Presuppositional Thinking Faulty presuppositions damage relationships &amp; cloud theological truth</vt:lpstr>
      <vt:lpstr>The Heart of the Christian Gospel Restoration of a covenant relationship with God</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1503</cp:revision>
  <cp:lastPrinted>2025-09-18T17:00:05Z</cp:lastPrinted>
  <dcterms:created xsi:type="dcterms:W3CDTF">2010-06-16T02:58:04Z</dcterms:created>
  <dcterms:modified xsi:type="dcterms:W3CDTF">2025-09-18T17:08:35Z</dcterms:modified>
</cp:coreProperties>
</file>