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8" r:id="rId1"/>
    <p:sldMasterId id="2147484131" r:id="rId2"/>
  </p:sldMasterIdLst>
  <p:notesMasterIdLst>
    <p:notesMasterId r:id="rId14"/>
  </p:notesMasterIdLst>
  <p:sldIdLst>
    <p:sldId id="395" r:id="rId3"/>
    <p:sldId id="559" r:id="rId4"/>
    <p:sldId id="256" r:id="rId5"/>
    <p:sldId id="428" r:id="rId6"/>
    <p:sldId id="429" r:id="rId7"/>
    <p:sldId id="393" r:id="rId8"/>
    <p:sldId id="553" r:id="rId9"/>
    <p:sldId id="440" r:id="rId10"/>
    <p:sldId id="441" r:id="rId11"/>
    <p:sldId id="409" r:id="rId12"/>
    <p:sldId id="398" r:id="rId13"/>
  </p:sldIdLst>
  <p:sldSz cx="9144000" cy="6858000" type="screen4x3"/>
  <p:notesSz cx="7077075" cy="9393238"/>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lip Pennington" initials="PP" lastIdx="2" clrIdx="0">
    <p:extLst>
      <p:ext uri="{19B8F6BF-5375-455C-9EA6-DF929625EA0E}">
        <p15:presenceInfo xmlns:p15="http://schemas.microsoft.com/office/powerpoint/2012/main" userId="7a30b84b863a4f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84" autoAdjust="0"/>
    <p:restoredTop sz="63491" autoAdjust="0"/>
  </p:normalViewPr>
  <p:slideViewPr>
    <p:cSldViewPr>
      <p:cViewPr varScale="1">
        <p:scale>
          <a:sx n="99" d="100"/>
          <a:sy n="99" d="100"/>
        </p:scale>
        <p:origin x="1008"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66733" cy="469662"/>
          </a:xfrm>
          <a:prstGeom prst="rect">
            <a:avLst/>
          </a:prstGeom>
        </p:spPr>
        <p:txBody>
          <a:bodyPr vert="horz" wrap="square" lIns="94103" tIns="47052" rIns="94103" bIns="47052" numCol="1" anchor="t"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3" name="Date Placeholder 2"/>
          <p:cNvSpPr>
            <a:spLocks noGrp="1"/>
          </p:cNvSpPr>
          <p:nvPr>
            <p:ph type="dt" idx="1"/>
          </p:nvPr>
        </p:nvSpPr>
        <p:spPr>
          <a:xfrm>
            <a:off x="4008706" y="0"/>
            <a:ext cx="3066733" cy="469662"/>
          </a:xfrm>
          <a:prstGeom prst="rect">
            <a:avLst/>
          </a:prstGeom>
        </p:spPr>
        <p:txBody>
          <a:bodyPr vert="horz" wrap="square" lIns="94103" tIns="47052" rIns="94103" bIns="47052" numCol="1" anchor="t"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37B93000-4848-40F5-8AEF-44DFB12065B3}" type="datetime1">
              <a:rPr lang="en-US"/>
              <a:pPr>
                <a:defRPr/>
              </a:pPr>
              <a:t>9/26/2025</a:t>
            </a:fld>
            <a:endParaRPr lang="en-US"/>
          </a:p>
        </p:txBody>
      </p:sp>
      <p:sp>
        <p:nvSpPr>
          <p:cNvPr id="4" name="Slide Image Placeholder 3"/>
          <p:cNvSpPr>
            <a:spLocks noGrp="1" noRot="1" noChangeAspect="1"/>
          </p:cNvSpPr>
          <p:nvPr>
            <p:ph type="sldImg" idx="2"/>
          </p:nvPr>
        </p:nvSpPr>
        <p:spPr>
          <a:xfrm>
            <a:off x="1190625" y="704850"/>
            <a:ext cx="4695825" cy="3522663"/>
          </a:xfrm>
          <a:prstGeom prst="rect">
            <a:avLst/>
          </a:prstGeom>
          <a:noFill/>
          <a:ln w="12700">
            <a:solidFill>
              <a:prstClr val="black"/>
            </a:solidFill>
          </a:ln>
        </p:spPr>
        <p:txBody>
          <a:bodyPr vert="horz" wrap="square" lIns="94103" tIns="47052" rIns="94103" bIns="47052"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07708" y="4461788"/>
            <a:ext cx="5661660" cy="4226957"/>
          </a:xfrm>
          <a:prstGeom prst="rect">
            <a:avLst/>
          </a:prstGeom>
        </p:spPr>
        <p:txBody>
          <a:bodyPr vert="horz" wrap="square" lIns="94103" tIns="47052" rIns="94103" bIns="47052"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921946"/>
            <a:ext cx="3066733" cy="469662"/>
          </a:xfrm>
          <a:prstGeom prst="rect">
            <a:avLst/>
          </a:prstGeom>
        </p:spPr>
        <p:txBody>
          <a:bodyPr vert="horz" wrap="square" lIns="94103" tIns="47052" rIns="94103" bIns="47052" numCol="1" anchor="b"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7" name="Slide Number Placeholder 6"/>
          <p:cNvSpPr>
            <a:spLocks noGrp="1"/>
          </p:cNvSpPr>
          <p:nvPr>
            <p:ph type="sldNum" sz="quarter" idx="5"/>
          </p:nvPr>
        </p:nvSpPr>
        <p:spPr>
          <a:xfrm>
            <a:off x="4008706" y="8921946"/>
            <a:ext cx="3066733" cy="469662"/>
          </a:xfrm>
          <a:prstGeom prst="rect">
            <a:avLst/>
          </a:prstGeom>
        </p:spPr>
        <p:txBody>
          <a:bodyPr vert="horz" wrap="square" lIns="94103" tIns="47052" rIns="94103" bIns="47052" numCol="1" anchor="b"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07776858-791E-4C8D-8FA3-473B3AFECFAC}" type="slidenum">
              <a:rPr lang="en-US"/>
              <a:pPr>
                <a:defRPr/>
              </a:pPr>
              <a:t>‹#›</a:t>
            </a:fld>
            <a:endParaRPr lang="en-US"/>
          </a:p>
        </p:txBody>
      </p:sp>
    </p:spTree>
    <p:extLst>
      <p:ext uri="{BB962C8B-B14F-4D97-AF65-F5344CB8AC3E}">
        <p14:creationId xmlns:p14="http://schemas.microsoft.com/office/powerpoint/2010/main" val="4118375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endParaRPr lang="en-US" dirty="0"/>
          </a:p>
          <a:p>
            <a:r>
              <a:rPr lang="en-US" sz="1200" b="1" kern="1200" dirty="0">
                <a:solidFill>
                  <a:schemeClr val="tx1"/>
                </a:solidFill>
                <a:effectLst/>
                <a:latin typeface="+mn-lt"/>
                <a:ea typeface="ＭＳ Ｐゴシック" pitchFamily="-106" charset="-128"/>
                <a:cs typeface="ＭＳ Ｐゴシック" pitchFamily="-106" charset="-128"/>
              </a:rPr>
              <a:t>Aleksandr Solzhenitsyn was a Russian novelist and dissident who survived the Soviet gulag labor camps. His book </a:t>
            </a:r>
            <a:r>
              <a:rPr lang="en-US" sz="1200" b="1" i="1" kern="1200" dirty="0">
                <a:solidFill>
                  <a:schemeClr val="tx1"/>
                </a:solidFill>
                <a:effectLst/>
                <a:latin typeface="+mn-lt"/>
                <a:ea typeface="ＭＳ Ｐゴシック" pitchFamily="-106" charset="-128"/>
                <a:cs typeface="ＭＳ Ｐゴシック" pitchFamily="-106" charset="-128"/>
              </a:rPr>
              <a:t>The Gulag Archipelago</a:t>
            </a:r>
            <a:r>
              <a:rPr lang="en-US" sz="1200" b="1" kern="1200" dirty="0">
                <a:solidFill>
                  <a:schemeClr val="tx1"/>
                </a:solidFill>
                <a:effectLst/>
                <a:latin typeface="+mn-lt"/>
                <a:ea typeface="ＭＳ Ｐゴシック" pitchFamily="-106" charset="-128"/>
                <a:cs typeface="ＭＳ Ｐゴシック" pitchFamily="-106" charset="-128"/>
              </a:rPr>
              <a:t> (1973) exposed the massive system of political repression in the USSR, combining his own experiences with testimonies from hundreds of prisoners. It shattered illusions about Soviet communism in the West and helped erode the Soviet regime’s moral authority.</a:t>
            </a: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kern="1200" dirty="0">
                <a:solidFill>
                  <a:schemeClr val="tx1"/>
                </a:solidFill>
                <a:effectLst/>
                <a:latin typeface="+mn-lt"/>
                <a:ea typeface="ＭＳ Ｐゴシック" pitchFamily="-106" charset="-128"/>
                <a:cs typeface="ＭＳ Ｐゴシック" pitchFamily="-106" charset="-128"/>
              </a:rPr>
              <a:t> </a:t>
            </a:r>
          </a:p>
          <a:p>
            <a:r>
              <a:rPr lang="en-US" sz="1400" kern="1200" dirty="0">
                <a:solidFill>
                  <a:schemeClr val="tx1"/>
                </a:solidFill>
                <a:effectLst/>
                <a:latin typeface="+mn-lt"/>
                <a:ea typeface="ＭＳ Ｐゴシック" pitchFamily="-106" charset="-128"/>
                <a:cs typeface="ＭＳ Ｐゴシック" pitchFamily="-106" charset="-128"/>
              </a:rPr>
              <a:t>A famous line from </a:t>
            </a:r>
            <a:r>
              <a:rPr lang="en-US" sz="1400" i="1" kern="1200" dirty="0">
                <a:solidFill>
                  <a:schemeClr val="tx1"/>
                </a:solidFill>
                <a:effectLst/>
                <a:latin typeface="+mn-lt"/>
                <a:ea typeface="ＭＳ Ｐゴシック" pitchFamily="-106" charset="-128"/>
                <a:cs typeface="ＭＳ Ｐゴシック" pitchFamily="-106" charset="-128"/>
              </a:rPr>
              <a:t>The Gulag Archipelago</a:t>
            </a:r>
            <a:r>
              <a:rPr lang="en-US" sz="1400" kern="1200" dirty="0">
                <a:solidFill>
                  <a:schemeClr val="tx1"/>
                </a:solidFill>
                <a:effectLst/>
                <a:latin typeface="+mn-lt"/>
                <a:ea typeface="ＭＳ Ｐゴシック" pitchFamily="-106" charset="-128"/>
                <a:cs typeface="ＭＳ Ｐゴシック" pitchFamily="-106" charset="-128"/>
              </a:rPr>
              <a:t> is:</a:t>
            </a:r>
          </a:p>
          <a:p>
            <a:r>
              <a:rPr lang="en-US" sz="1400" b="1" kern="1200" dirty="0">
                <a:solidFill>
                  <a:schemeClr val="tx1"/>
                </a:solidFill>
                <a:effectLst/>
                <a:latin typeface="+mn-lt"/>
                <a:ea typeface="ＭＳ Ｐゴシック" pitchFamily="-106" charset="-128"/>
                <a:cs typeface="ＭＳ Ｐゴシック" pitchFamily="-106" charset="-128"/>
              </a:rPr>
              <a:t>“The line dividing good and evil cuts through the heart of every human being.”</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Sometimes it’s paraphrased as </a:t>
            </a:r>
            <a:r>
              <a:rPr lang="en-US" sz="1400" i="1" kern="1200" dirty="0">
                <a:solidFill>
                  <a:schemeClr val="tx1"/>
                </a:solidFill>
                <a:effectLst/>
                <a:latin typeface="+mn-lt"/>
                <a:ea typeface="ＭＳ Ｐゴシック" pitchFamily="-106" charset="-128"/>
                <a:cs typeface="ＭＳ Ｐゴシック" pitchFamily="-106" charset="-128"/>
              </a:rPr>
              <a:t>“the line between good and evil runs through every human heart.”</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 </a:t>
            </a:r>
          </a:p>
          <a:p>
            <a:r>
              <a:rPr lang="en-US" sz="1400" b="1" kern="1200" dirty="0">
                <a:solidFill>
                  <a:schemeClr val="tx1"/>
                </a:solidFill>
                <a:effectLst/>
                <a:latin typeface="+mn-lt"/>
                <a:ea typeface="ＭＳ Ｐゴシック" pitchFamily="-106" charset="-128"/>
                <a:cs typeface="ＭＳ Ｐゴシック" pitchFamily="-106" charset="-128"/>
              </a:rPr>
              <a:t>Context in </a:t>
            </a:r>
            <a:r>
              <a:rPr lang="en-US" sz="1400" b="1" i="1" kern="1200" dirty="0">
                <a:solidFill>
                  <a:schemeClr val="tx1"/>
                </a:solidFill>
                <a:effectLst/>
                <a:latin typeface="+mn-lt"/>
                <a:ea typeface="ＭＳ Ｐゴシック" pitchFamily="-106" charset="-128"/>
                <a:cs typeface="ＭＳ Ｐゴシック" pitchFamily="-106" charset="-128"/>
              </a:rPr>
              <a:t>The Gulag Archipelago</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Solzhenitsyn reflects on what he learned while imprisoned in the Soviet gulag system. He expected that “evil” was only something done by cruel guards, corrupt officials, or dictators like Stalin. But in prison he realized it was more complicated:</a:t>
            </a:r>
          </a:p>
          <a:p>
            <a:pPr marL="171450" indent="-171450" rtl="0" fontAlgn="ctr">
              <a:buFont typeface="Arial" panose="020B0604020202020204" pitchFamily="34" charset="0"/>
              <a:buChar char="•"/>
            </a:pPr>
            <a:r>
              <a:rPr lang="en-US" sz="1400" kern="1200" dirty="0">
                <a:solidFill>
                  <a:schemeClr val="tx1"/>
                </a:solidFill>
                <a:effectLst/>
                <a:latin typeface="+mn-lt"/>
                <a:ea typeface="ＭＳ Ｐゴシック" pitchFamily="-106" charset="-128"/>
                <a:cs typeface="ＭＳ Ｐゴシック" pitchFamily="-106" charset="-128"/>
              </a:rPr>
              <a:t>Evil isn’t just an external force embodied by villains “out there.”</a:t>
            </a:r>
          </a:p>
          <a:p>
            <a:pPr marL="171450" indent="-171450" rtl="0" fontAlgn="ctr">
              <a:buFont typeface="Arial" panose="020B0604020202020204" pitchFamily="34" charset="0"/>
              <a:buChar char="•"/>
            </a:pPr>
            <a:r>
              <a:rPr lang="en-US" sz="1400" kern="1200" dirty="0">
                <a:solidFill>
                  <a:schemeClr val="tx1"/>
                </a:solidFill>
                <a:effectLst/>
                <a:latin typeface="+mn-lt"/>
                <a:ea typeface="ＭＳ Ｐゴシック" pitchFamily="-106" charset="-128"/>
                <a:cs typeface="ＭＳ Ｐゴシック" pitchFamily="-106" charset="-128"/>
              </a:rPr>
              <a:t>Each human being has the </a:t>
            </a:r>
            <a:r>
              <a:rPr lang="en-US" sz="1400" b="1" kern="1200" dirty="0">
                <a:solidFill>
                  <a:schemeClr val="tx1"/>
                </a:solidFill>
                <a:effectLst/>
                <a:latin typeface="+mn-lt"/>
                <a:ea typeface="ＭＳ Ｐゴシック" pitchFamily="-106" charset="-128"/>
                <a:cs typeface="ＭＳ Ｐゴシック" pitchFamily="-106" charset="-128"/>
              </a:rPr>
              <a:t>capacity for both good and evil</a:t>
            </a:r>
            <a:r>
              <a:rPr lang="en-US" sz="1400" kern="1200" dirty="0">
                <a:solidFill>
                  <a:schemeClr val="tx1"/>
                </a:solidFill>
                <a:effectLst/>
                <a:latin typeface="+mn-lt"/>
                <a:ea typeface="ＭＳ Ｐゴシック" pitchFamily="-106" charset="-128"/>
                <a:cs typeface="ＭＳ Ｐゴシック" pitchFamily="-106" charset="-128"/>
              </a:rPr>
              <a:t> within themselves.</a:t>
            </a:r>
          </a:p>
          <a:p>
            <a:pPr marL="171450" indent="-171450" rtl="0" fontAlgn="ctr">
              <a:buFont typeface="Arial" panose="020B0604020202020204" pitchFamily="34" charset="0"/>
              <a:buChar char="•"/>
            </a:pPr>
            <a:r>
              <a:rPr lang="en-US" sz="1400" kern="1200" dirty="0">
                <a:solidFill>
                  <a:schemeClr val="tx1"/>
                </a:solidFill>
                <a:effectLst/>
                <a:latin typeface="+mn-lt"/>
                <a:ea typeface="ＭＳ Ｐゴシック" pitchFamily="-106" charset="-128"/>
                <a:cs typeface="ＭＳ Ｐゴシック" pitchFamily="-106" charset="-128"/>
              </a:rPr>
              <a:t>Even in the gulag, he observed that some prisoners betrayed others for survival, while others sacrificed for strangers.</a:t>
            </a:r>
          </a:p>
          <a:p>
            <a:pPr marL="171450" indent="-171450">
              <a:buFont typeface="Arial" panose="020B0604020202020204" pitchFamily="34" charset="0"/>
              <a:buChar char="•"/>
            </a:pPr>
            <a:r>
              <a:rPr lang="en-US" sz="1400" kern="1200" dirty="0">
                <a:solidFill>
                  <a:schemeClr val="tx1"/>
                </a:solidFill>
                <a:effectLst/>
                <a:latin typeface="+mn-lt"/>
                <a:ea typeface="ＭＳ Ｐゴシック" pitchFamily="-106" charset="-128"/>
                <a:cs typeface="ＭＳ Ｐゴシック" pitchFamily="-106" charset="-128"/>
              </a:rPr>
              <a:t>This realization transformed his worldview. He stopped seeing history as a battle of “good people vs. bad people” and instead as a struggle </a:t>
            </a:r>
            <a:r>
              <a:rPr lang="en-US" sz="1400" b="1" kern="1200" dirty="0">
                <a:solidFill>
                  <a:schemeClr val="tx1"/>
                </a:solidFill>
                <a:effectLst/>
                <a:latin typeface="+mn-lt"/>
                <a:ea typeface="ＭＳ Ｐゴシック" pitchFamily="-106" charset="-128"/>
                <a:cs typeface="ＭＳ Ｐゴシック" pitchFamily="-106" charset="-128"/>
              </a:rPr>
              <a:t>within each person</a:t>
            </a:r>
            <a:r>
              <a:rPr lang="en-US" sz="1400" kern="1200" dirty="0">
                <a:solidFill>
                  <a:schemeClr val="tx1"/>
                </a:solidFill>
                <a:effectLst/>
                <a:latin typeface="+mn-lt"/>
                <a:ea typeface="ＭＳ Ｐゴシック" pitchFamily="-106" charset="-128"/>
                <a:cs typeface="ＭＳ Ｐゴシック" pitchFamily="-106" charset="-128"/>
              </a:rPr>
              <a:t>.</a:t>
            </a:r>
          </a:p>
          <a:p>
            <a:pPr marL="0" indent="0">
              <a:buFont typeface="Arial" panose="020B0604020202020204" pitchFamily="34" charset="0"/>
              <a:buNone/>
            </a:pPr>
            <a:r>
              <a:rPr lang="en-US" sz="1400" kern="1200" dirty="0">
                <a:solidFill>
                  <a:schemeClr val="tx1"/>
                </a:solidFill>
                <a:effectLst/>
                <a:latin typeface="+mn-lt"/>
                <a:ea typeface="ＭＳ Ｐゴシック" pitchFamily="-106" charset="-128"/>
                <a:cs typeface="ＭＳ Ｐゴシック" pitchFamily="-106" charset="-128"/>
              </a:rPr>
              <a:t> </a:t>
            </a:r>
          </a:p>
          <a:p>
            <a:r>
              <a:rPr lang="en-US" sz="1400" b="1" kern="1200" dirty="0">
                <a:solidFill>
                  <a:schemeClr val="tx1"/>
                </a:solidFill>
                <a:effectLst/>
                <a:latin typeface="+mn-lt"/>
                <a:ea typeface="ＭＳ Ｐゴシック" pitchFamily="-106" charset="-128"/>
                <a:cs typeface="ＭＳ Ｐゴシック" pitchFamily="-106" charset="-128"/>
              </a:rPr>
              <a:t>His Perspective</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Solzhenitsyn’s insight was deeply shaped by his </a:t>
            </a:r>
            <a:r>
              <a:rPr lang="en-US" sz="1400" b="1" kern="1200" dirty="0">
                <a:solidFill>
                  <a:schemeClr val="tx1"/>
                </a:solidFill>
                <a:effectLst/>
                <a:latin typeface="+mn-lt"/>
                <a:ea typeface="ＭＳ Ｐゴシック" pitchFamily="-106" charset="-128"/>
                <a:cs typeface="ＭＳ Ｐゴシック" pitchFamily="-106" charset="-128"/>
              </a:rPr>
              <a:t>Christian and moral awakening</a:t>
            </a:r>
            <a:r>
              <a:rPr lang="en-US" sz="1400" kern="1200" dirty="0">
                <a:solidFill>
                  <a:schemeClr val="tx1"/>
                </a:solidFill>
                <a:effectLst/>
                <a:latin typeface="+mn-lt"/>
                <a:ea typeface="ＭＳ Ｐゴシック" pitchFamily="-106" charset="-128"/>
                <a:cs typeface="ＭＳ Ｐゴシック" pitchFamily="-106" charset="-128"/>
              </a:rPr>
              <a:t> while in prison. He came to believe:</a:t>
            </a:r>
          </a:p>
          <a:p>
            <a:pPr marL="171450" indent="-171450" rtl="0" fontAlgn="ctr">
              <a:buFont typeface="Arial" panose="020B0604020202020204" pitchFamily="34" charset="0"/>
              <a:buChar char="•"/>
            </a:pPr>
            <a:r>
              <a:rPr lang="en-US" sz="1400" kern="1200" dirty="0">
                <a:solidFill>
                  <a:schemeClr val="tx1"/>
                </a:solidFill>
                <a:effectLst/>
                <a:latin typeface="+mn-lt"/>
                <a:ea typeface="ＭＳ Ｐゴシック" pitchFamily="-106" charset="-128"/>
                <a:cs typeface="ＭＳ Ｐゴシック" pitchFamily="-106" charset="-128"/>
              </a:rPr>
              <a:t>The first task of confronting evil is </a:t>
            </a:r>
            <a:r>
              <a:rPr lang="en-US" sz="1400" b="1" kern="1200" dirty="0">
                <a:solidFill>
                  <a:schemeClr val="tx1"/>
                </a:solidFill>
                <a:effectLst/>
                <a:latin typeface="+mn-lt"/>
                <a:ea typeface="ＭＳ Ｐゴシック" pitchFamily="-106" charset="-128"/>
                <a:cs typeface="ＭＳ Ｐゴシック" pitchFamily="-106" charset="-128"/>
              </a:rPr>
              <a:t>self-examination</a:t>
            </a:r>
            <a:r>
              <a:rPr lang="en-US" sz="1400" kern="1200" dirty="0">
                <a:solidFill>
                  <a:schemeClr val="tx1"/>
                </a:solidFill>
                <a:effectLst/>
                <a:latin typeface="+mn-lt"/>
                <a:ea typeface="ＭＳ Ｐゴシック" pitchFamily="-106" charset="-128"/>
                <a:cs typeface="ＭＳ Ｐゴシック" pitchFamily="-106" charset="-128"/>
              </a:rPr>
              <a:t>.</a:t>
            </a:r>
          </a:p>
          <a:p>
            <a:pPr marL="171450" indent="-171450" rtl="0" fontAlgn="ctr">
              <a:buFont typeface="Arial" panose="020B0604020202020204" pitchFamily="34" charset="0"/>
              <a:buChar char="•"/>
            </a:pPr>
            <a:r>
              <a:rPr lang="en-US" sz="1400" kern="1200" dirty="0">
                <a:solidFill>
                  <a:schemeClr val="tx1"/>
                </a:solidFill>
                <a:effectLst/>
                <a:latin typeface="+mn-lt"/>
                <a:ea typeface="ＭＳ Ｐゴシック" pitchFamily="-106" charset="-128"/>
                <a:cs typeface="ＭＳ Ｐゴシック" pitchFamily="-106" charset="-128"/>
              </a:rPr>
              <a:t>No ideology or revolution can “fix humanity,” because even if you topple oppressors, evil remains in the hearts of ordinary people.</a:t>
            </a:r>
          </a:p>
          <a:p>
            <a:pPr marL="171450" indent="-171450" rtl="0" fontAlgn="ctr">
              <a:buFont typeface="Arial" panose="020B0604020202020204" pitchFamily="34" charset="0"/>
              <a:buChar char="•"/>
            </a:pPr>
            <a:r>
              <a:rPr lang="en-US" sz="1400" kern="1200" dirty="0">
                <a:solidFill>
                  <a:schemeClr val="tx1"/>
                </a:solidFill>
                <a:effectLst/>
                <a:latin typeface="+mn-lt"/>
                <a:ea typeface="ＭＳ Ｐゴシック" pitchFamily="-106" charset="-128"/>
                <a:cs typeface="ＭＳ Ｐゴシック" pitchFamily="-106" charset="-128"/>
              </a:rPr>
              <a:t>True freedom and justice require </a:t>
            </a:r>
            <a:r>
              <a:rPr lang="en-US" sz="1400" b="1" kern="1200" dirty="0">
                <a:solidFill>
                  <a:schemeClr val="tx1"/>
                </a:solidFill>
                <a:effectLst/>
                <a:latin typeface="+mn-lt"/>
                <a:ea typeface="ＭＳ Ｐゴシック" pitchFamily="-106" charset="-128"/>
                <a:cs typeface="ＭＳ Ｐゴシック" pitchFamily="-106" charset="-128"/>
              </a:rPr>
              <a:t>moral transformation from within</a:t>
            </a:r>
            <a:r>
              <a:rPr lang="en-US" sz="1400" kern="1200" dirty="0">
                <a:solidFill>
                  <a:schemeClr val="tx1"/>
                </a:solidFill>
                <a:effectLst/>
                <a:latin typeface="+mn-lt"/>
                <a:ea typeface="ＭＳ Ｐゴシック" pitchFamily="-106" charset="-128"/>
                <a:cs typeface="ＭＳ Ｐゴシック" pitchFamily="-106" charset="-128"/>
              </a:rPr>
              <a:t>, not just political change.</a:t>
            </a:r>
          </a:p>
          <a:p>
            <a:r>
              <a:rPr lang="en-US" sz="1400" kern="1200" dirty="0">
                <a:solidFill>
                  <a:schemeClr val="tx1"/>
                </a:solidFill>
                <a:effectLst/>
                <a:latin typeface="+mn-lt"/>
                <a:ea typeface="ＭＳ Ｐゴシック" pitchFamily="-106" charset="-128"/>
                <a:cs typeface="ＭＳ Ｐゴシック" pitchFamily="-106" charset="-128"/>
              </a:rPr>
              <a:t> </a:t>
            </a:r>
          </a:p>
          <a:p>
            <a:r>
              <a:rPr lang="en-US" sz="1400" b="1" kern="1200" dirty="0">
                <a:solidFill>
                  <a:schemeClr val="tx1"/>
                </a:solidFill>
                <a:effectLst/>
                <a:latin typeface="+mn-lt"/>
                <a:ea typeface="ＭＳ Ｐゴシック" pitchFamily="-106" charset="-128"/>
                <a:cs typeface="ＭＳ Ｐゴシック" pitchFamily="-106" charset="-128"/>
              </a:rPr>
              <a:t>Why It Resonates</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This quote has endured because it challenges simplistic thinking:</a:t>
            </a:r>
          </a:p>
          <a:p>
            <a:pPr marL="171450" indent="-171450" rtl="0" fontAlgn="ctr">
              <a:buFont typeface="Arial" panose="020B0604020202020204" pitchFamily="34" charset="0"/>
              <a:buChar char="•"/>
            </a:pPr>
            <a:r>
              <a:rPr lang="en-US" sz="1400" kern="1200" dirty="0">
                <a:solidFill>
                  <a:schemeClr val="tx1"/>
                </a:solidFill>
                <a:effectLst/>
                <a:latin typeface="+mn-lt"/>
                <a:ea typeface="ＭＳ Ｐゴシック" pitchFamily="-106" charset="-128"/>
                <a:cs typeface="ＭＳ Ｐゴシック" pitchFamily="-106" charset="-128"/>
              </a:rPr>
              <a:t>It rejects the idea that evil is only in “them” (the enemy, the other side, the government).</a:t>
            </a:r>
          </a:p>
          <a:p>
            <a:pPr marL="171450" indent="-171450" rtl="0" fontAlgn="ctr">
              <a:buFont typeface="Arial" panose="020B0604020202020204" pitchFamily="34" charset="0"/>
              <a:buChar char="•"/>
            </a:pPr>
            <a:r>
              <a:rPr lang="en-US" sz="1400" kern="1200" dirty="0">
                <a:solidFill>
                  <a:schemeClr val="tx1"/>
                </a:solidFill>
                <a:effectLst/>
                <a:latin typeface="+mn-lt"/>
                <a:ea typeface="ＭＳ Ｐゴシック" pitchFamily="-106" charset="-128"/>
                <a:cs typeface="ＭＳ Ｐゴシック" pitchFamily="-106" charset="-128"/>
              </a:rPr>
              <a:t>It reminds us that the battle between good and evil is </a:t>
            </a:r>
            <a:r>
              <a:rPr lang="en-US" sz="1400" b="1" kern="1200" dirty="0">
                <a:solidFill>
                  <a:schemeClr val="tx1"/>
                </a:solidFill>
                <a:effectLst/>
                <a:latin typeface="+mn-lt"/>
                <a:ea typeface="ＭＳ Ｐゴシック" pitchFamily="-106" charset="-128"/>
                <a:cs typeface="ＭＳ Ｐゴシック" pitchFamily="-106" charset="-128"/>
              </a:rPr>
              <a:t>internal and personal</a:t>
            </a:r>
            <a:r>
              <a:rPr lang="en-US" sz="1400" kern="1200" dirty="0">
                <a:solidFill>
                  <a:schemeClr val="tx1"/>
                </a:solidFill>
                <a:effectLst/>
                <a:latin typeface="+mn-lt"/>
                <a:ea typeface="ＭＳ Ｐゴシック" pitchFamily="-106" charset="-128"/>
                <a:cs typeface="ＭＳ Ｐゴシック" pitchFamily="-106" charset="-128"/>
              </a:rPr>
              <a:t>.</a:t>
            </a:r>
          </a:p>
          <a:p>
            <a:endParaRPr lang="en-US" sz="1400" dirty="0"/>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1</a:t>
            </a:fld>
            <a:endParaRPr lang="en-US"/>
          </a:p>
        </p:txBody>
      </p:sp>
    </p:spTree>
    <p:extLst>
      <p:ext uri="{BB962C8B-B14F-4D97-AF65-F5344CB8AC3E}">
        <p14:creationId xmlns:p14="http://schemas.microsoft.com/office/powerpoint/2010/main" val="35624209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endParaRPr lang="en-US" sz="1400" dirty="0"/>
          </a:p>
          <a:p>
            <a:r>
              <a:rPr lang="en-US" sz="1400" b="1" dirty="0"/>
              <a:t>1 Timothy 4:12 </a:t>
            </a:r>
            <a:r>
              <a:rPr lang="en-US" sz="1400" dirty="0"/>
              <a:t>(One’s maturity is not measured by one’s learning or age, but rather by one’s lifestyle.)</a:t>
            </a:r>
          </a:p>
          <a:p>
            <a:endParaRPr lang="en-US" sz="1400" dirty="0"/>
          </a:p>
          <a:p>
            <a:r>
              <a:rPr lang="en-US" sz="1400" dirty="0"/>
              <a:t>Worship helps people focus on God;</a:t>
            </a:r>
          </a:p>
          <a:p>
            <a:r>
              <a:rPr lang="en-US" sz="1400" dirty="0"/>
              <a:t>Fellowship helps people face life’s problems;</a:t>
            </a:r>
          </a:p>
          <a:p>
            <a:r>
              <a:rPr lang="en-US" sz="1400" dirty="0"/>
              <a:t>Discipleship helps fortify people’s faith;</a:t>
            </a:r>
          </a:p>
          <a:p>
            <a:r>
              <a:rPr lang="en-US" sz="1400" dirty="0"/>
              <a:t>Service helps people find their talents;</a:t>
            </a:r>
          </a:p>
          <a:p>
            <a:r>
              <a:rPr lang="en-US" sz="1400" dirty="0"/>
              <a:t>Evangelism helps people fulfill their mission</a:t>
            </a:r>
          </a:p>
          <a:p>
            <a:endParaRPr lang="en-US" sz="1400" dirty="0"/>
          </a:p>
          <a:p>
            <a:endParaRPr lang="en-US" sz="1400" dirty="0"/>
          </a:p>
          <a:p>
            <a:r>
              <a:rPr lang="en-US" sz="1400" dirty="0"/>
              <a:t>Rom 12:1-2  Therefore I exhort you, brothers and sisters, by the mercies of God, to present your bodies as a sacrifice – alive, holy, and pleasing to God – which is your reasonable service.  (2)  Do not be conformed to this present world, but be transformed by the renewing of your mind, so that you may test and approve what is the will of God – what is good and well-pleasing and perfect.</a:t>
            </a:r>
          </a:p>
          <a:p>
            <a:endParaRPr lang="en-US" sz="14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b="0" i="0" u="none" strike="noStrike" kern="1200" baseline="0" dirty="0">
                <a:solidFill>
                  <a:schemeClr val="tx1"/>
                </a:solidFill>
                <a:latin typeface="+mn-lt"/>
                <a:ea typeface="ＭＳ Ｐゴシック" pitchFamily="-106" charset="-128"/>
                <a:cs typeface="ＭＳ Ｐゴシック" pitchFamily="-106" charset="-128"/>
              </a:rPr>
              <a:t>Gal 5:1-15  For freedom Christ has set us free. Stand firm, then, and do not be subject again to the yoke of slavery.  (2)  Listen! I, Paul, tell you that if you let yourselves be circumcised, Christ will be of no benefit to you at all!  (3)  And I testify again to every man who lets himself be circumcised that he is obligated to obey the whole law.  (4)  You who are trying to be declared righteous by the law have been alienated from Christ; you have fallen away from grace!  (5)  For through the Spirit, by faith, we wait expectantly for the hope of righteousness.  (6)  For in Christ Jesus neither circumcision nor uncircumcision carries any weight – the only thing that matters is faith working through love.  (7)  You were running well; who prevented you from obeying the truth?  (8)  This persuasion does not come from the one who calls you!  (9)  A little yeast makes the whole batch of dough rise!  (10)  I am confident in the Lord that you will accept no other view. But the one who is confusing you will pay the penalty, whoever he may be.  (11)  Now, brothers and sisters, if I am still preaching circumcision, why am I still being persecuted? In that case the offense of the cross has been removed.  (12)  I wish those agitators would go so far as to castrate themselves!  (13)  For you were called to freedom, brothers and sisters; only do not use your freedom as an opportunity to indulge your flesh, but through love serve one another.  (14)  For the whole law can be summed up in a single commandment, namely, “</a:t>
            </a:r>
            <a:r>
              <a:rPr lang="en-US" sz="1400" b="1" i="1" u="none" strike="noStrike" kern="1200" baseline="0" dirty="0">
                <a:solidFill>
                  <a:schemeClr val="tx1"/>
                </a:solidFill>
                <a:latin typeface="+mn-lt"/>
                <a:ea typeface="ＭＳ Ｐゴシック" pitchFamily="-106" charset="-128"/>
                <a:cs typeface="ＭＳ Ｐゴシック" pitchFamily="-106" charset="-128"/>
              </a:rPr>
              <a:t>You must love your neighbor as yourself</a:t>
            </a:r>
            <a:r>
              <a:rPr lang="en-US" sz="1400" b="0" i="0" u="none" strike="noStrike" kern="1200" baseline="0" dirty="0">
                <a:solidFill>
                  <a:schemeClr val="tx1"/>
                </a:solidFill>
                <a:latin typeface="+mn-lt"/>
                <a:ea typeface="ＭＳ Ｐゴシック" pitchFamily="-106" charset="-128"/>
                <a:cs typeface="ＭＳ Ｐゴシック" pitchFamily="-106" charset="-128"/>
              </a:rPr>
              <a:t>.”  (15)  However, if you continually bite and devour one another, beware that you are not consumed by one another.</a:t>
            </a:r>
          </a:p>
          <a:p>
            <a:endParaRPr lang="en-US" sz="1400" dirty="0"/>
          </a:p>
          <a:p>
            <a:r>
              <a:rPr lang="en-US" sz="1400" dirty="0"/>
              <a:t>Read Gal 6</a:t>
            </a:r>
          </a:p>
          <a:p>
            <a:endParaRPr lang="en-US" sz="1400" dirty="0"/>
          </a:p>
          <a:p>
            <a:r>
              <a:rPr lang="en-US" sz="1400" dirty="0"/>
              <a:t>Read Eph 3 – 6</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10</a:t>
            </a:fld>
            <a:endParaRPr lang="en-US"/>
          </a:p>
        </p:txBody>
      </p:sp>
    </p:spTree>
    <p:extLst>
      <p:ext uri="{BB962C8B-B14F-4D97-AF65-F5344CB8AC3E}">
        <p14:creationId xmlns:p14="http://schemas.microsoft.com/office/powerpoint/2010/main" val="22312287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dirty="0"/>
              <a:t>Reflecting on the way that God operates…</a:t>
            </a:r>
          </a:p>
          <a:p>
            <a:endParaRPr lang="en-US" dirty="0"/>
          </a:p>
          <a:p>
            <a:pPr marL="228600" indent="-228600">
              <a:buAutoNum type="arabicPeriod"/>
            </a:pPr>
            <a:r>
              <a:rPr lang="en-US" dirty="0"/>
              <a:t>Thru 1 man, Adam, sin entered the World.</a:t>
            </a:r>
          </a:p>
          <a:p>
            <a:pPr marL="228600" indent="-228600">
              <a:buAutoNum type="arabicPeriod"/>
            </a:pPr>
            <a:r>
              <a:rPr lang="en-US" dirty="0"/>
              <a:t>Thru 1 man, Noah, God resolved to renew this World and promised to overcome the effects of sin in it.</a:t>
            </a:r>
          </a:p>
          <a:p>
            <a:pPr marL="228600" indent="-228600">
              <a:buAutoNum type="arabicPeriod"/>
            </a:pPr>
            <a:r>
              <a:rPr lang="en-US" dirty="0"/>
              <a:t>Thru 1 man, Abraham, God reached a family and promised to bless all families.</a:t>
            </a:r>
          </a:p>
          <a:p>
            <a:pPr marL="228600" indent="-228600">
              <a:buAutoNum type="arabicPeriod"/>
            </a:pPr>
            <a:r>
              <a:rPr lang="en-US" dirty="0"/>
              <a:t>Thru 1 man, Moses, God reached a nation and promised to bless all nations.</a:t>
            </a:r>
          </a:p>
          <a:p>
            <a:pPr marL="228600" indent="-228600">
              <a:buAutoNum type="arabicPeriod"/>
            </a:pPr>
            <a:r>
              <a:rPr lang="en-US" dirty="0"/>
              <a:t>Thru 1 man, Jesus, God reached the world and promises to be with each of us to the end of the World</a:t>
            </a:r>
          </a:p>
          <a:p>
            <a:pPr marL="228600" indent="-228600">
              <a:buAutoNum type="arabicPeriod"/>
            </a:pPr>
            <a:endParaRPr lang="en-US" dirty="0"/>
          </a:p>
          <a:p>
            <a:pPr marL="0" indent="0">
              <a:buNone/>
            </a:pPr>
            <a:r>
              <a:rPr lang="en-US" dirty="0"/>
              <a:t>Does God want a specific outcome from humanity…?</a:t>
            </a:r>
          </a:p>
          <a:p>
            <a:endParaRPr lang="en-US" dirty="0"/>
          </a:p>
          <a:p>
            <a:r>
              <a:rPr lang="en-US" dirty="0"/>
              <a:t>Perspective on why God operates the way that He has in human history…</a:t>
            </a:r>
          </a:p>
          <a:p>
            <a:endParaRPr lang="en-US" dirty="0"/>
          </a:p>
          <a:p>
            <a:r>
              <a:rPr lang="en-US" sz="1200" b="1" kern="1200" dirty="0">
                <a:solidFill>
                  <a:schemeClr val="tx1"/>
                </a:solidFill>
                <a:effectLst/>
                <a:latin typeface="+mn-lt"/>
                <a:ea typeface="ＭＳ Ｐゴシック" pitchFamily="-106" charset="-128"/>
                <a:cs typeface="ＭＳ Ｐゴシック" pitchFamily="-106" charset="-128"/>
              </a:rPr>
              <a:t>Aleksandr Solzhenitsyn was a Russian novelist and dissident who survived the Soviet gulag labor camps. His book </a:t>
            </a:r>
            <a:r>
              <a:rPr lang="en-US" sz="1200" b="1" i="1" kern="1200" dirty="0">
                <a:solidFill>
                  <a:schemeClr val="tx1"/>
                </a:solidFill>
                <a:effectLst/>
                <a:latin typeface="+mn-lt"/>
                <a:ea typeface="ＭＳ Ｐゴシック" pitchFamily="-106" charset="-128"/>
                <a:cs typeface="ＭＳ Ｐゴシック" pitchFamily="-106" charset="-128"/>
              </a:rPr>
              <a:t>The Gulag Archipelago</a:t>
            </a:r>
            <a:r>
              <a:rPr lang="en-US" sz="1200" b="1" kern="1200" dirty="0">
                <a:solidFill>
                  <a:schemeClr val="tx1"/>
                </a:solidFill>
                <a:effectLst/>
                <a:latin typeface="+mn-lt"/>
                <a:ea typeface="ＭＳ Ｐゴシック" pitchFamily="-106" charset="-128"/>
                <a:cs typeface="ＭＳ Ｐゴシック" pitchFamily="-106" charset="-128"/>
              </a:rPr>
              <a:t> (1973) exposed the massive system of political repression in the USSR, combining his own experiences with testimonies from hundreds of prisoners. It shattered illusions about Soviet communism in the West and helped erode the Soviet regime’s moral authority.</a:t>
            </a: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kern="1200" dirty="0">
                <a:solidFill>
                  <a:schemeClr val="tx1"/>
                </a:solidFill>
                <a:effectLst/>
                <a:latin typeface="+mn-lt"/>
                <a:ea typeface="ＭＳ Ｐゴシック" pitchFamily="-106" charset="-128"/>
                <a:cs typeface="ＭＳ Ｐゴシック" pitchFamily="-106" charset="-128"/>
              </a:rPr>
              <a:t> </a:t>
            </a:r>
          </a:p>
          <a:p>
            <a:r>
              <a:rPr lang="en-US" sz="1200" kern="1200" dirty="0">
                <a:solidFill>
                  <a:schemeClr val="tx1"/>
                </a:solidFill>
                <a:effectLst/>
                <a:latin typeface="+mn-lt"/>
                <a:ea typeface="ＭＳ Ｐゴシック" pitchFamily="-106" charset="-128"/>
                <a:cs typeface="ＭＳ Ｐゴシック" pitchFamily="-106" charset="-128"/>
              </a:rPr>
              <a:t>A famous line from </a:t>
            </a:r>
            <a:r>
              <a:rPr lang="en-US" sz="1200" i="1" kern="1200" dirty="0">
                <a:solidFill>
                  <a:schemeClr val="tx1"/>
                </a:solidFill>
                <a:effectLst/>
                <a:latin typeface="+mn-lt"/>
                <a:ea typeface="ＭＳ Ｐゴシック" pitchFamily="-106" charset="-128"/>
                <a:cs typeface="ＭＳ Ｐゴシック" pitchFamily="-106" charset="-128"/>
              </a:rPr>
              <a:t>The Gulag Archipelago</a:t>
            </a:r>
            <a:r>
              <a:rPr lang="en-US" sz="1200" kern="1200" dirty="0">
                <a:solidFill>
                  <a:schemeClr val="tx1"/>
                </a:solidFill>
                <a:effectLst/>
                <a:latin typeface="+mn-lt"/>
                <a:ea typeface="ＭＳ Ｐゴシック" pitchFamily="-106" charset="-128"/>
                <a:cs typeface="ＭＳ Ｐゴシック" pitchFamily="-106" charset="-128"/>
              </a:rPr>
              <a:t> is:</a:t>
            </a:r>
          </a:p>
          <a:p>
            <a:r>
              <a:rPr lang="en-US" sz="1200" b="1" kern="1200" dirty="0">
                <a:solidFill>
                  <a:schemeClr val="tx1"/>
                </a:solidFill>
                <a:effectLst/>
                <a:latin typeface="+mn-lt"/>
                <a:ea typeface="ＭＳ Ｐゴシック" pitchFamily="-106" charset="-128"/>
                <a:cs typeface="ＭＳ Ｐゴシック" pitchFamily="-106" charset="-128"/>
              </a:rPr>
              <a:t>“The line dividing good and evil cuts through the heart of every human being.”</a:t>
            </a: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kern="1200" dirty="0">
                <a:solidFill>
                  <a:schemeClr val="tx1"/>
                </a:solidFill>
                <a:effectLst/>
                <a:latin typeface="+mn-lt"/>
                <a:ea typeface="ＭＳ Ｐゴシック" pitchFamily="-106" charset="-128"/>
                <a:cs typeface="ＭＳ Ｐゴシック" pitchFamily="-106" charset="-128"/>
              </a:rPr>
              <a:t>Sometimes it’s paraphrased as </a:t>
            </a:r>
            <a:r>
              <a:rPr lang="en-US" sz="1200" i="1" kern="1200" dirty="0">
                <a:solidFill>
                  <a:schemeClr val="tx1"/>
                </a:solidFill>
                <a:effectLst/>
                <a:latin typeface="+mn-lt"/>
                <a:ea typeface="ＭＳ Ｐゴシック" pitchFamily="-106" charset="-128"/>
                <a:cs typeface="ＭＳ Ｐゴシック" pitchFamily="-106" charset="-128"/>
              </a:rPr>
              <a:t>“the line between good and evil runs through every human heart.”</a:t>
            </a: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kern="1200" dirty="0">
                <a:solidFill>
                  <a:schemeClr val="tx1"/>
                </a:solidFill>
                <a:effectLst/>
                <a:latin typeface="+mn-lt"/>
                <a:ea typeface="ＭＳ Ｐゴシック" pitchFamily="-106" charset="-128"/>
                <a:cs typeface="ＭＳ Ｐゴシック" pitchFamily="-106" charset="-128"/>
              </a:rPr>
              <a:t> </a:t>
            </a:r>
          </a:p>
          <a:p>
            <a:r>
              <a:rPr lang="en-US" sz="1200" b="1" kern="1200" dirty="0">
                <a:solidFill>
                  <a:schemeClr val="tx1"/>
                </a:solidFill>
                <a:effectLst/>
                <a:latin typeface="+mn-lt"/>
                <a:ea typeface="ＭＳ Ｐゴシック" pitchFamily="-106" charset="-128"/>
                <a:cs typeface="ＭＳ Ｐゴシック" pitchFamily="-106" charset="-128"/>
              </a:rPr>
              <a:t>Context in </a:t>
            </a:r>
            <a:r>
              <a:rPr lang="en-US" sz="1200" b="1" i="1" kern="1200" dirty="0">
                <a:solidFill>
                  <a:schemeClr val="tx1"/>
                </a:solidFill>
                <a:effectLst/>
                <a:latin typeface="+mn-lt"/>
                <a:ea typeface="ＭＳ Ｐゴシック" pitchFamily="-106" charset="-128"/>
                <a:cs typeface="ＭＳ Ｐゴシック" pitchFamily="-106" charset="-128"/>
              </a:rPr>
              <a:t>The Gulag Archipelago</a:t>
            </a: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kern="1200" dirty="0">
                <a:solidFill>
                  <a:schemeClr val="tx1"/>
                </a:solidFill>
                <a:effectLst/>
                <a:latin typeface="+mn-lt"/>
                <a:ea typeface="ＭＳ Ｐゴシック" pitchFamily="-106" charset="-128"/>
                <a:cs typeface="ＭＳ Ｐゴシック" pitchFamily="-106" charset="-128"/>
              </a:rPr>
              <a:t>Solzhenitsyn reflects on what he learned while imprisoned in the Soviet gulag system. He expected that “evil” was only something done by cruel guards, corrupt officials, or dictators like Stalin. But in prison he realized it was more complicated:</a:t>
            </a:r>
          </a:p>
          <a:p>
            <a:pPr rtl="0" fontAlgn="ctr"/>
            <a:r>
              <a:rPr lang="en-US" sz="1200" kern="1200" dirty="0">
                <a:solidFill>
                  <a:schemeClr val="tx1"/>
                </a:solidFill>
                <a:effectLst/>
                <a:latin typeface="+mn-lt"/>
                <a:ea typeface="ＭＳ Ｐゴシック" pitchFamily="-106" charset="-128"/>
                <a:cs typeface="ＭＳ Ｐゴシック" pitchFamily="-106" charset="-128"/>
              </a:rPr>
              <a:t>Evil isn’t just an external force embodied by villains “out there.”</a:t>
            </a:r>
          </a:p>
          <a:p>
            <a:pPr rtl="0" fontAlgn="ctr"/>
            <a:r>
              <a:rPr lang="en-US" sz="1200" kern="1200" dirty="0">
                <a:solidFill>
                  <a:schemeClr val="tx1"/>
                </a:solidFill>
                <a:effectLst/>
                <a:latin typeface="+mn-lt"/>
                <a:ea typeface="ＭＳ Ｐゴシック" pitchFamily="-106" charset="-128"/>
                <a:cs typeface="ＭＳ Ｐゴシック" pitchFamily="-106" charset="-128"/>
              </a:rPr>
              <a:t>Each human being has the </a:t>
            </a:r>
            <a:r>
              <a:rPr lang="en-US" sz="1200" b="1" kern="1200" dirty="0">
                <a:solidFill>
                  <a:schemeClr val="tx1"/>
                </a:solidFill>
                <a:effectLst/>
                <a:latin typeface="+mn-lt"/>
                <a:ea typeface="ＭＳ Ｐゴシック" pitchFamily="-106" charset="-128"/>
                <a:cs typeface="ＭＳ Ｐゴシック" pitchFamily="-106" charset="-128"/>
              </a:rPr>
              <a:t>capacity for both good and evil</a:t>
            </a:r>
            <a:r>
              <a:rPr lang="en-US" sz="1200" kern="1200" dirty="0">
                <a:solidFill>
                  <a:schemeClr val="tx1"/>
                </a:solidFill>
                <a:effectLst/>
                <a:latin typeface="+mn-lt"/>
                <a:ea typeface="ＭＳ Ｐゴシック" pitchFamily="-106" charset="-128"/>
                <a:cs typeface="ＭＳ Ｐゴシック" pitchFamily="-106" charset="-128"/>
              </a:rPr>
              <a:t> within themselves.</a:t>
            </a:r>
          </a:p>
          <a:p>
            <a:pPr rtl="0" fontAlgn="ctr"/>
            <a:r>
              <a:rPr lang="en-US" sz="1200" kern="1200" dirty="0">
                <a:solidFill>
                  <a:schemeClr val="tx1"/>
                </a:solidFill>
                <a:effectLst/>
                <a:latin typeface="+mn-lt"/>
                <a:ea typeface="ＭＳ Ｐゴシック" pitchFamily="-106" charset="-128"/>
                <a:cs typeface="ＭＳ Ｐゴシック" pitchFamily="-106" charset="-128"/>
              </a:rPr>
              <a:t>Even in the gulag, he observed that some prisoners betrayed others for survival, while others sacrificed for strangers.</a:t>
            </a:r>
          </a:p>
          <a:p>
            <a:r>
              <a:rPr lang="en-US" sz="1200" kern="1200" dirty="0">
                <a:solidFill>
                  <a:schemeClr val="tx1"/>
                </a:solidFill>
                <a:effectLst/>
                <a:latin typeface="+mn-lt"/>
                <a:ea typeface="ＭＳ Ｐゴシック" pitchFamily="-106" charset="-128"/>
                <a:cs typeface="ＭＳ Ｐゴシック" pitchFamily="-106" charset="-128"/>
              </a:rPr>
              <a:t>This realization transformed his worldview. He stopped seeing history as a battle of “good people vs. bad people” and instead as a struggle </a:t>
            </a:r>
            <a:r>
              <a:rPr lang="en-US" sz="1200" b="1" kern="1200" dirty="0">
                <a:solidFill>
                  <a:schemeClr val="tx1"/>
                </a:solidFill>
                <a:effectLst/>
                <a:latin typeface="+mn-lt"/>
                <a:ea typeface="ＭＳ Ｐゴシック" pitchFamily="-106" charset="-128"/>
                <a:cs typeface="ＭＳ Ｐゴシック" pitchFamily="-106" charset="-128"/>
              </a:rPr>
              <a:t>within each person</a:t>
            </a:r>
            <a:r>
              <a:rPr lang="en-US" sz="1200" kern="1200" dirty="0">
                <a:solidFill>
                  <a:schemeClr val="tx1"/>
                </a:solidFill>
                <a:effectLst/>
                <a:latin typeface="+mn-lt"/>
                <a:ea typeface="ＭＳ Ｐゴシック" pitchFamily="-106" charset="-128"/>
                <a:cs typeface="ＭＳ Ｐゴシック" pitchFamily="-106" charset="-128"/>
              </a:rPr>
              <a:t>.</a:t>
            </a:r>
          </a:p>
          <a:p>
            <a:r>
              <a:rPr lang="en-US" sz="1200" kern="1200" dirty="0">
                <a:solidFill>
                  <a:schemeClr val="tx1"/>
                </a:solidFill>
                <a:effectLst/>
                <a:latin typeface="+mn-lt"/>
                <a:ea typeface="ＭＳ Ｐゴシック" pitchFamily="-106" charset="-128"/>
                <a:cs typeface="ＭＳ Ｐゴシック" pitchFamily="-106" charset="-128"/>
              </a:rPr>
              <a:t> </a:t>
            </a:r>
          </a:p>
          <a:p>
            <a:r>
              <a:rPr lang="en-US" sz="1200" b="1" kern="1200" dirty="0">
                <a:solidFill>
                  <a:schemeClr val="tx1"/>
                </a:solidFill>
                <a:effectLst/>
                <a:latin typeface="+mn-lt"/>
                <a:ea typeface="ＭＳ Ｐゴシック" pitchFamily="-106" charset="-128"/>
                <a:cs typeface="ＭＳ Ｐゴシック" pitchFamily="-106" charset="-128"/>
              </a:rPr>
              <a:t>His Perspective</a:t>
            </a: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kern="1200" dirty="0">
                <a:solidFill>
                  <a:schemeClr val="tx1"/>
                </a:solidFill>
                <a:effectLst/>
                <a:latin typeface="+mn-lt"/>
                <a:ea typeface="ＭＳ Ｐゴシック" pitchFamily="-106" charset="-128"/>
                <a:cs typeface="ＭＳ Ｐゴシック" pitchFamily="-106" charset="-128"/>
              </a:rPr>
              <a:t>Solzhenitsyn’s insight was deeply shaped by his </a:t>
            </a:r>
            <a:r>
              <a:rPr lang="en-US" sz="1200" b="1" kern="1200" dirty="0">
                <a:solidFill>
                  <a:schemeClr val="tx1"/>
                </a:solidFill>
                <a:effectLst/>
                <a:latin typeface="+mn-lt"/>
                <a:ea typeface="ＭＳ Ｐゴシック" pitchFamily="-106" charset="-128"/>
                <a:cs typeface="ＭＳ Ｐゴシック" pitchFamily="-106" charset="-128"/>
              </a:rPr>
              <a:t>Christian and moral awakening</a:t>
            </a:r>
            <a:r>
              <a:rPr lang="en-US" sz="1200" kern="1200" dirty="0">
                <a:solidFill>
                  <a:schemeClr val="tx1"/>
                </a:solidFill>
                <a:effectLst/>
                <a:latin typeface="+mn-lt"/>
                <a:ea typeface="ＭＳ Ｐゴシック" pitchFamily="-106" charset="-128"/>
                <a:cs typeface="ＭＳ Ｐゴシック" pitchFamily="-106" charset="-128"/>
              </a:rPr>
              <a:t> while in prison. He came to believe:</a:t>
            </a:r>
          </a:p>
          <a:p>
            <a:pPr rtl="0" fontAlgn="ctr"/>
            <a:r>
              <a:rPr lang="en-US" sz="1200" kern="1200" dirty="0">
                <a:solidFill>
                  <a:schemeClr val="tx1"/>
                </a:solidFill>
                <a:effectLst/>
                <a:latin typeface="+mn-lt"/>
                <a:ea typeface="ＭＳ Ｐゴシック" pitchFamily="-106" charset="-128"/>
                <a:cs typeface="ＭＳ Ｐゴシック" pitchFamily="-106" charset="-128"/>
              </a:rPr>
              <a:t>The first task of confronting evil is </a:t>
            </a:r>
            <a:r>
              <a:rPr lang="en-US" sz="1200" b="1" kern="1200" dirty="0">
                <a:solidFill>
                  <a:schemeClr val="tx1"/>
                </a:solidFill>
                <a:effectLst/>
                <a:latin typeface="+mn-lt"/>
                <a:ea typeface="ＭＳ Ｐゴシック" pitchFamily="-106" charset="-128"/>
                <a:cs typeface="ＭＳ Ｐゴシック" pitchFamily="-106" charset="-128"/>
              </a:rPr>
              <a:t>self-examination</a:t>
            </a:r>
            <a:r>
              <a:rPr lang="en-US" sz="1200" kern="1200" dirty="0">
                <a:solidFill>
                  <a:schemeClr val="tx1"/>
                </a:solidFill>
                <a:effectLst/>
                <a:latin typeface="+mn-lt"/>
                <a:ea typeface="ＭＳ Ｐゴシック" pitchFamily="-106" charset="-128"/>
                <a:cs typeface="ＭＳ Ｐゴシック" pitchFamily="-106" charset="-128"/>
              </a:rPr>
              <a:t>.</a:t>
            </a:r>
          </a:p>
          <a:p>
            <a:pPr rtl="0" fontAlgn="ctr"/>
            <a:r>
              <a:rPr lang="en-US" sz="1200" kern="1200" dirty="0">
                <a:solidFill>
                  <a:schemeClr val="tx1"/>
                </a:solidFill>
                <a:effectLst/>
                <a:latin typeface="+mn-lt"/>
                <a:ea typeface="ＭＳ Ｐゴシック" pitchFamily="-106" charset="-128"/>
                <a:cs typeface="ＭＳ Ｐゴシック" pitchFamily="-106" charset="-128"/>
              </a:rPr>
              <a:t>No ideology or revolution can “fix humanity,” because even if you topple oppressors, evil remains in the hearts of ordinary people.</a:t>
            </a:r>
          </a:p>
          <a:p>
            <a:pPr rtl="0" fontAlgn="ctr"/>
            <a:r>
              <a:rPr lang="en-US" sz="1200" kern="1200" dirty="0">
                <a:solidFill>
                  <a:schemeClr val="tx1"/>
                </a:solidFill>
                <a:effectLst/>
                <a:latin typeface="+mn-lt"/>
                <a:ea typeface="ＭＳ Ｐゴシック" pitchFamily="-106" charset="-128"/>
                <a:cs typeface="ＭＳ Ｐゴシック" pitchFamily="-106" charset="-128"/>
              </a:rPr>
              <a:t>True freedom and justice require </a:t>
            </a:r>
            <a:r>
              <a:rPr lang="en-US" sz="1200" b="1" kern="1200" dirty="0">
                <a:solidFill>
                  <a:schemeClr val="tx1"/>
                </a:solidFill>
                <a:effectLst/>
                <a:latin typeface="+mn-lt"/>
                <a:ea typeface="ＭＳ Ｐゴシック" pitchFamily="-106" charset="-128"/>
                <a:cs typeface="ＭＳ Ｐゴシック" pitchFamily="-106" charset="-128"/>
              </a:rPr>
              <a:t>moral transformation from within</a:t>
            </a:r>
            <a:r>
              <a:rPr lang="en-US" sz="1200" kern="1200" dirty="0">
                <a:solidFill>
                  <a:schemeClr val="tx1"/>
                </a:solidFill>
                <a:effectLst/>
                <a:latin typeface="+mn-lt"/>
                <a:ea typeface="ＭＳ Ｐゴシック" pitchFamily="-106" charset="-128"/>
                <a:cs typeface="ＭＳ Ｐゴシック" pitchFamily="-106" charset="-128"/>
              </a:rPr>
              <a:t>, not just political change.</a:t>
            </a:r>
          </a:p>
          <a:p>
            <a:r>
              <a:rPr lang="en-US" sz="1200" kern="1200" dirty="0">
                <a:solidFill>
                  <a:schemeClr val="tx1"/>
                </a:solidFill>
                <a:effectLst/>
                <a:latin typeface="+mn-lt"/>
                <a:ea typeface="ＭＳ Ｐゴシック" pitchFamily="-106" charset="-128"/>
                <a:cs typeface="ＭＳ Ｐゴシック" pitchFamily="-106" charset="-128"/>
              </a:rPr>
              <a:t> </a:t>
            </a:r>
          </a:p>
          <a:p>
            <a:r>
              <a:rPr lang="en-US" sz="1200" b="1" kern="1200" dirty="0">
                <a:solidFill>
                  <a:schemeClr val="tx1"/>
                </a:solidFill>
                <a:effectLst/>
                <a:latin typeface="+mn-lt"/>
                <a:ea typeface="ＭＳ Ｐゴシック" pitchFamily="-106" charset="-128"/>
                <a:cs typeface="ＭＳ Ｐゴシック" pitchFamily="-106" charset="-128"/>
              </a:rPr>
              <a:t>Why It Resonates</a:t>
            </a: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kern="1200" dirty="0">
                <a:solidFill>
                  <a:schemeClr val="tx1"/>
                </a:solidFill>
                <a:effectLst/>
                <a:latin typeface="+mn-lt"/>
                <a:ea typeface="ＭＳ Ｐゴシック" pitchFamily="-106" charset="-128"/>
                <a:cs typeface="ＭＳ Ｐゴシック" pitchFamily="-106" charset="-128"/>
              </a:rPr>
              <a:t>This quote has endured because it challenges simplistic thinking:</a:t>
            </a:r>
          </a:p>
          <a:p>
            <a:pPr rtl="0" fontAlgn="ctr"/>
            <a:r>
              <a:rPr lang="en-US" sz="1200" kern="1200" dirty="0">
                <a:solidFill>
                  <a:schemeClr val="tx1"/>
                </a:solidFill>
                <a:effectLst/>
                <a:latin typeface="+mn-lt"/>
                <a:ea typeface="ＭＳ Ｐゴシック" pitchFamily="-106" charset="-128"/>
                <a:cs typeface="ＭＳ Ｐゴシック" pitchFamily="-106" charset="-128"/>
              </a:rPr>
              <a:t>It rejects the idea that evil is only in “them” (the enemy, the other side, the government).</a:t>
            </a:r>
          </a:p>
          <a:p>
            <a:pPr rtl="0" fontAlgn="ctr"/>
            <a:r>
              <a:rPr lang="en-US" sz="1200" kern="1200" dirty="0">
                <a:solidFill>
                  <a:schemeClr val="tx1"/>
                </a:solidFill>
                <a:effectLst/>
                <a:latin typeface="+mn-lt"/>
                <a:ea typeface="ＭＳ Ｐゴシック" pitchFamily="-106" charset="-128"/>
                <a:cs typeface="ＭＳ Ｐゴシック" pitchFamily="-106" charset="-128"/>
              </a:rPr>
              <a:t>It reminds us that the battle between good and evil is </a:t>
            </a:r>
            <a:r>
              <a:rPr lang="en-US" sz="1200" b="1" kern="1200" dirty="0">
                <a:solidFill>
                  <a:schemeClr val="tx1"/>
                </a:solidFill>
                <a:effectLst/>
                <a:latin typeface="+mn-lt"/>
                <a:ea typeface="ＭＳ Ｐゴシック" pitchFamily="-106" charset="-128"/>
                <a:cs typeface="ＭＳ Ｐゴシック" pitchFamily="-106" charset="-128"/>
              </a:rPr>
              <a:t>internal and personal</a:t>
            </a:r>
            <a:r>
              <a:rPr lang="en-US" sz="1200" kern="1200" dirty="0">
                <a:solidFill>
                  <a:schemeClr val="tx1"/>
                </a:solidFill>
                <a:effectLst/>
                <a:latin typeface="+mn-lt"/>
                <a:ea typeface="ＭＳ Ｐゴシック" pitchFamily="-106" charset="-128"/>
                <a:cs typeface="ＭＳ Ｐゴシック" pitchFamily="-106" charset="-128"/>
              </a:rPr>
              <a:t>.</a:t>
            </a:r>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11</a:t>
            </a:fld>
            <a:endParaRPr lang="en-US" dirty="0"/>
          </a:p>
        </p:txBody>
      </p:sp>
    </p:spTree>
    <p:extLst>
      <p:ext uri="{BB962C8B-B14F-4D97-AF65-F5344CB8AC3E}">
        <p14:creationId xmlns:p14="http://schemas.microsoft.com/office/powerpoint/2010/main" val="2572690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pPr marL="0" lvl="0" indent="0">
              <a:buNone/>
            </a:pPr>
            <a:r>
              <a:rPr lang="en-US" sz="1400" b="1" dirty="0"/>
              <a:t>Consider the “Cohorts” present at the Pilate inquiry.  </a:t>
            </a:r>
          </a:p>
          <a:p>
            <a:pPr marL="342900" lvl="0" indent="-342900">
              <a:buAutoNum type="arabicPeriod"/>
            </a:pPr>
            <a:r>
              <a:rPr lang="en-US" sz="1400" b="1" dirty="0"/>
              <a:t>Pharisees</a:t>
            </a:r>
            <a:r>
              <a:rPr lang="en-US" sz="1400" dirty="0"/>
              <a:t> – lacked discernment (Matt 16 : able to predict weather, but not able to see the signs of the time).  A time when both the Pharisees and Sadducees were unified.</a:t>
            </a:r>
          </a:p>
          <a:p>
            <a:pPr marL="342900" lvl="0" indent="-342900">
              <a:buAutoNum type="arabicPeriod"/>
            </a:pPr>
            <a:r>
              <a:rPr lang="en-US" sz="1400" b="1" dirty="0"/>
              <a:t>Romans</a:t>
            </a:r>
            <a:r>
              <a:rPr lang="en-US" sz="1400" dirty="0"/>
              <a:t> – “Might is Right” – reading the wrong signs – ignoring significance of situational context – “the end justifies the means”</a:t>
            </a:r>
          </a:p>
          <a:p>
            <a:pPr marL="342900" lvl="0" indent="-342900">
              <a:buAutoNum type="arabicPeriod"/>
            </a:pPr>
            <a:r>
              <a:rPr lang="en-US" sz="1400" b="1" dirty="0"/>
              <a:t>Jesus</a:t>
            </a:r>
            <a:r>
              <a:rPr lang="en-US" sz="1400" dirty="0"/>
              <a:t> – A cohort of 1 (Trinity?).  Speaking to whom?  </a:t>
            </a:r>
            <a:endParaRPr lang="en-US" sz="1400" b="0" i="0" u="none" strike="noStrike" kern="1200" baseline="0" dirty="0">
              <a:solidFill>
                <a:schemeClr val="tx1"/>
              </a:solidFill>
              <a:latin typeface="+mn-lt"/>
              <a:ea typeface="ＭＳ Ｐゴシック" pitchFamily="-106" charset="-128"/>
              <a:cs typeface="ＭＳ Ｐゴシック" pitchFamily="-106" charset="-128"/>
            </a:endParaRPr>
          </a:p>
          <a:p>
            <a:pPr rtl="0"/>
            <a:endParaRPr lang="en-US" sz="1400" b="0" i="0" u="none" strike="noStrike" kern="1200" baseline="0" dirty="0">
              <a:solidFill>
                <a:schemeClr val="tx1"/>
              </a:solidFill>
              <a:latin typeface="+mn-lt"/>
              <a:ea typeface="ＭＳ Ｐゴシック" pitchFamily="-106" charset="-128"/>
              <a:cs typeface="ＭＳ Ｐゴシック" pitchFamily="-106" charset="-128"/>
            </a:endParaRPr>
          </a:p>
          <a:p>
            <a:pPr rtl="0"/>
            <a:r>
              <a:rPr lang="en-US" sz="1400" b="1" i="0" u="none" strike="noStrike" kern="1200" baseline="0" dirty="0">
                <a:solidFill>
                  <a:schemeClr val="tx1"/>
                </a:solidFill>
                <a:latin typeface="+mn-lt"/>
                <a:ea typeface="ＭＳ Ｐゴシック" pitchFamily="-106" charset="-128"/>
                <a:cs typeface="ＭＳ Ｐゴシック" pitchFamily="-106" charset="-128"/>
              </a:rPr>
              <a:t>John 18:33-37</a:t>
            </a: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(33)  So Pilate went back into the governor’s residence, summoned Jesus, and asked him, “Are you the king of the Jews?”</a:t>
            </a: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(34)  Jesus replied, “Are you saying this on your own initiative, or have others told you about me?”</a:t>
            </a: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(35)  Pilate answered, “I am not a Jew, am I? Your own people and your chief priests handed you over to me. What have you done?”</a:t>
            </a: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(36)  Jesus replied, “My kingdom is not from this world. If my kingdom were from this world, my servants would be fighting to keep me from being handed over to the Jewish authorities. But as it is, my kingdom is not from here.”</a:t>
            </a: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(37)  Then Pilate said, “So you are a king!” Jesus replied, “You say that I am a king. </a:t>
            </a:r>
            <a:r>
              <a:rPr lang="en-US" sz="1400" b="1" i="0" u="none" strike="noStrike" kern="1200" baseline="0" dirty="0">
                <a:solidFill>
                  <a:schemeClr val="tx1"/>
                </a:solidFill>
                <a:latin typeface="+mn-lt"/>
                <a:ea typeface="ＭＳ Ｐゴシック" pitchFamily="-106" charset="-128"/>
                <a:cs typeface="ＭＳ Ｐゴシック" pitchFamily="-106" charset="-128"/>
              </a:rPr>
              <a:t>For this reason I was born, and for this reason I came into the world – </a:t>
            </a:r>
            <a:r>
              <a:rPr lang="en-US" sz="1400" b="1" i="0" u="sng" strike="noStrike" kern="1200" baseline="0" dirty="0">
                <a:solidFill>
                  <a:schemeClr val="tx1"/>
                </a:solidFill>
                <a:latin typeface="+mn-lt"/>
                <a:ea typeface="ＭＳ Ｐゴシック" pitchFamily="-106" charset="-128"/>
                <a:cs typeface="ＭＳ Ｐゴシック" pitchFamily="-106" charset="-128"/>
              </a:rPr>
              <a:t>to testify to the truth</a:t>
            </a:r>
            <a:r>
              <a:rPr lang="en-US" sz="1400" b="1" i="0" u="none" strike="noStrike" kern="1200" baseline="0" dirty="0">
                <a:solidFill>
                  <a:schemeClr val="tx1"/>
                </a:solidFill>
                <a:latin typeface="+mn-lt"/>
                <a:ea typeface="ＭＳ Ｐゴシック" pitchFamily="-106" charset="-128"/>
                <a:cs typeface="ＭＳ Ｐゴシック" pitchFamily="-106" charset="-128"/>
              </a:rPr>
              <a:t>. </a:t>
            </a:r>
            <a:r>
              <a:rPr lang="en-US" sz="1400" b="1" i="0" u="sng" strike="noStrike" kern="1200" baseline="0" dirty="0">
                <a:solidFill>
                  <a:schemeClr val="tx1"/>
                </a:solidFill>
                <a:latin typeface="+mn-lt"/>
                <a:ea typeface="ＭＳ Ｐゴシック" pitchFamily="-106" charset="-128"/>
                <a:cs typeface="ＭＳ Ｐゴシック" pitchFamily="-106" charset="-128"/>
              </a:rPr>
              <a:t>Everyone who belongs to the truth listens to my voice</a:t>
            </a:r>
            <a:r>
              <a:rPr lang="en-US" sz="1400" b="1" i="0" u="none" strike="noStrike" kern="1200" baseline="0" dirty="0">
                <a:solidFill>
                  <a:schemeClr val="tx1"/>
                </a:solidFill>
                <a:latin typeface="+mn-lt"/>
                <a:ea typeface="ＭＳ Ｐゴシック" pitchFamily="-106" charset="-128"/>
                <a:cs typeface="ＭＳ Ｐゴシック" pitchFamily="-106" charset="-128"/>
              </a:rPr>
              <a:t>.”</a:t>
            </a:r>
          </a:p>
          <a:p>
            <a:pPr rtl="0"/>
            <a:endParaRPr lang="en-US" sz="1400" b="1" i="0" u="none" strike="noStrike" kern="1200" baseline="0" dirty="0">
              <a:solidFill>
                <a:schemeClr val="tx1"/>
              </a:solidFill>
              <a:latin typeface="+mn-lt"/>
              <a:ea typeface="ＭＳ Ｐゴシック" pitchFamily="-106" charset="-128"/>
              <a:cs typeface="ＭＳ Ｐゴシック" pitchFamily="-106" charset="-128"/>
            </a:endParaRP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Joh 14:6</a:t>
            </a: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(6)  Jesus replied, “I am the way, and </a:t>
            </a:r>
            <a:r>
              <a:rPr lang="en-US" sz="1400" b="1" i="0" u="none" strike="noStrike" kern="1200" baseline="0" dirty="0">
                <a:solidFill>
                  <a:schemeClr val="tx1"/>
                </a:solidFill>
                <a:latin typeface="+mn-lt"/>
                <a:ea typeface="ＭＳ Ｐゴシック" pitchFamily="-106" charset="-128"/>
                <a:cs typeface="ＭＳ Ｐゴシック" pitchFamily="-106" charset="-128"/>
              </a:rPr>
              <a:t>the truth</a:t>
            </a:r>
            <a:r>
              <a:rPr lang="en-US" sz="1400" b="0" i="0" u="none" strike="noStrike" kern="1200" baseline="0" dirty="0">
                <a:solidFill>
                  <a:schemeClr val="tx1"/>
                </a:solidFill>
                <a:latin typeface="+mn-lt"/>
                <a:ea typeface="ＭＳ Ｐゴシック" pitchFamily="-106" charset="-128"/>
                <a:cs typeface="ＭＳ Ｐゴシック" pitchFamily="-106" charset="-128"/>
              </a:rPr>
              <a:t>, and the life. No one comes to the Father except through me.</a:t>
            </a:r>
          </a:p>
          <a:p>
            <a:pPr rtl="0"/>
            <a:endParaRPr lang="en-US" sz="1400" b="1" i="0" u="none" strike="noStrike" kern="1200" baseline="0" dirty="0">
              <a:solidFill>
                <a:schemeClr val="tx1"/>
              </a:solidFill>
              <a:latin typeface="+mn-lt"/>
              <a:ea typeface="ＭＳ Ｐゴシック" pitchFamily="-106" charset="-128"/>
              <a:cs typeface="ＭＳ Ｐゴシック" pitchFamily="-106" charset="-128"/>
            </a:endParaRP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Joh 14:23</a:t>
            </a: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(23)  Jesus replied, “</a:t>
            </a:r>
            <a:r>
              <a:rPr lang="en-US" sz="1400" b="1" i="0" u="none" strike="noStrike" kern="1200" baseline="0" dirty="0">
                <a:solidFill>
                  <a:schemeClr val="tx1"/>
                </a:solidFill>
                <a:latin typeface="+mn-lt"/>
                <a:ea typeface="ＭＳ Ｐゴシック" pitchFamily="-106" charset="-128"/>
                <a:cs typeface="ＭＳ Ｐゴシック" pitchFamily="-106" charset="-128"/>
              </a:rPr>
              <a:t>If anyone loves me, he will obey my word, and my Father will love him, and we will come to him and take up residence with him</a:t>
            </a:r>
            <a:r>
              <a:rPr lang="en-US" sz="1400" b="0" i="0" u="none" strike="noStrike" kern="1200" baseline="0" dirty="0">
                <a:solidFill>
                  <a:schemeClr val="tx1"/>
                </a:solidFill>
                <a:latin typeface="+mn-lt"/>
                <a:ea typeface="ＭＳ Ｐゴシック" pitchFamily="-106" charset="-128"/>
                <a:cs typeface="ＭＳ Ｐゴシック" pitchFamily="-106" charset="-128"/>
              </a:rPr>
              <a:t>.</a:t>
            </a:r>
          </a:p>
          <a:p>
            <a:pPr rtl="0"/>
            <a:endParaRPr lang="en-US" sz="1400" b="1" i="0" u="none" strike="noStrike" kern="1200" baseline="0" dirty="0">
              <a:solidFill>
                <a:schemeClr val="tx1"/>
              </a:solidFill>
              <a:latin typeface="+mn-lt"/>
              <a:ea typeface="ＭＳ Ｐゴシック" pitchFamily="-106" charset="-128"/>
              <a:cs typeface="ＭＳ Ｐゴシック" pitchFamily="-106" charset="-128"/>
            </a:endParaRPr>
          </a:p>
          <a:p>
            <a:r>
              <a:rPr lang="en-US" sz="1400" dirty="0"/>
              <a:t>I Cor. 2:13-16</a:t>
            </a:r>
          </a:p>
          <a:p>
            <a:r>
              <a:rPr lang="en-US" sz="1400" dirty="0"/>
              <a:t>“…</a:t>
            </a:r>
            <a:r>
              <a:rPr lang="en-US" sz="1400" b="1" dirty="0"/>
              <a:t>but we have the mind of Christ</a:t>
            </a:r>
            <a:r>
              <a:rPr lang="en-US" sz="1400" dirty="0"/>
              <a:t>”   - i.e.  His Perspective</a:t>
            </a:r>
          </a:p>
          <a:p>
            <a:endParaRPr lang="en-US" sz="1400" dirty="0"/>
          </a:p>
          <a:p>
            <a:r>
              <a:rPr lang="en-US" sz="1400" dirty="0"/>
              <a:t>--------------------------------------------------------------------------------------------------------------------------------</a:t>
            </a:r>
          </a:p>
          <a:p>
            <a:endParaRPr lang="en-US" sz="1400" dirty="0"/>
          </a:p>
          <a:p>
            <a:r>
              <a:rPr lang="en-US" sz="1600" b="1" dirty="0"/>
              <a:t>**** This moment was also one that divided Humanity forevermore.  ****</a:t>
            </a:r>
          </a:p>
          <a:p>
            <a:endParaRPr lang="en-US" sz="1400" dirty="0"/>
          </a:p>
          <a:p>
            <a:r>
              <a:rPr lang="en-US" sz="1400" b="1" dirty="0"/>
              <a:t>Not just a Call to Unity…  Also, a Call to Separate!   From Whom or What?  Why?</a:t>
            </a:r>
          </a:p>
          <a:p>
            <a:endParaRPr lang="en-US" sz="1400" b="1" dirty="0"/>
          </a:p>
          <a:p>
            <a:r>
              <a:rPr lang="en-US" dirty="0"/>
              <a:t>----------------------------------------------------------------------------------------------------------------------------------</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i="0" u="none" strike="noStrike" kern="1200" baseline="0" dirty="0">
                <a:solidFill>
                  <a:schemeClr val="tx1"/>
                </a:solidFill>
                <a:latin typeface="+mn-lt"/>
                <a:ea typeface="ＭＳ Ｐゴシック" pitchFamily="-106" charset="-128"/>
                <a:cs typeface="ＭＳ Ｐゴシック" pitchFamily="-106" charset="-128"/>
              </a:rPr>
              <a:t>Joh 17:14-21  </a:t>
            </a:r>
            <a:r>
              <a:rPr lang="en-US" sz="1200" b="0" i="0" u="none" strike="noStrike" kern="1200" baseline="0" dirty="0">
                <a:solidFill>
                  <a:schemeClr val="tx1"/>
                </a:solidFill>
                <a:latin typeface="+mn-lt"/>
                <a:ea typeface="ＭＳ Ｐゴシック" pitchFamily="-106" charset="-128"/>
                <a:cs typeface="ＭＳ Ｐゴシック" pitchFamily="-106" charset="-128"/>
              </a:rPr>
              <a:t>I have given them your word, and the world has hated them, because they do not belong to the world, just as I do not belong to the world.  (15)  I am not asking you to take them out of the world, but that you keep them safe from the evil one.  (16)  They do not belong to the world just as I do not belong to the world.  (17)  </a:t>
            </a:r>
            <a:r>
              <a:rPr lang="en-US" sz="1200" b="1" i="0" u="none" strike="noStrike" kern="1200" baseline="0" dirty="0">
                <a:solidFill>
                  <a:schemeClr val="tx1"/>
                </a:solidFill>
                <a:latin typeface="+mn-lt"/>
                <a:ea typeface="ＭＳ Ｐゴシック" pitchFamily="-106" charset="-128"/>
                <a:cs typeface="ＭＳ Ｐゴシック" pitchFamily="-106" charset="-128"/>
              </a:rPr>
              <a:t>Set them apart in the truth; your word is truth.  </a:t>
            </a:r>
            <a:r>
              <a:rPr lang="en-US" sz="1200" b="0" i="0" u="none" strike="noStrike" kern="1200" baseline="0" dirty="0">
                <a:solidFill>
                  <a:schemeClr val="tx1"/>
                </a:solidFill>
                <a:latin typeface="+mn-lt"/>
                <a:ea typeface="ＭＳ Ｐゴシック" pitchFamily="-106" charset="-128"/>
                <a:cs typeface="ＭＳ Ｐゴシック" pitchFamily="-106" charset="-128"/>
              </a:rPr>
              <a:t>(18)  Just as you sent me into the world, so I sent them into the world.  (19)  And I set myself apart on their behalf, so that they too may be truly set apart.  (20)  </a:t>
            </a:r>
            <a:r>
              <a:rPr lang="en-US" sz="1200" b="1" i="0" u="none" strike="noStrike" kern="1200" baseline="0" dirty="0">
                <a:solidFill>
                  <a:schemeClr val="tx1"/>
                </a:solidFill>
                <a:latin typeface="+mn-lt"/>
                <a:ea typeface="ＭＳ Ｐゴシック" pitchFamily="-106" charset="-128"/>
                <a:cs typeface="ＭＳ Ｐゴシック" pitchFamily="-106" charset="-128"/>
              </a:rPr>
              <a:t>“I am not praying only on their behalf, but also on behalf of those who believe in me through their testimony,  (21)  that they will all be one, just as you, Father, are in me and I am in you. I pray that they will be in us, so that the world will believe that you sent me.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2</a:t>
            </a:fld>
            <a:endParaRPr lang="en-US"/>
          </a:p>
        </p:txBody>
      </p:sp>
    </p:spTree>
    <p:extLst>
      <p:ext uri="{BB962C8B-B14F-4D97-AF65-F5344CB8AC3E}">
        <p14:creationId xmlns:p14="http://schemas.microsoft.com/office/powerpoint/2010/main" val="1380023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a:p>
            <a:r>
              <a:rPr lang="en-US" sz="1400" baseline="0" dirty="0"/>
              <a:t>Are you “of the truth”….?</a:t>
            </a:r>
          </a:p>
          <a:p>
            <a:endParaRPr lang="en-US" sz="1400" baseline="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b="1" i="0" u="none" strike="noStrike" kern="1200" baseline="0" dirty="0">
                <a:solidFill>
                  <a:schemeClr val="tx1"/>
                </a:solidFill>
                <a:latin typeface="+mn-lt"/>
                <a:ea typeface="ＭＳ Ｐゴシック" pitchFamily="-106" charset="-128"/>
                <a:cs typeface="ＭＳ Ｐゴシック" pitchFamily="-106" charset="-128"/>
              </a:rPr>
              <a:t>Jer 9:23-24  </a:t>
            </a:r>
            <a:r>
              <a:rPr lang="en-US" sz="1400" b="0" i="0" u="none" strike="noStrike" kern="1200" baseline="0" dirty="0">
                <a:solidFill>
                  <a:schemeClr val="tx1"/>
                </a:solidFill>
                <a:latin typeface="+mn-lt"/>
                <a:ea typeface="ＭＳ Ｐゴシック" pitchFamily="-106" charset="-128"/>
                <a:cs typeface="ＭＳ Ｐゴシック" pitchFamily="-106" charset="-128"/>
              </a:rPr>
              <a:t>The LORD says, “Wise people should not boast that they are wise. Powerful people should not boast that they are powerful. Rich people should not boast that they are rich.  (24)  If people want to boast, they should boast about this: They should boast that they understand and know me. They should boast that they know and understand that I, the LORD, act out of faithfulness, fairness, and justice in the earth and that I desire people to do these things,” says the LORD.</a:t>
            </a:r>
          </a:p>
          <a:p>
            <a:endParaRPr lang="en-US" sz="1400" baseline="0" dirty="0"/>
          </a:p>
          <a:p>
            <a:pPr marL="0" lv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3</a:t>
            </a:fld>
            <a:endParaRPr lang="en-US" dirty="0"/>
          </a:p>
        </p:txBody>
      </p:sp>
    </p:spTree>
    <p:extLst>
      <p:ext uri="{BB962C8B-B14F-4D97-AF65-F5344CB8AC3E}">
        <p14:creationId xmlns:p14="http://schemas.microsoft.com/office/powerpoint/2010/main" val="1654847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“Follow</a:t>
            </a:r>
            <a:r>
              <a:rPr lang="en-US" baseline="0" dirty="0"/>
              <a:t> Me”   not “study Me”</a:t>
            </a:r>
          </a:p>
          <a:p>
            <a:endParaRPr lang="en-US" baseline="0"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4</a:t>
            </a:fld>
            <a:endParaRPr lang="en-US" dirty="0"/>
          </a:p>
        </p:txBody>
      </p:sp>
    </p:spTree>
    <p:extLst>
      <p:ext uri="{BB962C8B-B14F-4D97-AF65-F5344CB8AC3E}">
        <p14:creationId xmlns:p14="http://schemas.microsoft.com/office/powerpoint/2010/main" val="1924720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Not a “Works Religion”, rather a “Total Commitment Religion”</a:t>
            </a:r>
          </a:p>
          <a:p>
            <a:endParaRPr lang="en-US" dirty="0"/>
          </a:p>
          <a:p>
            <a:r>
              <a:rPr lang="en-US" dirty="0"/>
              <a:t>“Follow</a:t>
            </a:r>
            <a:r>
              <a:rPr lang="en-US" baseline="0" dirty="0"/>
              <a:t> Me”  not “Study Me”</a:t>
            </a:r>
          </a:p>
          <a:p>
            <a:endParaRPr lang="en-US" baseline="0"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5</a:t>
            </a:fld>
            <a:endParaRPr lang="en-US" dirty="0"/>
          </a:p>
        </p:txBody>
      </p:sp>
    </p:spTree>
    <p:extLst>
      <p:ext uri="{BB962C8B-B14F-4D97-AF65-F5344CB8AC3E}">
        <p14:creationId xmlns:p14="http://schemas.microsoft.com/office/powerpoint/2010/main" val="59905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marL="0" indent="0">
              <a:buFont typeface="Arial" panose="020B0604020202020204" pitchFamily="34" charset="0"/>
              <a:buNone/>
            </a:pPr>
            <a:endParaRPr lang="en-US" baseline="0" dirty="0"/>
          </a:p>
          <a:p>
            <a:pPr marL="171450" indent="-171450">
              <a:buFont typeface="Arial" panose="020B0604020202020204" pitchFamily="34" charset="0"/>
              <a:buChar char="•"/>
            </a:pPr>
            <a:r>
              <a:rPr lang="en-US" baseline="0" dirty="0"/>
              <a:t>Why is there such debate about “exactly when is a person saved”?</a:t>
            </a:r>
          </a:p>
          <a:p>
            <a:pPr marL="171450" indent="-171450">
              <a:buFont typeface="Arial" panose="020B0604020202020204" pitchFamily="34" charset="0"/>
              <a:buChar char="•"/>
            </a:pPr>
            <a:r>
              <a:rPr lang="en-US" baseline="0" dirty="0"/>
              <a:t>What is the “Biblical Plan of Salvation” and the importance that baptism plays in it?</a:t>
            </a:r>
          </a:p>
          <a:p>
            <a:pPr marL="171450" indent="-171450">
              <a:buFont typeface="Arial" panose="020B0604020202020204" pitchFamily="34" charset="0"/>
              <a:buChar char="•"/>
            </a:pPr>
            <a:r>
              <a:rPr lang="en-US" baseline="0" dirty="0"/>
              <a:t>Did anyone in Apostolic Days ever admonish another to </a:t>
            </a:r>
            <a:r>
              <a:rPr lang="en-US" u="sng" baseline="0" dirty="0"/>
              <a:t>be “saved” by “saying a Sinner’s Prayer</a:t>
            </a:r>
            <a:r>
              <a:rPr lang="en-US" baseline="0" dirty="0"/>
              <a:t>”?</a:t>
            </a:r>
          </a:p>
          <a:p>
            <a:pPr marL="171450" indent="-171450">
              <a:buFont typeface="Arial" panose="020B0604020202020204" pitchFamily="34" charset="0"/>
              <a:buChar char="•"/>
            </a:pPr>
            <a:r>
              <a:rPr lang="en-US" baseline="0" dirty="0"/>
              <a:t>What is the </a:t>
            </a:r>
            <a:r>
              <a:rPr lang="en-US" u="sng" baseline="0" dirty="0"/>
              <a:t>specific reason and purpose of baptism</a:t>
            </a:r>
            <a:r>
              <a:rPr lang="en-US" baseline="0" dirty="0"/>
              <a:t>?   </a:t>
            </a:r>
          </a:p>
          <a:p>
            <a:pPr marL="171450" indent="-171450">
              <a:buFont typeface="Arial" panose="020B0604020202020204" pitchFamily="34" charset="0"/>
              <a:buChar char="•"/>
            </a:pPr>
            <a:r>
              <a:rPr lang="en-US" baseline="0" dirty="0"/>
              <a:t>What is the significance of </a:t>
            </a:r>
            <a:r>
              <a:rPr lang="en-US" u="sng" baseline="0" dirty="0"/>
              <a:t>being baptized in the Name of </a:t>
            </a:r>
            <a:r>
              <a:rPr lang="en-US" u="sng" baseline="0" dirty="0" err="1"/>
              <a:t>Yeshua</a:t>
            </a:r>
            <a:r>
              <a:rPr lang="en-US" u="sng" baseline="0" dirty="0"/>
              <a:t> of Nazareth</a:t>
            </a:r>
            <a:r>
              <a:rPr lang="en-US" baseline="0" dirty="0"/>
              <a:t>?</a:t>
            </a:r>
          </a:p>
          <a:p>
            <a:pPr marL="171450" indent="-171450">
              <a:buFont typeface="Arial" panose="020B0604020202020204" pitchFamily="34" charset="0"/>
              <a:buChar char="•"/>
            </a:pPr>
            <a:r>
              <a:rPr lang="en-US" baseline="0" dirty="0"/>
              <a:t>What are certain </a:t>
            </a:r>
            <a:r>
              <a:rPr lang="en-US" u="sng" baseline="0" dirty="0"/>
              <a:t>objections to the necessity of baptism</a:t>
            </a:r>
            <a:r>
              <a:rPr lang="en-US" baseline="0" dirty="0"/>
              <a:t>?</a:t>
            </a:r>
          </a:p>
          <a:p>
            <a:pPr marL="171450" indent="-171450">
              <a:buFont typeface="Arial" panose="020B0604020202020204" pitchFamily="34" charset="0"/>
              <a:buChar char="•"/>
            </a:pPr>
            <a:r>
              <a:rPr lang="en-US" baseline="0" dirty="0"/>
              <a:t>Why it is that we are commanded to </a:t>
            </a:r>
            <a:r>
              <a:rPr lang="en-US" u="sng" baseline="0" dirty="0"/>
              <a:t>obey a “water” baptism and not a “spirit” baptism</a:t>
            </a:r>
            <a:r>
              <a:rPr lang="en-US" baseline="0" dirty="0"/>
              <a:t>?</a:t>
            </a:r>
          </a:p>
          <a:p>
            <a:pPr marL="171450" indent="-171450">
              <a:buFont typeface="Arial" panose="020B0604020202020204" pitchFamily="34" charset="0"/>
              <a:buChar char="•"/>
            </a:pPr>
            <a:endParaRPr lang="en-US" baseline="0" dirty="0"/>
          </a:p>
          <a:p>
            <a:pPr marL="171450" indent="-171450">
              <a:buFont typeface="Arial" panose="020B0604020202020204" pitchFamily="34" charset="0"/>
              <a:buChar char="•"/>
            </a:pPr>
            <a:endParaRPr lang="en-US" baseline="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i="0" u="none" strike="noStrike" kern="1200" baseline="0" dirty="0">
                <a:solidFill>
                  <a:schemeClr val="tx1"/>
                </a:solidFill>
                <a:latin typeface="+mn-lt"/>
                <a:ea typeface="ＭＳ Ｐゴシック" pitchFamily="-106" charset="-128"/>
                <a:cs typeface="ＭＳ Ｐゴシック" pitchFamily="-106" charset="-128"/>
              </a:rPr>
              <a:t>Eph 2:8-9  </a:t>
            </a:r>
            <a:r>
              <a:rPr lang="en-US" sz="1200" b="0" i="0" u="none" strike="noStrike" kern="1200" baseline="0" dirty="0">
                <a:solidFill>
                  <a:schemeClr val="tx1"/>
                </a:solidFill>
                <a:latin typeface="+mn-lt"/>
                <a:ea typeface="ＭＳ Ｐゴシック" pitchFamily="-106" charset="-128"/>
                <a:cs typeface="ＭＳ Ｐゴシック" pitchFamily="-106" charset="-128"/>
              </a:rPr>
              <a:t>For by grace you are saved through faith, and this is not from yourselves, it is the gift of God;  (9)  it is not from works, so that no one can boast.</a:t>
            </a:r>
          </a:p>
          <a:p>
            <a:endParaRPr lang="en-US" dirty="0"/>
          </a:p>
          <a:p>
            <a:r>
              <a:rPr lang="en-US" b="1" dirty="0"/>
              <a:t>Luk 13:3-5  </a:t>
            </a:r>
            <a:r>
              <a:rPr lang="en-US" dirty="0"/>
              <a:t>No, I tell you! But unless you repent, you will all perish as well!  (4)  Or those eighteen who were killed when the tower in Siloam fell on them, do you think they were worse offenders than all the others who live in Jerusalem?  (5)  No, I tell you! But unless you repent you will all perish as well!”</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i="0" u="none" strike="noStrike" kern="1200" baseline="0" dirty="0">
                <a:solidFill>
                  <a:schemeClr val="tx1"/>
                </a:solidFill>
                <a:latin typeface="+mn-lt"/>
                <a:ea typeface="ＭＳ Ｐゴシック" pitchFamily="-106" charset="-128"/>
                <a:cs typeface="ＭＳ Ｐゴシック" pitchFamily="-106" charset="-128"/>
              </a:rPr>
              <a:t>Mar 16:16  </a:t>
            </a:r>
            <a:r>
              <a:rPr lang="en-US" sz="1200" b="0" i="0" u="none" strike="noStrike" kern="1200" baseline="0" dirty="0">
                <a:solidFill>
                  <a:schemeClr val="tx1"/>
                </a:solidFill>
                <a:latin typeface="+mn-lt"/>
                <a:ea typeface="ＭＳ Ｐゴシック" pitchFamily="-106" charset="-128"/>
                <a:cs typeface="ＭＳ Ｐゴシック" pitchFamily="-106" charset="-128"/>
              </a:rPr>
              <a:t>The one who believes and is baptized will be saved, but the one who does not believe will be condemned.</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i="0" u="none" strike="noStrike" kern="1200" baseline="0" dirty="0">
                <a:solidFill>
                  <a:schemeClr val="tx1"/>
                </a:solidFill>
                <a:latin typeface="+mn-lt"/>
                <a:ea typeface="ＭＳ Ｐゴシック" pitchFamily="-106" charset="-128"/>
                <a:cs typeface="ＭＳ Ｐゴシック" pitchFamily="-106" charset="-128"/>
              </a:rPr>
              <a:t>Act 2:38  </a:t>
            </a:r>
            <a:r>
              <a:rPr lang="en-US" sz="1200" b="0" i="0" u="none" strike="noStrike" kern="1200" baseline="0" dirty="0">
                <a:solidFill>
                  <a:schemeClr val="tx1"/>
                </a:solidFill>
                <a:latin typeface="+mn-lt"/>
                <a:ea typeface="ＭＳ Ｐゴシック" pitchFamily="-106" charset="-128"/>
                <a:cs typeface="ＭＳ Ｐゴシック" pitchFamily="-106" charset="-128"/>
              </a:rPr>
              <a:t>Peter said to them, “Repent, and each one of you be baptized in the name of Jesus Christ for the forgiveness of your sins, and you will receive the gift of the Holy Spirit.</a:t>
            </a:r>
          </a:p>
          <a:p>
            <a:endParaRPr lang="en-US" dirty="0"/>
          </a:p>
          <a:p>
            <a:r>
              <a:rPr lang="en-US" b="1" dirty="0"/>
              <a:t>1Pe 3:21  </a:t>
            </a:r>
            <a:r>
              <a:rPr lang="en-US" dirty="0"/>
              <a:t>And this prefigured baptism, which now saves you – not the washing off of physical dirt but the pledge of a good conscience to God – through the resurrection of Jesus Christ,</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6</a:t>
            </a:fld>
            <a:endParaRPr lang="en-US" dirty="0"/>
          </a:p>
        </p:txBody>
      </p:sp>
    </p:spTree>
    <p:extLst>
      <p:ext uri="{BB962C8B-B14F-4D97-AF65-F5344CB8AC3E}">
        <p14:creationId xmlns:p14="http://schemas.microsoft.com/office/powerpoint/2010/main" val="1562713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2B9265-50F1-2496-9FA3-A211802BEF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5CD4B5-B752-1496-1801-F5BE1B60CD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C1DC7FA-F1D7-D16E-A899-10D8511F61D4}"/>
              </a:ext>
            </a:extLst>
          </p:cNvPr>
          <p:cNvSpPr>
            <a:spLocks noGrp="1"/>
          </p:cNvSpPr>
          <p:nvPr>
            <p:ph type="body" idx="1"/>
          </p:nvPr>
        </p:nvSpPr>
        <p:spPr/>
        <p:txBody>
          <a:bodyPr>
            <a:normAutofit fontScale="77500" lnSpcReduction="20000"/>
          </a:bodyPr>
          <a:lstStyle/>
          <a:p>
            <a:pPr marL="0" indent="0">
              <a:buFontTx/>
              <a:buNone/>
            </a:pPr>
            <a:r>
              <a:rPr lang="en-US" sz="1400" dirty="0"/>
              <a:t>The Gospel centers on the restoration of relationship with God, accomplished through Christ’s life, death, and resurrection.</a:t>
            </a:r>
          </a:p>
          <a:p>
            <a:endParaRPr lang="en-US" sz="1400" dirty="0"/>
          </a:p>
          <a:p>
            <a:r>
              <a:rPr lang="en-US" sz="1400" dirty="0"/>
              <a:t>-  </a:t>
            </a:r>
            <a:r>
              <a:rPr lang="en-US" sz="1400" b="1" dirty="0"/>
              <a:t>John 17:3 </a:t>
            </a:r>
            <a:r>
              <a:rPr lang="en-US" sz="1400" dirty="0"/>
              <a:t>: "Now this is eternal life: that they know you, the only true God, and Jesus Christ, whom you have sent."</a:t>
            </a:r>
          </a:p>
          <a:p>
            <a:r>
              <a:rPr lang="en-US" sz="1400" dirty="0"/>
              <a:t>   - </a:t>
            </a:r>
            <a:r>
              <a:rPr lang="en-US" sz="1400" b="1" dirty="0"/>
              <a:t>Defines eternal life as knowing God personally and relationally.</a:t>
            </a:r>
          </a:p>
          <a:p>
            <a:endParaRPr lang="en-US" sz="1400" dirty="0"/>
          </a:p>
          <a:p>
            <a:r>
              <a:rPr lang="en-US" sz="1400" dirty="0"/>
              <a:t>-  </a:t>
            </a:r>
            <a:r>
              <a:rPr lang="en-US" sz="1400" b="1" dirty="0"/>
              <a:t>John 14:16-17 </a:t>
            </a:r>
            <a:r>
              <a:rPr lang="en-US" sz="1400" dirty="0"/>
              <a:t>: "And I will ask the Father, and he will give you another advocate to help you and be with you forever—the Spirit of truth. The world cannot accept him, because it neither sees him nor knows him. But you know him, for he lives with you and will be in you."</a:t>
            </a:r>
          </a:p>
          <a:p>
            <a:r>
              <a:rPr lang="en-US" sz="1400" dirty="0"/>
              <a:t>   - </a:t>
            </a:r>
            <a:r>
              <a:rPr lang="en-US" sz="1400" b="1" dirty="0"/>
              <a:t>Speaks of the Holy Spirit’s indwelling presence, a vital part of the believer’s union with God.</a:t>
            </a:r>
          </a:p>
          <a:p>
            <a:endParaRPr lang="en-US" sz="1400" dirty="0"/>
          </a:p>
          <a:p>
            <a:r>
              <a:rPr lang="en-US" sz="1400" dirty="0"/>
              <a:t>-  </a:t>
            </a:r>
            <a:r>
              <a:rPr lang="en-US" sz="1400" b="1" dirty="0"/>
              <a:t>2 Corinthians 5:17-18 </a:t>
            </a:r>
            <a:r>
              <a:rPr lang="en-US" sz="1400" dirty="0"/>
              <a:t>: "Therefore, if anyone is in Christ, the new creation has come: The old has gone, the new is here! All this is from God, who reconciled us to himself through Christ."</a:t>
            </a:r>
          </a:p>
          <a:p>
            <a:r>
              <a:rPr lang="en-US" sz="1400" dirty="0"/>
              <a:t>   - </a:t>
            </a:r>
            <a:r>
              <a:rPr lang="en-US" sz="1400" b="1" dirty="0"/>
              <a:t>Highlights the transformative power of the Gospel, reconciling believers to God.</a:t>
            </a:r>
          </a:p>
          <a:p>
            <a:endParaRPr lang="en-US" sz="1400" dirty="0"/>
          </a:p>
          <a:p>
            <a:endParaRPr lang="en-US" sz="1400" dirty="0"/>
          </a:p>
          <a:p>
            <a:r>
              <a:rPr lang="en-US" sz="1400" b="1" i="1" dirty="0"/>
              <a:t>“If anyone says ‘I love God’ and yet hates his fellow Christian, he is a liar because the one who does not love his fellow Christian whom he has seen cannot love God whom he has not seen. And the commandment we have from Him is this: that the one who loves God should love his fellow Christian too. Everyone who believes that Jesus is the Christ has been fathered by God, and everyone who loves the Father loves the child fathered by Him. By this we know that we love the children of God: whenever we love God and obey His commandments. For this is the love of God: that we keep His commandments. And His commandments to not weigh us down, because everyone who has been fathered by God </a:t>
            </a:r>
            <a:r>
              <a:rPr lang="en-US" sz="1400" b="1" i="1" u="sng" dirty="0"/>
              <a:t>overcomes</a:t>
            </a:r>
            <a:r>
              <a:rPr lang="en-US" sz="1400" b="1" i="1" dirty="0"/>
              <a:t> the world.”   1 John 4:20 – 5:4</a:t>
            </a:r>
          </a:p>
          <a:p>
            <a:endParaRPr lang="en-US" sz="1400" baseline="0" dirty="0"/>
          </a:p>
          <a:p>
            <a:endParaRPr lang="en-US" sz="1400" baseline="0" dirty="0"/>
          </a:p>
          <a:p>
            <a:endParaRPr lang="en-US" sz="1400" dirty="0"/>
          </a:p>
          <a:p>
            <a:endParaRPr lang="en-US" sz="1400" dirty="0"/>
          </a:p>
        </p:txBody>
      </p:sp>
      <p:sp>
        <p:nvSpPr>
          <p:cNvPr id="4" name="Slide Number Placeholder 3">
            <a:extLst>
              <a:ext uri="{FF2B5EF4-FFF2-40B4-BE49-F238E27FC236}">
                <a16:creationId xmlns:a16="http://schemas.microsoft.com/office/drawing/2014/main" id="{96CCD78B-DFAF-ACF8-2658-2886DDCB2D45}"/>
              </a:ext>
            </a:extLst>
          </p:cNvPr>
          <p:cNvSpPr>
            <a:spLocks noGrp="1"/>
          </p:cNvSpPr>
          <p:nvPr>
            <p:ph type="sldNum" sz="quarter" idx="5"/>
          </p:nvPr>
        </p:nvSpPr>
        <p:spPr/>
        <p:txBody>
          <a:bodyPr/>
          <a:lstStyle/>
          <a:p>
            <a:pPr>
              <a:defRPr/>
            </a:pPr>
            <a:fld id="{07776858-791E-4C8D-8FA3-473B3AFECFAC}" type="slidenum">
              <a:rPr lang="en-US" smtClean="0"/>
              <a:pPr>
                <a:defRPr/>
              </a:pPr>
              <a:t>7</a:t>
            </a:fld>
            <a:endParaRPr lang="en-US"/>
          </a:p>
        </p:txBody>
      </p:sp>
    </p:spTree>
    <p:extLst>
      <p:ext uri="{BB962C8B-B14F-4D97-AF65-F5344CB8AC3E}">
        <p14:creationId xmlns:p14="http://schemas.microsoft.com/office/powerpoint/2010/main" val="1440314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r>
              <a:rPr lang="en-US" sz="1400" dirty="0"/>
              <a:t>An example of Early Christian theology – </a:t>
            </a:r>
            <a:r>
              <a:rPr lang="en-US" sz="1400" b="1" dirty="0"/>
              <a:t>I Corinthians 15;  </a:t>
            </a:r>
            <a:r>
              <a:rPr lang="en-US" sz="1400" b="1" dirty="0" err="1"/>
              <a:t>Galations</a:t>
            </a:r>
            <a:r>
              <a:rPr lang="en-US" sz="1400" b="1" dirty="0"/>
              <a:t> 3</a:t>
            </a:r>
          </a:p>
          <a:p>
            <a:endParaRPr lang="en-US" sz="1400" dirty="0"/>
          </a:p>
          <a:p>
            <a:r>
              <a:rPr lang="en-US" sz="1400" dirty="0"/>
              <a:t>An example of Early Christian theology – </a:t>
            </a:r>
            <a:r>
              <a:rPr lang="en-US" sz="1400" b="1" dirty="0"/>
              <a:t>the Apostles Creed</a:t>
            </a:r>
          </a:p>
          <a:p>
            <a:endParaRPr lang="en-US" sz="1400" dirty="0"/>
          </a:p>
          <a:p>
            <a:r>
              <a:rPr lang="en-US" sz="1400" i="1" dirty="0"/>
              <a:t>I believe in God the Father Almighty, Creator of heaven and earth; and in Jesus Christ, His only Son, our Lord, who was conceived by the Holy Spirit, born of the virgin Mary, suffered under Pontius Pilate, was crucified, died and was buried.  He descended to Hades, on the third day rose again from the dead, ascended to heaven, and sits at the right hand of God the Father Almighty. From there He will come to judge the living and the dead.  I believe in the Holy Spirit, the holy universal church, the communion of the saints, the forgiveness of sins, the resurrection of the body and the life everlasting.</a:t>
            </a:r>
          </a:p>
          <a:p>
            <a:endParaRPr lang="en-US" sz="1400" i="1" dirty="0"/>
          </a:p>
          <a:p>
            <a:r>
              <a:rPr lang="en-US" sz="1400" b="1" i="1" dirty="0"/>
              <a:t>1Co 15:1-11  </a:t>
            </a:r>
            <a:r>
              <a:rPr lang="en-US" sz="1400" i="1" dirty="0"/>
              <a:t>Now I want to make clear for you, brothers and sisters, the gospel that I preached to you, that you received and on which you stand,  (2)  and by which you are being saved, if you hold firmly to the message I preached to you – unless you believed in vain.  (3)  For I passed on to you as of first importance what I also received – that Christ died for our sins according to the scriptures,  (4)  and that he was buried, and that he was raised on the third day according to the scriptures,  (5)  and that he appeared to Cephas, then to the twelve.  (6)  Then he appeared to more than five hundred of the brothers and sisters at one time, most of whom are still alive, though some have fallen asleep.  (7)  Then he appeared to James, then to all the apostles.  (8)  Last of all, as though to one born at the wrong time, he appeared to me also.  (9)  For I am the least of the apostles, unworthy to be called an apostle, because I persecuted the church of God.  (10)  But by the grace of God I am what I am, and his grace to me has not been in vain. In fact, I worked harder than all of them – yet not I, but the grace of God with me.  (11)  Whether then it was I or they, this is the way we preach and this is the way you believed.</a:t>
            </a:r>
          </a:p>
          <a:p>
            <a:endParaRPr lang="en-US" sz="1400" i="1"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b="1" i="0" u="none" strike="noStrike" kern="1200" baseline="0" dirty="0">
                <a:solidFill>
                  <a:schemeClr val="tx1"/>
                </a:solidFill>
                <a:latin typeface="+mn-lt"/>
                <a:ea typeface="ＭＳ Ｐゴシック" pitchFamily="-106" charset="-128"/>
                <a:cs typeface="ＭＳ Ｐゴシック" pitchFamily="-106" charset="-128"/>
              </a:rPr>
              <a:t>Gal 3:1-9</a:t>
            </a:r>
            <a:r>
              <a:rPr lang="en-US" sz="1400" b="0" i="0" u="none" strike="noStrike" kern="1200" baseline="0" dirty="0">
                <a:solidFill>
                  <a:schemeClr val="tx1"/>
                </a:solidFill>
                <a:latin typeface="+mn-lt"/>
                <a:ea typeface="ＭＳ Ｐゴシック" pitchFamily="-106" charset="-128"/>
                <a:cs typeface="ＭＳ Ｐゴシック" pitchFamily="-106" charset="-128"/>
              </a:rPr>
              <a:t>  You foolish Galatians! Who has cast a spell on you? Before your eyes Jesus Christ was vividly portrayed as crucified!  (2)  The only thing I want to learn from you is this: Did you receive the Spirit by doing the works of the law or by believing what you heard?  (3)  Are you so foolish? Although you began with the Spirit, are you now trying to finish by human effort?  (4)  Have you suffered so many things for nothing? – if indeed it was for nothing.  (5)  Does God then give you the Spirit and work miracles among you by your doing the works of the law or by your believing what you heard?  (6)  Just as Abraham </a:t>
            </a:r>
            <a:r>
              <a:rPr lang="en-US" sz="1400" b="1" i="1" u="none" strike="noStrike" kern="1200" baseline="0" dirty="0">
                <a:solidFill>
                  <a:schemeClr val="tx1"/>
                </a:solidFill>
                <a:latin typeface="+mn-lt"/>
                <a:ea typeface="ＭＳ Ｐゴシック" pitchFamily="-106" charset="-128"/>
                <a:cs typeface="ＭＳ Ｐゴシック" pitchFamily="-106" charset="-128"/>
              </a:rPr>
              <a:t>believed God</a:t>
            </a:r>
            <a:r>
              <a:rPr lang="en-US" sz="1400" b="0" i="1" u="none" strike="noStrike" kern="1200" baseline="0" dirty="0">
                <a:solidFill>
                  <a:schemeClr val="tx1"/>
                </a:solidFill>
                <a:latin typeface="+mn-lt"/>
                <a:ea typeface="ＭＳ Ｐゴシック" pitchFamily="-106" charset="-128"/>
                <a:cs typeface="ＭＳ Ｐゴシック" pitchFamily="-106" charset="-128"/>
              </a:rPr>
              <a:t>, </a:t>
            </a:r>
            <a:r>
              <a:rPr lang="en-US" sz="1400" b="1" i="1" u="none" strike="noStrike" kern="1200" baseline="0" dirty="0">
                <a:solidFill>
                  <a:schemeClr val="tx1"/>
                </a:solidFill>
                <a:latin typeface="+mn-lt"/>
                <a:ea typeface="ＭＳ Ｐゴシック" pitchFamily="-106" charset="-128"/>
                <a:cs typeface="ＭＳ Ｐゴシック" pitchFamily="-106" charset="-128"/>
              </a:rPr>
              <a:t>and it was credited to him as righteousness</a:t>
            </a:r>
            <a:r>
              <a:rPr lang="en-US" sz="1400" b="0" i="0" u="none" strike="noStrike" kern="1200" baseline="0" dirty="0">
                <a:solidFill>
                  <a:schemeClr val="tx1"/>
                </a:solidFill>
                <a:latin typeface="+mn-lt"/>
                <a:ea typeface="ＭＳ Ｐゴシック" pitchFamily="-106" charset="-128"/>
                <a:cs typeface="ＭＳ Ｐゴシック" pitchFamily="-106" charset="-128"/>
              </a:rPr>
              <a:t>,  (7)  so then, understand that those who believe are the sons of Abraham.  (8)  And the scripture, foreseeing that God would justify the Gentiles by faith, proclaimed the gospel to Abraham ahead of time, saying, “</a:t>
            </a:r>
            <a:r>
              <a:rPr lang="en-US" sz="1400" b="1" i="1" u="none" strike="noStrike" kern="1200" baseline="0" dirty="0">
                <a:solidFill>
                  <a:schemeClr val="tx1"/>
                </a:solidFill>
                <a:latin typeface="+mn-lt"/>
                <a:ea typeface="ＭＳ Ｐゴシック" pitchFamily="-106" charset="-128"/>
                <a:cs typeface="ＭＳ Ｐゴシック" pitchFamily="-106" charset="-128"/>
              </a:rPr>
              <a:t>All the nations will be blessed in you</a:t>
            </a:r>
            <a:r>
              <a:rPr lang="en-US" sz="1400" b="0" i="0" u="none" strike="noStrike" kern="1200" baseline="0" dirty="0">
                <a:solidFill>
                  <a:schemeClr val="tx1"/>
                </a:solidFill>
                <a:latin typeface="+mn-lt"/>
                <a:ea typeface="ＭＳ Ｐゴシック" pitchFamily="-106" charset="-128"/>
                <a:cs typeface="ＭＳ Ｐゴシック" pitchFamily="-106" charset="-128"/>
              </a:rPr>
              <a:t>.”  (9)  So then those who believe are blessed along with Abraham the believer.</a:t>
            </a:r>
          </a:p>
          <a:p>
            <a:endParaRPr lang="en-US" sz="1600" i="1"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8</a:t>
            </a:fld>
            <a:endParaRPr lang="en-US"/>
          </a:p>
        </p:txBody>
      </p:sp>
    </p:spTree>
    <p:extLst>
      <p:ext uri="{BB962C8B-B14F-4D97-AF65-F5344CB8AC3E}">
        <p14:creationId xmlns:p14="http://schemas.microsoft.com/office/powerpoint/2010/main" val="480176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9</a:t>
            </a:fld>
            <a:endParaRPr lang="en-US"/>
          </a:p>
        </p:txBody>
      </p:sp>
    </p:spTree>
    <p:extLst>
      <p:ext uri="{BB962C8B-B14F-4D97-AF65-F5344CB8AC3E}">
        <p14:creationId xmlns:p14="http://schemas.microsoft.com/office/powerpoint/2010/main" val="1647550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lang="en-US" sz="4400" b="1" kern="1200" dirty="0">
                <a:solidFill>
                  <a:schemeClr val="tx2"/>
                </a:solidFill>
                <a:latin typeface="+mj-lt"/>
                <a:ea typeface="ＭＳ Ｐゴシック" pitchFamily="34" charset="-128"/>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4391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47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734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Lst>
  <p:hf hdr="0"/>
  <p:txStyles>
    <p:title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51" r:id="rId1"/>
  </p:sldLayoutIdLst>
  <p:hf hdr="0"/>
  <p:txStyles>
    <p:titleStyle>
      <a:lvl1pPr algn="ctr" rtl="0" eaLnBrk="0" fontAlgn="base" hangingPunct="0">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0" fontAlgn="base" hangingPunct="0">
        <a:spcBef>
          <a:spcPct val="0"/>
        </a:spcBef>
        <a:spcAft>
          <a:spcPct val="0"/>
        </a:spcAft>
        <a:defRPr sz="4400" b="1">
          <a:solidFill>
            <a:schemeClr val="tx2"/>
          </a:solidFill>
          <a:latin typeface="Arial" charset="0"/>
          <a:ea typeface="ＭＳ Ｐゴシック" pitchFamily="34" charset="-128"/>
        </a:defRPr>
      </a:lvl2pPr>
      <a:lvl3pPr algn="ctr" rtl="0" eaLnBrk="0" fontAlgn="base" hangingPunct="0">
        <a:spcBef>
          <a:spcPct val="0"/>
        </a:spcBef>
        <a:spcAft>
          <a:spcPct val="0"/>
        </a:spcAft>
        <a:defRPr sz="4400" b="1">
          <a:solidFill>
            <a:schemeClr val="tx2"/>
          </a:solidFill>
          <a:latin typeface="Arial" charset="0"/>
          <a:ea typeface="ＭＳ Ｐゴシック" pitchFamily="34" charset="-128"/>
        </a:defRPr>
      </a:lvl3pPr>
      <a:lvl4pPr algn="ctr" rtl="0" eaLnBrk="0" fontAlgn="base" hangingPunct="0">
        <a:spcBef>
          <a:spcPct val="0"/>
        </a:spcBef>
        <a:spcAft>
          <a:spcPct val="0"/>
        </a:spcAft>
        <a:defRPr sz="4400" b="1">
          <a:solidFill>
            <a:schemeClr val="tx2"/>
          </a:solidFill>
          <a:latin typeface="Arial" charset="0"/>
          <a:ea typeface="ＭＳ Ｐゴシック" pitchFamily="34" charset="-128"/>
        </a:defRPr>
      </a:lvl4pPr>
      <a:lvl5pPr algn="ctr" rtl="0" eaLnBrk="0" fontAlgn="base" hangingPunct="0">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A53F3-F5FA-47DF-8211-8B502AD79E23}"/>
              </a:ext>
            </a:extLst>
          </p:cNvPr>
          <p:cNvSpPr txBox="1">
            <a:spLocks/>
          </p:cNvSpPr>
          <p:nvPr/>
        </p:nvSpPr>
        <p:spPr bwMode="auto">
          <a:xfrm>
            <a:off x="457200" y="457200"/>
            <a:ext cx="82296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55000" lnSpcReduction="20000"/>
          </a:bodyPr>
          <a:lst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sz="6700" dirty="0"/>
              <a:t>Unity, Division, and Salvation</a:t>
            </a:r>
            <a:br>
              <a:rPr lang="en-US" dirty="0"/>
            </a:br>
            <a:endParaRPr lang="en-US" dirty="0"/>
          </a:p>
          <a:p>
            <a:r>
              <a:rPr lang="en-US" sz="3600" dirty="0">
                <a:solidFill>
                  <a:schemeClr val="accent1">
                    <a:lumMod val="50000"/>
                  </a:schemeClr>
                </a:solidFill>
              </a:rPr>
              <a:t>The Line that Separates</a:t>
            </a:r>
            <a:endParaRPr lang="en-US" sz="3300" dirty="0">
              <a:solidFill>
                <a:schemeClr val="accent1">
                  <a:lumMod val="50000"/>
                </a:schemeClr>
              </a:solidFill>
            </a:endParaRPr>
          </a:p>
          <a:p>
            <a:endParaRPr lang="en-US" sz="3300" dirty="0">
              <a:solidFill>
                <a:schemeClr val="accent1">
                  <a:lumMod val="50000"/>
                </a:schemeClr>
              </a:solidFill>
            </a:endParaRPr>
          </a:p>
          <a:p>
            <a:endParaRPr lang="en-US" sz="2400" dirty="0">
              <a:solidFill>
                <a:schemeClr val="tx2">
                  <a:lumMod val="60000"/>
                  <a:lumOff val="40000"/>
                </a:schemeClr>
              </a:solidFill>
            </a:endParaRPr>
          </a:p>
          <a:p>
            <a:r>
              <a:rPr lang="en-US" sz="5100" dirty="0">
                <a:solidFill>
                  <a:schemeClr val="tx2">
                    <a:lumMod val="60000"/>
                    <a:lumOff val="40000"/>
                  </a:schemeClr>
                </a:solidFill>
              </a:rPr>
              <a:t>“For the Word of God is living and powerful, and sharper than any two-edged sword, piercing even to the division of </a:t>
            </a:r>
            <a:r>
              <a:rPr lang="en-US" sz="5100" u="sng" dirty="0">
                <a:solidFill>
                  <a:schemeClr val="tx2">
                    <a:lumMod val="60000"/>
                    <a:lumOff val="40000"/>
                  </a:schemeClr>
                </a:solidFill>
              </a:rPr>
              <a:t>soul</a:t>
            </a:r>
            <a:r>
              <a:rPr lang="en-US" sz="5100" dirty="0">
                <a:solidFill>
                  <a:schemeClr val="tx2">
                    <a:lumMod val="60000"/>
                    <a:lumOff val="40000"/>
                  </a:schemeClr>
                </a:solidFill>
              </a:rPr>
              <a:t> and </a:t>
            </a:r>
            <a:r>
              <a:rPr lang="en-US" sz="5100" u="sng" dirty="0">
                <a:solidFill>
                  <a:schemeClr val="tx2">
                    <a:lumMod val="60000"/>
                    <a:lumOff val="40000"/>
                  </a:schemeClr>
                </a:solidFill>
              </a:rPr>
              <a:t>spirit</a:t>
            </a:r>
            <a:r>
              <a:rPr lang="en-US" sz="5100" dirty="0">
                <a:solidFill>
                  <a:schemeClr val="tx2">
                    <a:lumMod val="60000"/>
                    <a:lumOff val="40000"/>
                  </a:schemeClr>
                </a:solidFill>
              </a:rPr>
              <a:t>, and of </a:t>
            </a:r>
            <a:r>
              <a:rPr lang="en-US" sz="5100" u="sng" dirty="0">
                <a:solidFill>
                  <a:schemeClr val="tx2">
                    <a:lumMod val="60000"/>
                    <a:lumOff val="40000"/>
                  </a:schemeClr>
                </a:solidFill>
              </a:rPr>
              <a:t>joints and marrow</a:t>
            </a:r>
            <a:r>
              <a:rPr lang="en-US" sz="5100" dirty="0">
                <a:solidFill>
                  <a:schemeClr val="tx2">
                    <a:lumMod val="60000"/>
                    <a:lumOff val="40000"/>
                  </a:schemeClr>
                </a:solidFill>
              </a:rPr>
              <a:t>, and is a discerner of the thoughts and intents of the heart.”   Hebrews 4:12</a:t>
            </a:r>
          </a:p>
          <a:p>
            <a:endParaRPr lang="en-US" dirty="0">
              <a:solidFill>
                <a:schemeClr val="tx2">
                  <a:lumMod val="60000"/>
                  <a:lumOff val="40000"/>
                </a:schemeClr>
              </a:solidFill>
            </a:endParaRPr>
          </a:p>
          <a:p>
            <a:endParaRPr lang="en-US" dirty="0">
              <a:solidFill>
                <a:schemeClr val="tx2">
                  <a:lumMod val="60000"/>
                  <a:lumOff val="40000"/>
                </a:schemeClr>
              </a:solidFill>
            </a:endParaRPr>
          </a:p>
          <a:p>
            <a:endParaRPr lang="en-US" dirty="0">
              <a:solidFill>
                <a:schemeClr val="tx2">
                  <a:lumMod val="60000"/>
                  <a:lumOff val="40000"/>
                </a:schemeClr>
              </a:solidFill>
            </a:endParaRPr>
          </a:p>
          <a:p>
            <a:r>
              <a:rPr lang="en-US" dirty="0">
                <a:solidFill>
                  <a:schemeClr val="tx2">
                    <a:lumMod val="60000"/>
                    <a:lumOff val="40000"/>
                  </a:schemeClr>
                </a:solidFill>
              </a:rPr>
              <a:t>http://tinyurl.com/Call2Unity</a:t>
            </a:r>
          </a:p>
          <a:p>
            <a:endParaRPr lang="en-US" sz="2400" dirty="0">
              <a:solidFill>
                <a:schemeClr val="tx2">
                  <a:lumMod val="60000"/>
                  <a:lumOff val="40000"/>
                </a:schemeClr>
              </a:solidFill>
            </a:endParaRPr>
          </a:p>
        </p:txBody>
      </p:sp>
    </p:spTree>
    <p:extLst>
      <p:ext uri="{BB962C8B-B14F-4D97-AF65-F5344CB8AC3E}">
        <p14:creationId xmlns:p14="http://schemas.microsoft.com/office/powerpoint/2010/main" val="458658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How to Endure to the End?</a:t>
            </a:r>
            <a:br>
              <a:rPr lang="en-US" dirty="0"/>
            </a:br>
            <a:r>
              <a:rPr lang="en-US" sz="2400" dirty="0">
                <a:solidFill>
                  <a:schemeClr val="tx2">
                    <a:lumMod val="60000"/>
                    <a:lumOff val="40000"/>
                  </a:schemeClr>
                </a:solidFill>
              </a:rPr>
              <a:t>What God wants of every believer.  Colossians 3:12-17</a:t>
            </a:r>
          </a:p>
        </p:txBody>
      </p:sp>
      <p:sp>
        <p:nvSpPr>
          <p:cNvPr id="6" name="TextBox 5"/>
          <p:cNvSpPr txBox="1"/>
          <p:nvPr/>
        </p:nvSpPr>
        <p:spPr>
          <a:xfrm>
            <a:off x="381000" y="3429000"/>
            <a:ext cx="8001000" cy="707886"/>
          </a:xfrm>
          <a:prstGeom prst="rect">
            <a:avLst/>
          </a:prstGeom>
          <a:noFill/>
        </p:spPr>
        <p:txBody>
          <a:bodyPr wrap="square" rtlCol="0">
            <a:spAutoFit/>
          </a:bodyPr>
          <a:lstStyle/>
          <a:p>
            <a:r>
              <a:rPr lang="en-US" sz="2000" b="1" i="1" u="sng" dirty="0"/>
              <a:t>Service</a:t>
            </a:r>
            <a:r>
              <a:rPr lang="en-US" sz="2000" b="1" i="1" dirty="0"/>
              <a:t> :  God wants me to be a minister of </a:t>
            </a:r>
            <a:r>
              <a:rPr lang="en-US" sz="2000" b="1" i="1" u="sng" dirty="0"/>
              <a:t>His grace</a:t>
            </a:r>
            <a:r>
              <a:rPr lang="en-US" sz="2000" b="1" i="1" dirty="0"/>
              <a:t>.</a:t>
            </a:r>
          </a:p>
          <a:p>
            <a:r>
              <a:rPr lang="en-US" sz="2000" b="1" i="1" dirty="0"/>
              <a:t>1 Peter 4:10; Ephesians 2:4-10</a:t>
            </a:r>
            <a:endParaRPr lang="en-US" sz="2000" i="1" dirty="0"/>
          </a:p>
        </p:txBody>
      </p:sp>
      <p:sp>
        <p:nvSpPr>
          <p:cNvPr id="7" name="TextBox 6"/>
          <p:cNvSpPr txBox="1"/>
          <p:nvPr/>
        </p:nvSpPr>
        <p:spPr>
          <a:xfrm>
            <a:off x="381000" y="5333908"/>
            <a:ext cx="8001000" cy="707886"/>
          </a:xfrm>
          <a:prstGeom prst="rect">
            <a:avLst/>
          </a:prstGeom>
          <a:noFill/>
        </p:spPr>
        <p:txBody>
          <a:bodyPr wrap="square" rtlCol="0">
            <a:spAutoFit/>
          </a:bodyPr>
          <a:lstStyle/>
          <a:p>
            <a:r>
              <a:rPr lang="en-US" sz="2000" b="1" i="1" dirty="0"/>
              <a:t> </a:t>
            </a:r>
            <a:r>
              <a:rPr lang="en-US" sz="2000" b="1" i="1" u="sng" dirty="0"/>
              <a:t>Worship</a:t>
            </a:r>
            <a:r>
              <a:rPr lang="en-US" sz="2000" b="1" i="1" dirty="0"/>
              <a:t> : God wants me to be a magnifier of </a:t>
            </a:r>
            <a:r>
              <a:rPr lang="en-US" sz="2000" b="1" i="1" u="sng" dirty="0"/>
              <a:t>His name</a:t>
            </a:r>
            <a:r>
              <a:rPr lang="en-US" sz="2000" b="1" i="1" dirty="0"/>
              <a:t>.</a:t>
            </a:r>
          </a:p>
          <a:p>
            <a:r>
              <a:rPr lang="en-US" sz="2000" b="1" i="1" dirty="0"/>
              <a:t>Psalm 34:3; Acts 4:12</a:t>
            </a:r>
          </a:p>
        </p:txBody>
      </p:sp>
      <p:sp>
        <p:nvSpPr>
          <p:cNvPr id="9" name="TextBox 8"/>
          <p:cNvSpPr txBox="1"/>
          <p:nvPr/>
        </p:nvSpPr>
        <p:spPr>
          <a:xfrm>
            <a:off x="395177" y="4411475"/>
            <a:ext cx="8001000" cy="707886"/>
          </a:xfrm>
          <a:prstGeom prst="rect">
            <a:avLst/>
          </a:prstGeom>
          <a:noFill/>
        </p:spPr>
        <p:txBody>
          <a:bodyPr wrap="square" rtlCol="0">
            <a:spAutoFit/>
          </a:bodyPr>
          <a:lstStyle/>
          <a:p>
            <a:r>
              <a:rPr lang="en-US" sz="2000" b="1" i="1" u="sng" dirty="0"/>
              <a:t>Evangelism</a:t>
            </a:r>
            <a:r>
              <a:rPr lang="en-US" sz="2000" b="1" i="1" dirty="0"/>
              <a:t> : God wants me to be a messenger of </a:t>
            </a:r>
            <a:r>
              <a:rPr lang="en-US" sz="2000" b="1" i="1" u="sng" dirty="0"/>
              <a:t>His love</a:t>
            </a:r>
            <a:r>
              <a:rPr lang="en-US" sz="2000" b="1" i="1" dirty="0"/>
              <a:t>.</a:t>
            </a:r>
          </a:p>
          <a:p>
            <a:r>
              <a:rPr lang="en-US" sz="2000" b="1" i="1" dirty="0"/>
              <a:t>Acts 20:24; 2 Corinthians 5:16-21</a:t>
            </a:r>
          </a:p>
        </p:txBody>
      </p:sp>
      <p:sp>
        <p:nvSpPr>
          <p:cNvPr id="10" name="TextBox 9">
            <a:extLst>
              <a:ext uri="{FF2B5EF4-FFF2-40B4-BE49-F238E27FC236}">
                <a16:creationId xmlns:a16="http://schemas.microsoft.com/office/drawing/2014/main" id="{1E7AD1DB-AF8F-4F47-B0D6-81D473E8D723}"/>
              </a:ext>
            </a:extLst>
          </p:cNvPr>
          <p:cNvSpPr txBox="1"/>
          <p:nvPr/>
        </p:nvSpPr>
        <p:spPr>
          <a:xfrm>
            <a:off x="395177" y="1617644"/>
            <a:ext cx="8001000" cy="707886"/>
          </a:xfrm>
          <a:prstGeom prst="rect">
            <a:avLst/>
          </a:prstGeom>
          <a:noFill/>
        </p:spPr>
        <p:txBody>
          <a:bodyPr wrap="square" rtlCol="0">
            <a:spAutoFit/>
          </a:bodyPr>
          <a:lstStyle/>
          <a:p>
            <a:r>
              <a:rPr lang="en-US" sz="2000" b="1" i="1" u="sng" dirty="0"/>
              <a:t>Fellowship</a:t>
            </a:r>
            <a:r>
              <a:rPr lang="en-US" sz="2000" b="1" i="1" dirty="0"/>
              <a:t> : God wants me to be a member of </a:t>
            </a:r>
            <a:r>
              <a:rPr lang="en-US" sz="2000" b="1" i="1" u="sng" dirty="0"/>
              <a:t>His family</a:t>
            </a:r>
            <a:r>
              <a:rPr lang="en-US" sz="2000" b="1" i="1" dirty="0"/>
              <a:t>.  </a:t>
            </a:r>
          </a:p>
          <a:p>
            <a:r>
              <a:rPr lang="en-US" sz="2000" b="1" i="1" dirty="0"/>
              <a:t>1 Peter 1:3-9; Eph. 2:19; </a:t>
            </a:r>
            <a:endParaRPr lang="en-US" sz="2000" i="1" dirty="0"/>
          </a:p>
        </p:txBody>
      </p:sp>
      <p:sp>
        <p:nvSpPr>
          <p:cNvPr id="12" name="TextBox 11">
            <a:extLst>
              <a:ext uri="{FF2B5EF4-FFF2-40B4-BE49-F238E27FC236}">
                <a16:creationId xmlns:a16="http://schemas.microsoft.com/office/drawing/2014/main" id="{1E0F0704-BAF2-43CC-A9EE-EF19D8CF312F}"/>
              </a:ext>
            </a:extLst>
          </p:cNvPr>
          <p:cNvSpPr txBox="1"/>
          <p:nvPr/>
        </p:nvSpPr>
        <p:spPr>
          <a:xfrm>
            <a:off x="409354" y="2506567"/>
            <a:ext cx="8001000" cy="707886"/>
          </a:xfrm>
          <a:prstGeom prst="rect">
            <a:avLst/>
          </a:prstGeom>
          <a:noFill/>
        </p:spPr>
        <p:txBody>
          <a:bodyPr wrap="square" rtlCol="0">
            <a:spAutoFit/>
          </a:bodyPr>
          <a:lstStyle/>
          <a:p>
            <a:r>
              <a:rPr lang="en-US" sz="2000" b="1" i="1" u="sng" dirty="0"/>
              <a:t>Discipleship</a:t>
            </a:r>
            <a:r>
              <a:rPr lang="en-US" sz="2000" b="1" i="1" dirty="0"/>
              <a:t> : God wants me to be a model of </a:t>
            </a:r>
            <a:r>
              <a:rPr lang="en-US" sz="2000" b="1" i="1" u="sng" dirty="0"/>
              <a:t>His character</a:t>
            </a:r>
            <a:r>
              <a:rPr lang="en-US" sz="2000" b="1" i="1" dirty="0"/>
              <a:t>.  </a:t>
            </a:r>
          </a:p>
          <a:p>
            <a:r>
              <a:rPr lang="en-US" sz="2000" b="1" i="1" dirty="0"/>
              <a:t>1 Peter 2:21; 1 Timothy 4:12  </a:t>
            </a:r>
            <a:endParaRPr lang="en-US" sz="2000" i="1" dirty="0"/>
          </a:p>
        </p:txBody>
      </p:sp>
      <p:sp>
        <p:nvSpPr>
          <p:cNvPr id="11" name="Scroll: Horizontal 10">
            <a:extLst>
              <a:ext uri="{FF2B5EF4-FFF2-40B4-BE49-F238E27FC236}">
                <a16:creationId xmlns:a16="http://schemas.microsoft.com/office/drawing/2014/main" id="{A870A32A-CA4F-4D63-9449-134794B81D57}"/>
              </a:ext>
            </a:extLst>
          </p:cNvPr>
          <p:cNvSpPr/>
          <p:nvPr/>
        </p:nvSpPr>
        <p:spPr>
          <a:xfrm>
            <a:off x="384544" y="3124200"/>
            <a:ext cx="8350102" cy="3352800"/>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Any </a:t>
            </a:r>
            <a:r>
              <a:rPr lang="en-US" b="1" i="1" u="sng" dirty="0"/>
              <a:t>individual</a:t>
            </a:r>
            <a:r>
              <a:rPr lang="en-US" b="1" i="1" dirty="0"/>
              <a:t> strategy to obtain spiritual growth must consider Knowledge, Perspective, Conviction, Skill, and Character… these areas are the building blocks of spiritual maturity.</a:t>
            </a:r>
          </a:p>
          <a:p>
            <a:endParaRPr lang="en-US" b="1" i="1" dirty="0"/>
          </a:p>
          <a:p>
            <a:r>
              <a:rPr lang="en-US" b="1" i="1" dirty="0"/>
              <a:t>Why?   (Romans 12:2; </a:t>
            </a:r>
            <a:r>
              <a:rPr lang="en-US" b="1" i="1" dirty="0" err="1"/>
              <a:t>Galations</a:t>
            </a:r>
            <a:r>
              <a:rPr lang="en-US" b="1" i="1" dirty="0"/>
              <a:t> 5-6; Ephesians 3-6)</a:t>
            </a:r>
          </a:p>
        </p:txBody>
      </p:sp>
    </p:spTree>
    <p:extLst>
      <p:ext uri="{BB962C8B-B14F-4D97-AF65-F5344CB8AC3E}">
        <p14:creationId xmlns:p14="http://schemas.microsoft.com/office/powerpoint/2010/main" val="1684034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p:bldP spid="12" grpId="0"/>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Why did God plan it this way?</a:t>
            </a:r>
            <a:br>
              <a:rPr lang="en-US" dirty="0"/>
            </a:br>
            <a:r>
              <a:rPr lang="en-US" sz="2400" dirty="0">
                <a:solidFill>
                  <a:schemeClr val="tx2">
                    <a:lumMod val="60000"/>
                    <a:lumOff val="40000"/>
                  </a:schemeClr>
                </a:solidFill>
              </a:rPr>
              <a:t>Reflect upon the way that God operates…</a:t>
            </a:r>
          </a:p>
        </p:txBody>
      </p:sp>
      <p:sp>
        <p:nvSpPr>
          <p:cNvPr id="6" name="TextBox 5"/>
          <p:cNvSpPr txBox="1"/>
          <p:nvPr/>
        </p:nvSpPr>
        <p:spPr>
          <a:xfrm>
            <a:off x="457200" y="1690062"/>
            <a:ext cx="8001000" cy="3477875"/>
          </a:xfrm>
          <a:prstGeom prst="rect">
            <a:avLst/>
          </a:prstGeom>
          <a:noFill/>
        </p:spPr>
        <p:txBody>
          <a:bodyPr wrap="square" rtlCol="0">
            <a:spAutoFit/>
          </a:bodyPr>
          <a:lstStyle/>
          <a:p>
            <a:r>
              <a:rPr lang="en-US" sz="2000" b="1" i="1" dirty="0"/>
              <a:t>“</a:t>
            </a:r>
            <a:r>
              <a:rPr lang="en-US" sz="2000" b="1" i="1" u="sng" dirty="0"/>
              <a:t>Love the Lord you God with all your heart, with all your soul, and with all your mind</a:t>
            </a:r>
            <a:r>
              <a:rPr lang="en-US" sz="2000" b="1" i="1" dirty="0"/>
              <a:t>.  This is the first and greatest commandment.  The second is like it: </a:t>
            </a:r>
            <a:r>
              <a:rPr lang="en-US" sz="2000" b="1" i="1" u="sng" dirty="0"/>
              <a:t>Love your neighbor as yourself</a:t>
            </a:r>
            <a:r>
              <a:rPr lang="en-US" sz="2000" b="1" i="1" dirty="0"/>
              <a:t>.”  Matt. 22:37-39  (Galatians 5)</a:t>
            </a:r>
            <a:endParaRPr lang="en-US" sz="2000" i="1" dirty="0"/>
          </a:p>
          <a:p>
            <a:endParaRPr lang="en-US" sz="2000" b="1" i="1" dirty="0"/>
          </a:p>
          <a:p>
            <a:r>
              <a:rPr lang="en-US" sz="2000" b="1" i="1" dirty="0"/>
              <a:t>“All authority has been given to Me in heaven and on earth.  Go therefore and </a:t>
            </a:r>
            <a:r>
              <a:rPr lang="en-US" sz="2000" b="1" i="1" u="sng" dirty="0"/>
              <a:t>make disciples</a:t>
            </a:r>
            <a:r>
              <a:rPr lang="en-US" sz="2000" b="1" i="1" dirty="0"/>
              <a:t> of all nations, </a:t>
            </a:r>
            <a:r>
              <a:rPr lang="en-US" sz="2000" b="1" i="1" u="sng" dirty="0"/>
              <a:t>baptizing them </a:t>
            </a:r>
            <a:r>
              <a:rPr lang="en-US" sz="2000" b="1" i="1" dirty="0"/>
              <a:t>in the name of the Father and of the Son and of the Holy Spirit, </a:t>
            </a:r>
            <a:r>
              <a:rPr lang="en-US" sz="2000" b="1" i="1" u="sng" dirty="0"/>
              <a:t>teaching them to observe all things that I have commanded </a:t>
            </a:r>
            <a:r>
              <a:rPr lang="en-US" sz="2000" b="1" i="1" dirty="0"/>
              <a:t>you; and lo, I am with you always, even to the end of the age.” </a:t>
            </a:r>
          </a:p>
          <a:p>
            <a:r>
              <a:rPr lang="en-US" sz="2000" b="1" i="1" dirty="0"/>
              <a:t>Matt. 28:18-20  (Mark 16:15; Luke 24:46-48)</a:t>
            </a:r>
          </a:p>
        </p:txBody>
      </p:sp>
    </p:spTree>
    <p:extLst>
      <p:ext uri="{BB962C8B-B14F-4D97-AF65-F5344CB8AC3E}">
        <p14:creationId xmlns:p14="http://schemas.microsoft.com/office/powerpoint/2010/main" val="3243415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CDB21F9-89CF-7CAF-BC73-4206B19F57D6}"/>
              </a:ext>
            </a:extLst>
          </p:cNvPr>
          <p:cNvSpPr>
            <a:spLocks noGrp="1"/>
          </p:cNvSpPr>
          <p:nvPr>
            <p:ph type="title"/>
          </p:nvPr>
        </p:nvSpPr>
        <p:spPr>
          <a:xfrm>
            <a:off x="76200" y="7088"/>
            <a:ext cx="8991600" cy="914400"/>
          </a:xfrm>
        </p:spPr>
        <p:txBody>
          <a:bodyPr>
            <a:normAutofit fontScale="90000"/>
          </a:bodyPr>
          <a:lstStyle/>
          <a:p>
            <a:pPr algn="l"/>
            <a:r>
              <a:rPr lang="en-US" sz="3600" dirty="0"/>
              <a:t>The Call to a Unifying Truth</a:t>
            </a:r>
            <a:br>
              <a:rPr lang="en-US" sz="3600" dirty="0"/>
            </a:br>
            <a:r>
              <a:rPr lang="en-US" sz="2200" dirty="0">
                <a:solidFill>
                  <a:schemeClr val="tx2">
                    <a:lumMod val="60000"/>
                    <a:lumOff val="40000"/>
                  </a:schemeClr>
                </a:solidFill>
              </a:rPr>
              <a:t>A Call to Whom?  (John 18:37)</a:t>
            </a:r>
            <a:endParaRPr lang="en-US" sz="2200" i="1" u="sng" dirty="0">
              <a:solidFill>
                <a:schemeClr val="tx2">
                  <a:lumMod val="60000"/>
                  <a:lumOff val="40000"/>
                </a:schemeClr>
              </a:solidFill>
            </a:endParaRPr>
          </a:p>
        </p:txBody>
      </p:sp>
      <p:pic>
        <p:nvPicPr>
          <p:cNvPr id="6" name="Picture 5" descr="A group of people in a room&#10;&#10;AI-generated content may be incorrect.">
            <a:extLst>
              <a:ext uri="{FF2B5EF4-FFF2-40B4-BE49-F238E27FC236}">
                <a16:creationId xmlns:a16="http://schemas.microsoft.com/office/drawing/2014/main" id="{7EE008F8-5EB8-7519-E696-094990DDC2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015" y="921488"/>
            <a:ext cx="7563970" cy="5715000"/>
          </a:xfrm>
          <a:prstGeom prst="rect">
            <a:avLst/>
          </a:prstGeom>
        </p:spPr>
      </p:pic>
    </p:spTree>
    <p:extLst>
      <p:ext uri="{BB962C8B-B14F-4D97-AF65-F5344CB8AC3E}">
        <p14:creationId xmlns:p14="http://schemas.microsoft.com/office/powerpoint/2010/main" val="518529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ctrTitle"/>
          </p:nvPr>
        </p:nvSpPr>
        <p:spPr>
          <a:xfrm>
            <a:off x="764653" y="1439142"/>
            <a:ext cx="7772400" cy="1066800"/>
          </a:xfrm>
        </p:spPr>
        <p:txBody>
          <a:bodyPr/>
          <a:lstStyle/>
          <a:p>
            <a:pPr eaLnBrk="1" hangingPunct="1"/>
            <a:r>
              <a:rPr lang="en-US" dirty="0"/>
              <a:t>How to Know the Truth?</a:t>
            </a:r>
            <a:br>
              <a:rPr lang="en-US" dirty="0"/>
            </a:br>
            <a:endParaRPr sz="3200" i="1" dirty="0"/>
          </a:p>
        </p:txBody>
      </p:sp>
      <p:sp>
        <p:nvSpPr>
          <p:cNvPr id="6147" name="Subtitle 2"/>
          <p:cNvSpPr>
            <a:spLocks noGrp="1"/>
          </p:cNvSpPr>
          <p:nvPr>
            <p:ph type="subTitle" idx="1"/>
          </p:nvPr>
        </p:nvSpPr>
        <p:spPr>
          <a:xfrm>
            <a:off x="457200" y="2971800"/>
            <a:ext cx="8077200" cy="2438400"/>
          </a:xfrm>
        </p:spPr>
        <p:txBody>
          <a:bodyPr/>
          <a:lstStyle/>
          <a:p>
            <a:r>
              <a:rPr lang="en-US" i="1" dirty="0"/>
              <a:t>“…Jesus answered, ‘</a:t>
            </a:r>
            <a:r>
              <a:rPr lang="en-US" b="1" i="1" dirty="0"/>
              <a:t>You say rightly that I am a king</a:t>
            </a:r>
            <a:r>
              <a:rPr lang="en-US" i="1" dirty="0"/>
              <a:t>.  </a:t>
            </a:r>
            <a:r>
              <a:rPr lang="en-US" b="1" i="1" dirty="0"/>
              <a:t>For this </a:t>
            </a:r>
            <a:r>
              <a:rPr lang="en-US" b="1" i="1" u="sng" dirty="0"/>
              <a:t>cause</a:t>
            </a:r>
            <a:r>
              <a:rPr lang="en-US" b="1" i="1" dirty="0"/>
              <a:t> </a:t>
            </a:r>
            <a:r>
              <a:rPr lang="en-US" i="1" dirty="0"/>
              <a:t>I was born, and </a:t>
            </a:r>
            <a:r>
              <a:rPr lang="en-US" b="1" i="1" dirty="0"/>
              <a:t>for this </a:t>
            </a:r>
            <a:r>
              <a:rPr lang="en-US" b="1" i="1" u="sng" dirty="0"/>
              <a:t>cause</a:t>
            </a:r>
            <a:r>
              <a:rPr lang="en-US" b="1" i="1" dirty="0"/>
              <a:t> </a:t>
            </a:r>
            <a:r>
              <a:rPr lang="en-US" i="1" dirty="0"/>
              <a:t>I have come into the world, that </a:t>
            </a:r>
            <a:r>
              <a:rPr lang="en-US" b="1" i="1" dirty="0"/>
              <a:t>I should bear witness to the truth.  </a:t>
            </a:r>
            <a:r>
              <a:rPr lang="en-US" b="1" i="1" u="sng" dirty="0"/>
              <a:t>Everyone who is of the truth hears My voice</a:t>
            </a:r>
            <a:r>
              <a:rPr lang="en-US" i="1" u="sng" dirty="0"/>
              <a:t>.</a:t>
            </a:r>
            <a:r>
              <a:rPr lang="en-US" i="1" dirty="0"/>
              <a:t>’”  John 18:37</a:t>
            </a:r>
          </a:p>
        </p:txBody>
      </p:sp>
      <p:sp>
        <p:nvSpPr>
          <p:cNvPr id="5" name="Scroll: Horizontal 4">
            <a:extLst>
              <a:ext uri="{FF2B5EF4-FFF2-40B4-BE49-F238E27FC236}">
                <a16:creationId xmlns:a16="http://schemas.microsoft.com/office/drawing/2014/main" id="{53B87401-08DA-44D8-88CB-4F08C8AE4EE7}"/>
              </a:ext>
            </a:extLst>
          </p:cNvPr>
          <p:cNvSpPr/>
          <p:nvPr/>
        </p:nvSpPr>
        <p:spPr>
          <a:xfrm>
            <a:off x="400050" y="0"/>
            <a:ext cx="8343900" cy="4572000"/>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The LORD says, ‘Wise people should not </a:t>
            </a:r>
            <a:r>
              <a:rPr lang="en-US" b="1" i="1" u="sng" dirty="0"/>
              <a:t>boast</a:t>
            </a:r>
            <a:r>
              <a:rPr lang="en-US" b="1" i="1" dirty="0"/>
              <a:t> that they are wise, Powerful people should not boast that they are powerful. Rich people should not boast that they are rich. If people want to boast, they should boast about this: </a:t>
            </a:r>
            <a:r>
              <a:rPr lang="en-US" b="1" i="1" u="sng" dirty="0"/>
              <a:t>They should boast that they understand and know me.  </a:t>
            </a:r>
            <a:r>
              <a:rPr lang="en-US" b="1" i="1" dirty="0"/>
              <a:t>They should boast that they know and understand that I, the LORD, act out of faithfulness, fairness, and justice in the earth and that I desire people to do these things…’  Jeremiah 9:23-24</a:t>
            </a:r>
          </a:p>
        </p:txBody>
      </p:sp>
      <p:sp>
        <p:nvSpPr>
          <p:cNvPr id="7" name="Scroll: Horizontal 6">
            <a:extLst>
              <a:ext uri="{FF2B5EF4-FFF2-40B4-BE49-F238E27FC236}">
                <a16:creationId xmlns:a16="http://schemas.microsoft.com/office/drawing/2014/main" id="{F1D78565-0B5C-405D-8124-15BDFEF2601B}"/>
              </a:ext>
            </a:extLst>
          </p:cNvPr>
          <p:cNvSpPr/>
          <p:nvPr/>
        </p:nvSpPr>
        <p:spPr>
          <a:xfrm>
            <a:off x="400050" y="0"/>
            <a:ext cx="8343900" cy="4572000"/>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“Now we do speak wisdom among the mature, but not a wisdom of this age or of the rulers of this age… Instead we speak the wisdom of God… </a:t>
            </a:r>
          </a:p>
          <a:p>
            <a:r>
              <a:rPr lang="en-US" b="1" i="1" dirty="0"/>
              <a:t>Things that no eye has seen, or ear heard, or mind imagined, are the things God has prepared for those who love Him. God has revealed these to us by the Spirit… </a:t>
            </a:r>
          </a:p>
          <a:p>
            <a:r>
              <a:rPr lang="en-US" b="1" i="1" dirty="0"/>
              <a:t>And we speak these things, not with words taught us by human wisdom, but with those taught by the Spirit, explaining spiritual things to spiritual people… </a:t>
            </a:r>
          </a:p>
          <a:p>
            <a:r>
              <a:rPr lang="en-US" b="1" i="1" dirty="0"/>
              <a:t>For who has known the mind of the Lord, so as to advise Him? </a:t>
            </a:r>
            <a:r>
              <a:rPr lang="en-US" b="1" i="1" u="sng" dirty="0"/>
              <a:t>But we have the mind of Christ.</a:t>
            </a:r>
            <a:r>
              <a:rPr lang="en-US" b="1" i="1" dirty="0"/>
              <a:t>”   I Corinthians 2:6-16</a:t>
            </a:r>
          </a:p>
        </p:txBody>
      </p:sp>
      <p:sp>
        <p:nvSpPr>
          <p:cNvPr id="8" name="Scroll: Horizontal 7">
            <a:extLst>
              <a:ext uri="{FF2B5EF4-FFF2-40B4-BE49-F238E27FC236}">
                <a16:creationId xmlns:a16="http://schemas.microsoft.com/office/drawing/2014/main" id="{760662EA-8B38-44D1-8296-E2D98247B2EE}"/>
              </a:ext>
            </a:extLst>
          </p:cNvPr>
          <p:cNvSpPr/>
          <p:nvPr/>
        </p:nvSpPr>
        <p:spPr>
          <a:xfrm>
            <a:off x="400050" y="0"/>
            <a:ext cx="8343900" cy="4572000"/>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i="1" u="sng" dirty="0"/>
              <a:t>Perspective</a:t>
            </a:r>
            <a:r>
              <a:rPr lang="en-US" sz="2000" b="1" i="1" dirty="0"/>
              <a:t> is understanding something because you are seeing it from a larger frame of reference.  It is the ability to perceive how things are interrelated and then judge their comparative importance.  </a:t>
            </a:r>
            <a:r>
              <a:rPr lang="en-US" sz="2000" b="1" i="1" u="sng" dirty="0"/>
              <a:t>In a spiritual sense, it means seeing life from God’s point of view.</a:t>
            </a:r>
            <a:r>
              <a:rPr lang="en-US" sz="2000" b="1" i="1" dirty="0"/>
              <a:t> In the Bible, the words </a:t>
            </a:r>
            <a:r>
              <a:rPr lang="en-US" sz="2000" b="1" i="1" u="sng" dirty="0"/>
              <a:t>understanding</a:t>
            </a:r>
            <a:r>
              <a:rPr lang="en-US" sz="2000" b="1" i="1" dirty="0"/>
              <a:t>, </a:t>
            </a:r>
            <a:r>
              <a:rPr lang="en-US" sz="2000" b="1" i="1" u="sng" dirty="0"/>
              <a:t>wisdom</a:t>
            </a:r>
            <a:r>
              <a:rPr lang="en-US" sz="2000" b="1" i="1" dirty="0"/>
              <a:t>, and </a:t>
            </a:r>
            <a:r>
              <a:rPr lang="en-US" sz="2000" b="1" i="1" u="sng" dirty="0"/>
              <a:t>discernment</a:t>
            </a:r>
            <a:r>
              <a:rPr lang="en-US" sz="2000" b="1" i="1" dirty="0"/>
              <a:t> all have to do with </a:t>
            </a:r>
            <a:r>
              <a:rPr lang="en-US" sz="2000" b="1" i="1" u="sng" dirty="0"/>
              <a:t>perspective</a:t>
            </a:r>
            <a:r>
              <a:rPr lang="en-US" sz="2000" b="1" i="1" dirty="0"/>
              <a:t>. The opposite of perspective is hardness of heart, blindness, and cognitive dissonance.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The Gospel Message</a:t>
            </a:r>
            <a:br>
              <a:rPr lang="en-US" dirty="0"/>
            </a:br>
            <a:r>
              <a:rPr lang="en-US" sz="2400" dirty="0">
                <a:solidFill>
                  <a:schemeClr val="tx2">
                    <a:lumMod val="60000"/>
                    <a:lumOff val="40000"/>
                  </a:schemeClr>
                </a:solidFill>
              </a:rPr>
              <a:t>“Men and brethren, what shall we do?”</a:t>
            </a:r>
          </a:p>
        </p:txBody>
      </p:sp>
      <p:sp>
        <p:nvSpPr>
          <p:cNvPr id="6" name="TextBox 5"/>
          <p:cNvSpPr txBox="1"/>
          <p:nvPr/>
        </p:nvSpPr>
        <p:spPr>
          <a:xfrm>
            <a:off x="457200" y="4038600"/>
            <a:ext cx="8001000" cy="1938992"/>
          </a:xfrm>
          <a:prstGeom prst="rect">
            <a:avLst/>
          </a:prstGeom>
          <a:noFill/>
        </p:spPr>
        <p:txBody>
          <a:bodyPr wrap="square" rtlCol="0">
            <a:spAutoFit/>
          </a:bodyPr>
          <a:lstStyle/>
          <a:p>
            <a:r>
              <a:rPr lang="en-US" sz="2000" i="1" dirty="0"/>
              <a:t>“…For in Christ Jesus you are all sons of God through </a:t>
            </a:r>
            <a:r>
              <a:rPr lang="en-US" sz="2000" b="1" i="1" u="sng" dirty="0"/>
              <a:t>faith</a:t>
            </a:r>
            <a:r>
              <a:rPr lang="en-US" sz="2000" i="1" dirty="0"/>
              <a:t>. For all of you who were </a:t>
            </a:r>
            <a:r>
              <a:rPr lang="en-US" sz="2000" b="1" i="1" u="sng" dirty="0"/>
              <a:t>baptized</a:t>
            </a:r>
            <a:r>
              <a:rPr lang="en-US" sz="2000" i="1" dirty="0"/>
              <a:t> into Christ have </a:t>
            </a:r>
            <a:r>
              <a:rPr lang="en-US" sz="2000" b="1" i="1" u="sng" dirty="0"/>
              <a:t>clothed yourselves </a:t>
            </a:r>
            <a:r>
              <a:rPr lang="en-US" sz="2000" i="1" dirty="0"/>
              <a:t>with Christ. </a:t>
            </a:r>
            <a:r>
              <a:rPr lang="en-US" sz="2000" b="1" i="1" dirty="0"/>
              <a:t>There is neither Jew nor Greek, there is neither slave nor free, there is neither male nor female – for all of you are one in Christ Jesus. </a:t>
            </a:r>
            <a:r>
              <a:rPr lang="en-US" sz="2000" i="1" dirty="0"/>
              <a:t>And if you belong to Christ, then you are Abraham’s descendants, heirs according to the </a:t>
            </a:r>
            <a:r>
              <a:rPr lang="en-US" sz="2000" b="1" i="1" u="sng" dirty="0"/>
              <a:t>promise</a:t>
            </a:r>
            <a:r>
              <a:rPr lang="en-US" sz="2000" i="1" dirty="0"/>
              <a:t>.”  Galatians 3:26-29</a:t>
            </a:r>
          </a:p>
        </p:txBody>
      </p:sp>
      <p:sp>
        <p:nvSpPr>
          <p:cNvPr id="8" name="TextBox 7"/>
          <p:cNvSpPr txBox="1"/>
          <p:nvPr/>
        </p:nvSpPr>
        <p:spPr>
          <a:xfrm>
            <a:off x="457200" y="2438400"/>
            <a:ext cx="8001000" cy="1323439"/>
          </a:xfrm>
          <a:prstGeom prst="rect">
            <a:avLst/>
          </a:prstGeom>
          <a:noFill/>
        </p:spPr>
        <p:txBody>
          <a:bodyPr wrap="square" rtlCol="0">
            <a:spAutoFit/>
          </a:bodyPr>
          <a:lstStyle/>
          <a:p>
            <a:r>
              <a:rPr lang="en-US" sz="2000" i="1" dirty="0"/>
              <a:t>“This is the ‘stone which was rejected by you builders, which has become the chief cornerstone.’  </a:t>
            </a:r>
            <a:r>
              <a:rPr lang="en-US" sz="2000" b="1" i="1" dirty="0"/>
              <a:t>Nor is there salvation in any other, for there is </a:t>
            </a:r>
            <a:r>
              <a:rPr lang="en-US" sz="2000" b="1" i="1" u="sng" dirty="0"/>
              <a:t>no other name </a:t>
            </a:r>
            <a:r>
              <a:rPr lang="en-US" sz="2000" b="1" i="1" dirty="0"/>
              <a:t>under heaven given among men by which we must be saved</a:t>
            </a:r>
            <a:r>
              <a:rPr lang="en-US" sz="2000" i="1" dirty="0"/>
              <a:t>.”  Acts 4:11-12   </a:t>
            </a:r>
          </a:p>
        </p:txBody>
      </p:sp>
      <p:sp>
        <p:nvSpPr>
          <p:cNvPr id="9" name="TextBox 8">
            <a:extLst>
              <a:ext uri="{FF2B5EF4-FFF2-40B4-BE49-F238E27FC236}">
                <a16:creationId xmlns:a16="http://schemas.microsoft.com/office/drawing/2014/main" id="{64F31E76-F347-473B-BD51-60682D18CDE8}"/>
              </a:ext>
            </a:extLst>
          </p:cNvPr>
          <p:cNvSpPr txBox="1"/>
          <p:nvPr/>
        </p:nvSpPr>
        <p:spPr>
          <a:xfrm>
            <a:off x="494313" y="1528971"/>
            <a:ext cx="8001000" cy="707886"/>
          </a:xfrm>
          <a:prstGeom prst="rect">
            <a:avLst/>
          </a:prstGeom>
          <a:noFill/>
        </p:spPr>
        <p:txBody>
          <a:bodyPr wrap="square" rtlCol="0">
            <a:spAutoFit/>
          </a:bodyPr>
          <a:lstStyle/>
          <a:p>
            <a:r>
              <a:rPr lang="en-US" sz="2000" i="1" dirty="0"/>
              <a:t>“…Jesus said to him, ‘</a:t>
            </a:r>
            <a:r>
              <a:rPr lang="en-US" sz="2000" b="1" i="1" u="sng" dirty="0"/>
              <a:t>I am </a:t>
            </a:r>
            <a:r>
              <a:rPr lang="en-US" sz="2000" i="1" u="sng" dirty="0"/>
              <a:t>the way, </a:t>
            </a:r>
            <a:r>
              <a:rPr lang="en-US" sz="2000" b="1" i="1" u="sng" dirty="0"/>
              <a:t>the truth</a:t>
            </a:r>
            <a:r>
              <a:rPr lang="en-US" sz="2000" i="1" u="sng" dirty="0"/>
              <a:t>, and the life</a:t>
            </a:r>
            <a:r>
              <a:rPr lang="en-US" sz="2000" i="1" dirty="0"/>
              <a:t>.  No one comes to the Father except through Me.’”  John 14:6</a:t>
            </a:r>
          </a:p>
        </p:txBody>
      </p:sp>
    </p:spTree>
    <p:extLst>
      <p:ext uri="{BB962C8B-B14F-4D97-AF65-F5344CB8AC3E}">
        <p14:creationId xmlns:p14="http://schemas.microsoft.com/office/powerpoint/2010/main" val="575215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The Biblical Plan of Salvation</a:t>
            </a:r>
            <a:br>
              <a:rPr lang="en-US" dirty="0"/>
            </a:br>
            <a:r>
              <a:rPr lang="en-US" sz="2400" dirty="0">
                <a:solidFill>
                  <a:schemeClr val="tx2">
                    <a:lumMod val="60000"/>
                    <a:lumOff val="40000"/>
                  </a:schemeClr>
                </a:solidFill>
              </a:rPr>
              <a:t>Obvious elements as revealed, taught, and practiced</a:t>
            </a:r>
          </a:p>
        </p:txBody>
      </p:sp>
      <p:sp>
        <p:nvSpPr>
          <p:cNvPr id="8" name="Scroll: Horizontal 7">
            <a:extLst>
              <a:ext uri="{FF2B5EF4-FFF2-40B4-BE49-F238E27FC236}">
                <a16:creationId xmlns:a16="http://schemas.microsoft.com/office/drawing/2014/main" id="{69A453F3-7708-406B-AD3E-1DCAA885605C}"/>
              </a:ext>
            </a:extLst>
          </p:cNvPr>
          <p:cNvSpPr/>
          <p:nvPr/>
        </p:nvSpPr>
        <p:spPr>
          <a:xfrm>
            <a:off x="381000" y="1066800"/>
            <a:ext cx="8307977" cy="5289657"/>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t>EXHIBIT A BELIEVING FAITH</a:t>
            </a:r>
          </a:p>
          <a:p>
            <a:endParaRPr lang="en-US" b="1" i="1" dirty="0"/>
          </a:p>
          <a:p>
            <a:r>
              <a:rPr lang="en-US" b="1" i="1" dirty="0"/>
              <a:t>For this is the way God loved the world: He gave his one and only Son, so that everyone who believes in Him will not perish but have eternal life.   John 3:16 (NET)</a:t>
            </a:r>
          </a:p>
          <a:p>
            <a:endParaRPr lang="en-US" b="1" i="1" dirty="0"/>
          </a:p>
          <a:p>
            <a:r>
              <a:rPr lang="en-US" b="1" i="1" dirty="0"/>
              <a:t>And truly Jesus did many other signs in the presence of His disciples, which are not written in this book; but these are written that you may believe that Jesus is the Christ, the Son of God, and that believing you may have life in His name.  John 20:30-31 (NKJV)</a:t>
            </a:r>
          </a:p>
        </p:txBody>
      </p:sp>
      <p:sp>
        <p:nvSpPr>
          <p:cNvPr id="9" name="Scroll: Horizontal 8">
            <a:extLst>
              <a:ext uri="{FF2B5EF4-FFF2-40B4-BE49-F238E27FC236}">
                <a16:creationId xmlns:a16="http://schemas.microsoft.com/office/drawing/2014/main" id="{AFE168CB-7A77-4FEF-BD57-E605E24EB52F}"/>
              </a:ext>
            </a:extLst>
          </p:cNvPr>
          <p:cNvSpPr/>
          <p:nvPr/>
        </p:nvSpPr>
        <p:spPr>
          <a:xfrm>
            <a:off x="381000" y="1058141"/>
            <a:ext cx="8307977" cy="5289657"/>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t>REPENT OF YOUR SINS</a:t>
            </a:r>
          </a:p>
          <a:p>
            <a:endParaRPr lang="en-US" b="1" i="1" dirty="0"/>
          </a:p>
          <a:p>
            <a:r>
              <a:rPr lang="en-US" b="1" i="1" dirty="0"/>
              <a:t>But unless you repent, you will all perish as well!  Luke 13:3 (NET)</a:t>
            </a:r>
          </a:p>
          <a:p>
            <a:endParaRPr lang="en-US" b="1" i="1" dirty="0"/>
          </a:p>
          <a:p>
            <a:r>
              <a:rPr lang="en-US" b="1" i="1" dirty="0"/>
              <a:t> But the things God foretold long ago through all the prophets – that His Christ would suffer – He has fulfilled in this way.  Therefore repent and turn back so that your sins may be wiped out, so that times of refreshing may come from the presence of the Lord, and so that He may send the Messiah appointed for you – that is, Jesus.  Acts 3:18-20 (NET)</a:t>
            </a:r>
          </a:p>
        </p:txBody>
      </p:sp>
      <p:sp>
        <p:nvSpPr>
          <p:cNvPr id="10" name="Scroll: Horizontal 9">
            <a:extLst>
              <a:ext uri="{FF2B5EF4-FFF2-40B4-BE49-F238E27FC236}">
                <a16:creationId xmlns:a16="http://schemas.microsoft.com/office/drawing/2014/main" id="{03DD98E3-BD39-4FD8-ACDC-5A8D316E6DA0}"/>
              </a:ext>
            </a:extLst>
          </p:cNvPr>
          <p:cNvSpPr/>
          <p:nvPr/>
        </p:nvSpPr>
        <p:spPr>
          <a:xfrm>
            <a:off x="378823" y="1049482"/>
            <a:ext cx="8307977" cy="5289657"/>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t>BE BAPTIZED</a:t>
            </a:r>
          </a:p>
          <a:p>
            <a:endParaRPr lang="en-US" b="1" i="1" dirty="0"/>
          </a:p>
          <a:p>
            <a:r>
              <a:rPr lang="en-US" b="1" i="1" dirty="0"/>
              <a:t>He said to them, “Go into all the world and preach the gospel to every creature.  The one who believes and is baptized will be saved, but the one who does not believe will be condemned.”   Mark 16:16 (NET)</a:t>
            </a:r>
          </a:p>
          <a:p>
            <a:endParaRPr lang="en-US" b="1" i="1" dirty="0"/>
          </a:p>
          <a:p>
            <a:r>
              <a:rPr lang="en-US" b="1" i="1" dirty="0"/>
              <a:t>Peter said to them, “Repent, and each one of you be baptized in the name of Jesus Christ for the forgiveness of your sins, and you will receive the gift of the Holy Spirit.  For the promise is for you and your children, and for all who are far away, as many as the Lord our God will call to Himself.”   Acts 2:38-39 (NET)</a:t>
            </a:r>
          </a:p>
        </p:txBody>
      </p:sp>
      <p:sp>
        <p:nvSpPr>
          <p:cNvPr id="11" name="Scroll: Horizontal 10">
            <a:extLst>
              <a:ext uri="{FF2B5EF4-FFF2-40B4-BE49-F238E27FC236}">
                <a16:creationId xmlns:a16="http://schemas.microsoft.com/office/drawing/2014/main" id="{D609D647-26B8-4174-BBB8-33728B45210D}"/>
              </a:ext>
            </a:extLst>
          </p:cNvPr>
          <p:cNvSpPr/>
          <p:nvPr/>
        </p:nvSpPr>
        <p:spPr>
          <a:xfrm>
            <a:off x="378823" y="1049482"/>
            <a:ext cx="8307977" cy="5289657"/>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t>ENDURE TO THE END</a:t>
            </a:r>
          </a:p>
          <a:p>
            <a:endParaRPr lang="en-US" b="1" i="1" dirty="0"/>
          </a:p>
          <a:p>
            <a:r>
              <a:rPr lang="en-US" b="1" i="1" dirty="0"/>
              <a:t>But the person who endures to the end will be saved.  And this gospel of the kingdom will be preached throughout the whole inhabited earth as a testimony to all nations, and then the end will come.  Matthew 24:13 (NET)</a:t>
            </a:r>
          </a:p>
          <a:p>
            <a:endParaRPr lang="en-US" b="1" i="1" dirty="0"/>
          </a:p>
          <a:p>
            <a:r>
              <a:rPr lang="en-US" b="1" i="1" dirty="0"/>
              <a:t>And to the one who conquers and continues in my deeds until the end, I will give him authority over the nations…  Revelation 2:26 (NET)</a:t>
            </a:r>
          </a:p>
        </p:txBody>
      </p:sp>
      <p:sp>
        <p:nvSpPr>
          <p:cNvPr id="12" name="Scroll: Horizontal 11">
            <a:extLst>
              <a:ext uri="{FF2B5EF4-FFF2-40B4-BE49-F238E27FC236}">
                <a16:creationId xmlns:a16="http://schemas.microsoft.com/office/drawing/2014/main" id="{2791DD6E-9A28-44FC-B853-14CF4C98340E}"/>
              </a:ext>
            </a:extLst>
          </p:cNvPr>
          <p:cNvSpPr/>
          <p:nvPr/>
        </p:nvSpPr>
        <p:spPr>
          <a:xfrm>
            <a:off x="378823" y="1049482"/>
            <a:ext cx="8307977" cy="5289657"/>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t>UNLESS YOU…</a:t>
            </a:r>
          </a:p>
          <a:p>
            <a:pPr algn="ctr"/>
            <a:endParaRPr lang="en-US" b="1" i="1" dirty="0"/>
          </a:p>
          <a:p>
            <a:r>
              <a:rPr lang="en-US" b="1" i="1" dirty="0"/>
              <a:t>“</a:t>
            </a:r>
            <a:r>
              <a:rPr lang="en-US" b="1" i="1" u="sng" dirty="0"/>
              <a:t>Unless</a:t>
            </a:r>
            <a:r>
              <a:rPr lang="en-US" b="1" i="1" dirty="0"/>
              <a:t> you repent you will perish…”   Luke 13:3,5</a:t>
            </a:r>
          </a:p>
          <a:p>
            <a:endParaRPr lang="en-US" b="1" i="1" dirty="0"/>
          </a:p>
          <a:p>
            <a:r>
              <a:rPr lang="en-US" b="1" i="1" dirty="0"/>
              <a:t>“</a:t>
            </a:r>
            <a:r>
              <a:rPr lang="en-US" b="1" i="1" u="sng" dirty="0"/>
              <a:t>Unless</a:t>
            </a:r>
            <a:r>
              <a:rPr lang="en-US" b="1" i="1" dirty="0"/>
              <a:t> you love Me more than your father, mother, son or daughter you are not worthy of Me…”  Mathew 10:37</a:t>
            </a:r>
          </a:p>
          <a:p>
            <a:endParaRPr lang="en-US" b="1" i="1" dirty="0"/>
          </a:p>
          <a:p>
            <a:r>
              <a:rPr lang="en-US" b="1" i="1" dirty="0"/>
              <a:t>“</a:t>
            </a:r>
            <a:r>
              <a:rPr lang="en-US" b="1" i="1" u="sng" dirty="0"/>
              <a:t>Unless</a:t>
            </a:r>
            <a:r>
              <a:rPr lang="en-US" b="1" i="1" dirty="0"/>
              <a:t> you lose your life for My sake you will never see life…”  Matthew 16:25</a:t>
            </a:r>
          </a:p>
          <a:p>
            <a:endParaRPr lang="en-US" b="1" i="1" dirty="0"/>
          </a:p>
          <a:p>
            <a:r>
              <a:rPr lang="en-US" b="1" i="1" dirty="0"/>
              <a:t>“</a:t>
            </a:r>
            <a:r>
              <a:rPr lang="en-US" b="1" i="1" u="sng" dirty="0"/>
              <a:t>Unless</a:t>
            </a:r>
            <a:r>
              <a:rPr lang="en-US" b="1" i="1" dirty="0"/>
              <a:t> you take up your cross and follow after Me you are not worthy of Me…”  Matthew 10:38</a:t>
            </a:r>
          </a:p>
          <a:p>
            <a:endParaRPr lang="en-US" b="1" i="1" dirty="0"/>
          </a:p>
        </p:txBody>
      </p:sp>
    </p:spTree>
    <p:extLst>
      <p:ext uri="{BB962C8B-B14F-4D97-AF65-F5344CB8AC3E}">
        <p14:creationId xmlns:p14="http://schemas.microsoft.com/office/powerpoint/2010/main" val="636973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2">
                                            <p:txEl>
                                              <p:pRg st="0" end="0"/>
                                            </p:txEl>
                                          </p:spTgt>
                                        </p:tgtEl>
                                        <p:attrNameLst>
                                          <p:attrName>style.visibility</p:attrName>
                                        </p:attrNameLst>
                                      </p:cBhvr>
                                      <p:to>
                                        <p:strVal val="visible"/>
                                      </p:to>
                                    </p:set>
                                    <p:animEffect transition="in" filter="fade">
                                      <p:cBhvr>
                                        <p:cTn id="42" dur="1000"/>
                                        <p:tgtEl>
                                          <p:spTgt spid="12">
                                            <p:txEl>
                                              <p:pRg st="0" end="0"/>
                                            </p:txEl>
                                          </p:spTgt>
                                        </p:tgtEl>
                                      </p:cBhvr>
                                    </p:animEffect>
                                    <p:anim calcmode="lin" valueType="num">
                                      <p:cBhvr>
                                        <p:cTn id="43"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44"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2">
                                            <p:txEl>
                                              <p:pRg st="2" end="2"/>
                                            </p:txEl>
                                          </p:spTgt>
                                        </p:tgtEl>
                                        <p:attrNameLst>
                                          <p:attrName>style.visibility</p:attrName>
                                        </p:attrNameLst>
                                      </p:cBhvr>
                                      <p:to>
                                        <p:strVal val="visible"/>
                                      </p:to>
                                    </p:set>
                                    <p:animEffect transition="in" filter="fade">
                                      <p:cBhvr>
                                        <p:cTn id="49" dur="1000"/>
                                        <p:tgtEl>
                                          <p:spTgt spid="12">
                                            <p:txEl>
                                              <p:pRg st="2" end="2"/>
                                            </p:txEl>
                                          </p:spTgt>
                                        </p:tgtEl>
                                      </p:cBhvr>
                                    </p:animEffect>
                                    <p:anim calcmode="lin" valueType="num">
                                      <p:cBhvr>
                                        <p:cTn id="50"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51" dur="1000" fill="hold"/>
                                        <p:tgtEl>
                                          <p:spTgt spid="1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2">
                                            <p:txEl>
                                              <p:pRg st="4" end="4"/>
                                            </p:txEl>
                                          </p:spTgt>
                                        </p:tgtEl>
                                        <p:attrNameLst>
                                          <p:attrName>style.visibility</p:attrName>
                                        </p:attrNameLst>
                                      </p:cBhvr>
                                      <p:to>
                                        <p:strVal val="visible"/>
                                      </p:to>
                                    </p:set>
                                    <p:animEffect transition="in" filter="fade">
                                      <p:cBhvr>
                                        <p:cTn id="56" dur="1000"/>
                                        <p:tgtEl>
                                          <p:spTgt spid="12">
                                            <p:txEl>
                                              <p:pRg st="4" end="4"/>
                                            </p:txEl>
                                          </p:spTgt>
                                        </p:tgtEl>
                                      </p:cBhvr>
                                    </p:animEffect>
                                    <p:anim calcmode="lin" valueType="num">
                                      <p:cBhvr>
                                        <p:cTn id="57" dur="1000" fill="hold"/>
                                        <p:tgtEl>
                                          <p:spTgt spid="12">
                                            <p:txEl>
                                              <p:pRg st="4" end="4"/>
                                            </p:txEl>
                                          </p:spTgt>
                                        </p:tgtEl>
                                        <p:attrNameLst>
                                          <p:attrName>ppt_x</p:attrName>
                                        </p:attrNameLst>
                                      </p:cBhvr>
                                      <p:tavLst>
                                        <p:tav tm="0">
                                          <p:val>
                                            <p:strVal val="#ppt_x"/>
                                          </p:val>
                                        </p:tav>
                                        <p:tav tm="100000">
                                          <p:val>
                                            <p:strVal val="#ppt_x"/>
                                          </p:val>
                                        </p:tav>
                                      </p:tavLst>
                                    </p:anim>
                                    <p:anim calcmode="lin" valueType="num">
                                      <p:cBhvr>
                                        <p:cTn id="58" dur="1000" fill="hold"/>
                                        <p:tgtEl>
                                          <p:spTgt spid="1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2">
                                            <p:txEl>
                                              <p:pRg st="6" end="6"/>
                                            </p:txEl>
                                          </p:spTgt>
                                        </p:tgtEl>
                                        <p:attrNameLst>
                                          <p:attrName>style.visibility</p:attrName>
                                        </p:attrNameLst>
                                      </p:cBhvr>
                                      <p:to>
                                        <p:strVal val="visible"/>
                                      </p:to>
                                    </p:set>
                                    <p:animEffect transition="in" filter="fade">
                                      <p:cBhvr>
                                        <p:cTn id="63" dur="1000"/>
                                        <p:tgtEl>
                                          <p:spTgt spid="12">
                                            <p:txEl>
                                              <p:pRg st="6" end="6"/>
                                            </p:txEl>
                                          </p:spTgt>
                                        </p:tgtEl>
                                      </p:cBhvr>
                                    </p:animEffect>
                                    <p:anim calcmode="lin" valueType="num">
                                      <p:cBhvr>
                                        <p:cTn id="64" dur="1000" fill="hold"/>
                                        <p:tgtEl>
                                          <p:spTgt spid="12">
                                            <p:txEl>
                                              <p:pRg st="6" end="6"/>
                                            </p:txEl>
                                          </p:spTgt>
                                        </p:tgtEl>
                                        <p:attrNameLst>
                                          <p:attrName>ppt_x</p:attrName>
                                        </p:attrNameLst>
                                      </p:cBhvr>
                                      <p:tavLst>
                                        <p:tav tm="0">
                                          <p:val>
                                            <p:strVal val="#ppt_x"/>
                                          </p:val>
                                        </p:tav>
                                        <p:tav tm="100000">
                                          <p:val>
                                            <p:strVal val="#ppt_x"/>
                                          </p:val>
                                        </p:tav>
                                      </p:tavLst>
                                    </p:anim>
                                    <p:anim calcmode="lin" valueType="num">
                                      <p:cBhvr>
                                        <p:cTn id="65" dur="1000" fill="hold"/>
                                        <p:tgtEl>
                                          <p:spTgt spid="1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12">
                                            <p:txEl>
                                              <p:pRg st="8" end="8"/>
                                            </p:txEl>
                                          </p:spTgt>
                                        </p:tgtEl>
                                        <p:attrNameLst>
                                          <p:attrName>style.visibility</p:attrName>
                                        </p:attrNameLst>
                                      </p:cBhvr>
                                      <p:to>
                                        <p:strVal val="visible"/>
                                      </p:to>
                                    </p:set>
                                    <p:animEffect transition="in" filter="fade">
                                      <p:cBhvr>
                                        <p:cTn id="70" dur="1000"/>
                                        <p:tgtEl>
                                          <p:spTgt spid="12">
                                            <p:txEl>
                                              <p:pRg st="8" end="8"/>
                                            </p:txEl>
                                          </p:spTgt>
                                        </p:tgtEl>
                                      </p:cBhvr>
                                    </p:animEffect>
                                    <p:anim calcmode="lin" valueType="num">
                                      <p:cBhvr>
                                        <p:cTn id="71" dur="1000" fill="hold"/>
                                        <p:tgtEl>
                                          <p:spTgt spid="12">
                                            <p:txEl>
                                              <p:pRg st="8" end="8"/>
                                            </p:txEl>
                                          </p:spTgt>
                                        </p:tgtEl>
                                        <p:attrNameLst>
                                          <p:attrName>ppt_x</p:attrName>
                                        </p:attrNameLst>
                                      </p:cBhvr>
                                      <p:tavLst>
                                        <p:tav tm="0">
                                          <p:val>
                                            <p:strVal val="#ppt_x"/>
                                          </p:val>
                                        </p:tav>
                                        <p:tav tm="100000">
                                          <p:val>
                                            <p:strVal val="#ppt_x"/>
                                          </p:val>
                                        </p:tav>
                                      </p:tavLst>
                                    </p:anim>
                                    <p:anim calcmode="lin" valueType="num">
                                      <p:cBhvr>
                                        <p:cTn id="72" dur="1000" fill="hold"/>
                                        <p:tgtEl>
                                          <p:spTgt spid="12">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Beyond the “Salvation Recipes”</a:t>
            </a:r>
            <a:br>
              <a:rPr lang="en-US" dirty="0"/>
            </a:br>
            <a:r>
              <a:rPr lang="en-US" sz="2400" dirty="0">
                <a:solidFill>
                  <a:schemeClr val="tx2">
                    <a:lumMod val="60000"/>
                    <a:lumOff val="40000"/>
                  </a:schemeClr>
                </a:solidFill>
              </a:rPr>
              <a:t>What is God’s perspective?  How can we know?</a:t>
            </a:r>
          </a:p>
        </p:txBody>
      </p:sp>
      <p:sp>
        <p:nvSpPr>
          <p:cNvPr id="6" name="TextBox 5"/>
          <p:cNvSpPr txBox="1"/>
          <p:nvPr/>
        </p:nvSpPr>
        <p:spPr>
          <a:xfrm>
            <a:off x="456475" y="1313527"/>
            <a:ext cx="8001000" cy="1323439"/>
          </a:xfrm>
          <a:prstGeom prst="rect">
            <a:avLst/>
          </a:prstGeom>
          <a:noFill/>
        </p:spPr>
        <p:txBody>
          <a:bodyPr wrap="square" rtlCol="0">
            <a:spAutoFit/>
          </a:bodyPr>
          <a:lstStyle/>
          <a:p>
            <a:r>
              <a:rPr lang="en-US" sz="2000" dirty="0"/>
              <a:t>Even though we must believe and have faith in Jesus, </a:t>
            </a:r>
            <a:r>
              <a:rPr lang="en-US" sz="2000" b="1" dirty="0">
                <a:solidFill>
                  <a:srgbClr val="FF0000"/>
                </a:solidFill>
              </a:rPr>
              <a:t>it’s </a:t>
            </a:r>
            <a:r>
              <a:rPr lang="en-US" sz="2000" b="1" u="sng" dirty="0">
                <a:solidFill>
                  <a:srgbClr val="FF0000"/>
                </a:solidFill>
              </a:rPr>
              <a:t>not</a:t>
            </a:r>
            <a:r>
              <a:rPr lang="en-US" sz="2000" b="1" dirty="0">
                <a:solidFill>
                  <a:srgbClr val="FF0000"/>
                </a:solidFill>
              </a:rPr>
              <a:t> our believing </a:t>
            </a:r>
            <a:r>
              <a:rPr lang="en-US" sz="2000" b="1" u="sng" dirty="0">
                <a:solidFill>
                  <a:srgbClr val="FF0000"/>
                </a:solidFill>
              </a:rPr>
              <a:t>faith</a:t>
            </a:r>
            <a:r>
              <a:rPr lang="en-US" sz="2000" b="1" dirty="0">
                <a:solidFill>
                  <a:srgbClr val="FF0000"/>
                </a:solidFill>
              </a:rPr>
              <a:t> that saves</a:t>
            </a:r>
            <a:r>
              <a:rPr lang="en-US" sz="2000" dirty="0"/>
              <a:t>.  It’s only by the shed </a:t>
            </a:r>
            <a:r>
              <a:rPr lang="en-US" sz="2000" b="1" u="sng" dirty="0"/>
              <a:t>blood</a:t>
            </a:r>
            <a:r>
              <a:rPr lang="en-US" sz="2000" dirty="0"/>
              <a:t> of the Lamb of God, Jesus of Nazareth, that our sins will be forgiven.   </a:t>
            </a:r>
            <a:r>
              <a:rPr lang="en-US" sz="2000" b="1" dirty="0"/>
              <a:t>And yet, without </a:t>
            </a:r>
            <a:r>
              <a:rPr lang="en-US" sz="2000" b="1" u="sng" dirty="0"/>
              <a:t>faith</a:t>
            </a:r>
            <a:r>
              <a:rPr lang="en-US" sz="2000" b="1" dirty="0"/>
              <a:t> no man will be saved.</a:t>
            </a:r>
            <a:r>
              <a:rPr lang="en-US" sz="2000" dirty="0"/>
              <a:t>   </a:t>
            </a:r>
            <a:r>
              <a:rPr lang="en-US" sz="2000" i="1" dirty="0"/>
              <a:t>(Ephesians 2:8-9)</a:t>
            </a:r>
          </a:p>
        </p:txBody>
      </p:sp>
      <p:sp>
        <p:nvSpPr>
          <p:cNvPr id="5" name="TextBox 4"/>
          <p:cNvSpPr txBox="1"/>
          <p:nvPr/>
        </p:nvSpPr>
        <p:spPr>
          <a:xfrm>
            <a:off x="447789" y="2914511"/>
            <a:ext cx="8001000" cy="1323439"/>
          </a:xfrm>
          <a:prstGeom prst="rect">
            <a:avLst/>
          </a:prstGeom>
          <a:noFill/>
        </p:spPr>
        <p:txBody>
          <a:bodyPr wrap="square" rtlCol="0">
            <a:spAutoFit/>
          </a:bodyPr>
          <a:lstStyle/>
          <a:p>
            <a:r>
              <a:rPr lang="en-US" sz="2000" dirty="0"/>
              <a:t>Even though we must repent, that is turn from our sins, </a:t>
            </a:r>
            <a:r>
              <a:rPr lang="en-US" sz="2000" b="1" dirty="0">
                <a:solidFill>
                  <a:srgbClr val="FF0000"/>
                </a:solidFill>
              </a:rPr>
              <a:t>it’s </a:t>
            </a:r>
            <a:r>
              <a:rPr lang="en-US" sz="2000" b="1" u="sng" dirty="0">
                <a:solidFill>
                  <a:srgbClr val="FF0000"/>
                </a:solidFill>
              </a:rPr>
              <a:t>not</a:t>
            </a:r>
            <a:r>
              <a:rPr lang="en-US" sz="2000" b="1" dirty="0">
                <a:solidFill>
                  <a:srgbClr val="FF0000"/>
                </a:solidFill>
              </a:rPr>
              <a:t> our </a:t>
            </a:r>
            <a:r>
              <a:rPr lang="en-US" sz="2000" b="1" u="sng" dirty="0">
                <a:solidFill>
                  <a:srgbClr val="FF0000"/>
                </a:solidFill>
              </a:rPr>
              <a:t>repentance</a:t>
            </a:r>
            <a:r>
              <a:rPr lang="en-US" sz="2000" b="1" dirty="0">
                <a:solidFill>
                  <a:srgbClr val="FF0000"/>
                </a:solidFill>
              </a:rPr>
              <a:t> that saves us</a:t>
            </a:r>
            <a:r>
              <a:rPr lang="en-US" sz="2000" dirty="0"/>
              <a:t>.  It’s only by the </a:t>
            </a:r>
            <a:r>
              <a:rPr lang="en-US" sz="2000" b="1" u="sng" dirty="0"/>
              <a:t>blood</a:t>
            </a:r>
            <a:r>
              <a:rPr lang="en-US" sz="2000" dirty="0"/>
              <a:t> of God’s only Son, shed at Golgotha, that our sins can be forgiven.   </a:t>
            </a:r>
            <a:r>
              <a:rPr lang="en-US" sz="2000" b="1" dirty="0"/>
              <a:t>And yet, if we do not </a:t>
            </a:r>
            <a:r>
              <a:rPr lang="en-US" sz="2000" b="1" u="sng" dirty="0"/>
              <a:t>repent</a:t>
            </a:r>
            <a:r>
              <a:rPr lang="en-US" sz="2000" b="1" dirty="0"/>
              <a:t> we will perish.</a:t>
            </a:r>
            <a:r>
              <a:rPr lang="en-US" sz="2000" dirty="0"/>
              <a:t>  (Luke 13:3-5)</a:t>
            </a:r>
          </a:p>
        </p:txBody>
      </p:sp>
      <p:sp>
        <p:nvSpPr>
          <p:cNvPr id="7" name="TextBox 6"/>
          <p:cNvSpPr txBox="1"/>
          <p:nvPr/>
        </p:nvSpPr>
        <p:spPr>
          <a:xfrm>
            <a:off x="456475" y="4572000"/>
            <a:ext cx="8001000" cy="1631216"/>
          </a:xfrm>
          <a:prstGeom prst="rect">
            <a:avLst/>
          </a:prstGeom>
          <a:noFill/>
        </p:spPr>
        <p:txBody>
          <a:bodyPr wrap="square" rtlCol="0">
            <a:spAutoFit/>
          </a:bodyPr>
          <a:lstStyle/>
          <a:p>
            <a:r>
              <a:rPr lang="en-US" sz="2000" dirty="0"/>
              <a:t>Even though we are commanded to be baptized, </a:t>
            </a:r>
            <a:r>
              <a:rPr lang="en-US" sz="2000" b="1" dirty="0">
                <a:solidFill>
                  <a:srgbClr val="FF0000"/>
                </a:solidFill>
              </a:rPr>
              <a:t>it’s </a:t>
            </a:r>
            <a:r>
              <a:rPr lang="en-US" sz="2000" b="1" u="sng" dirty="0">
                <a:solidFill>
                  <a:srgbClr val="FF0000"/>
                </a:solidFill>
              </a:rPr>
              <a:t>not</a:t>
            </a:r>
            <a:r>
              <a:rPr lang="en-US" sz="2000" b="1" dirty="0">
                <a:solidFill>
                  <a:srgbClr val="FF0000"/>
                </a:solidFill>
              </a:rPr>
              <a:t> our </a:t>
            </a:r>
            <a:r>
              <a:rPr lang="en-US" sz="2000" b="1" u="sng" dirty="0">
                <a:solidFill>
                  <a:srgbClr val="FF0000"/>
                </a:solidFill>
              </a:rPr>
              <a:t>baptism</a:t>
            </a:r>
            <a:r>
              <a:rPr lang="en-US" sz="2000" b="1" dirty="0">
                <a:solidFill>
                  <a:srgbClr val="FF0000"/>
                </a:solidFill>
              </a:rPr>
              <a:t> that saves us</a:t>
            </a:r>
            <a:r>
              <a:rPr lang="en-US" sz="2000" dirty="0"/>
              <a:t>.  It’s only by the </a:t>
            </a:r>
            <a:r>
              <a:rPr lang="en-US" sz="2000" b="1" u="sng" dirty="0"/>
              <a:t>blood</a:t>
            </a:r>
            <a:r>
              <a:rPr lang="en-US" sz="2000" dirty="0"/>
              <a:t> of the Messiah, who has defeated sin and death.  </a:t>
            </a:r>
            <a:r>
              <a:rPr lang="en-US" sz="2000" b="1" dirty="0"/>
              <a:t>And yet, without </a:t>
            </a:r>
            <a:r>
              <a:rPr lang="en-US" sz="2000" b="1" u="sng" dirty="0"/>
              <a:t>baptism</a:t>
            </a:r>
            <a:r>
              <a:rPr lang="en-US" sz="2000" b="1" dirty="0"/>
              <a:t> no one will enter a Covenant Relationship with Jesus.  </a:t>
            </a:r>
            <a:r>
              <a:rPr lang="en-US" sz="2000" dirty="0"/>
              <a:t>(Mark 16:16; Acts 2:38; 1 Peter 3:21; Romans 6:1-14)</a:t>
            </a:r>
          </a:p>
        </p:txBody>
      </p:sp>
    </p:spTree>
    <p:extLst>
      <p:ext uri="{BB962C8B-B14F-4D97-AF65-F5344CB8AC3E}">
        <p14:creationId xmlns:p14="http://schemas.microsoft.com/office/powerpoint/2010/main" val="142604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FDCE67-46AB-B632-D33C-0776CA8E8093}"/>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C2B80581-BF6A-BC1C-DECD-F651B65C7A75}"/>
              </a:ext>
            </a:extLst>
          </p:cNvPr>
          <p:cNvSpPr>
            <a:spLocks noGrp="1"/>
          </p:cNvSpPr>
          <p:nvPr>
            <p:ph type="title"/>
          </p:nvPr>
        </p:nvSpPr>
        <p:spPr>
          <a:xfrm>
            <a:off x="228600" y="7088"/>
            <a:ext cx="8839200" cy="914400"/>
          </a:xfrm>
        </p:spPr>
        <p:txBody>
          <a:bodyPr>
            <a:normAutofit fontScale="90000"/>
          </a:bodyPr>
          <a:lstStyle/>
          <a:p>
            <a:pPr algn="l"/>
            <a:r>
              <a:rPr lang="en-US" sz="3600" dirty="0"/>
              <a:t>The Heart of the Christian Gospel</a:t>
            </a:r>
            <a:br>
              <a:rPr lang="en-US" sz="3600" dirty="0"/>
            </a:br>
            <a:r>
              <a:rPr lang="en-US" sz="2400" dirty="0">
                <a:solidFill>
                  <a:schemeClr val="tx2">
                    <a:lumMod val="60000"/>
                    <a:lumOff val="40000"/>
                  </a:schemeClr>
                </a:solidFill>
              </a:rPr>
              <a:t>Restoration of a covenant relationship with God</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0936A936-4695-7FEA-4D11-62AF7D941575}"/>
              </a:ext>
            </a:extLst>
          </p:cNvPr>
          <p:cNvSpPr txBox="1"/>
          <p:nvPr/>
        </p:nvSpPr>
        <p:spPr>
          <a:xfrm>
            <a:off x="228600" y="990600"/>
            <a:ext cx="8686800" cy="3416320"/>
          </a:xfrm>
          <a:prstGeom prst="rect">
            <a:avLst/>
          </a:prstGeom>
          <a:noFill/>
        </p:spPr>
        <p:txBody>
          <a:bodyPr wrap="square">
            <a:spAutoFit/>
          </a:bodyPr>
          <a:lstStyle/>
          <a:p>
            <a:r>
              <a:rPr lang="en-US" b="1" i="1" dirty="0">
                <a:latin typeface="+mn-lt"/>
              </a:rPr>
              <a:t>John 17:3</a:t>
            </a:r>
            <a:r>
              <a:rPr lang="en-US" i="1" dirty="0">
                <a:latin typeface="+mn-lt"/>
              </a:rPr>
              <a:t> "Now this is eternal life: that they know you, the only true God, and Jesus Christ, whom you have sent."</a:t>
            </a:r>
          </a:p>
          <a:p>
            <a:endParaRPr lang="en-US" i="1" dirty="0">
              <a:latin typeface="+mn-lt"/>
            </a:endParaRPr>
          </a:p>
          <a:p>
            <a:r>
              <a:rPr lang="en-US" b="1" i="1" dirty="0">
                <a:latin typeface="+mn-lt"/>
              </a:rPr>
              <a:t>John 14:16-17</a:t>
            </a:r>
            <a:r>
              <a:rPr lang="en-US" i="1" dirty="0">
                <a:latin typeface="+mn-lt"/>
              </a:rPr>
              <a:t> "And I will ask the Father, and he will give you another advocate to help you and be with you forever—the Spirit of truth. The world cannot accept Him, because it neither sees Him nor knows Him. But you know Him, for He lives with you and will be in you.“</a:t>
            </a:r>
          </a:p>
          <a:p>
            <a:endParaRPr lang="en-US" i="1" dirty="0">
              <a:latin typeface="+mn-lt"/>
            </a:endParaRPr>
          </a:p>
          <a:p>
            <a:r>
              <a:rPr lang="en-US" b="1" i="1" dirty="0">
                <a:latin typeface="+mn-lt"/>
              </a:rPr>
              <a:t>2 Corinthians 5:17-18</a:t>
            </a:r>
            <a:r>
              <a:rPr lang="en-US" i="1" dirty="0">
                <a:latin typeface="+mn-lt"/>
              </a:rPr>
              <a:t> "Therefore, if anyone is in Christ, the new creation has come: The old has gone, the new is here! All this is from God, who reconciled us to himself through Christ."</a:t>
            </a:r>
          </a:p>
          <a:p>
            <a:endParaRPr lang="en-US" i="1" dirty="0">
              <a:latin typeface="+mn-lt"/>
            </a:endParaRPr>
          </a:p>
        </p:txBody>
      </p:sp>
      <p:sp>
        <p:nvSpPr>
          <p:cNvPr id="2" name="Scroll: Horizontal 1">
            <a:extLst>
              <a:ext uri="{FF2B5EF4-FFF2-40B4-BE49-F238E27FC236}">
                <a16:creationId xmlns:a16="http://schemas.microsoft.com/office/drawing/2014/main" id="{7C2D6DCA-432C-3D4F-0C8F-D4866C10C6E1}"/>
              </a:ext>
            </a:extLst>
          </p:cNvPr>
          <p:cNvSpPr/>
          <p:nvPr/>
        </p:nvSpPr>
        <p:spPr>
          <a:xfrm>
            <a:off x="266700" y="990600"/>
            <a:ext cx="8610600" cy="5791200"/>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a:t>How to be Right with God…</a:t>
            </a:r>
          </a:p>
          <a:p>
            <a:endParaRPr lang="en-US" sz="1600" b="1" i="1" dirty="0"/>
          </a:p>
          <a:p>
            <a:r>
              <a:rPr lang="en-US" b="1" i="1" dirty="0"/>
              <a:t>“If anyone says ‘I love God’ and yet hates his fellow Christian, he is a liar because the one who does not love his fellow Christian whom he has seen cannot love God whom he has not seen. And the commandment we have from Him is this: that the one who loves God should love his fellow Christian too. Everyone who believes that Jesus is the Christ has been fathered by God, and everyone who loves the Father loves the child fathered by Him. By this we know that we love the children of God: whenever we love God and obey His commandments. For this is the love of God: that we keep His commandments. And His commandments do not weigh us down, because everyone who has been fathered by God </a:t>
            </a:r>
            <a:r>
              <a:rPr lang="en-US" b="1" i="1" u="sng" dirty="0"/>
              <a:t>overcomes</a:t>
            </a:r>
            <a:r>
              <a:rPr lang="en-US" b="1" i="1" dirty="0"/>
              <a:t> the world.”       1 John 4:20 – 5:4</a:t>
            </a:r>
          </a:p>
        </p:txBody>
      </p:sp>
    </p:spTree>
    <p:extLst>
      <p:ext uri="{BB962C8B-B14F-4D97-AF65-F5344CB8AC3E}">
        <p14:creationId xmlns:p14="http://schemas.microsoft.com/office/powerpoint/2010/main" val="2999548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1000"/>
                                        <p:tgtEl>
                                          <p:spTgt spid="2"/>
                                        </p:tgtEl>
                                      </p:cBhvr>
                                    </p:animEffect>
                                    <p:anim calcmode="lin" valueType="num">
                                      <p:cBhvr>
                                        <p:cTn id="29" dur="1000" fill="hold"/>
                                        <p:tgtEl>
                                          <p:spTgt spid="2"/>
                                        </p:tgtEl>
                                        <p:attrNameLst>
                                          <p:attrName>ppt_x</p:attrName>
                                        </p:attrNameLst>
                                      </p:cBhvr>
                                      <p:tavLst>
                                        <p:tav tm="0">
                                          <p:val>
                                            <p:strVal val="#ppt_x"/>
                                          </p:val>
                                        </p:tav>
                                        <p:tav tm="100000">
                                          <p:val>
                                            <p:strVal val="#ppt_x"/>
                                          </p:val>
                                        </p:tav>
                                      </p:tavLst>
                                    </p:anim>
                                    <p:anim calcmode="lin" valueType="num">
                                      <p:cBhvr>
                                        <p:cTn id="3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143000"/>
          </a:xfrm>
        </p:spPr>
        <p:txBody>
          <a:bodyPr>
            <a:normAutofit fontScale="90000"/>
          </a:bodyPr>
          <a:lstStyle/>
          <a:p>
            <a:pPr algn="l"/>
            <a:r>
              <a:rPr lang="en-US" dirty="0"/>
              <a:t>What did the Early Christians know?</a:t>
            </a:r>
            <a:br>
              <a:rPr lang="en-US" dirty="0"/>
            </a:br>
            <a:r>
              <a:rPr lang="en-US" sz="2400" dirty="0">
                <a:solidFill>
                  <a:schemeClr val="tx2">
                    <a:lumMod val="60000"/>
                    <a:lumOff val="40000"/>
                  </a:schemeClr>
                </a:solidFill>
              </a:rPr>
              <a:t>The two stages of Salvation</a:t>
            </a:r>
          </a:p>
        </p:txBody>
      </p:sp>
      <p:sp>
        <p:nvSpPr>
          <p:cNvPr id="3" name="TextBox 2"/>
          <p:cNvSpPr txBox="1"/>
          <p:nvPr/>
        </p:nvSpPr>
        <p:spPr>
          <a:xfrm>
            <a:off x="533400" y="1143000"/>
            <a:ext cx="8001000" cy="2862322"/>
          </a:xfrm>
          <a:prstGeom prst="rect">
            <a:avLst/>
          </a:prstGeom>
          <a:noFill/>
        </p:spPr>
        <p:txBody>
          <a:bodyPr wrap="square" rtlCol="0">
            <a:spAutoFit/>
          </a:bodyPr>
          <a:lstStyle/>
          <a:p>
            <a:r>
              <a:rPr lang="en-US" sz="2000" b="1" u="sng" dirty="0"/>
              <a:t>Stage 1</a:t>
            </a:r>
          </a:p>
          <a:p>
            <a:pPr marL="342900" indent="-342900">
              <a:buFont typeface="Arial" panose="020B0604020202020204" pitchFamily="34" charset="0"/>
              <a:buChar char="•"/>
            </a:pPr>
            <a:r>
              <a:rPr lang="en-US" sz="2000" b="1" dirty="0"/>
              <a:t>We are saved by grace through faith at the time that we believe in Christ, repent of our past sins, and are baptized in water.  There are no works involved in this at all.</a:t>
            </a:r>
          </a:p>
          <a:p>
            <a:pPr marL="342900" indent="-342900">
              <a:buFont typeface="Arial" panose="020B0604020202020204" pitchFamily="34" charset="0"/>
              <a:buChar char="•"/>
            </a:pPr>
            <a:r>
              <a:rPr lang="en-US" sz="2000" b="1" dirty="0"/>
              <a:t>We are involved in the salvation process – even though salvation is a gift.</a:t>
            </a:r>
          </a:p>
          <a:p>
            <a:pPr marL="342900" indent="-342900">
              <a:buFont typeface="Arial" panose="020B0604020202020204" pitchFamily="34" charset="0"/>
              <a:buChar char="•"/>
            </a:pPr>
            <a:r>
              <a:rPr lang="en-US" sz="2000" b="1" dirty="0"/>
              <a:t>You are born again as a new creature in Christ. You are an adopted son of God. The Holy Spirit dwells with you.</a:t>
            </a:r>
          </a:p>
          <a:p>
            <a:pPr marL="342900" indent="-342900">
              <a:buFont typeface="Arial" panose="020B0604020202020204" pitchFamily="34" charset="0"/>
              <a:buChar char="•"/>
            </a:pPr>
            <a:r>
              <a:rPr lang="en-US" sz="2000" b="1" dirty="0"/>
              <a:t>The one who grants you salvation is Jesus himself.</a:t>
            </a:r>
          </a:p>
        </p:txBody>
      </p:sp>
      <p:sp>
        <p:nvSpPr>
          <p:cNvPr id="4" name="TextBox 3">
            <a:extLst>
              <a:ext uri="{FF2B5EF4-FFF2-40B4-BE49-F238E27FC236}">
                <a16:creationId xmlns:a16="http://schemas.microsoft.com/office/drawing/2014/main" id="{0C8123A4-A3C0-4BAE-9AD3-90EB67E1C621}"/>
              </a:ext>
            </a:extLst>
          </p:cNvPr>
          <p:cNvSpPr txBox="1"/>
          <p:nvPr/>
        </p:nvSpPr>
        <p:spPr>
          <a:xfrm>
            <a:off x="533400" y="4419600"/>
            <a:ext cx="8001000" cy="1015663"/>
          </a:xfrm>
          <a:prstGeom prst="rect">
            <a:avLst/>
          </a:prstGeom>
          <a:noFill/>
        </p:spPr>
        <p:txBody>
          <a:bodyPr wrap="square" rtlCol="0">
            <a:spAutoFit/>
          </a:bodyPr>
          <a:lstStyle/>
          <a:p>
            <a:r>
              <a:rPr lang="en-US" sz="2000" b="1" u="sng" dirty="0"/>
              <a:t>Also, what doesn’t happen to you at Stage 1</a:t>
            </a:r>
          </a:p>
          <a:p>
            <a:pPr marL="342900" indent="-342900">
              <a:buFont typeface="Arial" panose="020B0604020202020204" pitchFamily="34" charset="0"/>
              <a:buChar char="•"/>
            </a:pPr>
            <a:r>
              <a:rPr lang="en-US" sz="2000" b="1" dirty="0"/>
              <a:t>You are </a:t>
            </a:r>
            <a:r>
              <a:rPr lang="en-US" sz="2000" b="1" u="sng" dirty="0"/>
              <a:t>still</a:t>
            </a:r>
            <a:r>
              <a:rPr lang="en-US" sz="2000" b="1" dirty="0"/>
              <a:t> capable of sinning.  But have a new clean slate.</a:t>
            </a:r>
          </a:p>
          <a:p>
            <a:pPr marL="342900" indent="-342900">
              <a:buFont typeface="Arial" panose="020B0604020202020204" pitchFamily="34" charset="0"/>
              <a:buChar char="•"/>
            </a:pPr>
            <a:r>
              <a:rPr lang="en-US" sz="2000" b="1" dirty="0"/>
              <a:t>All of your </a:t>
            </a:r>
            <a:r>
              <a:rPr lang="en-US" sz="2000" b="1" u="sng" dirty="0"/>
              <a:t>future</a:t>
            </a:r>
            <a:r>
              <a:rPr lang="en-US" sz="2000" b="1" dirty="0"/>
              <a:t> sins are </a:t>
            </a:r>
            <a:r>
              <a:rPr lang="en-US" sz="2000" b="1" u="sng" dirty="0"/>
              <a:t>not</a:t>
            </a:r>
            <a:r>
              <a:rPr lang="en-US" sz="2000" b="1" dirty="0"/>
              <a:t> forgiven.</a:t>
            </a:r>
          </a:p>
        </p:txBody>
      </p:sp>
    </p:spTree>
    <p:extLst>
      <p:ext uri="{BB962C8B-B14F-4D97-AF65-F5344CB8AC3E}">
        <p14:creationId xmlns:p14="http://schemas.microsoft.com/office/powerpoint/2010/main" val="3033770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143000"/>
          </a:xfrm>
        </p:spPr>
        <p:txBody>
          <a:bodyPr>
            <a:normAutofit fontScale="90000"/>
          </a:bodyPr>
          <a:lstStyle/>
          <a:p>
            <a:pPr algn="l"/>
            <a:r>
              <a:rPr lang="en-US" dirty="0"/>
              <a:t>What did the Early Christians know?</a:t>
            </a:r>
            <a:br>
              <a:rPr lang="en-US" dirty="0"/>
            </a:br>
            <a:r>
              <a:rPr lang="en-US" sz="2400" dirty="0">
                <a:solidFill>
                  <a:schemeClr val="tx2">
                    <a:lumMod val="60000"/>
                    <a:lumOff val="40000"/>
                  </a:schemeClr>
                </a:solidFill>
              </a:rPr>
              <a:t>The two stages of Salvation</a:t>
            </a:r>
          </a:p>
        </p:txBody>
      </p:sp>
      <p:sp>
        <p:nvSpPr>
          <p:cNvPr id="3" name="TextBox 2"/>
          <p:cNvSpPr txBox="1"/>
          <p:nvPr/>
        </p:nvSpPr>
        <p:spPr>
          <a:xfrm>
            <a:off x="533400" y="1143000"/>
            <a:ext cx="8001000" cy="3785652"/>
          </a:xfrm>
          <a:prstGeom prst="rect">
            <a:avLst/>
          </a:prstGeom>
          <a:noFill/>
        </p:spPr>
        <p:txBody>
          <a:bodyPr wrap="square" rtlCol="0">
            <a:spAutoFit/>
          </a:bodyPr>
          <a:lstStyle/>
          <a:p>
            <a:r>
              <a:rPr lang="en-US" sz="2000" b="1" u="sng" dirty="0"/>
              <a:t>Stage 2</a:t>
            </a:r>
          </a:p>
          <a:p>
            <a:pPr marL="342900" indent="-342900">
              <a:buFont typeface="Arial" panose="020B0604020202020204" pitchFamily="34" charset="0"/>
              <a:buChar char="•"/>
            </a:pPr>
            <a:r>
              <a:rPr lang="en-US" sz="2000" b="1" dirty="0"/>
              <a:t>We must maintain our saved condition by holding fast to our faith by living in obedience to Christ’s commandments.  We do these things to maintain (not earn) our already saved condition.</a:t>
            </a:r>
          </a:p>
          <a:p>
            <a:pPr marL="342900" indent="-342900">
              <a:buFont typeface="Arial" panose="020B0604020202020204" pitchFamily="34" charset="0"/>
              <a:buChar char="•"/>
            </a:pPr>
            <a:r>
              <a:rPr lang="en-US" sz="2000" b="1" dirty="0"/>
              <a:t>This stage is not about sinless perfection, but about living in relationship with Christ.  A Love-Faith-Obedient relationship.</a:t>
            </a:r>
          </a:p>
          <a:p>
            <a:pPr marL="342900" indent="-342900">
              <a:buFont typeface="Arial" panose="020B0604020202020204" pitchFamily="34" charset="0"/>
              <a:buChar char="•"/>
            </a:pPr>
            <a:r>
              <a:rPr lang="en-US" sz="2000" b="1" dirty="0"/>
              <a:t>Our final salvation is not determined until death, because we can lose our faith or our love for Christ.  We can deny Him.</a:t>
            </a:r>
          </a:p>
          <a:p>
            <a:pPr marL="342900" indent="-342900">
              <a:buFont typeface="Arial" panose="020B0604020202020204" pitchFamily="34" charset="0"/>
              <a:buChar char="•"/>
            </a:pPr>
            <a:r>
              <a:rPr lang="en-US" sz="2000" b="1" dirty="0"/>
              <a:t>We demonstrate our obedient love for Christ by abiding with Him (i.e. the vine-branch metaphor) and producing fruit (if just the spiritual fruit of living a righteous life).</a:t>
            </a:r>
          </a:p>
        </p:txBody>
      </p:sp>
      <p:sp>
        <p:nvSpPr>
          <p:cNvPr id="5" name="TextBox 4">
            <a:extLst>
              <a:ext uri="{FF2B5EF4-FFF2-40B4-BE49-F238E27FC236}">
                <a16:creationId xmlns:a16="http://schemas.microsoft.com/office/drawing/2014/main" id="{76F5536B-D436-4FDE-BF8A-57D0BD3924F0}"/>
              </a:ext>
            </a:extLst>
          </p:cNvPr>
          <p:cNvSpPr txBox="1"/>
          <p:nvPr/>
        </p:nvSpPr>
        <p:spPr>
          <a:xfrm>
            <a:off x="533400" y="4928652"/>
            <a:ext cx="8001000" cy="1938992"/>
          </a:xfrm>
          <a:prstGeom prst="rect">
            <a:avLst/>
          </a:prstGeom>
          <a:noFill/>
        </p:spPr>
        <p:txBody>
          <a:bodyPr wrap="square" rtlCol="0">
            <a:spAutoFit/>
          </a:bodyPr>
          <a:lstStyle/>
          <a:p>
            <a:r>
              <a:rPr lang="en-US" sz="2000" b="1" u="sng" dirty="0"/>
              <a:t>It is the totality of Scripture that determines correct theology.  </a:t>
            </a:r>
          </a:p>
          <a:p>
            <a:endParaRPr lang="en-US" sz="2000" b="1" u="sng" dirty="0"/>
          </a:p>
          <a:p>
            <a:r>
              <a:rPr lang="en-US" sz="2000" b="1" u="sng" dirty="0"/>
              <a:t>A gift is no less a gift simply because it’s conditioned on obedience.  We never earn our salvation.  It’s always a gift from God, dependent only upon the victory over Sin and Death by the Blood of the Lamb at Calvary.</a:t>
            </a:r>
            <a:endParaRPr lang="en-US" sz="2000" b="1" dirty="0"/>
          </a:p>
        </p:txBody>
      </p:sp>
    </p:spTree>
    <p:extLst>
      <p:ext uri="{BB962C8B-B14F-4D97-AF65-F5344CB8AC3E}">
        <p14:creationId xmlns:p14="http://schemas.microsoft.com/office/powerpoint/2010/main" val="3899519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PT_Template_2010Summer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PCRC_Powerpoint_Template_with I-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PPT_Template_2010SummerSchool</Template>
  <TotalTime>27977</TotalTime>
  <Words>5734</Words>
  <Application>Microsoft Office PowerPoint</Application>
  <PresentationFormat>On-screen Show (4:3)</PresentationFormat>
  <Paragraphs>282</Paragraphs>
  <Slides>11</Slides>
  <Notes>11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11</vt:i4>
      </vt:variant>
    </vt:vector>
  </HeadingPairs>
  <TitlesOfParts>
    <vt:vector size="16" baseType="lpstr">
      <vt:lpstr>Arial</vt:lpstr>
      <vt:lpstr>Arial Narrow</vt:lpstr>
      <vt:lpstr>Calibri</vt:lpstr>
      <vt:lpstr>PPT_Template_2010SummerSchool</vt:lpstr>
      <vt:lpstr>1_UPCRC_Powerpoint_Template_with I-Mark</vt:lpstr>
      <vt:lpstr>PowerPoint Presentation</vt:lpstr>
      <vt:lpstr>The Call to a Unifying Truth A Call to Whom?  (John 18:37)</vt:lpstr>
      <vt:lpstr>How to Know the Truth? </vt:lpstr>
      <vt:lpstr>The Gospel Message “Men and brethren, what shall we do?”</vt:lpstr>
      <vt:lpstr>The Biblical Plan of Salvation Obvious elements as revealed, taught, and practiced</vt:lpstr>
      <vt:lpstr>Beyond the “Salvation Recipes” What is God’s perspective?  How can we know?</vt:lpstr>
      <vt:lpstr>The Heart of the Christian Gospel Restoration of a covenant relationship with God</vt:lpstr>
      <vt:lpstr>What did the Early Christians know? The two stages of Salvation</vt:lpstr>
      <vt:lpstr>What did the Early Christians know? The two stages of Salvation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Pennington</dc:creator>
  <cp:lastModifiedBy>Phil Pennington</cp:lastModifiedBy>
  <cp:revision>1180</cp:revision>
  <cp:lastPrinted>2015-10-11T15:37:17Z</cp:lastPrinted>
  <dcterms:created xsi:type="dcterms:W3CDTF">2010-06-16T02:58:04Z</dcterms:created>
  <dcterms:modified xsi:type="dcterms:W3CDTF">2025-09-26T14:04:49Z</dcterms:modified>
</cp:coreProperties>
</file>