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2"/>
  </p:notesMasterIdLst>
  <p:sldIdLst>
    <p:sldId id="395" r:id="rId3"/>
    <p:sldId id="336" r:id="rId4"/>
    <p:sldId id="501" r:id="rId5"/>
    <p:sldId id="428" r:id="rId6"/>
    <p:sldId id="429" r:id="rId7"/>
    <p:sldId id="393" r:id="rId8"/>
    <p:sldId id="554" r:id="rId9"/>
    <p:sldId id="409" r:id="rId10"/>
    <p:sldId id="398" r:id="rId11"/>
  </p:sldIdLst>
  <p:sldSz cx="9144000" cy="6858000" type="screen4x3"/>
  <p:notesSz cx="7077075" cy="9393238"/>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84" autoAdjust="0"/>
    <p:restoredTop sz="72665" autoAdjust="0"/>
  </p:normalViewPr>
  <p:slideViewPr>
    <p:cSldViewPr>
      <p:cViewPr varScale="1">
        <p:scale>
          <a:sx n="111" d="100"/>
          <a:sy n="111" d="100"/>
        </p:scale>
        <p:origin x="120" y="162"/>
      </p:cViewPr>
      <p:guideLst>
        <p:guide orient="horz" pos="2160"/>
        <p:guide pos="2880"/>
      </p:guideLst>
    </p:cSldViewPr>
  </p:slideViewPr>
  <p:notesTextViewPr>
    <p:cViewPr>
      <p:scale>
        <a:sx n="1" d="1"/>
        <a:sy n="1" d="1"/>
      </p:scale>
      <p:origin x="0" y="-822"/>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66733" cy="469662"/>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08706" y="0"/>
            <a:ext cx="3066733" cy="469662"/>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9/26/2025</a:t>
            </a:fld>
            <a:endParaRPr lang="en-US"/>
          </a:p>
        </p:txBody>
      </p:sp>
      <p:sp>
        <p:nvSpPr>
          <p:cNvPr id="4" name="Slide Image Placeholder 3"/>
          <p:cNvSpPr>
            <a:spLocks noGrp="1" noRot="1" noChangeAspect="1"/>
          </p:cNvSpPr>
          <p:nvPr>
            <p:ph type="sldImg" idx="2"/>
          </p:nvPr>
        </p:nvSpPr>
        <p:spPr>
          <a:xfrm>
            <a:off x="1190625" y="704850"/>
            <a:ext cx="4695825" cy="3522663"/>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7708" y="4461788"/>
            <a:ext cx="5661660" cy="4226957"/>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21946"/>
            <a:ext cx="3066733" cy="469662"/>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08706" y="8921946"/>
            <a:ext cx="3066733" cy="469662"/>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endParaRPr lang="en-US" dirty="0"/>
          </a:p>
          <a:p>
            <a:r>
              <a:rPr lang="en-US" sz="1200" b="1" kern="1200" dirty="0">
                <a:solidFill>
                  <a:schemeClr val="tx1"/>
                </a:solidFill>
                <a:effectLst/>
                <a:latin typeface="+mn-lt"/>
                <a:ea typeface="ＭＳ Ｐゴシック" pitchFamily="-106" charset="-128"/>
                <a:cs typeface="ＭＳ Ｐゴシック" pitchFamily="-106" charset="-128"/>
              </a:rPr>
              <a:t>Aleksandr Solzhenitsyn was a Russian novelist and dissident who survived the Soviet gulag labor camps. His book </a:t>
            </a:r>
            <a:r>
              <a:rPr lang="en-US" sz="1200" b="1" i="1" kern="1200" dirty="0">
                <a:solidFill>
                  <a:schemeClr val="tx1"/>
                </a:solidFill>
                <a:effectLst/>
                <a:latin typeface="+mn-lt"/>
                <a:ea typeface="ＭＳ Ｐゴシック" pitchFamily="-106" charset="-128"/>
                <a:cs typeface="ＭＳ Ｐゴシック" pitchFamily="-106" charset="-128"/>
              </a:rPr>
              <a:t>The Gulag Archipelago</a:t>
            </a:r>
            <a:r>
              <a:rPr lang="en-US" sz="1200" b="1" kern="1200" dirty="0">
                <a:solidFill>
                  <a:schemeClr val="tx1"/>
                </a:solidFill>
                <a:effectLst/>
                <a:latin typeface="+mn-lt"/>
                <a:ea typeface="ＭＳ Ｐゴシック" pitchFamily="-106" charset="-128"/>
                <a:cs typeface="ＭＳ Ｐゴシック" pitchFamily="-106" charset="-128"/>
              </a:rPr>
              <a:t> (1973) exposed the massive system of political repression in the USSR, combining his own experiences with testimonies from hundreds of prisoners. It shattered illusions about Soviet communism in the West and helped erode the Soviet regime’s moral authority.</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400" kern="1200" dirty="0">
                <a:solidFill>
                  <a:schemeClr val="tx1"/>
                </a:solidFill>
                <a:effectLst/>
                <a:latin typeface="+mn-lt"/>
                <a:ea typeface="ＭＳ Ｐゴシック" pitchFamily="-106" charset="-128"/>
                <a:cs typeface="ＭＳ Ｐゴシック" pitchFamily="-106" charset="-128"/>
              </a:rPr>
              <a:t>A famous line from </a:t>
            </a:r>
            <a:r>
              <a:rPr lang="en-US" sz="1400" i="1" kern="1200" dirty="0">
                <a:solidFill>
                  <a:schemeClr val="tx1"/>
                </a:solidFill>
                <a:effectLst/>
                <a:latin typeface="+mn-lt"/>
                <a:ea typeface="ＭＳ Ｐゴシック" pitchFamily="-106" charset="-128"/>
                <a:cs typeface="ＭＳ Ｐゴシック" pitchFamily="-106" charset="-128"/>
              </a:rPr>
              <a:t>The Gulag Archipelago</a:t>
            </a:r>
            <a:r>
              <a:rPr lang="en-US" sz="1400" kern="1200" dirty="0">
                <a:solidFill>
                  <a:schemeClr val="tx1"/>
                </a:solidFill>
                <a:effectLst/>
                <a:latin typeface="+mn-lt"/>
                <a:ea typeface="ＭＳ Ｐゴシック" pitchFamily="-106" charset="-128"/>
                <a:cs typeface="ＭＳ Ｐゴシック" pitchFamily="-106" charset="-128"/>
              </a:rPr>
              <a:t> is:</a:t>
            </a:r>
          </a:p>
          <a:p>
            <a:r>
              <a:rPr lang="en-US" sz="1400" b="1" kern="1200" dirty="0">
                <a:solidFill>
                  <a:schemeClr val="tx1"/>
                </a:solidFill>
                <a:effectLst/>
                <a:latin typeface="+mn-lt"/>
                <a:ea typeface="ＭＳ Ｐゴシック" pitchFamily="-106" charset="-128"/>
                <a:cs typeface="ＭＳ Ｐゴシック" pitchFamily="-106" charset="-128"/>
              </a:rPr>
              <a:t>“The line dividing good and evil cuts through the heart of every human being.”</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Sometimes it’s paraphrased as </a:t>
            </a:r>
            <a:r>
              <a:rPr lang="en-US" sz="1400" i="1" kern="1200" dirty="0">
                <a:solidFill>
                  <a:schemeClr val="tx1"/>
                </a:solidFill>
                <a:effectLst/>
                <a:latin typeface="+mn-lt"/>
                <a:ea typeface="ＭＳ Ｐゴシック" pitchFamily="-106" charset="-128"/>
                <a:cs typeface="ＭＳ Ｐゴシック" pitchFamily="-106" charset="-128"/>
              </a:rPr>
              <a:t>“the line between good and evil runs through every human heart.”</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 </a:t>
            </a:r>
          </a:p>
          <a:p>
            <a:r>
              <a:rPr lang="en-US" sz="1400" b="1" kern="1200" dirty="0">
                <a:solidFill>
                  <a:schemeClr val="tx1"/>
                </a:solidFill>
                <a:effectLst/>
                <a:latin typeface="+mn-lt"/>
                <a:ea typeface="ＭＳ Ｐゴシック" pitchFamily="-106" charset="-128"/>
                <a:cs typeface="ＭＳ Ｐゴシック" pitchFamily="-106" charset="-128"/>
              </a:rPr>
              <a:t>Context in </a:t>
            </a:r>
            <a:r>
              <a:rPr lang="en-US" sz="1400" b="1" i="1" kern="1200" dirty="0">
                <a:solidFill>
                  <a:schemeClr val="tx1"/>
                </a:solidFill>
                <a:effectLst/>
                <a:latin typeface="+mn-lt"/>
                <a:ea typeface="ＭＳ Ｐゴシック" pitchFamily="-106" charset="-128"/>
                <a:cs typeface="ＭＳ Ｐゴシック" pitchFamily="-106" charset="-128"/>
              </a:rPr>
              <a:t>The Gulag Archipelago</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Solzhenitsyn reflects on what he learned while imprisoned in the Soviet gulag system. He expected that “evil” was only something done by cruel guards, corrupt officials, or dictators like Stalin. But in prison he realized it was more complicated:</a:t>
            </a:r>
          </a:p>
          <a:p>
            <a:pPr marL="171450" indent="-1714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Evil isn’t just an external force embodied by villains “out there.”</a:t>
            </a:r>
          </a:p>
          <a:p>
            <a:pPr marL="171450" indent="-1714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Each human being has the </a:t>
            </a:r>
            <a:r>
              <a:rPr lang="en-US" sz="1400" b="1" kern="1200" dirty="0">
                <a:solidFill>
                  <a:schemeClr val="tx1"/>
                </a:solidFill>
                <a:effectLst/>
                <a:latin typeface="+mn-lt"/>
                <a:ea typeface="ＭＳ Ｐゴシック" pitchFamily="-106" charset="-128"/>
                <a:cs typeface="ＭＳ Ｐゴシック" pitchFamily="-106" charset="-128"/>
              </a:rPr>
              <a:t>capacity for both good and evil</a:t>
            </a:r>
            <a:r>
              <a:rPr lang="en-US" sz="1400" kern="1200" dirty="0">
                <a:solidFill>
                  <a:schemeClr val="tx1"/>
                </a:solidFill>
                <a:effectLst/>
                <a:latin typeface="+mn-lt"/>
                <a:ea typeface="ＭＳ Ｐゴシック" pitchFamily="-106" charset="-128"/>
                <a:cs typeface="ＭＳ Ｐゴシック" pitchFamily="-106" charset="-128"/>
              </a:rPr>
              <a:t> within themselves.</a:t>
            </a:r>
          </a:p>
          <a:p>
            <a:pPr marL="171450" indent="-1714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Even in the gulag, he observed that some prisoners betrayed others for survival, while others sacrificed for strangers.</a:t>
            </a:r>
          </a:p>
          <a:p>
            <a:pPr marL="171450" indent="-171450">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This realization transformed his worldview. He stopped seeing history as a battle of “good people vs. bad people” and instead as a struggle </a:t>
            </a:r>
            <a:r>
              <a:rPr lang="en-US" sz="1400" b="1" kern="1200" dirty="0">
                <a:solidFill>
                  <a:schemeClr val="tx1"/>
                </a:solidFill>
                <a:effectLst/>
                <a:latin typeface="+mn-lt"/>
                <a:ea typeface="ＭＳ Ｐゴシック" pitchFamily="-106" charset="-128"/>
                <a:cs typeface="ＭＳ Ｐゴシック" pitchFamily="-106" charset="-128"/>
              </a:rPr>
              <a:t>within each person</a:t>
            </a:r>
            <a:r>
              <a:rPr lang="en-US" sz="1400" kern="1200" dirty="0">
                <a:solidFill>
                  <a:schemeClr val="tx1"/>
                </a:solidFill>
                <a:effectLst/>
                <a:latin typeface="+mn-lt"/>
                <a:ea typeface="ＭＳ Ｐゴシック" pitchFamily="-106" charset="-128"/>
                <a:cs typeface="ＭＳ Ｐゴシック" pitchFamily="-106" charset="-128"/>
              </a:rPr>
              <a:t>.</a:t>
            </a:r>
          </a:p>
          <a:p>
            <a:pPr marL="0" indent="0">
              <a:buFont typeface="Arial" panose="020B0604020202020204" pitchFamily="34" charset="0"/>
              <a:buNone/>
            </a:pPr>
            <a:r>
              <a:rPr lang="en-US" sz="1400" kern="1200" dirty="0">
                <a:solidFill>
                  <a:schemeClr val="tx1"/>
                </a:solidFill>
                <a:effectLst/>
                <a:latin typeface="+mn-lt"/>
                <a:ea typeface="ＭＳ Ｐゴシック" pitchFamily="-106" charset="-128"/>
                <a:cs typeface="ＭＳ Ｐゴシック" pitchFamily="-106" charset="-128"/>
              </a:rPr>
              <a:t> </a:t>
            </a:r>
          </a:p>
          <a:p>
            <a:r>
              <a:rPr lang="en-US" sz="1400" b="1" kern="1200" dirty="0">
                <a:solidFill>
                  <a:schemeClr val="tx1"/>
                </a:solidFill>
                <a:effectLst/>
                <a:latin typeface="+mn-lt"/>
                <a:ea typeface="ＭＳ Ｐゴシック" pitchFamily="-106" charset="-128"/>
                <a:cs typeface="ＭＳ Ｐゴシック" pitchFamily="-106" charset="-128"/>
              </a:rPr>
              <a:t>His Perspective</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Solzhenitsyn’s insight was deeply shaped by his </a:t>
            </a:r>
            <a:r>
              <a:rPr lang="en-US" sz="1400" b="1" kern="1200" dirty="0">
                <a:solidFill>
                  <a:schemeClr val="tx1"/>
                </a:solidFill>
                <a:effectLst/>
                <a:latin typeface="+mn-lt"/>
                <a:ea typeface="ＭＳ Ｐゴシック" pitchFamily="-106" charset="-128"/>
                <a:cs typeface="ＭＳ Ｐゴシック" pitchFamily="-106" charset="-128"/>
              </a:rPr>
              <a:t>Christian and moral awakening</a:t>
            </a:r>
            <a:r>
              <a:rPr lang="en-US" sz="1400" kern="1200" dirty="0">
                <a:solidFill>
                  <a:schemeClr val="tx1"/>
                </a:solidFill>
                <a:effectLst/>
                <a:latin typeface="+mn-lt"/>
                <a:ea typeface="ＭＳ Ｐゴシック" pitchFamily="-106" charset="-128"/>
                <a:cs typeface="ＭＳ Ｐゴシック" pitchFamily="-106" charset="-128"/>
              </a:rPr>
              <a:t> while in prison. He came to believe:</a:t>
            </a:r>
          </a:p>
          <a:p>
            <a:pPr marL="171450" indent="-1714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The first task of confronting evil is </a:t>
            </a:r>
            <a:r>
              <a:rPr lang="en-US" sz="1400" b="1" kern="1200" dirty="0">
                <a:solidFill>
                  <a:schemeClr val="tx1"/>
                </a:solidFill>
                <a:effectLst/>
                <a:latin typeface="+mn-lt"/>
                <a:ea typeface="ＭＳ Ｐゴシック" pitchFamily="-106" charset="-128"/>
                <a:cs typeface="ＭＳ Ｐゴシック" pitchFamily="-106" charset="-128"/>
              </a:rPr>
              <a:t>self-examination</a:t>
            </a:r>
            <a:r>
              <a:rPr lang="en-US" sz="1400" kern="1200" dirty="0">
                <a:solidFill>
                  <a:schemeClr val="tx1"/>
                </a:solidFill>
                <a:effectLst/>
                <a:latin typeface="+mn-lt"/>
                <a:ea typeface="ＭＳ Ｐゴシック" pitchFamily="-106" charset="-128"/>
                <a:cs typeface="ＭＳ Ｐゴシック" pitchFamily="-106" charset="-128"/>
              </a:rPr>
              <a:t>.</a:t>
            </a:r>
          </a:p>
          <a:p>
            <a:pPr marL="171450" indent="-1714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No ideology or revolution can “fix humanity,” because even if you topple oppressors, evil remains in the hearts of ordinary people.</a:t>
            </a:r>
          </a:p>
          <a:p>
            <a:pPr marL="171450" indent="-1714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True freedom and justice require </a:t>
            </a:r>
            <a:r>
              <a:rPr lang="en-US" sz="1400" b="1" kern="1200" dirty="0">
                <a:solidFill>
                  <a:schemeClr val="tx1"/>
                </a:solidFill>
                <a:effectLst/>
                <a:latin typeface="+mn-lt"/>
                <a:ea typeface="ＭＳ Ｐゴシック" pitchFamily="-106" charset="-128"/>
                <a:cs typeface="ＭＳ Ｐゴシック" pitchFamily="-106" charset="-128"/>
              </a:rPr>
              <a:t>moral transformation from within</a:t>
            </a:r>
            <a:r>
              <a:rPr lang="en-US" sz="1400" kern="1200" dirty="0">
                <a:solidFill>
                  <a:schemeClr val="tx1"/>
                </a:solidFill>
                <a:effectLst/>
                <a:latin typeface="+mn-lt"/>
                <a:ea typeface="ＭＳ Ｐゴシック" pitchFamily="-106" charset="-128"/>
                <a:cs typeface="ＭＳ Ｐゴシック" pitchFamily="-106" charset="-128"/>
              </a:rPr>
              <a:t>, not just political change.</a:t>
            </a:r>
          </a:p>
          <a:p>
            <a:r>
              <a:rPr lang="en-US" sz="1400" kern="1200" dirty="0">
                <a:solidFill>
                  <a:schemeClr val="tx1"/>
                </a:solidFill>
                <a:effectLst/>
                <a:latin typeface="+mn-lt"/>
                <a:ea typeface="ＭＳ Ｐゴシック" pitchFamily="-106" charset="-128"/>
                <a:cs typeface="ＭＳ Ｐゴシック" pitchFamily="-106" charset="-128"/>
              </a:rPr>
              <a:t> </a:t>
            </a:r>
          </a:p>
          <a:p>
            <a:r>
              <a:rPr lang="en-US" sz="1400" b="1" kern="1200" dirty="0">
                <a:solidFill>
                  <a:schemeClr val="tx1"/>
                </a:solidFill>
                <a:effectLst/>
                <a:latin typeface="+mn-lt"/>
                <a:ea typeface="ＭＳ Ｐゴシック" pitchFamily="-106" charset="-128"/>
                <a:cs typeface="ＭＳ Ｐゴシック" pitchFamily="-106" charset="-128"/>
              </a:rPr>
              <a:t>Why It Resonates</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This quote has endured because it challenges simplistic thinking:</a:t>
            </a:r>
          </a:p>
          <a:p>
            <a:pPr marL="171450" indent="-1714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It rejects the idea that evil is only in “them” (the enemy, the other side, the government).</a:t>
            </a:r>
          </a:p>
          <a:p>
            <a:pPr marL="171450" indent="-1714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It reminds us that the battle between good and evil is </a:t>
            </a:r>
            <a:r>
              <a:rPr lang="en-US" sz="1400" b="1" kern="1200" dirty="0">
                <a:solidFill>
                  <a:schemeClr val="tx1"/>
                </a:solidFill>
                <a:effectLst/>
                <a:latin typeface="+mn-lt"/>
                <a:ea typeface="ＭＳ Ｐゴシック" pitchFamily="-106" charset="-128"/>
                <a:cs typeface="ＭＳ Ｐゴシック" pitchFamily="-106" charset="-128"/>
              </a:rPr>
              <a:t>internal and personal</a:t>
            </a:r>
            <a:r>
              <a:rPr lang="en-US" sz="1400" kern="1200" dirty="0">
                <a:solidFill>
                  <a:schemeClr val="tx1"/>
                </a:solidFill>
                <a:effectLst/>
                <a:latin typeface="+mn-lt"/>
                <a:ea typeface="ＭＳ Ｐゴシック" pitchFamily="-106" charset="-128"/>
                <a:cs typeface="ＭＳ Ｐゴシック" pitchFamily="-106" charset="-128"/>
              </a:rPr>
              <a:t>.</a:t>
            </a:r>
          </a:p>
          <a:p>
            <a:endParaRPr lang="en-US" sz="1400" dirty="0"/>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3562420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US" sz="1400" dirty="0"/>
          </a:p>
          <a:p>
            <a:r>
              <a:rPr lang="en-US" sz="1400" b="1" dirty="0"/>
              <a:t>The Righteousness</a:t>
            </a:r>
            <a:r>
              <a:rPr lang="en-US" sz="1400" b="1" baseline="0" dirty="0"/>
              <a:t> of God is revealed from Faith to Faith…</a:t>
            </a:r>
          </a:p>
          <a:p>
            <a:pPr lvl="1"/>
            <a:r>
              <a:rPr lang="en-US" sz="1400" b="1" dirty="0"/>
              <a:t>2</a:t>
            </a:r>
            <a:r>
              <a:rPr lang="en-US" sz="1400" b="1" baseline="0" dirty="0"/>
              <a:t> Cor. 5:21  </a:t>
            </a:r>
            <a:r>
              <a:rPr lang="en-US" sz="1400" baseline="0" dirty="0"/>
              <a:t>…”For He made Him who know no sin to be sin for us, that we might become the righteousness of God in Him.”</a:t>
            </a:r>
          </a:p>
          <a:p>
            <a:pPr lvl="0"/>
            <a:endParaRPr lang="en-US" sz="1400" baseline="0" dirty="0"/>
          </a:p>
          <a:p>
            <a:pPr lvl="0"/>
            <a:r>
              <a:rPr lang="en-US" sz="1400" baseline="0" dirty="0"/>
              <a:t>What is the meaning of the phrase (Hab 2:4) relative to the </a:t>
            </a:r>
            <a:r>
              <a:rPr lang="en-US" sz="1400" b="1" baseline="0" dirty="0"/>
              <a:t>Patriarchal, the Mosaic, and the Christian eras</a:t>
            </a:r>
            <a:r>
              <a:rPr lang="en-US" sz="1400" baseline="0" dirty="0"/>
              <a:t>?   </a:t>
            </a:r>
          </a:p>
          <a:p>
            <a:pPr marL="742950" lvl="1" indent="-285750">
              <a:buFont typeface="Arial" panose="020B0604020202020204" pitchFamily="34" charset="0"/>
              <a:buChar char="•"/>
            </a:pPr>
            <a:r>
              <a:rPr lang="en-US" sz="1400" b="1" baseline="0" dirty="0"/>
              <a:t>Within each era</a:t>
            </a:r>
            <a:r>
              <a:rPr lang="en-US" sz="1400" baseline="0" dirty="0"/>
              <a:t>, the believer’s relationship to God is based upon God’s promises.</a:t>
            </a:r>
          </a:p>
          <a:p>
            <a:pPr marL="742950" lvl="1" indent="-285750">
              <a:buFont typeface="Arial" panose="020B0604020202020204" pitchFamily="34" charset="0"/>
              <a:buChar char="•"/>
            </a:pPr>
            <a:r>
              <a:rPr lang="en-US" sz="1400" b="1" baseline="0" dirty="0"/>
              <a:t>Within each era</a:t>
            </a:r>
            <a:r>
              <a:rPr lang="en-US" sz="1400" baseline="0" dirty="0"/>
              <a:t>, sin is dealt with in accordance with God’s instruction, the believer simply obeys and accepts by faith.</a:t>
            </a:r>
          </a:p>
          <a:p>
            <a:pPr lvl="1"/>
            <a:endParaRPr lang="en-US" sz="1400" dirty="0"/>
          </a:p>
          <a:p>
            <a:pPr lvl="1"/>
            <a:endParaRPr lang="en-US" sz="1400" dirty="0"/>
          </a:p>
          <a:p>
            <a:pPr lvl="0"/>
            <a:endParaRPr lang="en-US" sz="1400" dirty="0"/>
          </a:p>
          <a:p>
            <a:pPr marL="457200" lvl="1" indent="0">
              <a:buFont typeface="Arial" panose="020B0604020202020204" pitchFamily="34" charset="0"/>
              <a:buNone/>
            </a:pPr>
            <a:endParaRPr lang="en-US" sz="1400"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160240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064484-E0CE-7E19-B40C-EB98B10290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ED148F-F93C-C971-60BB-9F0CF584EC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A0C613-4146-91EC-7499-538BD0E0BF47}"/>
              </a:ext>
            </a:extLst>
          </p:cNvPr>
          <p:cNvSpPr>
            <a:spLocks noGrp="1"/>
          </p:cNvSpPr>
          <p:nvPr>
            <p:ph type="body" idx="1"/>
          </p:nvPr>
        </p:nvSpPr>
        <p:spPr/>
        <p:txBody>
          <a:bodyPr>
            <a:normAutofit fontScale="32500" lnSpcReduction="20000"/>
          </a:bodyPr>
          <a:lstStyle/>
          <a:p>
            <a:r>
              <a:rPr lang="en-US" sz="1400" b="1" dirty="0"/>
              <a:t>World-View – Common to all men everywhere always.</a:t>
            </a:r>
          </a:p>
          <a:p>
            <a:pPr marL="234526" indent="-234526">
              <a:buAutoNum type="arabicPeriod"/>
            </a:pPr>
            <a:r>
              <a:rPr lang="en-US" sz="1400" dirty="0"/>
              <a:t>Origins (Where do we come from?)</a:t>
            </a:r>
          </a:p>
          <a:p>
            <a:pPr marL="234526" indent="-234526">
              <a:buAutoNum type="arabicPeriod"/>
            </a:pPr>
            <a:r>
              <a:rPr lang="en-US" sz="1400" dirty="0"/>
              <a:t>Meaning (Why are we here?)</a:t>
            </a:r>
          </a:p>
          <a:p>
            <a:pPr marL="234526" indent="-234526">
              <a:buAutoNum type="arabicPeriod"/>
            </a:pPr>
            <a:r>
              <a:rPr lang="en-US" sz="1400" dirty="0"/>
              <a:t>Morality (How should we live?)</a:t>
            </a:r>
          </a:p>
          <a:p>
            <a:pPr marL="234526" indent="-234526">
              <a:buAutoNum type="arabicPeriod"/>
            </a:pPr>
            <a:r>
              <a:rPr lang="en-US" sz="1400" dirty="0"/>
              <a:t>Destiny (Where are we going?)</a:t>
            </a:r>
          </a:p>
          <a:p>
            <a:endParaRPr lang="en-US" sz="1400" dirty="0"/>
          </a:p>
          <a:p>
            <a:r>
              <a:rPr lang="en-US" sz="1400" dirty="0"/>
              <a:t>God’s Problem and Man’s Need (The Law of Sin and Death </a:t>
            </a:r>
            <a:r>
              <a:rPr lang="en-US" sz="1400" dirty="0">
                <a:sym typeface="Wingdings" panose="05000000000000000000" pitchFamily="2" charset="2"/>
              </a:rPr>
              <a:t> Faith in God’s Grace and Mercy)</a:t>
            </a:r>
            <a:endParaRPr lang="en-US" sz="1400" dirty="0"/>
          </a:p>
          <a:p>
            <a:endParaRPr lang="en-US" sz="1400" dirty="0"/>
          </a:p>
          <a:p>
            <a:r>
              <a:rPr lang="en-US" sz="1400" b="1" dirty="0"/>
              <a:t>1. Theology (Ultimate Reality)</a:t>
            </a:r>
            <a:endParaRPr lang="en-US" sz="1400" dirty="0"/>
          </a:p>
          <a:p>
            <a:pPr rtl="0" fontAlgn="ctr"/>
            <a:r>
              <a:rPr lang="en-US" sz="1400" dirty="0"/>
              <a:t>Who or what is the ultimate source of existence?</a:t>
            </a:r>
          </a:p>
          <a:p>
            <a:pPr rtl="0" fontAlgn="ctr"/>
            <a:r>
              <a:rPr lang="en-US" sz="1400" dirty="0"/>
              <a:t>Does God exist? If so, what is His nature (personal, impersonal, transcendent, immanent)?</a:t>
            </a:r>
          </a:p>
          <a:p>
            <a:pPr rtl="0" fontAlgn="ctr"/>
            <a:r>
              <a:rPr lang="en-US" sz="1400" dirty="0"/>
              <a:t>How do divine revelation and human reason relate?</a:t>
            </a:r>
          </a:p>
          <a:p>
            <a:r>
              <a:rPr lang="en-US" sz="1400" dirty="0"/>
              <a:t> </a:t>
            </a:r>
          </a:p>
          <a:p>
            <a:r>
              <a:rPr lang="en-US" sz="1400" b="1" dirty="0"/>
              <a:t>2. Metaphysics (Nature of Reality)</a:t>
            </a:r>
            <a:endParaRPr lang="en-US" sz="1400" dirty="0"/>
          </a:p>
          <a:p>
            <a:pPr rtl="0" fontAlgn="ctr"/>
            <a:r>
              <a:rPr lang="en-US" sz="1400" dirty="0"/>
              <a:t>What is real? Is reality material, spiritual, or both?</a:t>
            </a:r>
          </a:p>
          <a:p>
            <a:pPr rtl="0" fontAlgn="ctr"/>
            <a:r>
              <a:rPr lang="en-US" sz="1400" dirty="0"/>
              <a:t>What is the relationship between the physical and the metaphysical (seen/unseen)?</a:t>
            </a:r>
          </a:p>
          <a:p>
            <a:pPr rtl="0" fontAlgn="ctr"/>
            <a:r>
              <a:rPr lang="en-US" sz="1400" dirty="0"/>
              <a:t>How does causality, order, and purpose operate in the world?</a:t>
            </a:r>
          </a:p>
          <a:p>
            <a:r>
              <a:rPr lang="en-US" sz="1400" dirty="0"/>
              <a:t> </a:t>
            </a:r>
          </a:p>
          <a:p>
            <a:r>
              <a:rPr lang="en-US" sz="1400" b="1" dirty="0"/>
              <a:t>3. Anthropology (Nature of Man)</a:t>
            </a:r>
            <a:endParaRPr lang="en-US" sz="1400" dirty="0"/>
          </a:p>
          <a:p>
            <a:pPr rtl="0" fontAlgn="ctr"/>
            <a:r>
              <a:rPr lang="en-US" sz="1400" dirty="0"/>
              <a:t>What does it mean to be human?</a:t>
            </a:r>
          </a:p>
          <a:p>
            <a:pPr rtl="0" fontAlgn="ctr"/>
            <a:r>
              <a:rPr lang="en-US" sz="1400" dirty="0"/>
              <a:t>Are we primarily rational, spiritual, moral, or biological beings?</a:t>
            </a:r>
          </a:p>
          <a:p>
            <a:pPr rtl="0" fontAlgn="ctr"/>
            <a:r>
              <a:rPr lang="en-US" sz="1400" dirty="0"/>
              <a:t>What is the human condition: fallen, progressing, neutral, perfectible?</a:t>
            </a:r>
          </a:p>
          <a:p>
            <a:r>
              <a:rPr lang="en-US" sz="1400" dirty="0"/>
              <a:t> </a:t>
            </a:r>
          </a:p>
          <a:p>
            <a:r>
              <a:rPr lang="en-US" sz="1400" b="1" dirty="0"/>
              <a:t>4. Epistemology (Nature of Knowledge)</a:t>
            </a:r>
            <a:endParaRPr lang="en-US" sz="1400" dirty="0"/>
          </a:p>
          <a:p>
            <a:pPr rtl="0" fontAlgn="ctr"/>
            <a:r>
              <a:rPr lang="en-US" sz="1400" dirty="0"/>
              <a:t>How do we know what we know?</a:t>
            </a:r>
          </a:p>
          <a:p>
            <a:pPr rtl="0" fontAlgn="ctr"/>
            <a:r>
              <a:rPr lang="en-US" sz="1400" dirty="0"/>
              <a:t>Is truth absolute or relative?</a:t>
            </a:r>
          </a:p>
          <a:p>
            <a:pPr rtl="0" fontAlgn="ctr"/>
            <a:r>
              <a:rPr lang="en-US" sz="1400" dirty="0"/>
              <a:t>What are the sources of knowledge — revelation, reason, experience, tradition?</a:t>
            </a:r>
          </a:p>
          <a:p>
            <a:r>
              <a:rPr lang="en-US" sz="1400" dirty="0"/>
              <a:t> </a:t>
            </a:r>
          </a:p>
          <a:p>
            <a:r>
              <a:rPr lang="en-US" sz="1400" b="1" dirty="0"/>
              <a:t>5. Ethics (Nature of Good and Evil)</a:t>
            </a:r>
            <a:endParaRPr lang="en-US" sz="1400" dirty="0"/>
          </a:p>
          <a:p>
            <a:pPr rtl="0" fontAlgn="ctr"/>
            <a:r>
              <a:rPr lang="en-US" sz="1400" dirty="0"/>
              <a:t>What is right and wrong, and on what grounds?</a:t>
            </a:r>
          </a:p>
          <a:p>
            <a:pPr rtl="0" fontAlgn="ctr"/>
            <a:r>
              <a:rPr lang="en-US" sz="1400" dirty="0"/>
              <a:t>Are moral values absolute, situational, or constructed?</a:t>
            </a:r>
          </a:p>
          <a:p>
            <a:pPr rtl="0" fontAlgn="ctr"/>
            <a:r>
              <a:rPr lang="en-US" sz="1400" dirty="0"/>
              <a:t>How do virtue, duty, and law shape human behavior?</a:t>
            </a:r>
          </a:p>
          <a:p>
            <a:r>
              <a:rPr lang="en-US" sz="1400" dirty="0"/>
              <a:t> </a:t>
            </a:r>
          </a:p>
          <a:p>
            <a:r>
              <a:rPr lang="en-US" sz="1400" b="1" dirty="0"/>
              <a:t>6. Purpose / Teleology (Meaning of Life &amp; History)</a:t>
            </a:r>
            <a:endParaRPr lang="en-US" sz="1400" dirty="0"/>
          </a:p>
          <a:p>
            <a:pPr rtl="0" fontAlgn="ctr"/>
            <a:r>
              <a:rPr lang="en-US" sz="1400" dirty="0"/>
              <a:t>Why are we here?</a:t>
            </a:r>
          </a:p>
          <a:p>
            <a:pPr rtl="0" fontAlgn="ctr"/>
            <a:r>
              <a:rPr lang="en-US" sz="1400" dirty="0"/>
              <a:t>Does life have a divinely given purpose, or do humans create their own meaning?</a:t>
            </a:r>
          </a:p>
          <a:p>
            <a:pPr rtl="0" fontAlgn="ctr"/>
            <a:r>
              <a:rPr lang="en-US" sz="1400" dirty="0"/>
              <a:t>Is history linear (with a goal), cyclical, or chaotic?</a:t>
            </a:r>
          </a:p>
          <a:p>
            <a:r>
              <a:rPr lang="en-US" sz="1400" dirty="0"/>
              <a:t> </a:t>
            </a:r>
          </a:p>
          <a:p>
            <a:r>
              <a:rPr lang="en-US" sz="1400" b="1" dirty="0"/>
              <a:t>7. Society &amp; Culture (Relationships and Institutions)</a:t>
            </a:r>
            <a:endParaRPr lang="en-US" sz="1400" dirty="0"/>
          </a:p>
          <a:p>
            <a:pPr rtl="0" fontAlgn="ctr"/>
            <a:r>
              <a:rPr lang="en-US" sz="1400" dirty="0"/>
              <a:t>What is the role of family, community, church, and state?</a:t>
            </a:r>
          </a:p>
          <a:p>
            <a:pPr rtl="0" fontAlgn="ctr"/>
            <a:r>
              <a:rPr lang="en-US" sz="1400" dirty="0"/>
              <a:t>How should justice, freedom, and authority be understood?</a:t>
            </a:r>
          </a:p>
          <a:p>
            <a:pPr rtl="0" fontAlgn="ctr"/>
            <a:r>
              <a:rPr lang="en-US" sz="1400" dirty="0"/>
              <a:t>How do worldview commitments shape culture, art, and politics?</a:t>
            </a:r>
          </a:p>
          <a:p>
            <a:r>
              <a:rPr lang="en-US" sz="1400" dirty="0"/>
              <a:t> </a:t>
            </a:r>
          </a:p>
          <a:p>
            <a:r>
              <a:rPr lang="en-US" sz="1400" b="1" dirty="0"/>
              <a:t>8. Destiny (Eschatology / Future)</a:t>
            </a:r>
            <a:endParaRPr lang="en-US" sz="1400" dirty="0"/>
          </a:p>
          <a:p>
            <a:pPr rtl="0" fontAlgn="ctr"/>
            <a:r>
              <a:rPr lang="en-US" sz="1400" dirty="0"/>
              <a:t>What happens after death?</a:t>
            </a:r>
          </a:p>
          <a:p>
            <a:pPr rtl="0" fontAlgn="ctr"/>
            <a:r>
              <a:rPr lang="en-US" sz="1400" dirty="0"/>
              <a:t>Is there an afterlife, resurrection, reincarnation, or nothingness?</a:t>
            </a:r>
          </a:p>
          <a:p>
            <a:pPr rtl="0" fontAlgn="ctr"/>
            <a:r>
              <a:rPr lang="en-US" sz="1400" dirty="0"/>
              <a:t>What is the ultimate end of the world — restoration, progress, extinction?</a:t>
            </a:r>
          </a:p>
          <a:p>
            <a:endParaRPr lang="en-US" dirty="0"/>
          </a:p>
        </p:txBody>
      </p:sp>
      <p:sp>
        <p:nvSpPr>
          <p:cNvPr id="4" name="Slide Number Placeholder 3">
            <a:extLst>
              <a:ext uri="{FF2B5EF4-FFF2-40B4-BE49-F238E27FC236}">
                <a16:creationId xmlns:a16="http://schemas.microsoft.com/office/drawing/2014/main" id="{9D2C0407-5DC2-6D62-2C1D-35FBD9C6E4B5}"/>
              </a:ext>
            </a:extLst>
          </p:cNvPr>
          <p:cNvSpPr>
            <a:spLocks noGrp="1"/>
          </p:cNvSpPr>
          <p:nvPr>
            <p:ph type="sldNum" sz="quarter" idx="10"/>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993857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endParaRPr lang="en-US" sz="1400" dirty="0"/>
          </a:p>
          <a:p>
            <a:r>
              <a:rPr lang="en-US" sz="1400" b="1" dirty="0"/>
              <a:t>“Follow</a:t>
            </a:r>
            <a:r>
              <a:rPr lang="en-US" sz="1400" b="1" baseline="0" dirty="0"/>
              <a:t> Me”   not “study Me”</a:t>
            </a:r>
          </a:p>
          <a:p>
            <a:endParaRPr lang="en-US" sz="1400" baseline="0" dirty="0"/>
          </a:p>
          <a:p>
            <a:r>
              <a:rPr lang="en-US" sz="1400" b="1" dirty="0"/>
              <a:t>Reflecting on the way that God operates…</a:t>
            </a:r>
          </a:p>
          <a:p>
            <a:endParaRPr lang="en-US" sz="1400" dirty="0"/>
          </a:p>
          <a:p>
            <a:pPr marL="228600" indent="-228600">
              <a:buAutoNum type="arabicPeriod"/>
            </a:pPr>
            <a:r>
              <a:rPr lang="en-US" sz="1400" dirty="0"/>
              <a:t>Thru 1 man, Adam, sin entered the World.</a:t>
            </a:r>
          </a:p>
          <a:p>
            <a:pPr marL="228600" indent="-228600">
              <a:buAutoNum type="arabicPeriod"/>
            </a:pPr>
            <a:r>
              <a:rPr lang="en-US" sz="1400" dirty="0"/>
              <a:t>Thru 1 man, Noah, God resolved to renew this World and promised to overcome the effects of sin in it.</a:t>
            </a:r>
          </a:p>
          <a:p>
            <a:pPr marL="228600" indent="-228600">
              <a:buAutoNum type="arabicPeriod"/>
            </a:pPr>
            <a:r>
              <a:rPr lang="en-US" sz="1400" dirty="0"/>
              <a:t>Thru 1 man, Abraham, God reached a family and promised to bless all families.</a:t>
            </a:r>
          </a:p>
          <a:p>
            <a:pPr marL="228600" indent="-228600">
              <a:buAutoNum type="arabicPeriod"/>
            </a:pPr>
            <a:r>
              <a:rPr lang="en-US" sz="1400" dirty="0"/>
              <a:t>Thru 1 man, Moses, God reached a nation and promised to bless all nations.</a:t>
            </a:r>
          </a:p>
          <a:p>
            <a:pPr marL="228600" indent="-228600">
              <a:buAutoNum type="arabicPeriod"/>
            </a:pPr>
            <a:r>
              <a:rPr lang="en-US" sz="1400" dirty="0"/>
              <a:t>Thru 1 man, Jesus, God reached the world and promises to be with each of us to the end of the World</a:t>
            </a:r>
          </a:p>
          <a:p>
            <a:pPr marL="228600" indent="-228600">
              <a:buAutoNum type="arabicPeriod"/>
            </a:pPr>
            <a:endParaRPr lang="en-US" sz="1400" dirty="0"/>
          </a:p>
          <a:p>
            <a:pPr marL="0" indent="0">
              <a:buNone/>
            </a:pPr>
            <a:r>
              <a:rPr lang="en-US" sz="1400" b="1" dirty="0"/>
              <a:t>Does God want a specific outcome from humanity…?</a:t>
            </a:r>
            <a:endParaRPr lang="en-US" dirty="0"/>
          </a:p>
          <a:p>
            <a:endParaRPr lang="en-US" sz="1400" dirty="0"/>
          </a:p>
          <a:p>
            <a:r>
              <a:rPr lang="en-US" sz="1400" b="1" dirty="0"/>
              <a:t>Perspective on why God operates the way that He has in human history…</a:t>
            </a:r>
          </a:p>
          <a:p>
            <a:endParaRPr lang="en-US" sz="1400" b="1"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mn-lt"/>
                <a:ea typeface="ＭＳ Ｐゴシック" pitchFamily="-106" charset="-128"/>
                <a:cs typeface="ＭＳ Ｐゴシック" pitchFamily="-106" charset="-128"/>
              </a:rPr>
              <a:t>Rom 3:21-24  But now apart from the law the </a:t>
            </a:r>
            <a:r>
              <a:rPr lang="en-US" sz="1200" b="1" i="0" u="none" strike="noStrike" kern="1200" baseline="0" dirty="0">
                <a:solidFill>
                  <a:schemeClr val="tx1"/>
                </a:solidFill>
                <a:latin typeface="+mn-lt"/>
                <a:ea typeface="ＭＳ Ｐゴシック" pitchFamily="-106" charset="-128"/>
                <a:cs typeface="ＭＳ Ｐゴシック" pitchFamily="-106" charset="-128"/>
              </a:rPr>
              <a:t>righteousness of God </a:t>
            </a:r>
            <a:r>
              <a:rPr lang="en-US" sz="1200" b="0" i="0" u="none" strike="noStrike" kern="1200" baseline="0" dirty="0">
                <a:solidFill>
                  <a:schemeClr val="tx1"/>
                </a:solidFill>
                <a:latin typeface="+mn-lt"/>
                <a:ea typeface="ＭＳ Ｐゴシック" pitchFamily="-106" charset="-128"/>
                <a:cs typeface="ＭＳ Ｐゴシック" pitchFamily="-106" charset="-128"/>
              </a:rPr>
              <a:t>(although it is attested by the law and the prophets) </a:t>
            </a:r>
            <a:r>
              <a:rPr lang="en-US" sz="1200" b="1" i="0" u="none" strike="noStrike" kern="1200" baseline="0" dirty="0">
                <a:solidFill>
                  <a:schemeClr val="tx1"/>
                </a:solidFill>
                <a:latin typeface="+mn-lt"/>
                <a:ea typeface="ＭＳ Ｐゴシック" pitchFamily="-106" charset="-128"/>
                <a:cs typeface="ＭＳ Ｐゴシック" pitchFamily="-106" charset="-128"/>
              </a:rPr>
              <a:t>has been disclosed </a:t>
            </a:r>
            <a:r>
              <a:rPr lang="en-US" sz="1200" b="0" i="0" u="none" strike="noStrike" kern="1200" baseline="0" dirty="0">
                <a:solidFill>
                  <a:schemeClr val="tx1"/>
                </a:solidFill>
                <a:latin typeface="+mn-lt"/>
                <a:ea typeface="ＭＳ Ｐゴシック" pitchFamily="-106" charset="-128"/>
                <a:cs typeface="ＭＳ Ｐゴシック" pitchFamily="-106" charset="-128"/>
              </a:rPr>
              <a:t>–  (22)  </a:t>
            </a:r>
            <a:r>
              <a:rPr lang="en-US" sz="1200" b="1" i="0" u="none" strike="noStrike" kern="1200" baseline="0" dirty="0">
                <a:solidFill>
                  <a:schemeClr val="tx1"/>
                </a:solidFill>
                <a:latin typeface="+mn-lt"/>
                <a:ea typeface="ＭＳ Ｐゴシック" pitchFamily="-106" charset="-128"/>
                <a:cs typeface="ＭＳ Ｐゴシック" pitchFamily="-106" charset="-128"/>
              </a:rPr>
              <a:t>namely, the righteousness of God through the faithfulness of Jesus Christ for all who believe</a:t>
            </a:r>
            <a:r>
              <a:rPr lang="en-US" sz="1200" b="0" i="0" u="none" strike="noStrike" kern="1200" baseline="0" dirty="0">
                <a:solidFill>
                  <a:schemeClr val="tx1"/>
                </a:solidFill>
                <a:latin typeface="+mn-lt"/>
                <a:ea typeface="ＭＳ Ｐゴシック" pitchFamily="-106" charset="-128"/>
                <a:cs typeface="ＭＳ Ｐゴシック" pitchFamily="-106" charset="-128"/>
              </a:rPr>
              <a:t>. For there is no distinction,  (23)  </a:t>
            </a:r>
            <a:r>
              <a:rPr lang="en-US" sz="1200" b="1" i="0" u="none" strike="noStrike" kern="1200" baseline="0" dirty="0">
                <a:solidFill>
                  <a:schemeClr val="tx1"/>
                </a:solidFill>
                <a:latin typeface="+mn-lt"/>
                <a:ea typeface="ＭＳ Ｐゴシック" pitchFamily="-106" charset="-128"/>
                <a:cs typeface="ＭＳ Ｐゴシック" pitchFamily="-106" charset="-128"/>
              </a:rPr>
              <a:t>for all have sinned and fall short of the glory of God.</a:t>
            </a:r>
            <a:r>
              <a:rPr lang="en-US" sz="1200" b="0" i="0" u="none" strike="noStrike" kern="1200" baseline="0" dirty="0">
                <a:solidFill>
                  <a:schemeClr val="tx1"/>
                </a:solidFill>
                <a:latin typeface="+mn-lt"/>
                <a:ea typeface="ＭＳ Ｐゴシック" pitchFamily="-106" charset="-128"/>
                <a:cs typeface="ＭＳ Ｐゴシック" pitchFamily="-106" charset="-128"/>
              </a:rPr>
              <a:t>  (24)  But they are justified freely by his grace through the redemption that is in Christ Jesus.</a:t>
            </a:r>
          </a:p>
          <a:p>
            <a:endParaRPr lang="en-US" sz="1400" b="1" dirty="0"/>
          </a:p>
          <a:p>
            <a:r>
              <a:rPr lang="en-US" sz="1400" kern="1200" dirty="0">
                <a:solidFill>
                  <a:schemeClr val="tx1"/>
                </a:solidFill>
                <a:effectLst/>
                <a:latin typeface="+mn-lt"/>
                <a:ea typeface="ＭＳ Ｐゴシック" pitchFamily="-106" charset="-128"/>
                <a:cs typeface="ＭＳ Ｐゴシック" pitchFamily="-106" charset="-128"/>
              </a:rPr>
              <a:t>A famous line from </a:t>
            </a:r>
            <a:r>
              <a:rPr lang="en-US" sz="1400" i="1" kern="1200" dirty="0">
                <a:solidFill>
                  <a:schemeClr val="tx1"/>
                </a:solidFill>
                <a:effectLst/>
                <a:latin typeface="+mn-lt"/>
                <a:ea typeface="ＭＳ Ｐゴシック" pitchFamily="-106" charset="-128"/>
                <a:cs typeface="ＭＳ Ｐゴシック" pitchFamily="-106" charset="-128"/>
              </a:rPr>
              <a:t>The Gulag Archipelago</a:t>
            </a:r>
            <a:r>
              <a:rPr lang="en-US" sz="1400" kern="1200" dirty="0">
                <a:solidFill>
                  <a:schemeClr val="tx1"/>
                </a:solidFill>
                <a:effectLst/>
                <a:latin typeface="+mn-lt"/>
                <a:ea typeface="ＭＳ Ｐゴシック" pitchFamily="-106" charset="-128"/>
                <a:cs typeface="ＭＳ Ｐゴシック" pitchFamily="-106" charset="-128"/>
              </a:rPr>
              <a:t> is:</a:t>
            </a:r>
          </a:p>
          <a:p>
            <a:r>
              <a:rPr lang="en-US" sz="1400" b="1" kern="1200" dirty="0">
                <a:solidFill>
                  <a:schemeClr val="tx1"/>
                </a:solidFill>
                <a:effectLst/>
                <a:latin typeface="+mn-lt"/>
                <a:ea typeface="ＭＳ Ｐゴシック" pitchFamily="-106" charset="-128"/>
                <a:cs typeface="ＭＳ Ｐゴシック" pitchFamily="-106" charset="-128"/>
              </a:rPr>
              <a:t>“The line dividing good and evil cuts through the heart of every human being.”</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Sometimes it’s paraphrased as </a:t>
            </a:r>
            <a:r>
              <a:rPr lang="en-US" sz="1400" i="1" kern="1200" dirty="0">
                <a:solidFill>
                  <a:schemeClr val="tx1"/>
                </a:solidFill>
                <a:effectLst/>
                <a:latin typeface="+mn-lt"/>
                <a:ea typeface="ＭＳ Ｐゴシック" pitchFamily="-106" charset="-128"/>
                <a:cs typeface="ＭＳ Ｐゴシック" pitchFamily="-106" charset="-128"/>
              </a:rPr>
              <a:t>“the line between good and evil runs through every human heart.”</a:t>
            </a:r>
            <a:endParaRPr lang="en-US" sz="1400" b="1" dirty="0"/>
          </a:p>
          <a:p>
            <a:endParaRPr lang="en-US" sz="1400" b="1" dirty="0"/>
          </a:p>
          <a:p>
            <a:pPr rtl="0" fontAlgn="ctr"/>
            <a:r>
              <a:rPr lang="en-US" sz="1400" kern="1200" dirty="0">
                <a:solidFill>
                  <a:schemeClr val="tx1"/>
                </a:solidFill>
                <a:effectLst/>
                <a:latin typeface="+mn-lt"/>
                <a:ea typeface="ＭＳ Ｐゴシック" pitchFamily="-106" charset="-128"/>
                <a:cs typeface="ＭＳ Ｐゴシック" pitchFamily="-106" charset="-128"/>
              </a:rPr>
              <a:t>The first task of confronting evil is </a:t>
            </a:r>
            <a:r>
              <a:rPr lang="en-US" sz="1400" b="1" kern="1200" dirty="0">
                <a:solidFill>
                  <a:schemeClr val="tx1"/>
                </a:solidFill>
                <a:effectLst/>
                <a:latin typeface="+mn-lt"/>
                <a:ea typeface="ＭＳ Ｐゴシック" pitchFamily="-106" charset="-128"/>
                <a:cs typeface="ＭＳ Ｐゴシック" pitchFamily="-106" charset="-128"/>
              </a:rPr>
              <a:t>self-examination</a:t>
            </a:r>
            <a:r>
              <a:rPr lang="en-US" sz="1400" kern="1200" dirty="0">
                <a:solidFill>
                  <a:schemeClr val="tx1"/>
                </a:solidFill>
                <a:effectLst/>
                <a:latin typeface="+mn-lt"/>
                <a:ea typeface="ＭＳ Ｐゴシック" pitchFamily="-106" charset="-128"/>
                <a:cs typeface="ＭＳ Ｐゴシック" pitchFamily="-106" charset="-128"/>
              </a:rPr>
              <a:t>.</a:t>
            </a:r>
          </a:p>
          <a:p>
            <a:pPr rtl="0" fontAlgn="ctr"/>
            <a:r>
              <a:rPr lang="en-US" sz="1400" b="1" kern="1200" dirty="0">
                <a:solidFill>
                  <a:schemeClr val="tx1"/>
                </a:solidFill>
                <a:effectLst/>
                <a:latin typeface="+mn-lt"/>
                <a:ea typeface="ＭＳ Ｐゴシック" pitchFamily="-106" charset="-128"/>
                <a:cs typeface="ＭＳ Ｐゴシック" pitchFamily="-106" charset="-128"/>
              </a:rPr>
              <a:t>No ideology or revolution can “fix humanity,” </a:t>
            </a:r>
            <a:r>
              <a:rPr lang="en-US" sz="1400" kern="1200" dirty="0">
                <a:solidFill>
                  <a:schemeClr val="tx1"/>
                </a:solidFill>
                <a:effectLst/>
                <a:latin typeface="+mn-lt"/>
                <a:ea typeface="ＭＳ Ｐゴシック" pitchFamily="-106" charset="-128"/>
                <a:cs typeface="ＭＳ Ｐゴシック" pitchFamily="-106" charset="-128"/>
              </a:rPr>
              <a:t>because even if you topple oppressors, evil remains in the hearts of ordinary people.</a:t>
            </a:r>
          </a:p>
          <a:p>
            <a:pPr rtl="0" fontAlgn="ctr"/>
            <a:r>
              <a:rPr lang="en-US" sz="1400" kern="1200" dirty="0">
                <a:solidFill>
                  <a:schemeClr val="tx1"/>
                </a:solidFill>
                <a:effectLst/>
                <a:latin typeface="+mn-lt"/>
                <a:ea typeface="ＭＳ Ｐゴシック" pitchFamily="-106" charset="-128"/>
                <a:cs typeface="ＭＳ Ｐゴシック" pitchFamily="-106" charset="-128"/>
              </a:rPr>
              <a:t>True freedom and justice require </a:t>
            </a:r>
            <a:r>
              <a:rPr lang="en-US" sz="1400" b="1" kern="1200" dirty="0">
                <a:solidFill>
                  <a:schemeClr val="tx1"/>
                </a:solidFill>
                <a:effectLst/>
                <a:latin typeface="+mn-lt"/>
                <a:ea typeface="ＭＳ Ｐゴシック" pitchFamily="-106" charset="-128"/>
                <a:cs typeface="ＭＳ Ｐゴシック" pitchFamily="-106" charset="-128"/>
              </a:rPr>
              <a:t>moral transformation from within</a:t>
            </a:r>
            <a:r>
              <a:rPr lang="en-US" sz="1400" kern="1200" dirty="0">
                <a:solidFill>
                  <a:schemeClr val="tx1"/>
                </a:solidFill>
                <a:effectLst/>
                <a:latin typeface="+mn-lt"/>
                <a:ea typeface="ＭＳ Ｐゴシック" pitchFamily="-106" charset="-128"/>
                <a:cs typeface="ＭＳ Ｐゴシック" pitchFamily="-106" charset="-128"/>
              </a:rPr>
              <a:t>, not just political change.</a:t>
            </a:r>
          </a:p>
          <a:p>
            <a:endParaRPr lang="en-US" sz="1400" b="1" dirty="0"/>
          </a:p>
          <a:p>
            <a:r>
              <a:rPr lang="en-US" sz="1400" b="1" kern="1200" dirty="0">
                <a:solidFill>
                  <a:schemeClr val="tx1"/>
                </a:solidFill>
                <a:effectLst/>
                <a:latin typeface="+mn-lt"/>
                <a:ea typeface="ＭＳ Ｐゴシック" pitchFamily="-106" charset="-128"/>
                <a:cs typeface="ＭＳ Ｐゴシック" pitchFamily="-106" charset="-128"/>
              </a:rPr>
              <a:t>Why It Resonates</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This quote has endured because it challenges simplistic thinking:</a:t>
            </a:r>
          </a:p>
          <a:p>
            <a:pPr rtl="0" fontAlgn="ctr"/>
            <a:r>
              <a:rPr lang="en-US" sz="1400" kern="1200" dirty="0">
                <a:solidFill>
                  <a:schemeClr val="tx1"/>
                </a:solidFill>
                <a:effectLst/>
                <a:latin typeface="+mn-lt"/>
                <a:ea typeface="ＭＳ Ｐゴシック" pitchFamily="-106" charset="-128"/>
                <a:cs typeface="ＭＳ Ｐゴシック" pitchFamily="-106" charset="-128"/>
              </a:rPr>
              <a:t>It rejects </a:t>
            </a:r>
            <a:r>
              <a:rPr lang="en-US" sz="1400" b="1" kern="1200" dirty="0">
                <a:solidFill>
                  <a:schemeClr val="tx1"/>
                </a:solidFill>
                <a:effectLst/>
                <a:latin typeface="+mn-lt"/>
                <a:ea typeface="ＭＳ Ｐゴシック" pitchFamily="-106" charset="-128"/>
                <a:cs typeface="ＭＳ Ｐゴシック" pitchFamily="-106" charset="-128"/>
              </a:rPr>
              <a:t>the idea that evil is only in “them” </a:t>
            </a:r>
            <a:r>
              <a:rPr lang="en-US" sz="1400" kern="1200" dirty="0">
                <a:solidFill>
                  <a:schemeClr val="tx1"/>
                </a:solidFill>
                <a:effectLst/>
                <a:latin typeface="+mn-lt"/>
                <a:ea typeface="ＭＳ Ｐゴシック" pitchFamily="-106" charset="-128"/>
                <a:cs typeface="ＭＳ Ｐゴシック" pitchFamily="-106" charset="-128"/>
              </a:rPr>
              <a:t>(the enemy, the other side, the government).</a:t>
            </a:r>
          </a:p>
          <a:p>
            <a:pPr rtl="0" fontAlgn="ctr"/>
            <a:r>
              <a:rPr lang="en-US" sz="1400" kern="1200" dirty="0">
                <a:solidFill>
                  <a:schemeClr val="tx1"/>
                </a:solidFill>
                <a:effectLst/>
                <a:latin typeface="+mn-lt"/>
                <a:ea typeface="ＭＳ Ｐゴシック" pitchFamily="-106" charset="-128"/>
                <a:cs typeface="ＭＳ Ｐゴシック" pitchFamily="-106" charset="-128"/>
              </a:rPr>
              <a:t>It reminds us that the battle between good and evil is </a:t>
            </a:r>
            <a:r>
              <a:rPr lang="en-US" sz="1400" b="1" kern="1200" dirty="0">
                <a:solidFill>
                  <a:schemeClr val="tx1"/>
                </a:solidFill>
                <a:effectLst/>
                <a:latin typeface="+mn-lt"/>
                <a:ea typeface="ＭＳ Ｐゴシック" pitchFamily="-106" charset="-128"/>
                <a:cs typeface="ＭＳ Ｐゴシック" pitchFamily="-106" charset="-128"/>
              </a:rPr>
              <a:t>internal and personal</a:t>
            </a:r>
            <a:r>
              <a:rPr lang="en-US" sz="1400" kern="1200" dirty="0">
                <a:solidFill>
                  <a:schemeClr val="tx1"/>
                </a:solidFill>
                <a:effectLst/>
                <a:latin typeface="+mn-lt"/>
                <a:ea typeface="ＭＳ Ｐゴシック" pitchFamily="-106" charset="-128"/>
                <a:cs typeface="ＭＳ Ｐゴシック" pitchFamily="-106" charset="-128"/>
              </a:rPr>
              <a:t>.</a:t>
            </a:r>
          </a:p>
          <a:p>
            <a:endParaRPr lang="en-US" sz="1400" b="1" dirty="0"/>
          </a:p>
          <a:p>
            <a:endParaRPr lang="en-US" sz="1400"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4</a:t>
            </a:fld>
            <a:endParaRPr lang="en-US" dirty="0"/>
          </a:p>
        </p:txBody>
      </p:sp>
    </p:spTree>
    <p:extLst>
      <p:ext uri="{BB962C8B-B14F-4D97-AF65-F5344CB8AC3E}">
        <p14:creationId xmlns:p14="http://schemas.microsoft.com/office/powerpoint/2010/main" val="1924720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sz="1400" dirty="0"/>
          </a:p>
          <a:p>
            <a:r>
              <a:rPr lang="en-US" sz="1400" b="1" dirty="0"/>
              <a:t>Christianity - Not a “Works Religion”, rather a “Total Commitment Religion”</a:t>
            </a:r>
          </a:p>
          <a:p>
            <a:endParaRPr lang="en-US" sz="1400" dirty="0"/>
          </a:p>
          <a:p>
            <a:r>
              <a:rPr lang="en-US" sz="1400" b="1" dirty="0"/>
              <a:t>What did Jesus say?   “Follow</a:t>
            </a:r>
            <a:r>
              <a:rPr lang="en-US" sz="1400" b="1" baseline="0" dirty="0"/>
              <a:t> Me”  not “Study Me”</a:t>
            </a:r>
          </a:p>
          <a:p>
            <a:endParaRPr lang="en-US" sz="1400" baseline="0" dirty="0"/>
          </a:p>
          <a:p>
            <a:endParaRPr lang="en-US" sz="1400" dirty="0"/>
          </a:p>
          <a:p>
            <a:pPr algn="ctr"/>
            <a:r>
              <a:rPr lang="en-US" sz="1400" b="1" i="1" dirty="0"/>
              <a:t>EXHIBIT A BELIEVING FAITH</a:t>
            </a:r>
          </a:p>
          <a:p>
            <a:endParaRPr lang="en-US" sz="1400" b="1" i="1" dirty="0"/>
          </a:p>
          <a:p>
            <a:r>
              <a:rPr lang="en-US" sz="1400" b="1" i="1" dirty="0"/>
              <a:t>For this is the way God loved the world: He gave his one and only Son, so that everyone who believes in Him will not perish but have eternal life.   John 3:16 (NET)</a:t>
            </a:r>
          </a:p>
          <a:p>
            <a:endParaRPr lang="en-US" sz="1400" b="1" i="1" dirty="0"/>
          </a:p>
          <a:p>
            <a:r>
              <a:rPr lang="en-US" sz="1400" b="1" i="1" dirty="0"/>
              <a:t>And truly Jesus did many other signs in the presence of His disciples, which are not written in this book; but these are written that you may believe that Jesus is the Christ, the Son of God, and that believing you may have life in His name.  John 20:30-31 (NKJV)</a:t>
            </a:r>
          </a:p>
          <a:p>
            <a:endParaRPr lang="en-US" sz="1400" dirty="0"/>
          </a:p>
          <a:p>
            <a:endParaRPr lang="en-US" sz="1400" dirty="0"/>
          </a:p>
          <a:p>
            <a:pPr algn="ctr"/>
            <a:r>
              <a:rPr lang="en-US" sz="1400" b="1" i="1" dirty="0"/>
              <a:t>REPENT OF YOUR SINS</a:t>
            </a:r>
          </a:p>
          <a:p>
            <a:endParaRPr lang="en-US" sz="1400" b="1" i="1" dirty="0"/>
          </a:p>
          <a:p>
            <a:r>
              <a:rPr lang="en-US" sz="1400" b="1" i="1" dirty="0"/>
              <a:t>But unless you repent, you will all perish as well!  Luke 13:3 (NET)</a:t>
            </a:r>
          </a:p>
          <a:p>
            <a:endParaRPr lang="en-US" sz="1400" b="1" i="1" dirty="0"/>
          </a:p>
          <a:p>
            <a:r>
              <a:rPr lang="en-US" sz="1400" b="1" i="1" dirty="0"/>
              <a:t> But the things God foretold long ago through all the prophets – that His Christ would suffer – He has fulfilled in this way.  Therefore repent and turn back so that your sins may be wiped out, so that times of refreshing may come from the presence of the Lord, and so that He may send the Messiah appointed for you – that is, Jesus.  Acts 3:18-20 (NET)</a:t>
            </a:r>
          </a:p>
          <a:p>
            <a:endParaRPr lang="en-US" sz="1400" b="1" i="1" dirty="0"/>
          </a:p>
          <a:p>
            <a:endParaRPr lang="en-US" sz="1400" b="1" i="1" dirty="0"/>
          </a:p>
          <a:p>
            <a:pPr algn="ctr"/>
            <a:r>
              <a:rPr lang="en-US" sz="1400" b="1" i="1" dirty="0"/>
              <a:t>BE BAPTIZED</a:t>
            </a:r>
          </a:p>
          <a:p>
            <a:endParaRPr lang="en-US" sz="1400" b="1" i="1" dirty="0"/>
          </a:p>
          <a:p>
            <a:r>
              <a:rPr lang="en-US" sz="1400" b="1" i="1" dirty="0"/>
              <a:t>He said to them, “Go into all the world and preach the gospel to every creature.  The one who believes and is baptized will be saved, but the one who does not believe will be condemned.”   Mark 16:16 (NET)</a:t>
            </a:r>
          </a:p>
          <a:p>
            <a:endParaRPr lang="en-US" sz="1400" b="1" i="1" dirty="0"/>
          </a:p>
          <a:p>
            <a:r>
              <a:rPr lang="en-US" sz="1400" b="1" i="1" dirty="0"/>
              <a:t>Peter said to them, “Repent, and each one of you be baptized in the name of Jesus Christ for the forgiveness of your sins, and you will receive the gift of the Holy Spirit.  For the promise is for you and your children, and for all who are far away, as many as the Lord our God will call to Himself.”   Acts 2:38-39 (NET)</a:t>
            </a:r>
          </a:p>
          <a:p>
            <a:endParaRPr lang="en-US" sz="1400" b="1" i="1" dirty="0"/>
          </a:p>
          <a:p>
            <a:endParaRPr lang="en-US" sz="1400" b="1" i="1" dirty="0"/>
          </a:p>
          <a:p>
            <a:pPr algn="ctr"/>
            <a:r>
              <a:rPr lang="en-US" sz="1400" b="1" i="1" dirty="0"/>
              <a:t>ENDURE TO THE END</a:t>
            </a:r>
          </a:p>
          <a:p>
            <a:endParaRPr lang="en-US" sz="1400" b="1" i="1" dirty="0"/>
          </a:p>
          <a:p>
            <a:r>
              <a:rPr lang="en-US" sz="1400" b="1" i="1" dirty="0"/>
              <a:t>But the person who endures to the end will be saved.  And this gospel of the kingdom will be preached throughout the whole inhabited earth as a testimony to all nations, and then the end will come.  Matthew 24:13 (NET)</a:t>
            </a:r>
          </a:p>
          <a:p>
            <a:endParaRPr lang="en-US" sz="1400" b="1" i="1" dirty="0"/>
          </a:p>
          <a:p>
            <a:r>
              <a:rPr lang="en-US" sz="1400" b="1" i="1" dirty="0"/>
              <a:t>And to the one who conquers and continues in my deeds until the end, I will give him authority over the nations…  Revelation 2:26 (NET)</a:t>
            </a:r>
          </a:p>
          <a:p>
            <a:endParaRPr lang="en-US" sz="1400" b="1" i="1" dirty="0"/>
          </a:p>
          <a:p>
            <a:endParaRPr lang="en-US" sz="1400" b="1" i="1" dirty="0"/>
          </a:p>
          <a:p>
            <a:pPr algn="ctr"/>
            <a:r>
              <a:rPr lang="en-US" sz="1400" b="1" i="1" dirty="0"/>
              <a:t>UNLESS YOU…</a:t>
            </a:r>
          </a:p>
          <a:p>
            <a:pPr algn="ctr"/>
            <a:endParaRPr lang="en-US" sz="1400" b="1" i="1" dirty="0"/>
          </a:p>
          <a:p>
            <a:r>
              <a:rPr lang="en-US" sz="1400" b="1" i="1" dirty="0"/>
              <a:t>“</a:t>
            </a:r>
            <a:r>
              <a:rPr lang="en-US" sz="1400" b="1" i="1" u="sng" dirty="0"/>
              <a:t>Unless</a:t>
            </a:r>
            <a:r>
              <a:rPr lang="en-US" sz="1400" b="1" i="1" dirty="0"/>
              <a:t> you repent you will perish…”   Luke 13:3,5</a:t>
            </a:r>
          </a:p>
          <a:p>
            <a:endParaRPr lang="en-US" sz="1400" b="1" i="1" dirty="0"/>
          </a:p>
          <a:p>
            <a:r>
              <a:rPr lang="en-US" sz="1400" b="1" i="1" dirty="0"/>
              <a:t>“</a:t>
            </a:r>
            <a:r>
              <a:rPr lang="en-US" sz="1400" b="1" i="1" u="sng" dirty="0"/>
              <a:t>Unless</a:t>
            </a:r>
            <a:r>
              <a:rPr lang="en-US" sz="1400" b="1" i="1" dirty="0"/>
              <a:t> you love Me more than your father, mother, son or daughter you are not worthy of Me…”  Mathew 10:37</a:t>
            </a:r>
          </a:p>
          <a:p>
            <a:endParaRPr lang="en-US" sz="1400" b="1" i="1" dirty="0"/>
          </a:p>
          <a:p>
            <a:r>
              <a:rPr lang="en-US" sz="1400" b="1" i="1" dirty="0"/>
              <a:t>“</a:t>
            </a:r>
            <a:r>
              <a:rPr lang="en-US" sz="1400" b="1" i="1" u="sng" dirty="0"/>
              <a:t>Unless</a:t>
            </a:r>
            <a:r>
              <a:rPr lang="en-US" sz="1400" b="1" i="1" dirty="0"/>
              <a:t> you lose your life for My sake you will never see life…”  Matthew 16:25</a:t>
            </a:r>
          </a:p>
          <a:p>
            <a:endParaRPr lang="en-US" sz="1400" b="1" i="1" dirty="0"/>
          </a:p>
          <a:p>
            <a:r>
              <a:rPr lang="en-US" sz="1400" b="1" i="1" dirty="0"/>
              <a:t>“</a:t>
            </a:r>
            <a:r>
              <a:rPr lang="en-US" sz="1400" b="1" i="1" u="sng" dirty="0"/>
              <a:t>Unless</a:t>
            </a:r>
            <a:r>
              <a:rPr lang="en-US" sz="1400" b="1" i="1" dirty="0"/>
              <a:t> you take up your cross and follow after Me you are not worthy of Me…”  Matthew 10:38</a:t>
            </a:r>
          </a:p>
          <a:p>
            <a:endParaRPr lang="en-US" b="1" i="1"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5</a:t>
            </a:fld>
            <a:endParaRPr lang="en-US" dirty="0"/>
          </a:p>
        </p:txBody>
      </p:sp>
    </p:spTree>
    <p:extLst>
      <p:ext uri="{BB962C8B-B14F-4D97-AF65-F5344CB8AC3E}">
        <p14:creationId xmlns:p14="http://schemas.microsoft.com/office/powerpoint/2010/main" val="59905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marL="0" indent="0">
              <a:buFont typeface="Arial" panose="020B0604020202020204" pitchFamily="34" charset="0"/>
              <a:buNone/>
            </a:pPr>
            <a:endParaRPr lang="en-US" baseline="0" dirty="0"/>
          </a:p>
          <a:p>
            <a:pPr marL="171450" indent="-171450">
              <a:buFont typeface="Arial" panose="020B0604020202020204" pitchFamily="34" charset="0"/>
              <a:buChar char="•"/>
            </a:pPr>
            <a:r>
              <a:rPr lang="en-US" baseline="0" dirty="0"/>
              <a:t>Why is there such debate about “exactly when is a person saved”?</a:t>
            </a:r>
          </a:p>
          <a:p>
            <a:pPr marL="171450" indent="-171450">
              <a:buFont typeface="Arial" panose="020B0604020202020204" pitchFamily="34" charset="0"/>
              <a:buChar char="•"/>
            </a:pPr>
            <a:r>
              <a:rPr lang="en-US" baseline="0" dirty="0"/>
              <a:t>What is the “Biblical Plan of Salvation” and the importance that baptism plays in it?</a:t>
            </a:r>
          </a:p>
          <a:p>
            <a:pPr marL="171450" indent="-171450">
              <a:buFont typeface="Arial" panose="020B0604020202020204" pitchFamily="34" charset="0"/>
              <a:buChar char="•"/>
            </a:pPr>
            <a:r>
              <a:rPr lang="en-US" baseline="0" dirty="0"/>
              <a:t>Did anyone in Apostolic Days ever admonish another to </a:t>
            </a:r>
            <a:r>
              <a:rPr lang="en-US" u="sng" baseline="0" dirty="0"/>
              <a:t>be “saved” by “saying a Sinner’s Prayer</a:t>
            </a:r>
            <a:r>
              <a:rPr lang="en-US" baseline="0" dirty="0"/>
              <a:t>”?</a:t>
            </a:r>
          </a:p>
          <a:p>
            <a:pPr marL="171450" indent="-171450">
              <a:buFont typeface="Arial" panose="020B0604020202020204" pitchFamily="34" charset="0"/>
              <a:buChar char="•"/>
            </a:pPr>
            <a:r>
              <a:rPr lang="en-US" baseline="0" dirty="0"/>
              <a:t>What is the </a:t>
            </a:r>
            <a:r>
              <a:rPr lang="en-US" u="sng" baseline="0" dirty="0"/>
              <a:t>specific reason and purpose of baptism</a:t>
            </a:r>
            <a:r>
              <a:rPr lang="en-US" baseline="0" dirty="0"/>
              <a:t>?   </a:t>
            </a:r>
          </a:p>
          <a:p>
            <a:pPr marL="171450" indent="-171450">
              <a:buFont typeface="Arial" panose="020B0604020202020204" pitchFamily="34" charset="0"/>
              <a:buChar char="•"/>
            </a:pPr>
            <a:r>
              <a:rPr lang="en-US" baseline="0" dirty="0"/>
              <a:t>What is the significance of </a:t>
            </a:r>
            <a:r>
              <a:rPr lang="en-US" u="sng" baseline="0" dirty="0"/>
              <a:t>being baptized in the Name of </a:t>
            </a:r>
            <a:r>
              <a:rPr lang="en-US" u="sng" baseline="0" dirty="0" err="1"/>
              <a:t>Yeshua</a:t>
            </a:r>
            <a:r>
              <a:rPr lang="en-US" u="sng" baseline="0" dirty="0"/>
              <a:t> of Nazareth</a:t>
            </a:r>
            <a:r>
              <a:rPr lang="en-US" baseline="0" dirty="0"/>
              <a:t>?</a:t>
            </a:r>
          </a:p>
          <a:p>
            <a:pPr marL="171450" indent="-171450">
              <a:buFont typeface="Arial" panose="020B0604020202020204" pitchFamily="34" charset="0"/>
              <a:buChar char="•"/>
            </a:pPr>
            <a:r>
              <a:rPr lang="en-US" baseline="0" dirty="0"/>
              <a:t>What are certain </a:t>
            </a:r>
            <a:r>
              <a:rPr lang="en-US" u="sng" baseline="0" dirty="0"/>
              <a:t>objections to the necessity of baptism</a:t>
            </a:r>
            <a:r>
              <a:rPr lang="en-US" baseline="0" dirty="0"/>
              <a:t>?</a:t>
            </a:r>
          </a:p>
          <a:p>
            <a:pPr marL="171450" indent="-171450">
              <a:buFont typeface="Arial" panose="020B0604020202020204" pitchFamily="34" charset="0"/>
              <a:buChar char="•"/>
            </a:pPr>
            <a:r>
              <a:rPr lang="en-US" baseline="0" dirty="0"/>
              <a:t>Why it is that we are commanded to </a:t>
            </a:r>
            <a:r>
              <a:rPr lang="en-US" u="sng" baseline="0" dirty="0"/>
              <a:t>obey a “water” baptism and not a “spirit” baptism</a:t>
            </a:r>
            <a:r>
              <a:rPr lang="en-US" baseline="0" dirty="0"/>
              <a:t>?</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endParaRPr lang="en-US"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mn-lt"/>
                <a:ea typeface="ＭＳ Ｐゴシック" pitchFamily="-106" charset="-128"/>
                <a:cs typeface="ＭＳ Ｐゴシック" pitchFamily="-106" charset="-128"/>
              </a:rPr>
              <a:t>Eph 2:8-9  </a:t>
            </a:r>
            <a:r>
              <a:rPr lang="en-US" sz="1200" b="0" i="0" u="none" strike="noStrike" kern="1200" baseline="0" dirty="0">
                <a:solidFill>
                  <a:schemeClr val="tx1"/>
                </a:solidFill>
                <a:latin typeface="+mn-lt"/>
                <a:ea typeface="ＭＳ Ｐゴシック" pitchFamily="-106" charset="-128"/>
                <a:cs typeface="ＭＳ Ｐゴシック" pitchFamily="-106" charset="-128"/>
              </a:rPr>
              <a:t>For by grace you are saved through faith, and this is not from yourselves, it is the gift of God;  (9)  it is not from works, so that no one can boast.</a:t>
            </a:r>
          </a:p>
          <a:p>
            <a:endParaRPr lang="en-US" dirty="0"/>
          </a:p>
          <a:p>
            <a:r>
              <a:rPr lang="en-US" b="1" dirty="0"/>
              <a:t>Luk 13:3-5  </a:t>
            </a:r>
            <a:r>
              <a:rPr lang="en-US" dirty="0"/>
              <a:t>No, I tell you! But unless you repent, you will all perish as well!  (4)  Or those eighteen who were killed when the tower in Siloam fell on them, do you think they were worse offenders than all the others who live in Jerusalem?  (5)  No, I tell you! But unless you repent you will all perish as well!”</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mn-lt"/>
                <a:ea typeface="ＭＳ Ｐゴシック" pitchFamily="-106" charset="-128"/>
                <a:cs typeface="ＭＳ Ｐゴシック" pitchFamily="-106" charset="-128"/>
              </a:rPr>
              <a:t>Mar 16:16  </a:t>
            </a:r>
            <a:r>
              <a:rPr lang="en-US" sz="1200" b="0" i="0" u="none" strike="noStrike" kern="1200" baseline="0" dirty="0">
                <a:solidFill>
                  <a:schemeClr val="tx1"/>
                </a:solidFill>
                <a:latin typeface="+mn-lt"/>
                <a:ea typeface="ＭＳ Ｐゴシック" pitchFamily="-106" charset="-128"/>
                <a:cs typeface="ＭＳ Ｐゴシック" pitchFamily="-106" charset="-128"/>
              </a:rPr>
              <a:t>The one who believes and is baptized will be saved, but the one who does not believe will be condemned.</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mn-lt"/>
                <a:ea typeface="ＭＳ Ｐゴシック" pitchFamily="-106" charset="-128"/>
                <a:cs typeface="ＭＳ Ｐゴシック" pitchFamily="-106" charset="-128"/>
              </a:rPr>
              <a:t>Act 2:38  </a:t>
            </a:r>
            <a:r>
              <a:rPr lang="en-US" sz="1200" b="0" i="0" u="none" strike="noStrike" kern="1200" baseline="0" dirty="0">
                <a:solidFill>
                  <a:schemeClr val="tx1"/>
                </a:solidFill>
                <a:latin typeface="+mn-lt"/>
                <a:ea typeface="ＭＳ Ｐゴシック" pitchFamily="-106" charset="-128"/>
                <a:cs typeface="ＭＳ Ｐゴシック" pitchFamily="-106" charset="-128"/>
              </a:rPr>
              <a:t>Peter said to them, “Repent, and each one of you be baptized in the name of Jesus Christ for the forgiveness of your sins, and you will receive the gift of the Holy Spirit.</a:t>
            </a:r>
          </a:p>
          <a:p>
            <a:endParaRPr lang="en-US" dirty="0"/>
          </a:p>
          <a:p>
            <a:r>
              <a:rPr lang="en-US" b="1" dirty="0"/>
              <a:t>1Pe 3:21  </a:t>
            </a:r>
            <a:r>
              <a:rPr lang="en-US" dirty="0"/>
              <a:t>And this prefigured baptism, which now saves you – not the washing off of physical dirt but the pledge of a good conscience to God – through the resurrection of Jesus Christ,</a:t>
            </a:r>
          </a:p>
          <a:p>
            <a:endParaRPr lang="en-US" dirty="0"/>
          </a:p>
          <a:p>
            <a:r>
              <a:rPr lang="en-US" dirty="0"/>
              <a:t>-----------------------------</a:t>
            </a:r>
          </a:p>
          <a:p>
            <a:endParaRPr lang="en-US" dirty="0"/>
          </a:p>
          <a:p>
            <a:pPr marL="0" indent="0">
              <a:buFontTx/>
              <a:buNone/>
            </a:pPr>
            <a:r>
              <a:rPr lang="en-US" sz="1200" b="1" dirty="0"/>
              <a:t>The Gospel centers on the restoration of relationship with God, accomplished through Christ’s life, death, and resurrection.</a:t>
            </a:r>
          </a:p>
          <a:p>
            <a:endParaRPr lang="en-US" sz="1200" dirty="0"/>
          </a:p>
          <a:p>
            <a:r>
              <a:rPr lang="en-US" sz="1200" dirty="0"/>
              <a:t>-  </a:t>
            </a:r>
            <a:r>
              <a:rPr lang="en-US" sz="1200" b="1" dirty="0"/>
              <a:t>John 17:3 </a:t>
            </a:r>
            <a:r>
              <a:rPr lang="en-US" sz="1200" dirty="0"/>
              <a:t>: "Now this is eternal life: that they know you, the only true God, and Jesus Christ, whom you have sent."</a:t>
            </a:r>
          </a:p>
          <a:p>
            <a:r>
              <a:rPr lang="en-US" sz="1200" dirty="0"/>
              <a:t>   - </a:t>
            </a:r>
            <a:r>
              <a:rPr lang="en-US" sz="1200" b="1" dirty="0"/>
              <a:t>Defines eternal life as knowing God personally and relationally.</a:t>
            </a:r>
          </a:p>
          <a:p>
            <a:endParaRPr lang="en-US" sz="1200" dirty="0"/>
          </a:p>
          <a:p>
            <a:r>
              <a:rPr lang="en-US" sz="1200" dirty="0"/>
              <a:t>-  </a:t>
            </a:r>
            <a:r>
              <a:rPr lang="en-US" sz="1200" b="1" dirty="0"/>
              <a:t>John 14:16-17 </a:t>
            </a:r>
            <a:r>
              <a:rPr lang="en-US" sz="1200" dirty="0"/>
              <a:t>: "And I will ask the Father, and he will give you another advocate to help you and be with you forever—the Spirit of truth. The world cannot accept him, because it neither sees him nor knows him. But you know him, for he lives with you and will be in you."</a:t>
            </a:r>
          </a:p>
          <a:p>
            <a:r>
              <a:rPr lang="en-US" sz="1200" dirty="0"/>
              <a:t>   - </a:t>
            </a:r>
            <a:r>
              <a:rPr lang="en-US" sz="1200" b="1" dirty="0"/>
              <a:t>Speaks of the Holy Spirit’s indwelling presence, a vital part of the believer’s union with God.</a:t>
            </a:r>
          </a:p>
          <a:p>
            <a:endParaRPr lang="en-US" sz="1200" dirty="0"/>
          </a:p>
          <a:p>
            <a:r>
              <a:rPr lang="en-US" sz="1200" dirty="0"/>
              <a:t>-  </a:t>
            </a:r>
            <a:r>
              <a:rPr lang="en-US" sz="1200" b="1" dirty="0"/>
              <a:t>2 Corinthians 5:17-18 </a:t>
            </a:r>
            <a:r>
              <a:rPr lang="en-US" sz="1200" dirty="0"/>
              <a:t>: "Therefore, if anyone is in Christ, the new creation has come: The old has gone, the new is here! All this is from God, who reconciled us to himself through Christ."</a:t>
            </a:r>
          </a:p>
          <a:p>
            <a:r>
              <a:rPr lang="en-US" sz="1200" dirty="0"/>
              <a:t>   - </a:t>
            </a:r>
            <a:r>
              <a:rPr lang="en-US" sz="1200" b="1" dirty="0"/>
              <a:t>Highlights the transformative power of the Gospel, reconciling believers to God.</a:t>
            </a:r>
          </a:p>
          <a:p>
            <a:endParaRPr lang="en-US" sz="1200" dirty="0"/>
          </a:p>
          <a:p>
            <a:endParaRPr lang="en-US" sz="1200" dirty="0"/>
          </a:p>
          <a:p>
            <a:r>
              <a:rPr lang="en-US" sz="1200" b="1" i="1" dirty="0"/>
              <a:t>“If anyone says ‘I love God’ and yet hates his fellow Christian, he is a liar because the one who does not love his fellow Christian whom he has seen cannot love God whom he has not seen. And the commandment we have from Him is this: that the one who loves God should love his fellow Christian too. Everyone who believes that Jesus is the Christ has been fathered by God, and everyone who loves the Father loves the child fathered by Him. By this we know that we love the children of God: whenever we love God and obey His commandments. For this is the love of God: that we keep His commandments. And His commandments to not weigh us down, because everyone who has been fathered by God </a:t>
            </a:r>
            <a:r>
              <a:rPr lang="en-US" sz="1200" b="1" i="1" u="sng" dirty="0"/>
              <a:t>overcomes</a:t>
            </a:r>
            <a:r>
              <a:rPr lang="en-US" sz="1200" b="1" i="1" dirty="0"/>
              <a:t> the world.”   1 John 4:20 – 5:4</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6</a:t>
            </a:fld>
            <a:endParaRPr lang="en-US" dirty="0"/>
          </a:p>
        </p:txBody>
      </p:sp>
    </p:spTree>
    <p:extLst>
      <p:ext uri="{BB962C8B-B14F-4D97-AF65-F5344CB8AC3E}">
        <p14:creationId xmlns:p14="http://schemas.microsoft.com/office/powerpoint/2010/main" val="1562713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FF9D84-D556-988B-C623-810DB2123B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C9BCFE-32B6-229E-6383-184BAEA491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B1DBEC-C027-2FFE-68C5-521A0E17797F}"/>
              </a:ext>
            </a:extLst>
          </p:cNvPr>
          <p:cNvSpPr>
            <a:spLocks noGrp="1"/>
          </p:cNvSpPr>
          <p:nvPr>
            <p:ph type="body" idx="1"/>
          </p:nvPr>
        </p:nvSpPr>
        <p:spPr/>
        <p:txBody>
          <a:bodyPr>
            <a:normAutofit fontScale="40000" lnSpcReduction="20000"/>
          </a:bodyPr>
          <a:lstStyle/>
          <a:p>
            <a:r>
              <a:rPr lang="en-US" sz="1400" dirty="0"/>
              <a:t>When Paul lists the “fruit of the Spirit” (Gal. 5:22–23)—love, joy, peace, patience, kindness, goodness, faithfulness, gentleness, and self-control—he’s describing the character and conduct that flow out of a life yielded to God’s Spirit. Although the explicit phrase “Holy Spirit” appears less frequently in the Old Testament, several psalms not only point to “living the good life” (i.e., walking in covenant faithfulness and blessing) but also reference or imply the work of God’s Spirit in shaping that life. </a:t>
            </a:r>
          </a:p>
          <a:p>
            <a:endParaRPr lang="en-US" sz="1400" dirty="0"/>
          </a:p>
          <a:p>
            <a:r>
              <a:rPr lang="en-US" sz="1400" dirty="0"/>
              <a:t>--------------</a:t>
            </a:r>
          </a:p>
          <a:p>
            <a:r>
              <a:rPr lang="en-US" sz="1400" dirty="0"/>
              <a:t>In </a:t>
            </a:r>
            <a:r>
              <a:rPr lang="en-US" sz="1400" b="1" dirty="0"/>
              <a:t>Jeremiah 31:31–34</a:t>
            </a:r>
            <a:r>
              <a:rPr lang="en-US" sz="1400" dirty="0"/>
              <a:t>, God promises a “new covenant” in which </a:t>
            </a:r>
            <a:r>
              <a:rPr lang="en-US" sz="1400" b="1" dirty="0"/>
              <a:t>His law will be written on people’s hearts</a:t>
            </a:r>
            <a:r>
              <a:rPr lang="en-US" sz="1400" dirty="0"/>
              <a:t>, and as a result, </a:t>
            </a:r>
            <a:r>
              <a:rPr lang="en-US" sz="1400" b="1" dirty="0"/>
              <a:t>“they shall all know me.”</a:t>
            </a:r>
            <a:r>
              <a:rPr lang="en-US" sz="1400" dirty="0"/>
              <a:t> This new covenant relationship implies an intimate, personal knowledge of God rather than a merely external or secondhand acquaintance. To understand how one can know they truly “know the LORD,” it’s helpful to consider several biblical principles that clarify the nature and evidence of this relationship.</a:t>
            </a:r>
          </a:p>
          <a:p>
            <a:endParaRPr lang="en-US" sz="1400" dirty="0"/>
          </a:p>
          <a:p>
            <a:r>
              <a:rPr lang="en-US" sz="1400" b="1" dirty="0"/>
              <a:t> 1. An Internal, Heart-Level Knowledge</a:t>
            </a:r>
            <a:r>
              <a:rPr lang="en-US" sz="1400" dirty="0"/>
              <a:t>:   </a:t>
            </a:r>
          </a:p>
          <a:p>
            <a:r>
              <a:rPr lang="en-US" sz="1400" dirty="0"/>
              <a:t>   Under the new covenant, God’s law is not just a set of external rules; it is internalized. This indicates that truly knowing the LORD involves a changed heart—a shift from merely following religious observances to experiencing a genuine inward transformation (</a:t>
            </a:r>
            <a:r>
              <a:rPr lang="en-US" sz="1400" b="1" dirty="0"/>
              <a:t>Jeremiah 31:33</a:t>
            </a:r>
            <a:r>
              <a:rPr lang="en-US" sz="1400" dirty="0"/>
              <a:t>). Thus, </a:t>
            </a:r>
            <a:r>
              <a:rPr lang="en-US" sz="1400" u="sng" dirty="0"/>
              <a:t>one sign of knowing the Lord is the deep, inner desire to love, honor, and please Him, not because of external pressure, but because one’s heart has been made new</a:t>
            </a:r>
            <a:r>
              <a:rPr lang="en-US" sz="1400" dirty="0"/>
              <a:t>.</a:t>
            </a:r>
          </a:p>
          <a:p>
            <a:endParaRPr lang="en-US" sz="1400" dirty="0"/>
          </a:p>
          <a:p>
            <a:r>
              <a:rPr lang="en-US" sz="1400" b="1" dirty="0"/>
              <a:t> 2. A Personal Relationship Through Christ:   </a:t>
            </a:r>
          </a:p>
          <a:p>
            <a:r>
              <a:rPr lang="en-US" sz="1400" dirty="0"/>
              <a:t>   The New Testament reveals that </a:t>
            </a:r>
            <a:r>
              <a:rPr lang="en-US" sz="1400" u="sng" dirty="0"/>
              <a:t>Jesus Christ mediates this new covenant</a:t>
            </a:r>
            <a:r>
              <a:rPr lang="en-US" sz="1400" dirty="0"/>
              <a:t>. Through faith in Christ’s death and resurrection, believers enter into a restored relationship with God (Hebrews 8:6–12, John 14:6). </a:t>
            </a:r>
            <a:r>
              <a:rPr lang="en-US" sz="1400" u="sng" dirty="0"/>
              <a:t>Knowing the Lord, then, is inseparable from knowing Christ</a:t>
            </a:r>
            <a:r>
              <a:rPr lang="en-US" sz="1400" dirty="0"/>
              <a:t>. If you have placed your trust in Jesus, believing His sacrifice for your sins, and have become His disciple, </a:t>
            </a:r>
            <a:r>
              <a:rPr lang="en-US" sz="1400" u="sng" dirty="0"/>
              <a:t>this faith relationship is a foundational indicator that you know God</a:t>
            </a:r>
            <a:r>
              <a:rPr lang="en-US" sz="1400" dirty="0"/>
              <a:t>.</a:t>
            </a:r>
          </a:p>
          <a:p>
            <a:endParaRPr lang="en-US" sz="1400" dirty="0"/>
          </a:p>
          <a:p>
            <a:r>
              <a:rPr lang="en-US" sz="1400" b="1" dirty="0"/>
              <a:t> 3. Obedience as a Sign of Knowledge:   </a:t>
            </a:r>
          </a:p>
          <a:p>
            <a:r>
              <a:rPr lang="en-US" sz="1400" dirty="0"/>
              <a:t>   First John gives practical tests for knowing God:  </a:t>
            </a:r>
          </a:p>
          <a:p>
            <a:pPr marL="469054" lvl="1"/>
            <a:r>
              <a:rPr lang="en-US" sz="1400" b="1" dirty="0"/>
              <a:t>1 John 2:3–6</a:t>
            </a:r>
            <a:r>
              <a:rPr lang="en-US" sz="1400" dirty="0"/>
              <a:t>: </a:t>
            </a:r>
            <a:r>
              <a:rPr lang="en-US" sz="1400" b="1" i="1" u="sng" dirty="0"/>
              <a:t>Now by this we know that we know Him, if we keep His commandments</a:t>
            </a:r>
            <a:r>
              <a:rPr lang="en-US" sz="1400" i="1" dirty="0"/>
              <a:t>. He who says, "I know Him," and does not keep His commandments, is a liar, and the truth is not in him. But whoever keeps His word, truly the love of God is perfected in him. By this we know that we are in Him. He who says he abides in Him ought himself also to walk just as He walked. </a:t>
            </a:r>
          </a:p>
          <a:p>
            <a:endParaRPr lang="en-US" sz="1400" dirty="0"/>
          </a:p>
          <a:p>
            <a:r>
              <a:rPr lang="en-US" sz="1400" b="1" dirty="0"/>
              <a:t> 4. Love as the Outflow of Knowing God:   </a:t>
            </a:r>
          </a:p>
          <a:p>
            <a:r>
              <a:rPr lang="en-US" sz="1400" dirty="0"/>
              <a:t>   Another test of knowing the Lord is found in love.  </a:t>
            </a:r>
          </a:p>
          <a:p>
            <a:pPr lvl="1"/>
            <a:r>
              <a:rPr lang="en-US" sz="1400" b="1" dirty="0"/>
              <a:t>1 John 4:7–12 </a:t>
            </a:r>
            <a:r>
              <a:rPr lang="en-US" sz="1400" dirty="0"/>
              <a:t>: </a:t>
            </a:r>
            <a:r>
              <a:rPr lang="en-US" sz="1400" i="1" dirty="0"/>
              <a:t>Beloved, let us love one another, for love is of God; and </a:t>
            </a:r>
            <a:r>
              <a:rPr lang="en-US" sz="1400" b="1" i="1" u="sng" dirty="0"/>
              <a:t>everyone who loves is born of God and knows God</a:t>
            </a:r>
            <a:r>
              <a:rPr lang="en-US" sz="1400" i="1" dirty="0"/>
              <a:t>. </a:t>
            </a:r>
            <a:r>
              <a:rPr lang="en-US" sz="1400" b="1" i="1" u="sng" dirty="0"/>
              <a:t>He who does not love does not know God</a:t>
            </a:r>
            <a:r>
              <a:rPr lang="en-US" sz="1400" i="1" dirty="0"/>
              <a:t>, for God is love. In this the love of God was manifested toward us, that God has sent His only begotten Son into the world, that we might live through Him. In this is love, not that we loved God, but that He loved us and sent His Son to be the propitiation for our sins. Beloved, if God so loved us, we also ought to love one another. No one has seen God at any time. If we love one another, God abides in us, and His love has been perfected in us. </a:t>
            </a:r>
          </a:p>
          <a:p>
            <a:endParaRPr lang="en-US" sz="1400" dirty="0"/>
          </a:p>
          <a:p>
            <a:r>
              <a:rPr lang="en-US" sz="1400" b="1" dirty="0"/>
              <a:t> 5. The Witness of the Holy Spirit:   </a:t>
            </a:r>
          </a:p>
          <a:p>
            <a:r>
              <a:rPr lang="en-US" sz="1400" dirty="0"/>
              <a:t> Under the new covenant, God’s Spirit dwells within believers:  </a:t>
            </a:r>
          </a:p>
          <a:p>
            <a:pPr lvl="1"/>
            <a:r>
              <a:rPr lang="en-US" sz="1400" b="1" dirty="0"/>
              <a:t>Romans 8:12-17 : </a:t>
            </a:r>
            <a:r>
              <a:rPr lang="en-US" sz="1400" i="1" dirty="0"/>
              <a:t>Therefore, brethren, we are debtors—not to the flesh, to live according to the flesh. For if you live according to the flesh you will die; but if by the Spirit you put to death the deeds of the body, you will live. </a:t>
            </a:r>
            <a:r>
              <a:rPr lang="en-US" sz="1400" b="1" i="1" u="sng" dirty="0"/>
              <a:t>For as many as are led by the Spirit of God, these are sons of God</a:t>
            </a:r>
            <a:r>
              <a:rPr lang="en-US" sz="1400" i="1" dirty="0"/>
              <a:t>. For you did not receive the spirit of bondage again to fear, but you received the Spirit of adoption by whom we cry out, "Abba, Father." </a:t>
            </a:r>
            <a:r>
              <a:rPr lang="en-US" sz="1400" b="1" i="1" u="sng" dirty="0"/>
              <a:t>The Spirit Himself bears witness with our spirit that we are children of God</a:t>
            </a:r>
            <a:r>
              <a:rPr lang="en-US" sz="1400" i="1" dirty="0"/>
              <a:t>, and if children, then heirs—heirs of God and joint heirs with Christ, if indeed we suffer with Him, that we may also be glorified together. </a:t>
            </a:r>
          </a:p>
          <a:p>
            <a:endParaRPr lang="en-US" sz="1400" dirty="0"/>
          </a:p>
        </p:txBody>
      </p:sp>
      <p:sp>
        <p:nvSpPr>
          <p:cNvPr id="4" name="Slide Number Placeholder 3">
            <a:extLst>
              <a:ext uri="{FF2B5EF4-FFF2-40B4-BE49-F238E27FC236}">
                <a16:creationId xmlns:a16="http://schemas.microsoft.com/office/drawing/2014/main" id="{055C45F5-66E6-D59F-FDF6-AB351AA559D5}"/>
              </a:ext>
            </a:extLst>
          </p:cNvPr>
          <p:cNvSpPr>
            <a:spLocks noGrp="1"/>
          </p:cNvSpPr>
          <p:nvPr>
            <p:ph type="sldNum" sz="quarter" idx="10"/>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1443633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b="1" i="0" u="none" strike="noStrike" kern="1200" baseline="0" dirty="0">
                <a:solidFill>
                  <a:schemeClr val="tx1"/>
                </a:solidFill>
                <a:latin typeface="+mn-lt"/>
                <a:ea typeface="ＭＳ Ｐゴシック" pitchFamily="-106" charset="-128"/>
                <a:cs typeface="ＭＳ Ｐゴシック" pitchFamily="-106" charset="-128"/>
              </a:rPr>
              <a:t>Col 3:1-17  </a:t>
            </a:r>
            <a:r>
              <a:rPr lang="en-US" sz="1400" b="0" i="0" u="none" strike="noStrike" kern="1200" baseline="0" dirty="0">
                <a:solidFill>
                  <a:schemeClr val="tx1"/>
                </a:solidFill>
                <a:latin typeface="+mn-lt"/>
                <a:ea typeface="ＭＳ Ｐゴシック" pitchFamily="-106" charset="-128"/>
                <a:cs typeface="ＭＳ Ｐゴシック" pitchFamily="-106" charset="-128"/>
              </a:rPr>
              <a:t>Therefore, if you have been raised with Christ, keep seeking the things above, where Christ is, seated at the right hand of God.  (2)  Keep thinking about things above, not things on the earth,  (3)  for you have died and your life is hidden with Christ in God.  (4)  When Christ (who is your life) appears, then you too will be revealed in glory with him.  (5)  So put to </a:t>
            </a:r>
            <a:r>
              <a:rPr lang="en-US" sz="1400" b="0" i="0" u="none" strike="noStrike" kern="1200" baseline="0" dirty="0" err="1">
                <a:solidFill>
                  <a:schemeClr val="tx1"/>
                </a:solidFill>
                <a:latin typeface="+mn-lt"/>
                <a:ea typeface="ＭＳ Ｐゴシック" pitchFamily="-106" charset="-128"/>
                <a:cs typeface="ＭＳ Ｐゴシック" pitchFamily="-106" charset="-128"/>
              </a:rPr>
              <a:t>deat</a:t>
            </a:r>
            <a:r>
              <a:rPr lang="en-US" sz="1400" b="0" i="0" u="none" strike="noStrike" kern="1200" baseline="0" dirty="0">
                <a:solidFill>
                  <a:schemeClr val="tx1"/>
                </a:solidFill>
                <a:latin typeface="+mn-lt"/>
                <a:ea typeface="ＭＳ Ｐゴシック" pitchFamily="-106" charset="-128"/>
                <a:cs typeface="ＭＳ Ｐゴシック" pitchFamily="-106" charset="-128"/>
              </a:rPr>
              <a:t> h whatever in your nature belongs to the earth: sexual immorality, impurity, shameful passion, evil desire, and greed which is idolatry.  (6)  Because of these things the wrath of God is coming on the sons of disobedience.  (7)  You also lived your lives in this way at one time, when you used to live among them.  (8)  But now, put off all such things as anger, rage, malice, slander, abusive language from your mouth.  (9)  Do not lie to one another since you have put off the old man with its practices  (10)  and have been clothed with the new man that is being renewed in knowledge according to the image of the one who created it.  (11)  Here there is neither Greek nor Jew, circumcised or uncircumcised, barbarian, Scythian, slave or free, but Christ is all and in all.  (12)  Therefore, as the elect of God, holy and dearly loved, clothe yourselves with a heart of mercy, kindness, humility, gentleness, and patience,  (13)  bearing with one another and forgiving one another, if someone happens to have a complaint against anyone else. Just as the Lord has forgiven you, so you also forgive others.  (14)  And to all these virtues add love, which is the perfect bond.  (15)  Let the peace of Christ be in control in your heart (for you were in fact called as one body to this peace), and be thankful.  (16)  Let the word of Christ dwell in you richly, teaching and exhorting one another with all wisdom, singing psalms, hymns, and spiritual songs, all with grace in your hearts to God.  (17)  And whatever you do in word or deed, do it all in the name of the Lord Jesus, giving thanks to God the Father through him.</a:t>
            </a:r>
          </a:p>
          <a:p>
            <a:endParaRPr lang="en-US" sz="1400" dirty="0"/>
          </a:p>
          <a:p>
            <a:endParaRPr lang="en-US" sz="1400" dirty="0"/>
          </a:p>
          <a:p>
            <a:endParaRPr lang="en-US" sz="1400" dirty="0"/>
          </a:p>
          <a:p>
            <a:endParaRPr lang="en-US" sz="1400" dirty="0"/>
          </a:p>
          <a:p>
            <a:r>
              <a:rPr lang="en-US" sz="1400" b="1" dirty="0"/>
              <a:t>1 Timothy 4:12 </a:t>
            </a:r>
            <a:r>
              <a:rPr lang="en-US" sz="1400" dirty="0"/>
              <a:t>(One’s maturity is not measured by one’s learning or age, but rather by one’s lifestyle.)</a:t>
            </a:r>
          </a:p>
          <a:p>
            <a:endParaRPr lang="en-US" sz="1400" dirty="0"/>
          </a:p>
          <a:p>
            <a:r>
              <a:rPr lang="en-US" sz="1400" dirty="0"/>
              <a:t>Worship helps people focus on God;</a:t>
            </a:r>
          </a:p>
          <a:p>
            <a:r>
              <a:rPr lang="en-US" sz="1400" dirty="0"/>
              <a:t>Fellowship helps people face life’s problems;</a:t>
            </a:r>
          </a:p>
          <a:p>
            <a:r>
              <a:rPr lang="en-US" sz="1400" dirty="0"/>
              <a:t>Discipleship helps fortify people’s faith;</a:t>
            </a:r>
          </a:p>
          <a:p>
            <a:r>
              <a:rPr lang="en-US" sz="1400" dirty="0"/>
              <a:t>Service helps people find their talents;</a:t>
            </a:r>
          </a:p>
          <a:p>
            <a:r>
              <a:rPr lang="en-US" sz="1400" dirty="0"/>
              <a:t>Evangelism helps people fulfill their mission</a:t>
            </a:r>
          </a:p>
          <a:p>
            <a:endParaRPr lang="en-US" sz="1400" dirty="0"/>
          </a:p>
          <a:p>
            <a:endParaRPr lang="en-US" sz="1400" dirty="0"/>
          </a:p>
          <a:p>
            <a:r>
              <a:rPr lang="en-US" sz="1400" dirty="0"/>
              <a:t>Rom 12:1-2  Therefore I exhort you, brothers and sisters, by the mercies of God, to present your bodies as a sacrifice – alive, holy, and pleasing to God – which is your reasonable service.  (2)  Do not be conformed to this present world, but be transformed by the renewing of your mind, so that you may test and approve what is the will of God – what is good and well-pleasing and perfect.</a:t>
            </a:r>
          </a:p>
          <a:p>
            <a:endParaRPr lang="en-US" sz="1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b="0" i="0" u="none" strike="noStrike" kern="1200" baseline="0" dirty="0">
                <a:solidFill>
                  <a:schemeClr val="tx1"/>
                </a:solidFill>
                <a:latin typeface="+mn-lt"/>
                <a:ea typeface="ＭＳ Ｐゴシック" pitchFamily="-106" charset="-128"/>
                <a:cs typeface="ＭＳ Ｐゴシック" pitchFamily="-106" charset="-128"/>
              </a:rPr>
              <a:t>Gal 5:1-15  For freedom Christ has set us free. Stand firm, then, and do not be subject again to the yoke of slavery.  (2)  Listen! I, Paul, tell you that if you let yourselves be circumcised, Christ will be of no benefit to you at all!  (3)  And I testify again to every man who lets himself be circumcised that he is obligated to obey the whole law.  (4)  You who are trying to be declared righteous by the law have been alienated from Christ; you have fallen away from grace!  (5)  For through the Spirit, by faith, we wait expectantly for the hope of righteousness.  (6)  For in Christ Jesus neither circumcision nor uncircumcision carries any weight – the only thing that matters is faith working through love.  (7)  You were running well; who prevented you from obeying the truth?  (8)  This persuasion does not come from the one who calls you!  (9)  A little yeast makes the whole batch of dough rise!  (10)  I am confident in the Lord that you will accept no other view. But the one who is confusing you will pay the penalty, whoever he may be.  (11)  Now, brothers and sisters, if I am still preaching circumcision, why am I still being persecuted? In that case the offense of the cross has been removed.  (12)  I wish those agitators would go so far as to castrate themselves!  (13)  For you were called to freedom, brothers and sisters; only do not use your freedom as an opportunity to indulge your flesh, but through love serve one another.  (14)  For the whole law can be summed up in a single commandment, namely, “</a:t>
            </a:r>
            <a:r>
              <a:rPr lang="en-US" sz="1400" b="1" i="1" u="none" strike="noStrike" kern="1200" baseline="0" dirty="0">
                <a:solidFill>
                  <a:schemeClr val="tx1"/>
                </a:solidFill>
                <a:latin typeface="+mn-lt"/>
                <a:ea typeface="ＭＳ Ｐゴシック" pitchFamily="-106" charset="-128"/>
                <a:cs typeface="ＭＳ Ｐゴシック" pitchFamily="-106" charset="-128"/>
              </a:rPr>
              <a:t>You must love your neighbor as yourself</a:t>
            </a:r>
            <a:r>
              <a:rPr lang="en-US" sz="1400" b="0" i="0" u="none" strike="noStrike" kern="1200" baseline="0" dirty="0">
                <a:solidFill>
                  <a:schemeClr val="tx1"/>
                </a:solidFill>
                <a:latin typeface="+mn-lt"/>
                <a:ea typeface="ＭＳ Ｐゴシック" pitchFamily="-106" charset="-128"/>
                <a:cs typeface="ＭＳ Ｐゴシック" pitchFamily="-106" charset="-128"/>
              </a:rPr>
              <a:t>.”  (15)  However, if you continually bite and devour one another, beware that you are not consumed by one another.</a:t>
            </a:r>
          </a:p>
          <a:p>
            <a:endParaRPr lang="en-US" sz="1400" dirty="0"/>
          </a:p>
          <a:p>
            <a:r>
              <a:rPr lang="en-US" sz="1400" dirty="0"/>
              <a:t>Read Gal 6</a:t>
            </a:r>
          </a:p>
          <a:p>
            <a:endParaRPr lang="en-US" sz="1400" dirty="0"/>
          </a:p>
          <a:p>
            <a:r>
              <a:rPr lang="en-US" sz="1400" dirty="0"/>
              <a:t>Read Eph 3 – 6</a:t>
            </a:r>
          </a:p>
          <a:p>
            <a:endParaRPr lang="en-US" sz="1400" dirty="0"/>
          </a:p>
          <a:p>
            <a:endParaRPr lang="en-US" sz="1400" dirty="0"/>
          </a:p>
          <a:p>
            <a:endParaRPr lang="en-US" sz="1400" dirty="0"/>
          </a:p>
          <a:p>
            <a:endParaRPr lang="en-US" sz="1400"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2231228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b="1" dirty="0"/>
              <a:t>Reflecting on the way that God operates…</a:t>
            </a:r>
          </a:p>
          <a:p>
            <a:endParaRPr lang="en-US" dirty="0"/>
          </a:p>
          <a:p>
            <a:pPr marL="228600" indent="-228600">
              <a:buAutoNum type="arabicPeriod"/>
            </a:pPr>
            <a:r>
              <a:rPr lang="en-US" dirty="0"/>
              <a:t>Thru 1 man, Adam, sin entered the World.</a:t>
            </a:r>
          </a:p>
          <a:p>
            <a:pPr marL="228600" indent="-228600">
              <a:buAutoNum type="arabicPeriod"/>
            </a:pPr>
            <a:r>
              <a:rPr lang="en-US" dirty="0"/>
              <a:t>Thru 1 man, Noah, God resolved to renew this World and promised to overcome the effects of sin in it.</a:t>
            </a:r>
          </a:p>
          <a:p>
            <a:pPr marL="228600" indent="-228600">
              <a:buAutoNum type="arabicPeriod"/>
            </a:pPr>
            <a:r>
              <a:rPr lang="en-US" dirty="0"/>
              <a:t>Thru 1 man, Abraham, God reached a family and promised to bless all families.</a:t>
            </a:r>
          </a:p>
          <a:p>
            <a:pPr marL="228600" indent="-228600">
              <a:buAutoNum type="arabicPeriod"/>
            </a:pPr>
            <a:r>
              <a:rPr lang="en-US" dirty="0"/>
              <a:t>Thru 1 man, Moses, God reached a nation and promised to bless all nations.</a:t>
            </a:r>
          </a:p>
          <a:p>
            <a:pPr marL="228600" indent="-228600">
              <a:buAutoNum type="arabicPeriod"/>
            </a:pPr>
            <a:r>
              <a:rPr lang="en-US" dirty="0"/>
              <a:t>Thru 1 man, Jesus, God reached the world and promises to be with each of us to the end of the World</a:t>
            </a:r>
          </a:p>
          <a:p>
            <a:pPr marL="228600" indent="-228600">
              <a:buAutoNum type="arabicPeriod"/>
            </a:pPr>
            <a:endParaRPr lang="en-US" dirty="0"/>
          </a:p>
          <a:p>
            <a:pPr marL="0" indent="0">
              <a:buNone/>
            </a:pPr>
            <a:r>
              <a:rPr lang="en-US" b="1" dirty="0"/>
              <a:t>Does God want a specific outcome from humanity…?</a:t>
            </a:r>
          </a:p>
          <a:p>
            <a:endParaRPr lang="en-US" dirty="0"/>
          </a:p>
          <a:p>
            <a:r>
              <a:rPr lang="en-US" b="1" dirty="0"/>
              <a:t>Perspective on why God operates the way that He has in human history…</a:t>
            </a:r>
          </a:p>
          <a:p>
            <a:endParaRPr lang="en-US" dirty="0"/>
          </a:p>
          <a:p>
            <a:r>
              <a:rPr lang="en-US" sz="1200" b="1" kern="1200" dirty="0">
                <a:solidFill>
                  <a:schemeClr val="tx1"/>
                </a:solidFill>
                <a:effectLst/>
                <a:latin typeface="+mn-lt"/>
                <a:ea typeface="ＭＳ Ｐゴシック" pitchFamily="-106" charset="-128"/>
                <a:cs typeface="ＭＳ Ｐゴシック" pitchFamily="-106" charset="-128"/>
              </a:rPr>
              <a:t>Aleksandr Solzhenitsyn was a Russian novelist and dissident who survived the Soviet gulag labor camps. His book </a:t>
            </a:r>
            <a:r>
              <a:rPr lang="en-US" sz="1200" b="1" i="1" kern="1200" dirty="0">
                <a:solidFill>
                  <a:schemeClr val="tx1"/>
                </a:solidFill>
                <a:effectLst/>
                <a:latin typeface="+mn-lt"/>
                <a:ea typeface="ＭＳ Ｐゴシック" pitchFamily="-106" charset="-128"/>
                <a:cs typeface="ＭＳ Ｐゴシック" pitchFamily="-106" charset="-128"/>
              </a:rPr>
              <a:t>The Gulag Archipelago</a:t>
            </a:r>
            <a:r>
              <a:rPr lang="en-US" sz="1200" b="1" kern="1200" dirty="0">
                <a:solidFill>
                  <a:schemeClr val="tx1"/>
                </a:solidFill>
                <a:effectLst/>
                <a:latin typeface="+mn-lt"/>
                <a:ea typeface="ＭＳ Ｐゴシック" pitchFamily="-106" charset="-128"/>
                <a:cs typeface="ＭＳ Ｐゴシック" pitchFamily="-106" charset="-128"/>
              </a:rPr>
              <a:t> (1973) exposed the massive system of political repression in the USSR, combining his own experiences with testimonies from hundreds of prisoners. It shattered illusions about Soviet communism in the West and helped erode the Soviet regime’s moral authority.</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kern="1200" dirty="0">
                <a:solidFill>
                  <a:schemeClr val="tx1"/>
                </a:solidFill>
                <a:effectLst/>
                <a:latin typeface="+mn-lt"/>
                <a:ea typeface="ＭＳ Ｐゴシック" pitchFamily="-106" charset="-128"/>
                <a:cs typeface="ＭＳ Ｐゴシック" pitchFamily="-106" charset="-128"/>
              </a:rPr>
              <a:t>A famous line from </a:t>
            </a:r>
            <a:r>
              <a:rPr lang="en-US" sz="1200" i="1" kern="1200" dirty="0">
                <a:solidFill>
                  <a:schemeClr val="tx1"/>
                </a:solidFill>
                <a:effectLst/>
                <a:latin typeface="+mn-lt"/>
                <a:ea typeface="ＭＳ Ｐゴシック" pitchFamily="-106" charset="-128"/>
                <a:cs typeface="ＭＳ Ｐゴシック" pitchFamily="-106" charset="-128"/>
              </a:rPr>
              <a:t>The Gulag Archipelago</a:t>
            </a:r>
            <a:r>
              <a:rPr lang="en-US" sz="1200" kern="1200" dirty="0">
                <a:solidFill>
                  <a:schemeClr val="tx1"/>
                </a:solidFill>
                <a:effectLst/>
                <a:latin typeface="+mn-lt"/>
                <a:ea typeface="ＭＳ Ｐゴシック" pitchFamily="-106" charset="-128"/>
                <a:cs typeface="ＭＳ Ｐゴシック" pitchFamily="-106" charset="-128"/>
              </a:rPr>
              <a:t> is:</a:t>
            </a:r>
          </a:p>
          <a:p>
            <a:r>
              <a:rPr lang="en-US" sz="1200" b="1" kern="1200" dirty="0">
                <a:solidFill>
                  <a:schemeClr val="tx1"/>
                </a:solidFill>
                <a:effectLst/>
                <a:latin typeface="+mn-lt"/>
                <a:ea typeface="ＭＳ Ｐゴシック" pitchFamily="-106" charset="-128"/>
                <a:cs typeface="ＭＳ Ｐゴシック" pitchFamily="-106" charset="-128"/>
              </a:rPr>
              <a:t>“The line dividing good and evil cuts through the heart of every human being.”</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Sometimes it’s paraphrased as </a:t>
            </a:r>
            <a:r>
              <a:rPr lang="en-US" sz="1200" i="1" kern="1200" dirty="0">
                <a:solidFill>
                  <a:schemeClr val="tx1"/>
                </a:solidFill>
                <a:effectLst/>
                <a:latin typeface="+mn-lt"/>
                <a:ea typeface="ＭＳ Ｐゴシック" pitchFamily="-106" charset="-128"/>
                <a:cs typeface="ＭＳ Ｐゴシック" pitchFamily="-106" charset="-128"/>
              </a:rPr>
              <a:t>“the line between good and evil runs through every human heart.”</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b="1" kern="1200" dirty="0">
                <a:solidFill>
                  <a:schemeClr val="tx1"/>
                </a:solidFill>
                <a:effectLst/>
                <a:latin typeface="+mn-lt"/>
                <a:ea typeface="ＭＳ Ｐゴシック" pitchFamily="-106" charset="-128"/>
                <a:cs typeface="ＭＳ Ｐゴシック" pitchFamily="-106" charset="-128"/>
              </a:rPr>
              <a:t>Context in </a:t>
            </a:r>
            <a:r>
              <a:rPr lang="en-US" sz="1200" b="1" i="1" kern="1200" dirty="0">
                <a:solidFill>
                  <a:schemeClr val="tx1"/>
                </a:solidFill>
                <a:effectLst/>
                <a:latin typeface="+mn-lt"/>
                <a:ea typeface="ＭＳ Ｐゴシック" pitchFamily="-106" charset="-128"/>
                <a:cs typeface="ＭＳ Ｐゴシック" pitchFamily="-106" charset="-128"/>
              </a:rPr>
              <a:t>The Gulag Archipelago</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Solzhenitsyn reflects on what he learned while imprisoned in the Soviet gulag system. He expected that “evil” was only something done by cruel guards, corrupt officials, or dictators like Stalin. But in prison he realized it was more complicated:</a:t>
            </a:r>
          </a:p>
          <a:p>
            <a:pPr rtl="0" fontAlgn="ctr"/>
            <a:r>
              <a:rPr lang="en-US" sz="1200" kern="1200" dirty="0">
                <a:solidFill>
                  <a:schemeClr val="tx1"/>
                </a:solidFill>
                <a:effectLst/>
                <a:latin typeface="+mn-lt"/>
                <a:ea typeface="ＭＳ Ｐゴシック" pitchFamily="-106" charset="-128"/>
                <a:cs typeface="ＭＳ Ｐゴシック" pitchFamily="-106" charset="-128"/>
              </a:rPr>
              <a:t>Evil isn’t just an external force embodied by villains “out there.”</a:t>
            </a:r>
          </a:p>
          <a:p>
            <a:pPr rtl="0" fontAlgn="ctr"/>
            <a:r>
              <a:rPr lang="en-US" sz="1200" kern="1200" dirty="0">
                <a:solidFill>
                  <a:schemeClr val="tx1"/>
                </a:solidFill>
                <a:effectLst/>
                <a:latin typeface="+mn-lt"/>
                <a:ea typeface="ＭＳ Ｐゴシック" pitchFamily="-106" charset="-128"/>
                <a:cs typeface="ＭＳ Ｐゴシック" pitchFamily="-106" charset="-128"/>
              </a:rPr>
              <a:t>Each human being has the </a:t>
            </a:r>
            <a:r>
              <a:rPr lang="en-US" sz="1200" b="1" kern="1200" dirty="0">
                <a:solidFill>
                  <a:schemeClr val="tx1"/>
                </a:solidFill>
                <a:effectLst/>
                <a:latin typeface="+mn-lt"/>
                <a:ea typeface="ＭＳ Ｐゴシック" pitchFamily="-106" charset="-128"/>
                <a:cs typeface="ＭＳ Ｐゴシック" pitchFamily="-106" charset="-128"/>
              </a:rPr>
              <a:t>capacity for both good and evil</a:t>
            </a:r>
            <a:r>
              <a:rPr lang="en-US" sz="1200" kern="1200" dirty="0">
                <a:solidFill>
                  <a:schemeClr val="tx1"/>
                </a:solidFill>
                <a:effectLst/>
                <a:latin typeface="+mn-lt"/>
                <a:ea typeface="ＭＳ Ｐゴシック" pitchFamily="-106" charset="-128"/>
                <a:cs typeface="ＭＳ Ｐゴシック" pitchFamily="-106" charset="-128"/>
              </a:rPr>
              <a:t> within themselves.</a:t>
            </a:r>
          </a:p>
          <a:p>
            <a:pPr rtl="0" fontAlgn="ctr"/>
            <a:r>
              <a:rPr lang="en-US" sz="1200" kern="1200" dirty="0">
                <a:solidFill>
                  <a:schemeClr val="tx1"/>
                </a:solidFill>
                <a:effectLst/>
                <a:latin typeface="+mn-lt"/>
                <a:ea typeface="ＭＳ Ｐゴシック" pitchFamily="-106" charset="-128"/>
                <a:cs typeface="ＭＳ Ｐゴシック" pitchFamily="-106" charset="-128"/>
              </a:rPr>
              <a:t>Even in the gulag, he observed that some prisoners betrayed others for survival, while others sacrificed for strangers.</a:t>
            </a:r>
          </a:p>
          <a:p>
            <a:r>
              <a:rPr lang="en-US" sz="1200" kern="1200" dirty="0">
                <a:solidFill>
                  <a:schemeClr val="tx1"/>
                </a:solidFill>
                <a:effectLst/>
                <a:latin typeface="+mn-lt"/>
                <a:ea typeface="ＭＳ Ｐゴシック" pitchFamily="-106" charset="-128"/>
                <a:cs typeface="ＭＳ Ｐゴシック" pitchFamily="-106" charset="-128"/>
              </a:rPr>
              <a:t>This realization transformed his worldview. He stopped seeing history as a battle of “good people vs. bad people” and instead as a struggle </a:t>
            </a:r>
            <a:r>
              <a:rPr lang="en-US" sz="1200" b="1" kern="1200" dirty="0">
                <a:solidFill>
                  <a:schemeClr val="tx1"/>
                </a:solidFill>
                <a:effectLst/>
                <a:latin typeface="+mn-lt"/>
                <a:ea typeface="ＭＳ Ｐゴシック" pitchFamily="-106" charset="-128"/>
                <a:cs typeface="ＭＳ Ｐゴシック" pitchFamily="-106" charset="-128"/>
              </a:rPr>
              <a:t>within each person</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b="1" kern="1200" dirty="0">
                <a:solidFill>
                  <a:schemeClr val="tx1"/>
                </a:solidFill>
                <a:effectLst/>
                <a:latin typeface="+mn-lt"/>
                <a:ea typeface="ＭＳ Ｐゴシック" pitchFamily="-106" charset="-128"/>
                <a:cs typeface="ＭＳ Ｐゴシック" pitchFamily="-106" charset="-128"/>
              </a:rPr>
              <a:t>His Perspective</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Solzhenitsyn’s insight was deeply shaped by his </a:t>
            </a:r>
            <a:r>
              <a:rPr lang="en-US" sz="1200" b="1" kern="1200" dirty="0">
                <a:solidFill>
                  <a:schemeClr val="tx1"/>
                </a:solidFill>
                <a:effectLst/>
                <a:latin typeface="+mn-lt"/>
                <a:ea typeface="ＭＳ Ｐゴシック" pitchFamily="-106" charset="-128"/>
                <a:cs typeface="ＭＳ Ｐゴシック" pitchFamily="-106" charset="-128"/>
              </a:rPr>
              <a:t>Christian and moral awakening</a:t>
            </a:r>
            <a:r>
              <a:rPr lang="en-US" sz="1200" kern="1200" dirty="0">
                <a:solidFill>
                  <a:schemeClr val="tx1"/>
                </a:solidFill>
                <a:effectLst/>
                <a:latin typeface="+mn-lt"/>
                <a:ea typeface="ＭＳ Ｐゴシック" pitchFamily="-106" charset="-128"/>
                <a:cs typeface="ＭＳ Ｐゴシック" pitchFamily="-106" charset="-128"/>
              </a:rPr>
              <a:t> while in prison. He came to believe:</a:t>
            </a:r>
          </a:p>
          <a:p>
            <a:pPr rtl="0" fontAlgn="ctr"/>
            <a:r>
              <a:rPr lang="en-US" sz="1200" kern="1200" dirty="0">
                <a:solidFill>
                  <a:schemeClr val="tx1"/>
                </a:solidFill>
                <a:effectLst/>
                <a:latin typeface="+mn-lt"/>
                <a:ea typeface="ＭＳ Ｐゴシック" pitchFamily="-106" charset="-128"/>
                <a:cs typeface="ＭＳ Ｐゴシック" pitchFamily="-106" charset="-128"/>
              </a:rPr>
              <a:t>The first task of confronting evil is </a:t>
            </a:r>
            <a:r>
              <a:rPr lang="en-US" sz="1200" b="1" kern="1200" dirty="0">
                <a:solidFill>
                  <a:schemeClr val="tx1"/>
                </a:solidFill>
                <a:effectLst/>
                <a:latin typeface="+mn-lt"/>
                <a:ea typeface="ＭＳ Ｐゴシック" pitchFamily="-106" charset="-128"/>
                <a:cs typeface="ＭＳ Ｐゴシック" pitchFamily="-106" charset="-128"/>
              </a:rPr>
              <a:t>self-examination</a:t>
            </a:r>
            <a:r>
              <a:rPr lang="en-US" sz="1200" kern="1200" dirty="0">
                <a:solidFill>
                  <a:schemeClr val="tx1"/>
                </a:solidFill>
                <a:effectLst/>
                <a:latin typeface="+mn-lt"/>
                <a:ea typeface="ＭＳ Ｐゴシック" pitchFamily="-106" charset="-128"/>
                <a:cs typeface="ＭＳ Ｐゴシック" pitchFamily="-106" charset="-128"/>
              </a:rPr>
              <a:t>.</a:t>
            </a:r>
          </a:p>
          <a:p>
            <a:pPr rtl="0" fontAlgn="ctr"/>
            <a:r>
              <a:rPr lang="en-US" sz="1200" kern="1200" dirty="0">
                <a:solidFill>
                  <a:schemeClr val="tx1"/>
                </a:solidFill>
                <a:effectLst/>
                <a:latin typeface="+mn-lt"/>
                <a:ea typeface="ＭＳ Ｐゴシック" pitchFamily="-106" charset="-128"/>
                <a:cs typeface="ＭＳ Ｐゴシック" pitchFamily="-106" charset="-128"/>
              </a:rPr>
              <a:t>No ideology or revolution can “fix humanity,” because even if you topple oppressors, evil remains in the hearts of ordinary people.</a:t>
            </a:r>
          </a:p>
          <a:p>
            <a:pPr rtl="0" fontAlgn="ctr"/>
            <a:r>
              <a:rPr lang="en-US" sz="1200" kern="1200" dirty="0">
                <a:solidFill>
                  <a:schemeClr val="tx1"/>
                </a:solidFill>
                <a:effectLst/>
                <a:latin typeface="+mn-lt"/>
                <a:ea typeface="ＭＳ Ｐゴシック" pitchFamily="-106" charset="-128"/>
                <a:cs typeface="ＭＳ Ｐゴシック" pitchFamily="-106" charset="-128"/>
              </a:rPr>
              <a:t>True freedom and justice require </a:t>
            </a:r>
            <a:r>
              <a:rPr lang="en-US" sz="1200" b="1" kern="1200" dirty="0">
                <a:solidFill>
                  <a:schemeClr val="tx1"/>
                </a:solidFill>
                <a:effectLst/>
                <a:latin typeface="+mn-lt"/>
                <a:ea typeface="ＭＳ Ｐゴシック" pitchFamily="-106" charset="-128"/>
                <a:cs typeface="ＭＳ Ｐゴシック" pitchFamily="-106" charset="-128"/>
              </a:rPr>
              <a:t>moral transformation from within</a:t>
            </a:r>
            <a:r>
              <a:rPr lang="en-US" sz="1200" kern="1200" dirty="0">
                <a:solidFill>
                  <a:schemeClr val="tx1"/>
                </a:solidFill>
                <a:effectLst/>
                <a:latin typeface="+mn-lt"/>
                <a:ea typeface="ＭＳ Ｐゴシック" pitchFamily="-106" charset="-128"/>
                <a:cs typeface="ＭＳ Ｐゴシック" pitchFamily="-106" charset="-128"/>
              </a:rPr>
              <a:t>, not just political change.</a:t>
            </a: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b="1" kern="1200" dirty="0">
                <a:solidFill>
                  <a:schemeClr val="tx1"/>
                </a:solidFill>
                <a:effectLst/>
                <a:latin typeface="+mn-lt"/>
                <a:ea typeface="ＭＳ Ｐゴシック" pitchFamily="-106" charset="-128"/>
                <a:cs typeface="ＭＳ Ｐゴシック" pitchFamily="-106" charset="-128"/>
              </a:rPr>
              <a:t>Why It Resonates</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This quote has endured because it challenges simplistic thinking:</a:t>
            </a:r>
          </a:p>
          <a:p>
            <a:pPr rtl="0" fontAlgn="ctr"/>
            <a:r>
              <a:rPr lang="en-US" sz="1200" kern="1200" dirty="0">
                <a:solidFill>
                  <a:schemeClr val="tx1"/>
                </a:solidFill>
                <a:effectLst/>
                <a:latin typeface="+mn-lt"/>
                <a:ea typeface="ＭＳ Ｐゴシック" pitchFamily="-106" charset="-128"/>
                <a:cs typeface="ＭＳ Ｐゴシック" pitchFamily="-106" charset="-128"/>
              </a:rPr>
              <a:t>It rejects the idea that evil is only in “them” (the enemy, the other side, the government).</a:t>
            </a:r>
          </a:p>
          <a:p>
            <a:pPr rtl="0" fontAlgn="ctr"/>
            <a:r>
              <a:rPr lang="en-US" sz="1200" kern="1200" dirty="0">
                <a:solidFill>
                  <a:schemeClr val="tx1"/>
                </a:solidFill>
                <a:effectLst/>
                <a:latin typeface="+mn-lt"/>
                <a:ea typeface="ＭＳ Ｐゴシック" pitchFamily="-106" charset="-128"/>
                <a:cs typeface="ＭＳ Ｐゴシック" pitchFamily="-106" charset="-128"/>
              </a:rPr>
              <a:t>It reminds us that the battle between good and evil is </a:t>
            </a:r>
            <a:r>
              <a:rPr lang="en-US" sz="1200" b="1" kern="1200" dirty="0">
                <a:solidFill>
                  <a:schemeClr val="tx1"/>
                </a:solidFill>
                <a:effectLst/>
                <a:latin typeface="+mn-lt"/>
                <a:ea typeface="ＭＳ Ｐゴシック" pitchFamily="-106" charset="-128"/>
                <a:cs typeface="ＭＳ Ｐゴシック" pitchFamily="-106" charset="-128"/>
              </a:rPr>
              <a:t>internal and personal</a:t>
            </a:r>
            <a:r>
              <a:rPr lang="en-US" sz="1200" kern="1200" dirty="0">
                <a:solidFill>
                  <a:schemeClr val="tx1"/>
                </a:solidFill>
                <a:effectLst/>
                <a:latin typeface="+mn-lt"/>
                <a:ea typeface="ＭＳ Ｐゴシック" pitchFamily="-106" charset="-128"/>
                <a:cs typeface="ＭＳ Ｐゴシック" pitchFamily="-106" charset="-128"/>
              </a:rPr>
              <a:t>.</a:t>
            </a:r>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9</a:t>
            </a:fld>
            <a:endParaRPr lang="en-US" dirty="0"/>
          </a:p>
        </p:txBody>
      </p:sp>
    </p:spTree>
    <p:extLst>
      <p:ext uri="{BB962C8B-B14F-4D97-AF65-F5344CB8AC3E}">
        <p14:creationId xmlns:p14="http://schemas.microsoft.com/office/powerpoint/2010/main" val="2572690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A53F3-F5FA-47DF-8211-8B502AD79E23}"/>
              </a:ext>
            </a:extLst>
          </p:cNvPr>
          <p:cNvSpPr txBox="1">
            <a:spLocks/>
          </p:cNvSpPr>
          <p:nvPr/>
        </p:nvSpPr>
        <p:spPr bwMode="auto">
          <a:xfrm>
            <a:off x="457200" y="457200"/>
            <a:ext cx="82296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55000" lnSpcReduction="2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6700" dirty="0"/>
              <a:t>How Then Shall We Live?</a:t>
            </a:r>
            <a:br>
              <a:rPr lang="en-US" dirty="0"/>
            </a:br>
            <a:endParaRPr lang="en-US" dirty="0"/>
          </a:p>
          <a:p>
            <a:r>
              <a:rPr lang="en-US" sz="3600" dirty="0">
                <a:solidFill>
                  <a:schemeClr val="accent1">
                    <a:lumMod val="50000"/>
                  </a:schemeClr>
                </a:solidFill>
              </a:rPr>
              <a:t>The Just Shall Live by Faith</a:t>
            </a:r>
            <a:endParaRPr lang="en-US" sz="3300" dirty="0">
              <a:solidFill>
                <a:schemeClr val="accent1">
                  <a:lumMod val="50000"/>
                </a:schemeClr>
              </a:solidFill>
            </a:endParaRPr>
          </a:p>
          <a:p>
            <a:endParaRPr lang="en-US" sz="3300" dirty="0">
              <a:solidFill>
                <a:schemeClr val="accent1">
                  <a:lumMod val="50000"/>
                </a:schemeClr>
              </a:solidFill>
            </a:endParaRPr>
          </a:p>
          <a:p>
            <a:endParaRPr lang="en-US" sz="2400" dirty="0">
              <a:solidFill>
                <a:schemeClr val="tx2">
                  <a:lumMod val="60000"/>
                  <a:lumOff val="40000"/>
                </a:schemeClr>
              </a:solidFill>
            </a:endParaRPr>
          </a:p>
          <a:p>
            <a:r>
              <a:rPr lang="en-US" b="0" dirty="0"/>
              <a:t>Now it is clear no one is justified before God by the law, because </a:t>
            </a:r>
            <a:r>
              <a:rPr lang="en-US" i="1" dirty="0"/>
              <a:t>the righteous one will live by faith</a:t>
            </a:r>
            <a:r>
              <a:rPr lang="en-US" b="0" dirty="0"/>
              <a:t>. But the law is not based on faith, but </a:t>
            </a:r>
            <a:r>
              <a:rPr lang="en-US" i="1" dirty="0"/>
              <a:t>the one who does</a:t>
            </a:r>
            <a:r>
              <a:rPr lang="en-US" b="0" dirty="0"/>
              <a:t> the works of the law </a:t>
            </a:r>
            <a:r>
              <a:rPr lang="en-US" i="1" dirty="0"/>
              <a:t>will live by them</a:t>
            </a:r>
            <a:r>
              <a:rPr lang="en-US" b="0" dirty="0"/>
              <a:t>. Christ redeemed us from the curse of the law by becoming a curse for us (because it is written, “</a:t>
            </a:r>
            <a:r>
              <a:rPr lang="en-US" i="1" dirty="0"/>
              <a:t>Cursed is everyone who hangs on a tree</a:t>
            </a:r>
            <a:r>
              <a:rPr lang="en-US" b="0" dirty="0"/>
              <a:t>”) in order that in Christ Jesus the blessing of Abraham would come to the Gentiles, so that we could receive the promise of the Spirit by faith.</a:t>
            </a:r>
          </a:p>
          <a:p>
            <a:r>
              <a:rPr lang="en-US" b="0" dirty="0"/>
              <a:t>(Galatians 3:11-14)</a:t>
            </a:r>
            <a:endParaRPr lang="en-US" dirty="0">
              <a:solidFill>
                <a:schemeClr val="tx2">
                  <a:lumMod val="60000"/>
                  <a:lumOff val="40000"/>
                </a:schemeClr>
              </a:solidFill>
            </a:endParaRPr>
          </a:p>
          <a:p>
            <a:endParaRPr lang="en-US" dirty="0">
              <a:solidFill>
                <a:schemeClr val="tx2">
                  <a:lumMod val="60000"/>
                  <a:lumOff val="40000"/>
                </a:schemeClr>
              </a:solidFill>
            </a:endParaRPr>
          </a:p>
          <a:p>
            <a:endParaRPr lang="en-US" dirty="0">
              <a:solidFill>
                <a:schemeClr val="tx2">
                  <a:lumMod val="60000"/>
                  <a:lumOff val="40000"/>
                </a:schemeClr>
              </a:solidFill>
            </a:endParaRPr>
          </a:p>
          <a:p>
            <a:r>
              <a:rPr lang="en-US" dirty="0">
                <a:solidFill>
                  <a:schemeClr val="tx2">
                    <a:lumMod val="60000"/>
                    <a:lumOff val="40000"/>
                  </a:schemeClr>
                </a:solidFill>
              </a:rPr>
              <a:t>http://tinyurl.com/Call2Unity</a:t>
            </a: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2</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Just Shall Live by Faith</a:t>
            </a:r>
            <a:br>
              <a:rPr lang="en-US" dirty="0"/>
            </a:br>
            <a:r>
              <a:rPr lang="en-US" sz="2400" dirty="0">
                <a:solidFill>
                  <a:schemeClr val="tx2">
                    <a:lumMod val="60000"/>
                    <a:lumOff val="40000"/>
                  </a:schemeClr>
                </a:solidFill>
              </a:rPr>
              <a:t>Habakkuk 2:4</a:t>
            </a:r>
          </a:p>
        </p:txBody>
      </p:sp>
      <p:sp>
        <p:nvSpPr>
          <p:cNvPr id="6" name="TextBox 5"/>
          <p:cNvSpPr txBox="1"/>
          <p:nvPr/>
        </p:nvSpPr>
        <p:spPr>
          <a:xfrm>
            <a:off x="381000" y="1198319"/>
            <a:ext cx="8442960" cy="1508105"/>
          </a:xfrm>
          <a:prstGeom prst="rect">
            <a:avLst/>
          </a:prstGeom>
          <a:noFill/>
        </p:spPr>
        <p:txBody>
          <a:bodyPr wrap="square" rtlCol="0">
            <a:spAutoFit/>
          </a:bodyPr>
          <a:lstStyle/>
          <a:p>
            <a:r>
              <a:rPr lang="en-US" sz="2000" i="1" u="sng" dirty="0">
                <a:solidFill>
                  <a:schemeClr val="accent1"/>
                </a:solidFill>
              </a:rPr>
              <a:t>The </a:t>
            </a:r>
            <a:r>
              <a:rPr lang="en-US" sz="2000" b="1" i="1" u="sng" dirty="0">
                <a:solidFill>
                  <a:schemeClr val="accent1"/>
                </a:solidFill>
              </a:rPr>
              <a:t>Just</a:t>
            </a:r>
            <a:r>
              <a:rPr lang="en-US" sz="2000" i="1" u="sng" dirty="0">
                <a:solidFill>
                  <a:schemeClr val="accent1"/>
                </a:solidFill>
              </a:rPr>
              <a:t>…  Who?</a:t>
            </a:r>
          </a:p>
          <a:p>
            <a:pPr marL="342900" indent="-342900">
              <a:buFont typeface="Arial" pitchFamily="34" charset="0"/>
              <a:buChar char="•"/>
            </a:pPr>
            <a:r>
              <a:rPr lang="en-US" b="1" dirty="0"/>
              <a:t>Rom 1:17  </a:t>
            </a:r>
            <a:r>
              <a:rPr lang="en-US" i="1" dirty="0"/>
              <a:t>For the </a:t>
            </a:r>
            <a:r>
              <a:rPr lang="en-US" b="1" i="1" dirty="0"/>
              <a:t>righteousness of God is revealed </a:t>
            </a:r>
            <a:r>
              <a:rPr lang="en-US" i="1" dirty="0"/>
              <a:t>in the gospel from </a:t>
            </a:r>
            <a:r>
              <a:rPr lang="en-US" b="1" i="1" dirty="0"/>
              <a:t>faith to faith</a:t>
            </a:r>
            <a:r>
              <a:rPr lang="en-US" i="1" dirty="0"/>
              <a:t>, just as it is written, “</a:t>
            </a:r>
            <a:r>
              <a:rPr lang="en-US" b="1" i="1" u="sng" dirty="0"/>
              <a:t>The righteous by faith will live</a:t>
            </a:r>
            <a:r>
              <a:rPr lang="en-US" i="1" dirty="0"/>
              <a:t>.”</a:t>
            </a:r>
          </a:p>
          <a:p>
            <a:pPr marL="342900" indent="-342900">
              <a:buFont typeface="Arial" pitchFamily="34" charset="0"/>
              <a:buChar char="•"/>
            </a:pPr>
            <a:r>
              <a:rPr lang="en-US" b="1" dirty="0"/>
              <a:t>2 Cor 5:21  </a:t>
            </a:r>
            <a:r>
              <a:rPr lang="en-US" i="1" dirty="0"/>
              <a:t>God made the one who did not know sin to be sin for us, so that in Him we would </a:t>
            </a:r>
            <a:r>
              <a:rPr lang="en-US" b="1" i="1" dirty="0"/>
              <a:t>become the righteousness of God</a:t>
            </a:r>
            <a:r>
              <a:rPr lang="en-US" i="1" dirty="0"/>
              <a:t>.</a:t>
            </a:r>
          </a:p>
        </p:txBody>
      </p:sp>
      <p:sp>
        <p:nvSpPr>
          <p:cNvPr id="7" name="TextBox 6"/>
          <p:cNvSpPr txBox="1"/>
          <p:nvPr/>
        </p:nvSpPr>
        <p:spPr>
          <a:xfrm>
            <a:off x="381000" y="2708560"/>
            <a:ext cx="8458200" cy="1785104"/>
          </a:xfrm>
          <a:prstGeom prst="rect">
            <a:avLst/>
          </a:prstGeom>
          <a:noFill/>
        </p:spPr>
        <p:txBody>
          <a:bodyPr wrap="square" rtlCol="0">
            <a:spAutoFit/>
          </a:bodyPr>
          <a:lstStyle/>
          <a:p>
            <a:r>
              <a:rPr lang="en-US" sz="2000" i="1" u="sng" dirty="0">
                <a:solidFill>
                  <a:schemeClr val="accent1"/>
                </a:solidFill>
              </a:rPr>
              <a:t>…Shall </a:t>
            </a:r>
            <a:r>
              <a:rPr lang="en-US" sz="2000" b="1" i="1" u="sng" dirty="0">
                <a:solidFill>
                  <a:schemeClr val="accent1"/>
                </a:solidFill>
              </a:rPr>
              <a:t>Live</a:t>
            </a:r>
            <a:r>
              <a:rPr lang="en-US" sz="2000" i="1" u="sng" dirty="0">
                <a:solidFill>
                  <a:schemeClr val="accent1"/>
                </a:solidFill>
              </a:rPr>
              <a:t>…  How?</a:t>
            </a:r>
          </a:p>
          <a:p>
            <a:pPr marL="342900" indent="-342900">
              <a:buFont typeface="Arial" pitchFamily="34" charset="0"/>
              <a:buChar char="•"/>
            </a:pPr>
            <a:r>
              <a:rPr lang="en-US" b="1" dirty="0"/>
              <a:t>Gal 3:11-14  </a:t>
            </a:r>
            <a:r>
              <a:rPr lang="en-US" i="1" dirty="0"/>
              <a:t>Now it is clear no one is justified before God by the law, because </a:t>
            </a:r>
            <a:r>
              <a:rPr lang="en-US" b="1" i="1" u="sng" dirty="0"/>
              <a:t>the righteous one will live by faith</a:t>
            </a:r>
            <a:r>
              <a:rPr lang="en-US" i="1" dirty="0"/>
              <a:t>.  […] (13)  Christ redeemed us from the curse of the law by becoming a curse for us  […]  (14)  in order that in Christ Jesus the blessing of Abraham would come to the Gentiles, </a:t>
            </a:r>
            <a:r>
              <a:rPr lang="en-US" b="1" i="1" dirty="0"/>
              <a:t>so that we could receive the promise of the Spirit by faith</a:t>
            </a:r>
            <a:r>
              <a:rPr lang="en-US" i="1" dirty="0"/>
              <a:t>.</a:t>
            </a:r>
          </a:p>
        </p:txBody>
      </p:sp>
      <p:sp>
        <p:nvSpPr>
          <p:cNvPr id="8" name="TextBox 7"/>
          <p:cNvSpPr txBox="1"/>
          <p:nvPr/>
        </p:nvSpPr>
        <p:spPr>
          <a:xfrm>
            <a:off x="381000" y="4495800"/>
            <a:ext cx="8001000" cy="2062103"/>
          </a:xfrm>
          <a:prstGeom prst="rect">
            <a:avLst/>
          </a:prstGeom>
          <a:noFill/>
        </p:spPr>
        <p:txBody>
          <a:bodyPr wrap="square" rtlCol="0">
            <a:spAutoFit/>
          </a:bodyPr>
          <a:lstStyle/>
          <a:p>
            <a:r>
              <a:rPr lang="en-US" sz="2000" i="1" u="sng" dirty="0">
                <a:solidFill>
                  <a:schemeClr val="accent1"/>
                </a:solidFill>
              </a:rPr>
              <a:t>…By </a:t>
            </a:r>
            <a:r>
              <a:rPr lang="en-US" sz="2000" b="1" i="1" u="sng" dirty="0">
                <a:solidFill>
                  <a:schemeClr val="accent1"/>
                </a:solidFill>
              </a:rPr>
              <a:t>Faith</a:t>
            </a:r>
            <a:r>
              <a:rPr lang="en-US" sz="2000" i="1" u="sng" dirty="0">
                <a:solidFill>
                  <a:schemeClr val="accent1"/>
                </a:solidFill>
              </a:rPr>
              <a:t>.   What?</a:t>
            </a:r>
          </a:p>
          <a:p>
            <a:pPr marL="342900" indent="-342900">
              <a:buFont typeface="Arial" pitchFamily="34" charset="0"/>
              <a:buChar char="•"/>
            </a:pPr>
            <a:r>
              <a:rPr lang="en-US" b="1" i="1" dirty="0"/>
              <a:t>Heb 10:36-39  </a:t>
            </a:r>
            <a:r>
              <a:rPr lang="en-US" i="1" dirty="0"/>
              <a:t>For you need endurance in order to do God’s will and so receive what is promised.  (37)  For just a little longer and he who is coming will arrive and not delay.  (38)  </a:t>
            </a:r>
            <a:r>
              <a:rPr lang="en-US" b="1" i="1" dirty="0"/>
              <a:t>But my </a:t>
            </a:r>
            <a:r>
              <a:rPr lang="en-US" b="1" i="1" u="sng" dirty="0"/>
              <a:t>righteous one will live by faith</a:t>
            </a:r>
            <a:r>
              <a:rPr lang="en-US" i="1" dirty="0"/>
              <a:t>, and if he shrinks back, I take no pleasure in him.  (39)  </a:t>
            </a:r>
            <a:r>
              <a:rPr lang="en-US" b="1" i="1" dirty="0"/>
              <a:t>But we </a:t>
            </a:r>
            <a:r>
              <a:rPr lang="en-US" i="1" dirty="0"/>
              <a:t>are not among those who shrink back and thus perish but </a:t>
            </a:r>
            <a:r>
              <a:rPr lang="en-US" b="1" i="1" dirty="0"/>
              <a:t>are among those who have faith and preserve their souls.</a:t>
            </a:r>
          </a:p>
        </p:txBody>
      </p:sp>
    </p:spTree>
    <p:extLst>
      <p:ext uri="{BB962C8B-B14F-4D97-AF65-F5344CB8AC3E}">
        <p14:creationId xmlns:p14="http://schemas.microsoft.com/office/powerpoint/2010/main" val="80550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FD780E-16BB-83ED-5052-FB094C4CE3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F9038C-A589-6823-2EB8-B4E49682D967}"/>
              </a:ext>
            </a:extLst>
          </p:cNvPr>
          <p:cNvSpPr>
            <a:spLocks noGrp="1"/>
          </p:cNvSpPr>
          <p:nvPr>
            <p:ph type="title"/>
          </p:nvPr>
        </p:nvSpPr>
        <p:spPr>
          <a:xfrm>
            <a:off x="457200" y="0"/>
            <a:ext cx="8229600" cy="914400"/>
          </a:xfrm>
        </p:spPr>
        <p:txBody>
          <a:bodyPr>
            <a:normAutofit fontScale="90000"/>
          </a:bodyPr>
          <a:lstStyle/>
          <a:p>
            <a:pPr algn="l"/>
            <a:r>
              <a:rPr lang="en-US" sz="3600" dirty="0"/>
              <a:t>For all fall short of the Glory of God</a:t>
            </a:r>
            <a:br>
              <a:rPr lang="en-US" dirty="0"/>
            </a:br>
            <a:r>
              <a:rPr lang="en-US" sz="2400" dirty="0">
                <a:solidFill>
                  <a:schemeClr val="tx2">
                    <a:lumMod val="60000"/>
                    <a:lumOff val="40000"/>
                  </a:schemeClr>
                </a:solidFill>
              </a:rPr>
              <a:t>Truth, Sin, The Nature of Mankind, Worldviews</a:t>
            </a:r>
          </a:p>
        </p:txBody>
      </p:sp>
      <p:sp>
        <p:nvSpPr>
          <p:cNvPr id="5" name="Scroll: Horizontal 3">
            <a:extLst>
              <a:ext uri="{FF2B5EF4-FFF2-40B4-BE49-F238E27FC236}">
                <a16:creationId xmlns:a16="http://schemas.microsoft.com/office/drawing/2014/main" id="{E1785E24-9EC4-E403-5A7A-5B947EB38332}"/>
              </a:ext>
            </a:extLst>
          </p:cNvPr>
          <p:cNvSpPr/>
          <p:nvPr/>
        </p:nvSpPr>
        <p:spPr>
          <a:xfrm>
            <a:off x="457200" y="114809"/>
            <a:ext cx="8307977" cy="6743191"/>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1" dirty="0"/>
              <a:t>Truth</a:t>
            </a:r>
            <a:r>
              <a:rPr lang="en-US" dirty="0"/>
              <a:t> is objective, knowable, and </a:t>
            </a:r>
            <a:r>
              <a:rPr lang="en-US" u="sng" dirty="0"/>
              <a:t>personified</a:t>
            </a:r>
            <a:r>
              <a:rPr lang="en-US" dirty="0"/>
              <a:t> in Jesus of Nazareth. (John 14:6-11; John 18:37; Acts 2:22)</a:t>
            </a:r>
          </a:p>
          <a:p>
            <a:endParaRPr lang="en-US" dirty="0"/>
          </a:p>
          <a:p>
            <a:pPr marL="285750" indent="-285750">
              <a:buFont typeface="Arial" panose="020B0604020202020204" pitchFamily="34" charset="0"/>
              <a:buChar char="•"/>
            </a:pPr>
            <a:r>
              <a:rPr lang="en-US" dirty="0"/>
              <a:t>The </a:t>
            </a:r>
            <a:r>
              <a:rPr lang="en-US" b="1" dirty="0"/>
              <a:t>Natural Man</a:t>
            </a:r>
            <a:r>
              <a:rPr lang="en-US" dirty="0"/>
              <a:t> recognizes God’s creativity and intelligence in the created order; </a:t>
            </a:r>
            <a:r>
              <a:rPr lang="en-US" i="1" dirty="0"/>
              <a:t>but suppresses the truth in unrighteousness</a:t>
            </a:r>
            <a:r>
              <a:rPr lang="en-US" dirty="0"/>
              <a:t>. (Romans 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Moral Man</a:t>
            </a:r>
            <a:r>
              <a:rPr lang="en-US" dirty="0"/>
              <a:t> recognizes how things ought to be; </a:t>
            </a:r>
            <a:r>
              <a:rPr lang="en-US" i="1" dirty="0"/>
              <a:t>but falls short of God’s goodness revealed via his own conscience and rationality</a:t>
            </a:r>
            <a:r>
              <a:rPr lang="en-US" dirty="0"/>
              <a:t>. (Romans 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Religious Man</a:t>
            </a:r>
            <a:r>
              <a:rPr lang="en-US" dirty="0"/>
              <a:t> recognizes that God exists, and that God has expectations; </a:t>
            </a:r>
            <a:r>
              <a:rPr lang="en-US" i="1" dirty="0"/>
              <a:t>but succumbs to selfish pride, artificial authority, arrogance, and hypocrisy</a:t>
            </a:r>
            <a:r>
              <a:rPr lang="en-US" dirty="0"/>
              <a:t>. (Romans 3)</a:t>
            </a:r>
          </a:p>
          <a:p>
            <a:endParaRPr lang="en-US" dirty="0"/>
          </a:p>
          <a:p>
            <a:pPr marL="285750" indent="-285750">
              <a:buFont typeface="Arial" panose="020B0604020202020204" pitchFamily="34" charset="0"/>
              <a:buChar char="•"/>
            </a:pPr>
            <a:r>
              <a:rPr lang="en-US" dirty="0"/>
              <a:t>The </a:t>
            </a:r>
            <a:r>
              <a:rPr lang="en-US" b="1" dirty="0"/>
              <a:t>Just Man </a:t>
            </a:r>
            <a:r>
              <a:rPr lang="en-US" dirty="0"/>
              <a:t>relies upon God’s promise, lives by faith; </a:t>
            </a:r>
            <a:r>
              <a:rPr lang="en-US" i="1" dirty="0"/>
              <a:t>and receives the blessing of imputed righteousness. </a:t>
            </a:r>
            <a:r>
              <a:rPr lang="en-US" dirty="0"/>
              <a:t>(Romans 4) </a:t>
            </a:r>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83EB2878-5A97-E86C-4891-CF7A2C641EAB}"/>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83049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1000"/>
                                        <p:tgtEl>
                                          <p:spTgt spid="5">
                                            <p:txEl>
                                              <p:pRg st="6" end="6"/>
                                            </p:txEl>
                                          </p:spTgt>
                                        </p:tgtEl>
                                      </p:cBhvr>
                                    </p:animEffect>
                                    <p:anim calcmode="lin" valueType="num">
                                      <p:cBhvr>
                                        <p:cTn id="36"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fade">
                                      <p:cBhvr>
                                        <p:cTn id="42" dur="1000"/>
                                        <p:tgtEl>
                                          <p:spTgt spid="5">
                                            <p:txEl>
                                              <p:pRg st="8" end="8"/>
                                            </p:txEl>
                                          </p:spTgt>
                                        </p:tgtEl>
                                      </p:cBhvr>
                                    </p:animEffect>
                                    <p:anim calcmode="lin" valueType="num">
                                      <p:cBhvr>
                                        <p:cTn id="43"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The Gospel Message</a:t>
            </a:r>
            <a:br>
              <a:rPr lang="en-US" dirty="0"/>
            </a:br>
            <a:r>
              <a:rPr lang="en-US" sz="2400" dirty="0">
                <a:solidFill>
                  <a:schemeClr val="tx2">
                    <a:lumMod val="60000"/>
                    <a:lumOff val="40000"/>
                  </a:schemeClr>
                </a:solidFill>
              </a:rPr>
              <a:t>“Men and brethren, what shall we do?”</a:t>
            </a:r>
          </a:p>
        </p:txBody>
      </p:sp>
      <p:sp>
        <p:nvSpPr>
          <p:cNvPr id="6" name="TextBox 5"/>
          <p:cNvSpPr txBox="1"/>
          <p:nvPr/>
        </p:nvSpPr>
        <p:spPr>
          <a:xfrm>
            <a:off x="457200" y="4038600"/>
            <a:ext cx="8001000" cy="1938992"/>
          </a:xfrm>
          <a:prstGeom prst="rect">
            <a:avLst/>
          </a:prstGeom>
          <a:noFill/>
        </p:spPr>
        <p:txBody>
          <a:bodyPr wrap="square" rtlCol="0">
            <a:spAutoFit/>
          </a:bodyPr>
          <a:lstStyle/>
          <a:p>
            <a:r>
              <a:rPr lang="en-US" sz="2000" i="1" dirty="0"/>
              <a:t>“…For in Christ Jesus you are all sons of God through </a:t>
            </a:r>
            <a:r>
              <a:rPr lang="en-US" sz="2000" b="1" i="1" u="sng" dirty="0"/>
              <a:t>faith</a:t>
            </a:r>
            <a:r>
              <a:rPr lang="en-US" sz="2000" i="1" dirty="0"/>
              <a:t>. For all of you who were </a:t>
            </a:r>
            <a:r>
              <a:rPr lang="en-US" sz="2000" b="1" i="1" u="sng" dirty="0"/>
              <a:t>baptized</a:t>
            </a:r>
            <a:r>
              <a:rPr lang="en-US" sz="2000" i="1" dirty="0"/>
              <a:t> into Christ have </a:t>
            </a:r>
            <a:r>
              <a:rPr lang="en-US" sz="2000" b="1" i="1" u="sng" dirty="0"/>
              <a:t>clothed yourselves </a:t>
            </a:r>
            <a:r>
              <a:rPr lang="en-US" sz="2000" i="1" dirty="0"/>
              <a:t>with Christ. </a:t>
            </a:r>
            <a:r>
              <a:rPr lang="en-US" sz="2000" b="1" i="1" dirty="0"/>
              <a:t>There is neither Jew nor Greek, there is neither slave nor free, there is neither male nor female – for all of you are one in Christ Jesus. </a:t>
            </a:r>
            <a:r>
              <a:rPr lang="en-US" sz="2000" i="1" dirty="0"/>
              <a:t>And if you belong to Christ, then you are Abraham’s descendants, heirs according to the </a:t>
            </a:r>
            <a:r>
              <a:rPr lang="en-US" sz="2000" b="1" i="1" u="sng" dirty="0"/>
              <a:t>promise</a:t>
            </a:r>
            <a:r>
              <a:rPr lang="en-US" sz="2000" i="1" dirty="0"/>
              <a:t>.”  Galatians 3:26-29</a:t>
            </a:r>
          </a:p>
        </p:txBody>
      </p:sp>
      <p:sp>
        <p:nvSpPr>
          <p:cNvPr id="8" name="TextBox 7"/>
          <p:cNvSpPr txBox="1"/>
          <p:nvPr/>
        </p:nvSpPr>
        <p:spPr>
          <a:xfrm>
            <a:off x="457200" y="2438400"/>
            <a:ext cx="8001000" cy="1323439"/>
          </a:xfrm>
          <a:prstGeom prst="rect">
            <a:avLst/>
          </a:prstGeom>
          <a:noFill/>
        </p:spPr>
        <p:txBody>
          <a:bodyPr wrap="square" rtlCol="0">
            <a:spAutoFit/>
          </a:bodyPr>
          <a:lstStyle/>
          <a:p>
            <a:r>
              <a:rPr lang="en-US" sz="2000" i="1" dirty="0"/>
              <a:t>“This is the ‘stone which was rejected by you builders, which has become the chief cornerstone.’  </a:t>
            </a:r>
            <a:r>
              <a:rPr lang="en-US" sz="2000" b="1" i="1" dirty="0"/>
              <a:t>Nor is there salvation in any other, for there is </a:t>
            </a:r>
            <a:r>
              <a:rPr lang="en-US" sz="2000" b="1" i="1" u="sng" dirty="0"/>
              <a:t>no other name </a:t>
            </a:r>
            <a:r>
              <a:rPr lang="en-US" sz="2000" b="1" i="1" dirty="0"/>
              <a:t>under heaven given among men by which we must be saved</a:t>
            </a:r>
            <a:r>
              <a:rPr lang="en-US" sz="2000" i="1" dirty="0"/>
              <a:t>.”  Acts 4:11-12   </a:t>
            </a:r>
          </a:p>
        </p:txBody>
      </p:sp>
      <p:sp>
        <p:nvSpPr>
          <p:cNvPr id="9" name="TextBox 8">
            <a:extLst>
              <a:ext uri="{FF2B5EF4-FFF2-40B4-BE49-F238E27FC236}">
                <a16:creationId xmlns:a16="http://schemas.microsoft.com/office/drawing/2014/main" id="{64F31E76-F347-473B-BD51-60682D18CDE8}"/>
              </a:ext>
            </a:extLst>
          </p:cNvPr>
          <p:cNvSpPr txBox="1"/>
          <p:nvPr/>
        </p:nvSpPr>
        <p:spPr>
          <a:xfrm>
            <a:off x="494313" y="1528971"/>
            <a:ext cx="8001000" cy="707886"/>
          </a:xfrm>
          <a:prstGeom prst="rect">
            <a:avLst/>
          </a:prstGeom>
          <a:noFill/>
        </p:spPr>
        <p:txBody>
          <a:bodyPr wrap="square" rtlCol="0">
            <a:spAutoFit/>
          </a:bodyPr>
          <a:lstStyle/>
          <a:p>
            <a:r>
              <a:rPr lang="en-US" sz="2000" i="1" dirty="0"/>
              <a:t>“…Jesus said to him, ‘</a:t>
            </a:r>
            <a:r>
              <a:rPr lang="en-US" sz="2000" b="1" i="1" u="sng" dirty="0"/>
              <a:t>I am </a:t>
            </a:r>
            <a:r>
              <a:rPr lang="en-US" sz="2000" i="1" u="sng" dirty="0"/>
              <a:t>the way, </a:t>
            </a:r>
            <a:r>
              <a:rPr lang="en-US" sz="2000" b="1" i="1" u="sng" dirty="0"/>
              <a:t>the truth</a:t>
            </a:r>
            <a:r>
              <a:rPr lang="en-US" sz="2000" i="1" u="sng" dirty="0"/>
              <a:t>, and the life</a:t>
            </a:r>
            <a:r>
              <a:rPr lang="en-US" sz="2000" i="1" dirty="0"/>
              <a:t>.  No one comes to the Father except through Me.’”  John 14:6</a:t>
            </a:r>
          </a:p>
        </p:txBody>
      </p:sp>
    </p:spTree>
    <p:extLst>
      <p:ext uri="{BB962C8B-B14F-4D97-AF65-F5344CB8AC3E}">
        <p14:creationId xmlns:p14="http://schemas.microsoft.com/office/powerpoint/2010/main" val="57521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“Follow Me…” </a:t>
            </a:r>
            <a:br>
              <a:rPr lang="en-US" dirty="0"/>
            </a:br>
            <a:r>
              <a:rPr lang="en-US" sz="2400" dirty="0">
                <a:solidFill>
                  <a:schemeClr val="tx2">
                    <a:lumMod val="60000"/>
                    <a:lumOff val="40000"/>
                  </a:schemeClr>
                </a:solidFill>
              </a:rPr>
              <a:t>Christianity is a </a:t>
            </a:r>
            <a:r>
              <a:rPr lang="en-US" sz="2400" u="sng" dirty="0">
                <a:solidFill>
                  <a:schemeClr val="tx2">
                    <a:lumMod val="60000"/>
                    <a:lumOff val="40000"/>
                  </a:schemeClr>
                </a:solidFill>
              </a:rPr>
              <a:t>Total Commitment </a:t>
            </a:r>
            <a:r>
              <a:rPr lang="en-US" sz="2400" dirty="0">
                <a:solidFill>
                  <a:schemeClr val="tx2">
                    <a:lumMod val="60000"/>
                    <a:lumOff val="40000"/>
                  </a:schemeClr>
                </a:solidFill>
              </a:rPr>
              <a:t>religion</a:t>
            </a:r>
          </a:p>
        </p:txBody>
      </p:sp>
      <p:sp>
        <p:nvSpPr>
          <p:cNvPr id="8" name="Scroll: Horizontal 7">
            <a:extLst>
              <a:ext uri="{FF2B5EF4-FFF2-40B4-BE49-F238E27FC236}">
                <a16:creationId xmlns:a16="http://schemas.microsoft.com/office/drawing/2014/main" id="{69A453F3-7708-406B-AD3E-1DCAA885605C}"/>
              </a:ext>
            </a:extLst>
          </p:cNvPr>
          <p:cNvSpPr/>
          <p:nvPr/>
        </p:nvSpPr>
        <p:spPr>
          <a:xfrm>
            <a:off x="456628" y="974672"/>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EXHIBIT A BELIEVING FAITH</a:t>
            </a:r>
          </a:p>
          <a:p>
            <a:endParaRPr lang="en-US" b="1" i="1" dirty="0"/>
          </a:p>
          <a:p>
            <a:r>
              <a:rPr lang="en-US" b="1" i="1" dirty="0"/>
              <a:t>For this is the way God loved the world: He gave his one and only Son, so that everyone who believes in Him will not perish but have eternal life.   John 3:16 (NET)</a:t>
            </a:r>
          </a:p>
          <a:p>
            <a:endParaRPr lang="en-US" b="1" i="1" dirty="0"/>
          </a:p>
          <a:p>
            <a:r>
              <a:rPr lang="en-US" b="1" i="1" dirty="0"/>
              <a:t>And truly Jesus did many other signs in the presence of His disciples, which are not written in this book; but these are written that you may believe that Jesus is the Christ, the Son of God, and that believing you may have life in His name.  John 20:30-31 (NKJV)</a:t>
            </a:r>
          </a:p>
        </p:txBody>
      </p:sp>
      <p:sp>
        <p:nvSpPr>
          <p:cNvPr id="9" name="Scroll: Horizontal 8">
            <a:extLst>
              <a:ext uri="{FF2B5EF4-FFF2-40B4-BE49-F238E27FC236}">
                <a16:creationId xmlns:a16="http://schemas.microsoft.com/office/drawing/2014/main" id="{AFE168CB-7A77-4FEF-BD57-E605E24EB52F}"/>
              </a:ext>
            </a:extLst>
          </p:cNvPr>
          <p:cNvSpPr/>
          <p:nvPr/>
        </p:nvSpPr>
        <p:spPr>
          <a:xfrm>
            <a:off x="456627" y="974671"/>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REPENT OF YOUR SINS</a:t>
            </a:r>
          </a:p>
          <a:p>
            <a:endParaRPr lang="en-US" b="1" i="1" dirty="0"/>
          </a:p>
          <a:p>
            <a:r>
              <a:rPr lang="en-US" b="1" i="1" dirty="0"/>
              <a:t>But unless you repent, you will all perish as well!  Luke 13:3 (NET)</a:t>
            </a:r>
          </a:p>
          <a:p>
            <a:endParaRPr lang="en-US" b="1" i="1" dirty="0"/>
          </a:p>
          <a:p>
            <a:r>
              <a:rPr lang="en-US" b="1" i="1" dirty="0"/>
              <a:t> But the things God foretold long ago through all the prophets – that His Christ would suffer – He has fulfilled in this way.  Therefore repent and turn back so that your sins may be wiped out, so that times of refreshing may come from the presence of the Lord, and so that He may send the Messiah appointed for you – that is, Jesus.  Acts 3:18-20 (NET)</a:t>
            </a:r>
          </a:p>
        </p:txBody>
      </p:sp>
      <p:sp>
        <p:nvSpPr>
          <p:cNvPr id="10" name="Scroll: Horizontal 9">
            <a:extLst>
              <a:ext uri="{FF2B5EF4-FFF2-40B4-BE49-F238E27FC236}">
                <a16:creationId xmlns:a16="http://schemas.microsoft.com/office/drawing/2014/main" id="{03DD98E3-BD39-4FD8-ACDC-5A8D316E6DA0}"/>
              </a:ext>
            </a:extLst>
          </p:cNvPr>
          <p:cNvSpPr/>
          <p:nvPr/>
        </p:nvSpPr>
        <p:spPr>
          <a:xfrm>
            <a:off x="465093" y="974670"/>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BE BAPTIZED</a:t>
            </a:r>
          </a:p>
          <a:p>
            <a:endParaRPr lang="en-US" b="1" i="1" dirty="0"/>
          </a:p>
          <a:p>
            <a:r>
              <a:rPr lang="en-US" b="1" i="1" dirty="0"/>
              <a:t>He said to them, “Go into all the world and preach the gospel to every creature.  The one who believes and is baptized will be saved, but the one who does not believe will be condemned.”   Mark 16:16 (NET)</a:t>
            </a:r>
          </a:p>
          <a:p>
            <a:endParaRPr lang="en-US" b="1" i="1" dirty="0"/>
          </a:p>
          <a:p>
            <a:r>
              <a:rPr lang="en-US" b="1" i="1" dirty="0"/>
              <a:t>Peter said to them, “Repent, and each one of you be baptized in the name of Jesus Christ for the forgiveness of your sins, and you will receive the gift of the Holy Spirit.  For the promise is for you and your children, and for all who are far away, as many as the Lord our God will call to Himself.”   Acts 2:38-39 (NET)</a:t>
            </a:r>
          </a:p>
        </p:txBody>
      </p:sp>
      <p:sp>
        <p:nvSpPr>
          <p:cNvPr id="11" name="Scroll: Horizontal 10">
            <a:extLst>
              <a:ext uri="{FF2B5EF4-FFF2-40B4-BE49-F238E27FC236}">
                <a16:creationId xmlns:a16="http://schemas.microsoft.com/office/drawing/2014/main" id="{D609D647-26B8-4174-BBB8-33728B45210D}"/>
              </a:ext>
            </a:extLst>
          </p:cNvPr>
          <p:cNvSpPr/>
          <p:nvPr/>
        </p:nvSpPr>
        <p:spPr>
          <a:xfrm>
            <a:off x="448161" y="974669"/>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ENDURE TO THE END</a:t>
            </a:r>
          </a:p>
          <a:p>
            <a:endParaRPr lang="en-US" b="1" i="1" dirty="0"/>
          </a:p>
          <a:p>
            <a:r>
              <a:rPr lang="en-US" b="1" i="1" dirty="0"/>
              <a:t>But the person who endures to the end will be saved.  And this gospel of the kingdom will be preached throughout the whole inhabited earth as a testimony to all nations, and then the end will come.  Matthew 24:13 (NET)</a:t>
            </a:r>
          </a:p>
          <a:p>
            <a:endParaRPr lang="en-US" b="1" i="1" dirty="0"/>
          </a:p>
          <a:p>
            <a:r>
              <a:rPr lang="en-US" b="1" i="1" dirty="0"/>
              <a:t>And to the one who conquers and continues in my deeds until the end, I will give him authority over the nations…  Revelation 2:26 (NET)</a:t>
            </a:r>
          </a:p>
        </p:txBody>
      </p:sp>
      <p:sp>
        <p:nvSpPr>
          <p:cNvPr id="12" name="Scroll: Horizontal 11">
            <a:extLst>
              <a:ext uri="{FF2B5EF4-FFF2-40B4-BE49-F238E27FC236}">
                <a16:creationId xmlns:a16="http://schemas.microsoft.com/office/drawing/2014/main" id="{2791DD6E-9A28-44FC-B853-14CF4C98340E}"/>
              </a:ext>
            </a:extLst>
          </p:cNvPr>
          <p:cNvSpPr/>
          <p:nvPr/>
        </p:nvSpPr>
        <p:spPr>
          <a:xfrm>
            <a:off x="464520" y="974666"/>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UNLESS YOU…</a:t>
            </a:r>
          </a:p>
          <a:p>
            <a:pPr algn="ctr"/>
            <a:endParaRPr lang="en-US" b="1" i="1" dirty="0"/>
          </a:p>
          <a:p>
            <a:r>
              <a:rPr lang="en-US" b="1" i="1" dirty="0"/>
              <a:t>“</a:t>
            </a:r>
            <a:r>
              <a:rPr lang="en-US" b="1" i="1" u="sng" dirty="0"/>
              <a:t>Unless</a:t>
            </a:r>
            <a:r>
              <a:rPr lang="en-US" b="1" i="1" dirty="0"/>
              <a:t> you repent you will perish…”   Luke 13:3,5</a:t>
            </a:r>
          </a:p>
          <a:p>
            <a:endParaRPr lang="en-US" b="1" i="1" dirty="0"/>
          </a:p>
          <a:p>
            <a:r>
              <a:rPr lang="en-US" b="1" i="1" dirty="0"/>
              <a:t>“</a:t>
            </a:r>
            <a:r>
              <a:rPr lang="en-US" b="1" i="1" u="sng" dirty="0"/>
              <a:t>Unless</a:t>
            </a:r>
            <a:r>
              <a:rPr lang="en-US" b="1" i="1" dirty="0"/>
              <a:t> you love Me more than your father, mother, son or daughter you are not worthy of Me…”  Mathew 10:37</a:t>
            </a:r>
          </a:p>
          <a:p>
            <a:endParaRPr lang="en-US" b="1" i="1" dirty="0"/>
          </a:p>
          <a:p>
            <a:r>
              <a:rPr lang="en-US" b="1" i="1" dirty="0"/>
              <a:t>“</a:t>
            </a:r>
            <a:r>
              <a:rPr lang="en-US" b="1" i="1" u="sng" dirty="0"/>
              <a:t>Unless</a:t>
            </a:r>
            <a:r>
              <a:rPr lang="en-US" b="1" i="1" dirty="0"/>
              <a:t> you lose your life for My sake you will never see life…”  Matthew 16:25</a:t>
            </a:r>
          </a:p>
          <a:p>
            <a:endParaRPr lang="en-US" b="1" i="1" dirty="0"/>
          </a:p>
          <a:p>
            <a:r>
              <a:rPr lang="en-US" b="1" i="1" dirty="0"/>
              <a:t>“</a:t>
            </a:r>
            <a:r>
              <a:rPr lang="en-US" b="1" i="1" u="sng" dirty="0"/>
              <a:t>Unless</a:t>
            </a:r>
            <a:r>
              <a:rPr lang="en-US" b="1" i="1" dirty="0"/>
              <a:t> you take up your cross and follow after Me you are not worthy of Me…”  Matthew 10:38</a:t>
            </a:r>
          </a:p>
          <a:p>
            <a:endParaRPr lang="en-US" b="1" i="1" dirty="0"/>
          </a:p>
        </p:txBody>
      </p:sp>
    </p:spTree>
    <p:extLst>
      <p:ext uri="{BB962C8B-B14F-4D97-AF65-F5344CB8AC3E}">
        <p14:creationId xmlns:p14="http://schemas.microsoft.com/office/powerpoint/2010/main" val="63697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2">
                                            <p:txEl>
                                              <p:pRg st="0" end="0"/>
                                            </p:txEl>
                                          </p:spTgt>
                                        </p:tgtEl>
                                        <p:attrNameLst>
                                          <p:attrName>style.visibility</p:attrName>
                                        </p:attrNameLst>
                                      </p:cBhvr>
                                      <p:to>
                                        <p:strVal val="visible"/>
                                      </p:to>
                                    </p:set>
                                    <p:animEffect transition="in" filter="fade">
                                      <p:cBhvr>
                                        <p:cTn id="42" dur="1000"/>
                                        <p:tgtEl>
                                          <p:spTgt spid="12">
                                            <p:txEl>
                                              <p:pRg st="0" end="0"/>
                                            </p:txEl>
                                          </p:spTgt>
                                        </p:tgtEl>
                                      </p:cBhvr>
                                    </p:animEffect>
                                    <p:anim calcmode="lin" valueType="num">
                                      <p:cBhvr>
                                        <p:cTn id="43"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2">
                                            <p:txEl>
                                              <p:pRg st="2" end="2"/>
                                            </p:txEl>
                                          </p:spTgt>
                                        </p:tgtEl>
                                        <p:attrNameLst>
                                          <p:attrName>style.visibility</p:attrName>
                                        </p:attrNameLst>
                                      </p:cBhvr>
                                      <p:to>
                                        <p:strVal val="visible"/>
                                      </p:to>
                                    </p:set>
                                    <p:animEffect transition="in" filter="fade">
                                      <p:cBhvr>
                                        <p:cTn id="49" dur="1000"/>
                                        <p:tgtEl>
                                          <p:spTgt spid="12">
                                            <p:txEl>
                                              <p:pRg st="2" end="2"/>
                                            </p:txEl>
                                          </p:spTgt>
                                        </p:tgtEl>
                                      </p:cBhvr>
                                    </p:animEffect>
                                    <p:anim calcmode="lin" valueType="num">
                                      <p:cBhvr>
                                        <p:cTn id="50"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51"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2">
                                            <p:txEl>
                                              <p:pRg st="4" end="4"/>
                                            </p:txEl>
                                          </p:spTgt>
                                        </p:tgtEl>
                                        <p:attrNameLst>
                                          <p:attrName>style.visibility</p:attrName>
                                        </p:attrNameLst>
                                      </p:cBhvr>
                                      <p:to>
                                        <p:strVal val="visible"/>
                                      </p:to>
                                    </p:set>
                                    <p:animEffect transition="in" filter="fade">
                                      <p:cBhvr>
                                        <p:cTn id="56" dur="1000"/>
                                        <p:tgtEl>
                                          <p:spTgt spid="12">
                                            <p:txEl>
                                              <p:pRg st="4" end="4"/>
                                            </p:txEl>
                                          </p:spTgt>
                                        </p:tgtEl>
                                      </p:cBhvr>
                                    </p:animEffect>
                                    <p:anim calcmode="lin" valueType="num">
                                      <p:cBhvr>
                                        <p:cTn id="57"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58"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2">
                                            <p:txEl>
                                              <p:pRg st="6" end="6"/>
                                            </p:txEl>
                                          </p:spTgt>
                                        </p:tgtEl>
                                        <p:attrNameLst>
                                          <p:attrName>style.visibility</p:attrName>
                                        </p:attrNameLst>
                                      </p:cBhvr>
                                      <p:to>
                                        <p:strVal val="visible"/>
                                      </p:to>
                                    </p:set>
                                    <p:animEffect transition="in" filter="fade">
                                      <p:cBhvr>
                                        <p:cTn id="63" dur="1000"/>
                                        <p:tgtEl>
                                          <p:spTgt spid="12">
                                            <p:txEl>
                                              <p:pRg st="6" end="6"/>
                                            </p:txEl>
                                          </p:spTgt>
                                        </p:tgtEl>
                                      </p:cBhvr>
                                    </p:animEffect>
                                    <p:anim calcmode="lin" valueType="num">
                                      <p:cBhvr>
                                        <p:cTn id="64" dur="1000" fill="hold"/>
                                        <p:tgtEl>
                                          <p:spTgt spid="12">
                                            <p:txEl>
                                              <p:pRg st="6" end="6"/>
                                            </p:txEl>
                                          </p:spTgt>
                                        </p:tgtEl>
                                        <p:attrNameLst>
                                          <p:attrName>ppt_x</p:attrName>
                                        </p:attrNameLst>
                                      </p:cBhvr>
                                      <p:tavLst>
                                        <p:tav tm="0">
                                          <p:val>
                                            <p:strVal val="#ppt_x"/>
                                          </p:val>
                                        </p:tav>
                                        <p:tav tm="100000">
                                          <p:val>
                                            <p:strVal val="#ppt_x"/>
                                          </p:val>
                                        </p:tav>
                                      </p:tavLst>
                                    </p:anim>
                                    <p:anim calcmode="lin" valueType="num">
                                      <p:cBhvr>
                                        <p:cTn id="65" dur="1000" fill="hold"/>
                                        <p:tgtEl>
                                          <p:spTgt spid="1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2">
                                            <p:txEl>
                                              <p:pRg st="8" end="8"/>
                                            </p:txEl>
                                          </p:spTgt>
                                        </p:tgtEl>
                                        <p:attrNameLst>
                                          <p:attrName>style.visibility</p:attrName>
                                        </p:attrNameLst>
                                      </p:cBhvr>
                                      <p:to>
                                        <p:strVal val="visible"/>
                                      </p:to>
                                    </p:set>
                                    <p:animEffect transition="in" filter="fade">
                                      <p:cBhvr>
                                        <p:cTn id="70" dur="1000"/>
                                        <p:tgtEl>
                                          <p:spTgt spid="12">
                                            <p:txEl>
                                              <p:pRg st="8" end="8"/>
                                            </p:txEl>
                                          </p:spTgt>
                                        </p:tgtEl>
                                      </p:cBhvr>
                                    </p:animEffect>
                                    <p:anim calcmode="lin" valueType="num">
                                      <p:cBhvr>
                                        <p:cTn id="71" dur="1000" fill="hold"/>
                                        <p:tgtEl>
                                          <p:spTgt spid="12">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1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It is the gift of God</a:t>
            </a:r>
            <a:br>
              <a:rPr lang="en-US" dirty="0"/>
            </a:br>
            <a:r>
              <a:rPr lang="en-US" sz="2400" dirty="0">
                <a:solidFill>
                  <a:schemeClr val="tx2">
                    <a:lumMod val="60000"/>
                    <a:lumOff val="40000"/>
                  </a:schemeClr>
                </a:solidFill>
              </a:rPr>
              <a:t>For by grace are you saved through faith (not of yourselves)</a:t>
            </a:r>
          </a:p>
        </p:txBody>
      </p:sp>
      <p:sp>
        <p:nvSpPr>
          <p:cNvPr id="6" name="TextBox 5"/>
          <p:cNvSpPr txBox="1"/>
          <p:nvPr/>
        </p:nvSpPr>
        <p:spPr>
          <a:xfrm>
            <a:off x="456475" y="1313527"/>
            <a:ext cx="8001000" cy="1323439"/>
          </a:xfrm>
          <a:prstGeom prst="rect">
            <a:avLst/>
          </a:prstGeom>
          <a:noFill/>
        </p:spPr>
        <p:txBody>
          <a:bodyPr wrap="square" rtlCol="0">
            <a:spAutoFit/>
          </a:bodyPr>
          <a:lstStyle/>
          <a:p>
            <a:r>
              <a:rPr lang="en-US" sz="2000" dirty="0"/>
              <a:t>Even though we must believe and have faith in Jesus, </a:t>
            </a:r>
            <a:r>
              <a:rPr lang="en-US" sz="2000" b="1" dirty="0">
                <a:solidFill>
                  <a:srgbClr val="FF0000"/>
                </a:solidFill>
              </a:rPr>
              <a:t>it’s </a:t>
            </a:r>
            <a:r>
              <a:rPr lang="en-US" sz="2000" b="1" u="sng" dirty="0">
                <a:solidFill>
                  <a:srgbClr val="FF0000"/>
                </a:solidFill>
              </a:rPr>
              <a:t>not</a:t>
            </a:r>
            <a:r>
              <a:rPr lang="en-US" sz="2000" b="1" dirty="0">
                <a:solidFill>
                  <a:srgbClr val="FF0000"/>
                </a:solidFill>
              </a:rPr>
              <a:t> our believing </a:t>
            </a:r>
            <a:r>
              <a:rPr lang="en-US" sz="2000" b="1" u="sng" dirty="0">
                <a:solidFill>
                  <a:srgbClr val="FF0000"/>
                </a:solidFill>
              </a:rPr>
              <a:t>faith</a:t>
            </a:r>
            <a:r>
              <a:rPr lang="en-US" sz="2000" b="1" dirty="0">
                <a:solidFill>
                  <a:srgbClr val="FF0000"/>
                </a:solidFill>
              </a:rPr>
              <a:t> that saves</a:t>
            </a:r>
            <a:r>
              <a:rPr lang="en-US" sz="2000" dirty="0"/>
              <a:t>.  </a:t>
            </a:r>
            <a:r>
              <a:rPr lang="en-US" sz="2000" i="1" dirty="0"/>
              <a:t>It’s only by the shed </a:t>
            </a:r>
            <a:r>
              <a:rPr lang="en-US" sz="2000" b="1" i="1" u="sng" dirty="0"/>
              <a:t>blood</a:t>
            </a:r>
            <a:r>
              <a:rPr lang="en-US" sz="2000" i="1" dirty="0"/>
              <a:t> of the Lamb of God, Jesus of Nazareth, that our sins will be forgiven.   </a:t>
            </a:r>
            <a:r>
              <a:rPr lang="en-US" sz="2000" b="1" dirty="0"/>
              <a:t>And yet, without </a:t>
            </a:r>
            <a:r>
              <a:rPr lang="en-US" sz="2000" b="1" u="sng" dirty="0"/>
              <a:t>faith</a:t>
            </a:r>
            <a:r>
              <a:rPr lang="en-US" sz="2000" b="1" dirty="0"/>
              <a:t> no man will be saved.</a:t>
            </a:r>
            <a:r>
              <a:rPr lang="en-US" sz="2000" dirty="0"/>
              <a:t>   </a:t>
            </a:r>
            <a:r>
              <a:rPr lang="en-US" sz="2000" i="1" dirty="0"/>
              <a:t>(Ephesians 2:8-9)</a:t>
            </a:r>
          </a:p>
        </p:txBody>
      </p:sp>
      <p:sp>
        <p:nvSpPr>
          <p:cNvPr id="5" name="TextBox 4"/>
          <p:cNvSpPr txBox="1"/>
          <p:nvPr/>
        </p:nvSpPr>
        <p:spPr>
          <a:xfrm>
            <a:off x="447789" y="2914511"/>
            <a:ext cx="8001000" cy="1323439"/>
          </a:xfrm>
          <a:prstGeom prst="rect">
            <a:avLst/>
          </a:prstGeom>
          <a:noFill/>
        </p:spPr>
        <p:txBody>
          <a:bodyPr wrap="square" rtlCol="0">
            <a:spAutoFit/>
          </a:bodyPr>
          <a:lstStyle/>
          <a:p>
            <a:r>
              <a:rPr lang="en-US" sz="2000" dirty="0"/>
              <a:t>Even though we must repent, that is turn from our sins, </a:t>
            </a:r>
            <a:r>
              <a:rPr lang="en-US" sz="2000" b="1" dirty="0">
                <a:solidFill>
                  <a:srgbClr val="FF0000"/>
                </a:solidFill>
              </a:rPr>
              <a:t>it’s </a:t>
            </a:r>
            <a:r>
              <a:rPr lang="en-US" sz="2000" b="1" u="sng" dirty="0">
                <a:solidFill>
                  <a:srgbClr val="FF0000"/>
                </a:solidFill>
              </a:rPr>
              <a:t>not</a:t>
            </a:r>
            <a:r>
              <a:rPr lang="en-US" sz="2000" b="1" dirty="0">
                <a:solidFill>
                  <a:srgbClr val="FF0000"/>
                </a:solidFill>
              </a:rPr>
              <a:t> our </a:t>
            </a:r>
            <a:r>
              <a:rPr lang="en-US" sz="2000" b="1" u="sng" dirty="0">
                <a:solidFill>
                  <a:srgbClr val="FF0000"/>
                </a:solidFill>
              </a:rPr>
              <a:t>repentance</a:t>
            </a:r>
            <a:r>
              <a:rPr lang="en-US" sz="2000" b="1" dirty="0">
                <a:solidFill>
                  <a:srgbClr val="FF0000"/>
                </a:solidFill>
              </a:rPr>
              <a:t> that saves us</a:t>
            </a:r>
            <a:r>
              <a:rPr lang="en-US" sz="2000" dirty="0"/>
              <a:t>.  </a:t>
            </a:r>
            <a:r>
              <a:rPr lang="en-US" sz="2000" i="1" dirty="0"/>
              <a:t>It’s only by the </a:t>
            </a:r>
            <a:r>
              <a:rPr lang="en-US" sz="2000" b="1" i="1" u="sng" dirty="0"/>
              <a:t>blood</a:t>
            </a:r>
            <a:r>
              <a:rPr lang="en-US" sz="2000" i="1" dirty="0"/>
              <a:t> of God’s only Son, shed at Golgotha, that our sins can be forgiven.   </a:t>
            </a:r>
            <a:r>
              <a:rPr lang="en-US" sz="2000" b="1" dirty="0"/>
              <a:t>And yet, if we do not </a:t>
            </a:r>
            <a:r>
              <a:rPr lang="en-US" sz="2000" b="1" u="sng" dirty="0"/>
              <a:t>repent,</a:t>
            </a:r>
            <a:r>
              <a:rPr lang="en-US" sz="2000" b="1" dirty="0"/>
              <a:t> we will perish.</a:t>
            </a:r>
            <a:r>
              <a:rPr lang="en-US" sz="2000" dirty="0"/>
              <a:t>  (Luke 13:3-5)</a:t>
            </a:r>
          </a:p>
        </p:txBody>
      </p:sp>
      <p:sp>
        <p:nvSpPr>
          <p:cNvPr id="7" name="TextBox 6"/>
          <p:cNvSpPr txBox="1"/>
          <p:nvPr/>
        </p:nvSpPr>
        <p:spPr>
          <a:xfrm>
            <a:off x="456475" y="4572000"/>
            <a:ext cx="8001000" cy="1631216"/>
          </a:xfrm>
          <a:prstGeom prst="rect">
            <a:avLst/>
          </a:prstGeom>
          <a:noFill/>
        </p:spPr>
        <p:txBody>
          <a:bodyPr wrap="square" rtlCol="0">
            <a:spAutoFit/>
          </a:bodyPr>
          <a:lstStyle/>
          <a:p>
            <a:r>
              <a:rPr lang="en-US" sz="2000" dirty="0"/>
              <a:t>Even though we are commanded to be baptized, </a:t>
            </a:r>
            <a:r>
              <a:rPr lang="en-US" sz="2000" b="1" dirty="0">
                <a:solidFill>
                  <a:srgbClr val="FF0000"/>
                </a:solidFill>
              </a:rPr>
              <a:t>it’s </a:t>
            </a:r>
            <a:r>
              <a:rPr lang="en-US" sz="2000" b="1" u="sng" dirty="0">
                <a:solidFill>
                  <a:srgbClr val="FF0000"/>
                </a:solidFill>
              </a:rPr>
              <a:t>not</a:t>
            </a:r>
            <a:r>
              <a:rPr lang="en-US" sz="2000" b="1" dirty="0">
                <a:solidFill>
                  <a:srgbClr val="FF0000"/>
                </a:solidFill>
              </a:rPr>
              <a:t> our </a:t>
            </a:r>
            <a:r>
              <a:rPr lang="en-US" sz="2000" b="1" u="sng" dirty="0">
                <a:solidFill>
                  <a:srgbClr val="FF0000"/>
                </a:solidFill>
              </a:rPr>
              <a:t>baptism</a:t>
            </a:r>
            <a:r>
              <a:rPr lang="en-US" sz="2000" b="1" dirty="0">
                <a:solidFill>
                  <a:srgbClr val="FF0000"/>
                </a:solidFill>
              </a:rPr>
              <a:t> that saves us</a:t>
            </a:r>
            <a:r>
              <a:rPr lang="en-US" sz="2000" dirty="0"/>
              <a:t>.  </a:t>
            </a:r>
            <a:r>
              <a:rPr lang="en-US" sz="2000" i="1" dirty="0"/>
              <a:t>It’s only by the </a:t>
            </a:r>
            <a:r>
              <a:rPr lang="en-US" sz="2000" b="1" i="1" u="sng" dirty="0"/>
              <a:t>blood</a:t>
            </a:r>
            <a:r>
              <a:rPr lang="en-US" sz="2000" i="1" dirty="0"/>
              <a:t> of the Messiah, who has defeated sin and death.  </a:t>
            </a:r>
            <a:r>
              <a:rPr lang="en-US" sz="2000" b="1" dirty="0"/>
              <a:t>And yet, without </a:t>
            </a:r>
            <a:r>
              <a:rPr lang="en-US" sz="2000" b="1" u="sng" dirty="0"/>
              <a:t>baptism</a:t>
            </a:r>
            <a:r>
              <a:rPr lang="en-US" sz="2000" b="1" dirty="0"/>
              <a:t> no one will enter a Covenant Relationship with Jesus.  </a:t>
            </a:r>
            <a:r>
              <a:rPr lang="en-US" sz="2000" dirty="0"/>
              <a:t>(Mark 16:16; Acts 2:38; 1 Peter 3:21; Romans 6:1-14)</a:t>
            </a:r>
          </a:p>
        </p:txBody>
      </p:sp>
    </p:spTree>
    <p:extLst>
      <p:ext uri="{BB962C8B-B14F-4D97-AF65-F5344CB8AC3E}">
        <p14:creationId xmlns:p14="http://schemas.microsoft.com/office/powerpoint/2010/main" val="142604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FCC360-DE64-FD06-00B7-46D3D16410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3AD7B0-4DA2-8E35-5C1E-D128743D4FBA}"/>
              </a:ext>
            </a:extLst>
          </p:cNvPr>
          <p:cNvSpPr>
            <a:spLocks noGrp="1"/>
          </p:cNvSpPr>
          <p:nvPr>
            <p:ph type="title"/>
          </p:nvPr>
        </p:nvSpPr>
        <p:spPr>
          <a:xfrm>
            <a:off x="266700" y="0"/>
            <a:ext cx="8610600" cy="1143000"/>
          </a:xfrm>
        </p:spPr>
        <p:txBody>
          <a:bodyPr>
            <a:normAutofit fontScale="90000"/>
          </a:bodyPr>
          <a:lstStyle/>
          <a:p>
            <a:pPr algn="l"/>
            <a:r>
              <a:rPr lang="en-US" dirty="0"/>
              <a:t>The Spiritual Man – A New Creation</a:t>
            </a:r>
            <a:br>
              <a:rPr lang="en-US" dirty="0"/>
            </a:br>
            <a:r>
              <a:rPr lang="en-US" sz="2400" dirty="0">
                <a:solidFill>
                  <a:schemeClr val="tx2">
                    <a:lumMod val="60000"/>
                    <a:lumOff val="40000"/>
                  </a:schemeClr>
                </a:solidFill>
              </a:rPr>
              <a:t>1 Cor. 2:6-16; 2 Cor. 5:16-21; Galatians 5; Romans 8</a:t>
            </a:r>
          </a:p>
        </p:txBody>
      </p:sp>
      <p:sp>
        <p:nvSpPr>
          <p:cNvPr id="3" name="TextBox 2">
            <a:extLst>
              <a:ext uri="{FF2B5EF4-FFF2-40B4-BE49-F238E27FC236}">
                <a16:creationId xmlns:a16="http://schemas.microsoft.com/office/drawing/2014/main" id="{1066A093-8C2F-E758-7D37-1B61546BC782}"/>
              </a:ext>
            </a:extLst>
          </p:cNvPr>
          <p:cNvSpPr txBox="1"/>
          <p:nvPr/>
        </p:nvSpPr>
        <p:spPr>
          <a:xfrm>
            <a:off x="266700" y="2944062"/>
            <a:ext cx="8610600" cy="326698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b="1" i="1" dirty="0">
                <a:latin typeface="+mn-lt"/>
              </a:rPr>
              <a:t>An Internal, Heart-Level Knowledge  </a:t>
            </a:r>
            <a:r>
              <a:rPr lang="en-US" sz="2000" i="1" dirty="0">
                <a:latin typeface="+mn-lt"/>
              </a:rPr>
              <a:t>(Jer. 31:33)</a:t>
            </a:r>
          </a:p>
          <a:p>
            <a:pPr marL="285750" indent="-285750">
              <a:lnSpc>
                <a:spcPct val="150000"/>
              </a:lnSpc>
              <a:buFont typeface="Arial" panose="020B0604020202020204" pitchFamily="34" charset="0"/>
              <a:buChar char="•"/>
            </a:pPr>
            <a:r>
              <a:rPr lang="en-US" sz="2000" b="1" i="1" dirty="0">
                <a:latin typeface="+mn-lt"/>
              </a:rPr>
              <a:t>A Personal Relationship mediated through Jesus Christ </a:t>
            </a:r>
            <a:r>
              <a:rPr lang="en-US" sz="2000" i="1" dirty="0">
                <a:latin typeface="+mn-lt"/>
              </a:rPr>
              <a:t>(John 14:6)</a:t>
            </a:r>
          </a:p>
          <a:p>
            <a:pPr marL="285750" indent="-285750">
              <a:lnSpc>
                <a:spcPct val="150000"/>
              </a:lnSpc>
              <a:buFont typeface="Arial" panose="020B0604020202020204" pitchFamily="34" charset="0"/>
              <a:buChar char="•"/>
            </a:pPr>
            <a:r>
              <a:rPr lang="en-US" sz="2000" b="1" i="1" dirty="0">
                <a:latin typeface="+mn-lt"/>
              </a:rPr>
              <a:t>Obedience as a Sign of Knowledge; a Practical Test </a:t>
            </a:r>
            <a:r>
              <a:rPr lang="en-US" sz="2000" i="1" dirty="0">
                <a:latin typeface="+mn-lt"/>
              </a:rPr>
              <a:t>(1 John 2:3-6)</a:t>
            </a:r>
          </a:p>
          <a:p>
            <a:pPr marL="285750" indent="-285750">
              <a:lnSpc>
                <a:spcPct val="150000"/>
              </a:lnSpc>
              <a:buFont typeface="Arial" panose="020B0604020202020204" pitchFamily="34" charset="0"/>
              <a:buChar char="•"/>
            </a:pPr>
            <a:r>
              <a:rPr lang="en-US" sz="2000" b="1" i="1" dirty="0">
                <a:latin typeface="+mn-lt"/>
              </a:rPr>
              <a:t>Love as the Outflow of Knowing God; a Practical Test </a:t>
            </a:r>
            <a:r>
              <a:rPr lang="en-US" sz="2000" i="1" dirty="0">
                <a:latin typeface="+mn-lt"/>
              </a:rPr>
              <a:t>(1 John 4:7-8)</a:t>
            </a:r>
          </a:p>
          <a:p>
            <a:pPr marL="285750" indent="-285750">
              <a:lnSpc>
                <a:spcPct val="150000"/>
              </a:lnSpc>
              <a:buFont typeface="Arial" panose="020B0604020202020204" pitchFamily="34" charset="0"/>
              <a:buChar char="•"/>
            </a:pPr>
            <a:r>
              <a:rPr lang="en-US" sz="2000" b="1" i="1" dirty="0">
                <a:latin typeface="+mn-lt"/>
              </a:rPr>
              <a:t>The Witness of the Holy Spirit</a:t>
            </a:r>
            <a:r>
              <a:rPr lang="en-US" sz="2000" i="1" dirty="0">
                <a:latin typeface="+mn-lt"/>
              </a:rPr>
              <a:t> (Romans 8:12-17)</a:t>
            </a:r>
            <a:endParaRPr lang="en-US" sz="2000" dirty="0">
              <a:latin typeface="+mn-lt"/>
            </a:endParaRPr>
          </a:p>
          <a:p>
            <a:pPr marL="285750" indent="-285750">
              <a:lnSpc>
                <a:spcPct val="150000"/>
              </a:lnSpc>
              <a:buFont typeface="Arial" panose="020B0604020202020204" pitchFamily="34" charset="0"/>
              <a:buChar char="•"/>
            </a:pPr>
            <a:r>
              <a:rPr lang="en-US" sz="2000" b="1" i="1" dirty="0">
                <a:latin typeface="+mn-lt"/>
              </a:rPr>
              <a:t>The Fruit of the Spirit; a Practical Test</a:t>
            </a:r>
            <a:r>
              <a:rPr lang="en-US" sz="2000" i="1" dirty="0">
                <a:latin typeface="+mn-lt"/>
              </a:rPr>
              <a:t> (Galatians 5:22-25)</a:t>
            </a:r>
          </a:p>
          <a:p>
            <a:pPr marL="285750" indent="-285750">
              <a:lnSpc>
                <a:spcPct val="150000"/>
              </a:lnSpc>
              <a:buFont typeface="Arial" panose="020B0604020202020204" pitchFamily="34" charset="0"/>
              <a:buChar char="•"/>
            </a:pPr>
            <a:r>
              <a:rPr lang="en-US" sz="2000" b="1" i="1" dirty="0">
                <a:latin typeface="+mn-lt"/>
              </a:rPr>
              <a:t>The Mind of Christ; a World-View Test</a:t>
            </a:r>
            <a:r>
              <a:rPr lang="en-US" sz="2000" i="1" dirty="0">
                <a:latin typeface="+mn-lt"/>
              </a:rPr>
              <a:t> (1 Corinthians 2:16)</a:t>
            </a:r>
            <a:endParaRPr lang="en-US" sz="2000" b="1" i="1" dirty="0">
              <a:latin typeface="+mn-lt"/>
            </a:endParaRPr>
          </a:p>
        </p:txBody>
      </p:sp>
      <p:sp>
        <p:nvSpPr>
          <p:cNvPr id="4" name="TextBox 3">
            <a:extLst>
              <a:ext uri="{FF2B5EF4-FFF2-40B4-BE49-F238E27FC236}">
                <a16:creationId xmlns:a16="http://schemas.microsoft.com/office/drawing/2014/main" id="{6133F9C2-6CAA-E9BF-1EE5-AFA21A8EA715}"/>
              </a:ext>
            </a:extLst>
          </p:cNvPr>
          <p:cNvSpPr txBox="1"/>
          <p:nvPr/>
        </p:nvSpPr>
        <p:spPr>
          <a:xfrm>
            <a:off x="266700" y="1689588"/>
            <a:ext cx="8610600" cy="707886"/>
          </a:xfrm>
          <a:prstGeom prst="rect">
            <a:avLst/>
          </a:prstGeom>
          <a:noFill/>
        </p:spPr>
        <p:txBody>
          <a:bodyPr wrap="square" rtlCol="0">
            <a:spAutoFit/>
          </a:bodyPr>
          <a:lstStyle/>
          <a:p>
            <a:r>
              <a:rPr lang="en-US" sz="2000" b="1" i="1" dirty="0"/>
              <a:t>Therefore, if anyone is in Christ, </a:t>
            </a:r>
            <a:r>
              <a:rPr lang="en-US" sz="2000" b="1" i="1" u="sng" dirty="0"/>
              <a:t>he is a new creation</a:t>
            </a:r>
            <a:r>
              <a:rPr lang="en-US" sz="2000" b="1" i="1" dirty="0"/>
              <a:t>; old things have passed away; behold, all things have become new.   (2 Cor. 5:17)</a:t>
            </a:r>
          </a:p>
        </p:txBody>
      </p:sp>
    </p:spTree>
    <p:extLst>
      <p:ext uri="{BB962C8B-B14F-4D97-AF65-F5344CB8AC3E}">
        <p14:creationId xmlns:p14="http://schemas.microsoft.com/office/powerpoint/2010/main" val="1462431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How to Endure to the End?</a:t>
            </a:r>
            <a:br>
              <a:rPr lang="en-US" dirty="0"/>
            </a:br>
            <a:r>
              <a:rPr lang="en-US" sz="2400" dirty="0">
                <a:solidFill>
                  <a:schemeClr val="tx2">
                    <a:lumMod val="60000"/>
                    <a:lumOff val="40000"/>
                  </a:schemeClr>
                </a:solidFill>
              </a:rPr>
              <a:t>What God wants of every believer.  Colossians 3:1-17</a:t>
            </a:r>
          </a:p>
        </p:txBody>
      </p:sp>
      <p:sp>
        <p:nvSpPr>
          <p:cNvPr id="6" name="TextBox 5"/>
          <p:cNvSpPr txBox="1"/>
          <p:nvPr/>
        </p:nvSpPr>
        <p:spPr>
          <a:xfrm>
            <a:off x="381000" y="3429000"/>
            <a:ext cx="8001000" cy="707886"/>
          </a:xfrm>
          <a:prstGeom prst="rect">
            <a:avLst/>
          </a:prstGeom>
          <a:noFill/>
        </p:spPr>
        <p:txBody>
          <a:bodyPr wrap="square" rtlCol="0">
            <a:spAutoFit/>
          </a:bodyPr>
          <a:lstStyle/>
          <a:p>
            <a:r>
              <a:rPr lang="en-US" sz="2000" b="1" i="1" u="sng" dirty="0"/>
              <a:t>Service</a:t>
            </a:r>
            <a:r>
              <a:rPr lang="en-US" sz="2000" b="1" i="1" dirty="0"/>
              <a:t> :  God wants me to be a minister of </a:t>
            </a:r>
            <a:r>
              <a:rPr lang="en-US" sz="2000" b="1" i="1" u="sng" dirty="0"/>
              <a:t>His grace</a:t>
            </a:r>
            <a:r>
              <a:rPr lang="en-US" sz="2000" b="1" i="1" dirty="0"/>
              <a:t>.</a:t>
            </a:r>
          </a:p>
          <a:p>
            <a:r>
              <a:rPr lang="en-US" sz="2000" b="1" i="1" dirty="0"/>
              <a:t>1 Peter 4:10; Ephesians 2:4-10</a:t>
            </a:r>
            <a:endParaRPr lang="en-US" sz="2000" i="1" dirty="0"/>
          </a:p>
        </p:txBody>
      </p:sp>
      <p:sp>
        <p:nvSpPr>
          <p:cNvPr id="7" name="TextBox 6"/>
          <p:cNvSpPr txBox="1"/>
          <p:nvPr/>
        </p:nvSpPr>
        <p:spPr>
          <a:xfrm>
            <a:off x="381000" y="5333908"/>
            <a:ext cx="8001000" cy="707886"/>
          </a:xfrm>
          <a:prstGeom prst="rect">
            <a:avLst/>
          </a:prstGeom>
          <a:noFill/>
        </p:spPr>
        <p:txBody>
          <a:bodyPr wrap="square" rtlCol="0">
            <a:spAutoFit/>
          </a:bodyPr>
          <a:lstStyle/>
          <a:p>
            <a:r>
              <a:rPr lang="en-US" sz="2000" b="1" i="1" dirty="0"/>
              <a:t> </a:t>
            </a:r>
            <a:r>
              <a:rPr lang="en-US" sz="2000" b="1" i="1" u="sng" dirty="0"/>
              <a:t>Worship</a:t>
            </a:r>
            <a:r>
              <a:rPr lang="en-US" sz="2000" b="1" i="1" dirty="0"/>
              <a:t> : God wants me to be a magnifier of </a:t>
            </a:r>
            <a:r>
              <a:rPr lang="en-US" sz="2000" b="1" i="1" u="sng" dirty="0"/>
              <a:t>His name</a:t>
            </a:r>
            <a:r>
              <a:rPr lang="en-US" sz="2000" b="1" i="1" dirty="0"/>
              <a:t>.</a:t>
            </a:r>
          </a:p>
          <a:p>
            <a:r>
              <a:rPr lang="en-US" sz="2000" b="1" i="1" dirty="0"/>
              <a:t>Psalm 34:3; Acts 4:12</a:t>
            </a:r>
          </a:p>
        </p:txBody>
      </p:sp>
      <p:sp>
        <p:nvSpPr>
          <p:cNvPr id="9" name="TextBox 8"/>
          <p:cNvSpPr txBox="1"/>
          <p:nvPr/>
        </p:nvSpPr>
        <p:spPr>
          <a:xfrm>
            <a:off x="395177" y="4411475"/>
            <a:ext cx="8001000" cy="707886"/>
          </a:xfrm>
          <a:prstGeom prst="rect">
            <a:avLst/>
          </a:prstGeom>
          <a:noFill/>
        </p:spPr>
        <p:txBody>
          <a:bodyPr wrap="square" rtlCol="0">
            <a:spAutoFit/>
          </a:bodyPr>
          <a:lstStyle/>
          <a:p>
            <a:r>
              <a:rPr lang="en-US" sz="2000" b="1" i="1" u="sng" dirty="0"/>
              <a:t>Evangelism</a:t>
            </a:r>
            <a:r>
              <a:rPr lang="en-US" sz="2000" b="1" i="1" dirty="0"/>
              <a:t> : God wants me to be a messenger of </a:t>
            </a:r>
            <a:r>
              <a:rPr lang="en-US" sz="2000" b="1" i="1" u="sng" dirty="0"/>
              <a:t>His love</a:t>
            </a:r>
            <a:r>
              <a:rPr lang="en-US" sz="2000" b="1" i="1" dirty="0"/>
              <a:t>.</a:t>
            </a:r>
          </a:p>
          <a:p>
            <a:r>
              <a:rPr lang="en-US" sz="2000" b="1" i="1" dirty="0"/>
              <a:t>Acts 20:24; 2 Corinthians 5:16-21</a:t>
            </a:r>
          </a:p>
        </p:txBody>
      </p:sp>
      <p:sp>
        <p:nvSpPr>
          <p:cNvPr id="10" name="TextBox 9">
            <a:extLst>
              <a:ext uri="{FF2B5EF4-FFF2-40B4-BE49-F238E27FC236}">
                <a16:creationId xmlns:a16="http://schemas.microsoft.com/office/drawing/2014/main" id="{1E7AD1DB-AF8F-4F47-B0D6-81D473E8D723}"/>
              </a:ext>
            </a:extLst>
          </p:cNvPr>
          <p:cNvSpPr txBox="1"/>
          <p:nvPr/>
        </p:nvSpPr>
        <p:spPr>
          <a:xfrm>
            <a:off x="395177" y="1617644"/>
            <a:ext cx="8001000" cy="707886"/>
          </a:xfrm>
          <a:prstGeom prst="rect">
            <a:avLst/>
          </a:prstGeom>
          <a:noFill/>
        </p:spPr>
        <p:txBody>
          <a:bodyPr wrap="square" rtlCol="0">
            <a:spAutoFit/>
          </a:bodyPr>
          <a:lstStyle/>
          <a:p>
            <a:r>
              <a:rPr lang="en-US" sz="2000" b="1" i="1" u="sng" dirty="0"/>
              <a:t>Fellowship</a:t>
            </a:r>
            <a:r>
              <a:rPr lang="en-US" sz="2000" b="1" i="1" dirty="0"/>
              <a:t> : God wants me to be a member of </a:t>
            </a:r>
            <a:r>
              <a:rPr lang="en-US" sz="2000" b="1" i="1" u="sng" dirty="0"/>
              <a:t>His family</a:t>
            </a:r>
            <a:r>
              <a:rPr lang="en-US" sz="2000" b="1" i="1" dirty="0"/>
              <a:t>.  </a:t>
            </a:r>
          </a:p>
          <a:p>
            <a:r>
              <a:rPr lang="en-US" sz="2000" b="1" i="1" dirty="0"/>
              <a:t>1 Peter 1:3-9; Eph. 2:19; </a:t>
            </a:r>
            <a:endParaRPr lang="en-US" sz="2000" i="1" dirty="0"/>
          </a:p>
        </p:txBody>
      </p:sp>
      <p:sp>
        <p:nvSpPr>
          <p:cNvPr id="12" name="TextBox 11">
            <a:extLst>
              <a:ext uri="{FF2B5EF4-FFF2-40B4-BE49-F238E27FC236}">
                <a16:creationId xmlns:a16="http://schemas.microsoft.com/office/drawing/2014/main" id="{1E0F0704-BAF2-43CC-A9EE-EF19D8CF312F}"/>
              </a:ext>
            </a:extLst>
          </p:cNvPr>
          <p:cNvSpPr txBox="1"/>
          <p:nvPr/>
        </p:nvSpPr>
        <p:spPr>
          <a:xfrm>
            <a:off x="409354" y="2506567"/>
            <a:ext cx="8001000" cy="707886"/>
          </a:xfrm>
          <a:prstGeom prst="rect">
            <a:avLst/>
          </a:prstGeom>
          <a:noFill/>
        </p:spPr>
        <p:txBody>
          <a:bodyPr wrap="square" rtlCol="0">
            <a:spAutoFit/>
          </a:bodyPr>
          <a:lstStyle/>
          <a:p>
            <a:r>
              <a:rPr lang="en-US" sz="2000" b="1" i="1" u="sng" dirty="0"/>
              <a:t>Discipleship</a:t>
            </a:r>
            <a:r>
              <a:rPr lang="en-US" sz="2000" b="1" i="1" dirty="0"/>
              <a:t> : God wants me to be a model of </a:t>
            </a:r>
            <a:r>
              <a:rPr lang="en-US" sz="2000" b="1" i="1" u="sng" dirty="0"/>
              <a:t>His character</a:t>
            </a:r>
            <a:r>
              <a:rPr lang="en-US" sz="2000" b="1" i="1" dirty="0"/>
              <a:t>.  </a:t>
            </a:r>
          </a:p>
          <a:p>
            <a:r>
              <a:rPr lang="en-US" sz="2000" b="1" i="1" dirty="0"/>
              <a:t>1 Peter 2:21; 1 Timothy 4:12  </a:t>
            </a:r>
            <a:endParaRPr lang="en-US" sz="2000" i="1" dirty="0"/>
          </a:p>
        </p:txBody>
      </p:sp>
      <p:sp>
        <p:nvSpPr>
          <p:cNvPr id="11" name="Scroll: Horizontal 10">
            <a:extLst>
              <a:ext uri="{FF2B5EF4-FFF2-40B4-BE49-F238E27FC236}">
                <a16:creationId xmlns:a16="http://schemas.microsoft.com/office/drawing/2014/main" id="{A870A32A-CA4F-4D63-9449-134794B81D57}"/>
              </a:ext>
            </a:extLst>
          </p:cNvPr>
          <p:cNvSpPr/>
          <p:nvPr/>
        </p:nvSpPr>
        <p:spPr>
          <a:xfrm>
            <a:off x="384544" y="3124200"/>
            <a:ext cx="8350102" cy="3352800"/>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Any </a:t>
            </a:r>
            <a:r>
              <a:rPr lang="en-US" b="1" i="1" u="sng" dirty="0"/>
              <a:t>individual</a:t>
            </a:r>
            <a:r>
              <a:rPr lang="en-US" b="1" i="1" dirty="0"/>
              <a:t> strategy to obtain spiritual growth must consider Knowledge, Perspective, Conviction, Skill, and Character… these areas are the building blocks of spiritual maturity.</a:t>
            </a:r>
          </a:p>
          <a:p>
            <a:endParaRPr lang="en-US" b="1" i="1" dirty="0"/>
          </a:p>
          <a:p>
            <a:r>
              <a:rPr lang="en-US" b="1" i="1" dirty="0"/>
              <a:t>Why?   (Romans 12:2; </a:t>
            </a:r>
            <a:r>
              <a:rPr lang="en-US" b="1" i="1" dirty="0" err="1"/>
              <a:t>Galations</a:t>
            </a:r>
            <a:r>
              <a:rPr lang="en-US" b="1" i="1" dirty="0"/>
              <a:t> 5-6; Ephesians 3-6)</a:t>
            </a:r>
          </a:p>
        </p:txBody>
      </p:sp>
    </p:spTree>
    <p:extLst>
      <p:ext uri="{BB962C8B-B14F-4D97-AF65-F5344CB8AC3E}">
        <p14:creationId xmlns:p14="http://schemas.microsoft.com/office/powerpoint/2010/main" val="168403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2" grpId="0"/>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Why did God plan it this way?</a:t>
            </a:r>
            <a:br>
              <a:rPr lang="en-US" dirty="0"/>
            </a:br>
            <a:r>
              <a:rPr lang="en-US" sz="2400" dirty="0">
                <a:solidFill>
                  <a:schemeClr val="tx2">
                    <a:lumMod val="60000"/>
                    <a:lumOff val="40000"/>
                  </a:schemeClr>
                </a:solidFill>
              </a:rPr>
              <a:t>Reflect upon the way that God operates…</a:t>
            </a:r>
          </a:p>
        </p:txBody>
      </p:sp>
      <p:sp>
        <p:nvSpPr>
          <p:cNvPr id="6" name="TextBox 5"/>
          <p:cNvSpPr txBox="1"/>
          <p:nvPr/>
        </p:nvSpPr>
        <p:spPr>
          <a:xfrm>
            <a:off x="457200" y="1690062"/>
            <a:ext cx="8001000" cy="3477875"/>
          </a:xfrm>
          <a:prstGeom prst="rect">
            <a:avLst/>
          </a:prstGeom>
          <a:noFill/>
        </p:spPr>
        <p:txBody>
          <a:bodyPr wrap="square" rtlCol="0">
            <a:spAutoFit/>
          </a:bodyPr>
          <a:lstStyle/>
          <a:p>
            <a:r>
              <a:rPr lang="en-US" sz="2000" b="1" i="1" dirty="0"/>
              <a:t>“</a:t>
            </a:r>
            <a:r>
              <a:rPr lang="en-US" sz="2000" b="1" i="1" u="sng" dirty="0"/>
              <a:t>Love the Lord you God with all your heart, with all your soul, and with all your mind</a:t>
            </a:r>
            <a:r>
              <a:rPr lang="en-US" sz="2000" b="1" i="1" dirty="0"/>
              <a:t>.  This is the first and greatest commandment.  The second is like it: </a:t>
            </a:r>
            <a:r>
              <a:rPr lang="en-US" sz="2000" b="1" i="1" u="sng" dirty="0"/>
              <a:t>Love your neighbor as yourself</a:t>
            </a:r>
            <a:r>
              <a:rPr lang="en-US" sz="2000" b="1" i="1" dirty="0"/>
              <a:t>.”  Matt. 22:37-39  (Galatians 5)</a:t>
            </a:r>
            <a:endParaRPr lang="en-US" sz="2000" i="1" dirty="0"/>
          </a:p>
          <a:p>
            <a:endParaRPr lang="en-US" sz="2000" b="1" i="1" dirty="0"/>
          </a:p>
          <a:p>
            <a:r>
              <a:rPr lang="en-US" sz="2000" b="1" i="1" dirty="0"/>
              <a:t>“All authority has been given to Me in heaven and on earth.  Go therefore and </a:t>
            </a:r>
            <a:r>
              <a:rPr lang="en-US" sz="2000" b="1" i="1" u="sng" dirty="0"/>
              <a:t>make disciples</a:t>
            </a:r>
            <a:r>
              <a:rPr lang="en-US" sz="2000" b="1" i="1" dirty="0"/>
              <a:t> of all nations, </a:t>
            </a:r>
            <a:r>
              <a:rPr lang="en-US" sz="2000" b="1" i="1" u="sng" dirty="0"/>
              <a:t>baptizing them </a:t>
            </a:r>
            <a:r>
              <a:rPr lang="en-US" sz="2000" b="1" i="1" dirty="0"/>
              <a:t>in the name of the Father and of the Son and of the Holy Spirit, </a:t>
            </a:r>
            <a:r>
              <a:rPr lang="en-US" sz="2000" b="1" i="1" u="sng" dirty="0"/>
              <a:t>teaching them to observe all things that I have commanded </a:t>
            </a:r>
            <a:r>
              <a:rPr lang="en-US" sz="2000" b="1" i="1" dirty="0"/>
              <a:t>you; and lo, I am with you always, even to the end of the age.” </a:t>
            </a:r>
          </a:p>
          <a:p>
            <a:r>
              <a:rPr lang="en-US" sz="2000" b="1" i="1" dirty="0"/>
              <a:t>Matt. 28:18-20  (Mark 16:15; Luke 24:46-48)</a:t>
            </a:r>
          </a:p>
        </p:txBody>
      </p:sp>
    </p:spTree>
    <p:extLst>
      <p:ext uri="{BB962C8B-B14F-4D97-AF65-F5344CB8AC3E}">
        <p14:creationId xmlns:p14="http://schemas.microsoft.com/office/powerpoint/2010/main" val="3243415633"/>
      </p:ext>
    </p:extLst>
  </p:cSld>
  <p:clrMapOvr>
    <a:masterClrMapping/>
  </p:clrMapOvr>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28040</TotalTime>
  <Words>6571</Words>
  <Application>Microsoft Office PowerPoint</Application>
  <PresentationFormat>On-screen Show (4:3)</PresentationFormat>
  <Paragraphs>375</Paragraphs>
  <Slides>9</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Arial Narrow</vt:lpstr>
      <vt:lpstr>Calibri</vt:lpstr>
      <vt:lpstr>Wingdings</vt:lpstr>
      <vt:lpstr>PPT_Template_2010SummerSchool</vt:lpstr>
      <vt:lpstr>1_UPCRC_Powerpoint_Template_with I-Mark</vt:lpstr>
      <vt:lpstr>PowerPoint Presentation</vt:lpstr>
      <vt:lpstr>PowerPoint Presentation</vt:lpstr>
      <vt:lpstr>For all fall short of the Glory of God Truth, Sin, The Nature of Mankind, Worldviews</vt:lpstr>
      <vt:lpstr>The Gospel Message “Men and brethren, what shall we do?”</vt:lpstr>
      <vt:lpstr>“Follow Me…”  Christianity is a Total Commitment religion</vt:lpstr>
      <vt:lpstr>It is the gift of God For by grace are you saved through faith (not of yourselves)</vt:lpstr>
      <vt:lpstr>The Spiritual Man – A New Creation 1 Cor. 2:6-16; 2 Cor. 5:16-21; Galatians 5; Romans 8</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1186</cp:revision>
  <cp:lastPrinted>2015-10-11T15:37:17Z</cp:lastPrinted>
  <dcterms:created xsi:type="dcterms:W3CDTF">2010-06-16T02:58:04Z</dcterms:created>
  <dcterms:modified xsi:type="dcterms:W3CDTF">2025-09-26T14:02:58Z</dcterms:modified>
</cp:coreProperties>
</file>