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" strictFirstAndLastChars="0" saveSubsetFonts="1">
  <p:sldMasterIdLst>
    <p:sldMasterId id="2147483663" r:id="rId1"/>
    <p:sldMasterId id="2147483676" r:id="rId2"/>
  </p:sldMasterIdLst>
  <p:notesMasterIdLst>
    <p:notesMasterId r:id="rId44"/>
  </p:notesMasterIdLst>
  <p:sldIdLst>
    <p:sldId id="366" r:id="rId3"/>
    <p:sldId id="398" r:id="rId4"/>
    <p:sldId id="400" r:id="rId5"/>
    <p:sldId id="401" r:id="rId6"/>
    <p:sldId id="399" r:id="rId7"/>
    <p:sldId id="402" r:id="rId8"/>
    <p:sldId id="403" r:id="rId9"/>
    <p:sldId id="404" r:id="rId10"/>
    <p:sldId id="391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434" r:id="rId41"/>
    <p:sldId id="435" r:id="rId42"/>
    <p:sldId id="39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ahoma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ahoma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ahoma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ahoma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ahoma" pitchFamily="1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ahoma" pitchFamily="1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ahoma" pitchFamily="1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ahoma" pitchFamily="1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ahoma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72" autoAdjust="0"/>
    <p:restoredTop sz="72308" autoAdjust="0"/>
  </p:normalViewPr>
  <p:slideViewPr>
    <p:cSldViewPr>
      <p:cViewPr varScale="1">
        <p:scale>
          <a:sx n="82" d="100"/>
          <a:sy n="82" d="100"/>
        </p:scale>
        <p:origin x="-5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7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7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7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7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A34A8400-4712-405B-9E43-5E591E324E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2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9B17A-BE55-405C-80A6-93667E4FC57F}" type="slidenum">
              <a:rPr lang="en-US"/>
              <a:pPr/>
              <a:t>1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KEY POINTS</a:t>
            </a:r>
          </a:p>
          <a:p>
            <a:pPr>
              <a:buFontTx/>
              <a:buChar char="•"/>
            </a:pPr>
            <a:r>
              <a:rPr lang="en-US"/>
              <a:t>Specify what the lab is about, what will be learned, and why we think this is an important topic.</a:t>
            </a:r>
          </a:p>
          <a:p>
            <a:r>
              <a:rPr lang="en-US"/>
              <a:t>***********************************************************</a:t>
            </a:r>
          </a:p>
          <a:p>
            <a:r>
              <a:rPr lang="en-US" b="1"/>
              <a:t>SCRIPT</a:t>
            </a:r>
          </a:p>
          <a:p>
            <a:pPr>
              <a:buFontTx/>
              <a:buChar char="-"/>
            </a:pPr>
            <a:endParaRPr lang="en-US"/>
          </a:p>
          <a:p>
            <a:r>
              <a:rPr lang="en-US"/>
              <a:t>***********************************************************</a:t>
            </a:r>
          </a:p>
          <a:p>
            <a:r>
              <a:rPr lang="en-US" b="1"/>
              <a:t>POTENTIAL QUESTIONS</a:t>
            </a:r>
          </a:p>
          <a:p>
            <a:pPr>
              <a:buFontTx/>
              <a:buChar char="-"/>
            </a:pPr>
            <a:r>
              <a:rPr lang="en-US"/>
              <a:t>Question #1</a:t>
            </a:r>
          </a:p>
          <a:p>
            <a:r>
              <a:rPr lang="en-US"/>
              <a:t>***********************************************************</a:t>
            </a:r>
          </a:p>
          <a:p>
            <a:r>
              <a:rPr lang="en-US" b="1"/>
              <a:t>NOTES</a:t>
            </a:r>
          </a:p>
          <a:p>
            <a:pPr>
              <a:buFontTx/>
              <a:buChar char="-"/>
            </a:pPr>
            <a:r>
              <a:rPr lang="en-US"/>
              <a:t>Note #1</a:t>
            </a:r>
          </a:p>
          <a:p>
            <a:r>
              <a:rPr lang="en-US"/>
              <a:t>***********************************************************</a:t>
            </a:r>
          </a:p>
          <a:p>
            <a:endParaRPr lang="en-US"/>
          </a:p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F7660-B0A3-44EA-B2A3-55E9BDB28896}" type="slidenum">
              <a:rPr lang="en-US"/>
              <a:pPr/>
              <a:t>9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 POINTS</a:t>
            </a:r>
          </a:p>
          <a:p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***********************************************************</a:t>
            </a:r>
          </a:p>
          <a:p>
            <a:r>
              <a:rPr lang="en-US"/>
              <a:t>SCRIPT</a:t>
            </a:r>
          </a:p>
          <a:p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***********************************************************</a:t>
            </a:r>
          </a:p>
          <a:p>
            <a:r>
              <a:rPr lang="en-US"/>
              <a:t>POTENTIAL QUESTIONS</a:t>
            </a:r>
          </a:p>
          <a:p>
            <a:r>
              <a:rPr lang="en-US" b="1"/>
              <a:t>Q: </a:t>
            </a:r>
            <a:r>
              <a:rPr lang="en-US"/>
              <a:t>   </a:t>
            </a:r>
            <a:br>
              <a:rPr lang="en-US"/>
            </a:br>
            <a:r>
              <a:rPr lang="en-US" b="1"/>
              <a:t>A: </a:t>
            </a:r>
            <a:r>
              <a:rPr lang="en-US" i="1"/>
              <a:t> </a:t>
            </a:r>
            <a:endParaRPr lang="en-US" b="1" i="1"/>
          </a:p>
          <a:p>
            <a:r>
              <a:rPr lang="en-US"/>
              <a:t>***********************************************************</a:t>
            </a:r>
          </a:p>
          <a:p>
            <a:r>
              <a:rPr lang="en-US"/>
              <a:t>NOTES</a:t>
            </a:r>
          </a:p>
          <a:p>
            <a:endParaRPr lang="en-US"/>
          </a:p>
          <a:p>
            <a:r>
              <a:rPr lang="en-US"/>
              <a:t>***********************************************************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F7660-B0A3-44EA-B2A3-55E9BDB28896}" type="slidenum">
              <a:rPr lang="en-US"/>
              <a:pPr/>
              <a:t>18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 POINTS</a:t>
            </a:r>
          </a:p>
          <a:p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***********************************************************</a:t>
            </a:r>
          </a:p>
          <a:p>
            <a:r>
              <a:rPr lang="en-US"/>
              <a:t>SCRIPT</a:t>
            </a:r>
          </a:p>
          <a:p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***********************************************************</a:t>
            </a:r>
          </a:p>
          <a:p>
            <a:r>
              <a:rPr lang="en-US"/>
              <a:t>POTENTIAL QUESTIONS</a:t>
            </a:r>
          </a:p>
          <a:p>
            <a:r>
              <a:rPr lang="en-US" b="1"/>
              <a:t>Q: </a:t>
            </a:r>
            <a:r>
              <a:rPr lang="en-US"/>
              <a:t>   </a:t>
            </a:r>
            <a:br>
              <a:rPr lang="en-US"/>
            </a:br>
            <a:r>
              <a:rPr lang="en-US" b="1"/>
              <a:t>A: </a:t>
            </a:r>
            <a:r>
              <a:rPr lang="en-US" i="1"/>
              <a:t> </a:t>
            </a:r>
            <a:endParaRPr lang="en-US" b="1" i="1"/>
          </a:p>
          <a:p>
            <a:r>
              <a:rPr lang="en-US"/>
              <a:t>***********************************************************</a:t>
            </a:r>
          </a:p>
          <a:p>
            <a:r>
              <a:rPr lang="en-US"/>
              <a:t>NOTES</a:t>
            </a:r>
          </a:p>
          <a:p>
            <a:endParaRPr lang="en-US"/>
          </a:p>
          <a:p>
            <a:r>
              <a:rPr lang="en-US"/>
              <a:t>***********************************************************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F7660-B0A3-44EA-B2A3-55E9BDB28896}" type="slidenum">
              <a:rPr lang="en-US"/>
              <a:pPr/>
              <a:t>27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 POINTS</a:t>
            </a:r>
          </a:p>
          <a:p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***********************************************************</a:t>
            </a:r>
          </a:p>
          <a:p>
            <a:r>
              <a:rPr lang="en-US"/>
              <a:t>SCRIPT</a:t>
            </a:r>
          </a:p>
          <a:p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***********************************************************</a:t>
            </a:r>
          </a:p>
          <a:p>
            <a:r>
              <a:rPr lang="en-US"/>
              <a:t>POTENTIAL QUESTIONS</a:t>
            </a:r>
          </a:p>
          <a:p>
            <a:r>
              <a:rPr lang="en-US" b="1"/>
              <a:t>Q: </a:t>
            </a:r>
            <a:r>
              <a:rPr lang="en-US"/>
              <a:t>   </a:t>
            </a:r>
            <a:br>
              <a:rPr lang="en-US"/>
            </a:br>
            <a:r>
              <a:rPr lang="en-US" b="1"/>
              <a:t>A: </a:t>
            </a:r>
            <a:r>
              <a:rPr lang="en-US" i="1"/>
              <a:t> </a:t>
            </a:r>
            <a:endParaRPr lang="en-US" b="1" i="1"/>
          </a:p>
          <a:p>
            <a:r>
              <a:rPr lang="en-US"/>
              <a:t>***********************************************************</a:t>
            </a:r>
          </a:p>
          <a:p>
            <a:r>
              <a:rPr lang="en-US"/>
              <a:t>NOTES</a:t>
            </a:r>
          </a:p>
          <a:p>
            <a:endParaRPr lang="en-US"/>
          </a:p>
          <a:p>
            <a:r>
              <a:rPr lang="en-US"/>
              <a:t>***********************************************************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F7660-B0A3-44EA-B2A3-55E9BDB28896}" type="slidenum">
              <a:rPr lang="en-US"/>
              <a:pPr/>
              <a:t>36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 POINTS</a:t>
            </a:r>
          </a:p>
          <a:p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***********************************************************</a:t>
            </a:r>
          </a:p>
          <a:p>
            <a:r>
              <a:rPr lang="en-US"/>
              <a:t>SCRIPT</a:t>
            </a:r>
          </a:p>
          <a:p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***********************************************************</a:t>
            </a:r>
          </a:p>
          <a:p>
            <a:r>
              <a:rPr lang="en-US"/>
              <a:t>POTENTIAL QUESTIONS</a:t>
            </a:r>
          </a:p>
          <a:p>
            <a:r>
              <a:rPr lang="en-US" b="1"/>
              <a:t>Q: </a:t>
            </a:r>
            <a:r>
              <a:rPr lang="en-US"/>
              <a:t>   </a:t>
            </a:r>
            <a:br>
              <a:rPr lang="en-US"/>
            </a:br>
            <a:r>
              <a:rPr lang="en-US" b="1"/>
              <a:t>A: </a:t>
            </a:r>
            <a:r>
              <a:rPr lang="en-US" i="1"/>
              <a:t> </a:t>
            </a:r>
            <a:endParaRPr lang="en-US" b="1" i="1"/>
          </a:p>
          <a:p>
            <a:r>
              <a:rPr lang="en-US"/>
              <a:t>***********************************************************</a:t>
            </a:r>
          </a:p>
          <a:p>
            <a:r>
              <a:rPr lang="en-US"/>
              <a:t>NOTES</a:t>
            </a:r>
          </a:p>
          <a:p>
            <a:endParaRPr lang="en-US"/>
          </a:p>
          <a:p>
            <a:r>
              <a:rPr lang="en-US"/>
              <a:t>***********************************************************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F7660-B0A3-44EA-B2A3-55E9BDB28896}" type="slidenum">
              <a:rPr lang="en-US"/>
              <a:pPr/>
              <a:t>39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 POINTS</a:t>
            </a:r>
          </a:p>
          <a:p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***********************************************************</a:t>
            </a:r>
          </a:p>
          <a:p>
            <a:r>
              <a:rPr lang="en-US"/>
              <a:t>SCRIPT</a:t>
            </a:r>
          </a:p>
          <a:p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***********************************************************</a:t>
            </a:r>
          </a:p>
          <a:p>
            <a:r>
              <a:rPr lang="en-US"/>
              <a:t>POTENTIAL QUESTIONS</a:t>
            </a:r>
          </a:p>
          <a:p>
            <a:r>
              <a:rPr lang="en-US" b="1"/>
              <a:t>Q: </a:t>
            </a:r>
            <a:r>
              <a:rPr lang="en-US"/>
              <a:t>   </a:t>
            </a:r>
            <a:br>
              <a:rPr lang="en-US"/>
            </a:br>
            <a:r>
              <a:rPr lang="en-US" b="1"/>
              <a:t>A: </a:t>
            </a:r>
            <a:r>
              <a:rPr lang="en-US" i="1"/>
              <a:t> </a:t>
            </a:r>
            <a:endParaRPr lang="en-US" b="1" i="1"/>
          </a:p>
          <a:p>
            <a:r>
              <a:rPr lang="en-US"/>
              <a:t>***********************************************************</a:t>
            </a:r>
          </a:p>
          <a:p>
            <a:r>
              <a:rPr lang="en-US"/>
              <a:t>NOTES</a:t>
            </a:r>
          </a:p>
          <a:p>
            <a:endParaRPr lang="en-US"/>
          </a:p>
          <a:p>
            <a:r>
              <a:rPr lang="en-US"/>
              <a:t>***********************************************************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77FBA-5B47-4CA2-ABDF-7379604084E1}" type="slidenum">
              <a:rPr lang="en-US"/>
              <a:pPr/>
              <a:t>41</a:t>
            </a:fld>
            <a:endParaRPr 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1" y="1905002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51" y="4344989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4"/>
            <a:ext cx="8382000" cy="213596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4"/>
            <a:ext cx="8382000" cy="213596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1"/>
            <a:ext cx="8040688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6"/>
            <a:ext cx="7043208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9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49"/>
            <a:ext cx="7690114" cy="1384995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 UI Symbol" pitchFamily="34" charset="0"/>
                <a:ea typeface="Segoe UI Symbol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4"/>
            <a:ext cx="4114800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3" y="1411554"/>
            <a:ext cx="4117019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 bright="-7000"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6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" y="6392253"/>
            <a:ext cx="9144000" cy="465747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lumMod val="95000"/>
                  <a:lumOff val="5000"/>
                  <a:alpha val="86000"/>
                </a:sysClr>
              </a:gs>
              <a:gs pos="50000">
                <a:srgbClr val="1F497D">
                  <a:lumMod val="75000"/>
                  <a:alpha val="58000"/>
                </a:srgbClr>
              </a:gs>
              <a:gs pos="100000">
                <a:srgbClr val="C0504D">
                  <a:shade val="94000"/>
                  <a:satMod val="135000"/>
                  <a:alpha val="0"/>
                </a:srgbClr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pic>
        <p:nvPicPr>
          <p:cNvPr id="7" name="Picture 2" descr="C:\Program Files\Microsoft Resource DVD Artwork\DVD_ART\BoxShots_Logos\MICROSOFT\Microsoft Logo Black.png"/>
          <p:cNvPicPr>
            <a:picLocks noChangeAspect="1" noChangeArrowheads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8097570" y="6537159"/>
            <a:ext cx="867253" cy="144456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3505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63AB-F1F2-4C9F-AA76-22F6E82A8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logo-ms-ws08-v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28600" y="6400800"/>
            <a:ext cx="26146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 bright="-7000"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12" y="1905001"/>
            <a:ext cx="85740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Trebuchet MS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Roberto%20%20Gomez\Documents\My%20Dropbox\PPA%20Lab%201Q%202010\images\ex3-backg2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Roberto%20%20Gomez\Documents\My%20Dropbox\PPA%20Lab%201Q%202010\images\ex3-backg3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Roberto%20%20Gomez\Documents\My%20Dropbox\PPA%20Lab%201Q%202010\images\ex4-back1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vmuser57\Documents\My%20Dropbox\PPA%20Lab%201Q%202010\images\ex1-11a1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5" name="Rectangle 9"/>
          <p:cNvSpPr>
            <a:spLocks noChangeArrowheads="1"/>
          </p:cNvSpPr>
          <p:nvPr/>
        </p:nvSpPr>
        <p:spPr bwMode="auto">
          <a:xfrm>
            <a:off x="838200" y="2133600"/>
            <a:ext cx="7555750" cy="17543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Concurrency Issues with the </a:t>
            </a:r>
            <a:b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 Debugger and 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 Performance Analyzer 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</p:spPr>
        <p:txBody>
          <a:bodyPr/>
          <a:lstStyle/>
          <a:p>
            <a:r>
              <a:rPr lang="en-US" b="1" dirty="0">
                <a:effectLst/>
              </a:rPr>
              <a:t>Exercise-1 </a:t>
            </a:r>
            <a:r>
              <a:rPr lang="en-US" b="1" dirty="0" smtClean="0">
                <a:effectLst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382738"/>
          </a:xfrm>
        </p:spPr>
        <p:txBody>
          <a:bodyPr/>
          <a:lstStyle/>
          <a:p>
            <a:r>
              <a:rPr lang="en-US" dirty="0"/>
              <a:t>Parallel Stacks and Parallel Tasks windows </a:t>
            </a:r>
            <a:r>
              <a:rPr lang="en-US" dirty="0" smtClean="0"/>
              <a:t>can help you </a:t>
            </a:r>
            <a:r>
              <a:rPr lang="en-US" dirty="0"/>
              <a:t>visualize </a:t>
            </a:r>
            <a:r>
              <a:rPr lang="en-US" dirty="0" smtClean="0"/>
              <a:t>your concurrent </a:t>
            </a:r>
            <a:r>
              <a:rPr lang="en-US" dirty="0"/>
              <a:t>application in a complete holistic </a:t>
            </a:r>
            <a:r>
              <a:rPr lang="en-US" dirty="0" smtClean="0"/>
              <a:t>picture</a:t>
            </a:r>
          </a:p>
          <a:p>
            <a:r>
              <a:rPr lang="en-US" dirty="0" smtClean="0"/>
              <a:t>‘Pin the Variable’ feature in VS2010 can ease the debugging experience</a:t>
            </a:r>
          </a:p>
          <a:p>
            <a:r>
              <a:rPr lang="en-US" dirty="0" smtClean="0"/>
              <a:t>Use conditional breakpoints to search for </a:t>
            </a:r>
            <a:r>
              <a:rPr lang="en-US" dirty="0"/>
              <a:t>failing variable values and </a:t>
            </a:r>
            <a:r>
              <a:rPr lang="en-US" dirty="0" smtClean="0"/>
              <a:t>conditions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292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</p:spPr>
        <p:txBody>
          <a:bodyPr/>
          <a:lstStyle/>
          <a:p>
            <a:r>
              <a:rPr lang="en-US" b="1" dirty="0">
                <a:effectLst/>
              </a:rPr>
              <a:t>Exercise-2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727448"/>
          </a:xfrm>
        </p:spPr>
        <p:txBody>
          <a:bodyPr/>
          <a:lstStyle/>
          <a:p>
            <a:r>
              <a:rPr lang="en-US" dirty="0"/>
              <a:t>Correct resource usage is essential for the overall working of a multithreaded </a:t>
            </a:r>
            <a:r>
              <a:rPr lang="en-US" dirty="0" smtClean="0"/>
              <a:t>system</a:t>
            </a:r>
          </a:p>
          <a:p>
            <a:r>
              <a:rPr lang="en-US" dirty="0"/>
              <a:t>Synchronization is required to maintain data consistency when working with parallel </a:t>
            </a:r>
            <a:r>
              <a:rPr lang="en-US" dirty="0" smtClean="0"/>
              <a:t>programs</a:t>
            </a:r>
          </a:p>
          <a:p>
            <a:r>
              <a:rPr lang="en-US" dirty="0"/>
              <a:t>When resources can be accessed concurrently, they can be used </a:t>
            </a:r>
            <a:r>
              <a:rPr lang="en-US" dirty="0" smtClean="0"/>
              <a:t>inconsistently.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prevent this, you must control the access using synchronization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16468379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1329595"/>
          </a:xfrm>
        </p:spPr>
        <p:txBody>
          <a:bodyPr/>
          <a:lstStyle/>
          <a:p>
            <a:r>
              <a:rPr lang="en-US" b="1" dirty="0">
                <a:effectLst/>
              </a:rPr>
              <a:t>Critical Section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185761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en-US" dirty="0"/>
              <a:t>segments that access shared resources that must not be concurrently accessed by more than one thread of execution are </a:t>
            </a:r>
            <a:r>
              <a:rPr lang="en-US" dirty="0" smtClean="0"/>
              <a:t>critical sections</a:t>
            </a:r>
          </a:p>
          <a:p>
            <a:r>
              <a:rPr lang="en-US" dirty="0"/>
              <a:t>A critical section is typically used when a multithreaded program must update </a:t>
            </a:r>
            <a:r>
              <a:rPr lang="en-US" dirty="0" smtClean="0"/>
              <a:t>multiple-related-variables</a:t>
            </a:r>
          </a:p>
          <a:p>
            <a:r>
              <a:rPr lang="en-US" dirty="0" smtClean="0"/>
              <a:t>They help synchronize the access to shared resources to avoid data race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8990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</p:spPr>
        <p:txBody>
          <a:bodyPr/>
          <a:lstStyle/>
          <a:p>
            <a:r>
              <a:rPr lang="en-US" b="1" dirty="0" smtClean="0">
                <a:effectLst/>
              </a:rPr>
              <a:t>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841052"/>
          </a:xfrm>
        </p:spPr>
        <p:txBody>
          <a:bodyPr/>
          <a:lstStyle/>
          <a:p>
            <a:r>
              <a:rPr lang="en-US" dirty="0" smtClean="0"/>
              <a:t>Semaphores are one way to synchronize access to shared resources</a:t>
            </a:r>
          </a:p>
          <a:p>
            <a:r>
              <a:rPr lang="en-US" dirty="0" smtClean="0"/>
              <a:t>A thread </a:t>
            </a:r>
            <a:r>
              <a:rPr lang="en-US" dirty="0"/>
              <a:t>must obtain a semaphore, to enter a critical section and releases the semaphore when exiting the </a:t>
            </a:r>
            <a:r>
              <a:rPr lang="en-US" dirty="0" smtClean="0"/>
              <a:t>section</a:t>
            </a:r>
          </a:p>
          <a:p>
            <a:r>
              <a:rPr lang="en-US" dirty="0"/>
              <a:t>Other threads are prevented from entering the critical section at the same </a:t>
            </a:r>
            <a:r>
              <a:rPr lang="en-US" dirty="0" smtClean="0"/>
              <a:t>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6207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5072158"/>
          </a:xfrm>
        </p:spPr>
        <p:txBody>
          <a:bodyPr/>
          <a:lstStyle/>
          <a:p>
            <a:r>
              <a:rPr lang="en-US" b="1" dirty="0"/>
              <a:t>Locks</a:t>
            </a:r>
            <a:r>
              <a:rPr lang="en-US" dirty="0"/>
              <a:t> are synchronization mechanisms for enforcing limits on access to a resource in an environment where there are many threads of execution. </a:t>
            </a:r>
            <a:endParaRPr lang="en-US" dirty="0" smtClean="0"/>
          </a:p>
          <a:p>
            <a:r>
              <a:rPr lang="en-US" dirty="0"/>
              <a:t>Most locking designs block the execution of the thread requesting the lock, until it is allowed to access the locked </a:t>
            </a:r>
            <a:r>
              <a:rPr lang="en-US" dirty="0" smtClean="0"/>
              <a:t>resource</a:t>
            </a:r>
          </a:p>
          <a:p>
            <a:r>
              <a:rPr lang="en-US" dirty="0"/>
              <a:t>Proper support for locks in a multiprocessor environment can require quite complex hardware and/or software support, with substantial synchronization issues.</a:t>
            </a:r>
          </a:p>
        </p:txBody>
      </p:sp>
    </p:spTree>
    <p:extLst>
      <p:ext uri="{BB962C8B-B14F-4D97-AF65-F5344CB8AC3E}">
        <p14:creationId xmlns:p14="http://schemas.microsoft.com/office/powerpoint/2010/main" val="2411537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</p:spPr>
        <p:txBody>
          <a:bodyPr/>
          <a:lstStyle/>
          <a:p>
            <a:r>
              <a:rPr lang="en-US" b="1" dirty="0" smtClean="0">
                <a:effectLst/>
              </a:rPr>
              <a:t>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505849"/>
          </a:xfrm>
        </p:spPr>
        <p:txBody>
          <a:bodyPr/>
          <a:lstStyle/>
          <a:p>
            <a:r>
              <a:rPr lang="en-US" b="1" dirty="0"/>
              <a:t>Deadlocks</a:t>
            </a:r>
            <a:r>
              <a:rPr lang="en-US" dirty="0"/>
              <a:t> occur when </a:t>
            </a:r>
            <a:r>
              <a:rPr lang="en-US" dirty="0" smtClean="0"/>
              <a:t>two </a:t>
            </a:r>
            <a:r>
              <a:rPr lang="en-US" dirty="0"/>
              <a:t>tasks are waiting for locks, each holding a lock that the other is waiting </a:t>
            </a:r>
            <a:r>
              <a:rPr lang="en-US" dirty="0" smtClean="0"/>
              <a:t>for.</a:t>
            </a:r>
          </a:p>
          <a:p>
            <a:pPr lvl="1"/>
            <a:r>
              <a:rPr lang="en-US" dirty="0" smtClean="0"/>
              <a:t>Unless </a:t>
            </a:r>
            <a:r>
              <a:rPr lang="en-US" dirty="0"/>
              <a:t>something is done, the two tasks will wait </a:t>
            </a:r>
            <a:r>
              <a:rPr lang="en-US" dirty="0" smtClean="0"/>
              <a:t>forever</a:t>
            </a:r>
          </a:p>
          <a:p>
            <a:r>
              <a:rPr lang="en-US" dirty="0"/>
              <a:t>A deadlock is a common problem in multiprocessing where many processes share a specific type of mutually exclusive resource (known as a software lock or </a:t>
            </a:r>
            <a:r>
              <a:rPr lang="en-US" b="1" dirty="0"/>
              <a:t>soft</a:t>
            </a:r>
            <a:r>
              <a:rPr lang="en-US" dirty="0"/>
              <a:t> </a:t>
            </a:r>
            <a:r>
              <a:rPr lang="en-US" b="1" dirty="0"/>
              <a:t>lock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668423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Control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2313" y="1905001"/>
            <a:ext cx="8040688" cy="1910523"/>
          </a:xfrm>
        </p:spPr>
        <p:txBody>
          <a:bodyPr/>
          <a:lstStyle/>
          <a:p>
            <a:pPr lvl="1"/>
            <a:r>
              <a:rPr lang="en-US" sz="3200" dirty="0"/>
              <a:t>if (</a:t>
            </a:r>
            <a:r>
              <a:rPr lang="en-US" sz="3200" dirty="0" err="1"/>
              <a:t>global_lock_var</a:t>
            </a:r>
            <a:r>
              <a:rPr lang="en-US" sz="3200" dirty="0"/>
              <a:t> == </a:t>
            </a:r>
            <a:r>
              <a:rPr lang="en-US" sz="3200" dirty="0" smtClean="0"/>
              <a:t>0)  {</a:t>
            </a:r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global_lock_var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myPID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667000" y="2343834"/>
            <a:ext cx="5715000" cy="2264897"/>
            <a:chOff x="2667000" y="2343834"/>
            <a:chExt cx="5715000" cy="2264897"/>
          </a:xfrm>
        </p:grpSpPr>
        <p:sp>
          <p:nvSpPr>
            <p:cNvPr id="6" name="Rectangle 5"/>
            <p:cNvSpPr/>
            <p:nvPr/>
          </p:nvSpPr>
          <p:spPr>
            <a:xfrm>
              <a:off x="3810000" y="3962400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More than one task could be testing this condition simultaneously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667000" y="2343834"/>
              <a:ext cx="1143000" cy="161856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184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782300"/>
          </a:xfrm>
        </p:spPr>
        <p:txBody>
          <a:bodyPr/>
          <a:lstStyle/>
          <a:p>
            <a:r>
              <a:rPr lang="en-US" dirty="0" smtClean="0"/>
              <a:t>There are </a:t>
            </a:r>
            <a:r>
              <a:rPr lang="en-US" dirty="0"/>
              <a:t>four general properties that must hold to produce a deadlock</a:t>
            </a:r>
            <a:r>
              <a:rPr lang="en-US" dirty="0" smtClean="0"/>
              <a:t>:</a:t>
            </a:r>
            <a:endParaRPr lang="en-US" b="1" dirty="0" smtClean="0"/>
          </a:p>
          <a:p>
            <a:pPr lvl="1"/>
            <a:r>
              <a:rPr lang="en-US" b="1" dirty="0" smtClean="0"/>
              <a:t>Mutual Exclusion</a:t>
            </a:r>
          </a:p>
          <a:p>
            <a:pPr lvl="1"/>
            <a:r>
              <a:rPr lang="en-US" b="1" dirty="0" smtClean="0"/>
              <a:t>Hold </a:t>
            </a:r>
            <a:r>
              <a:rPr lang="en-US" b="1" dirty="0"/>
              <a:t>and wait  </a:t>
            </a:r>
            <a:r>
              <a:rPr lang="en-US" b="1" dirty="0" smtClean="0"/>
              <a:t>condition</a:t>
            </a:r>
            <a:endParaRPr lang="en-US" dirty="0"/>
          </a:p>
          <a:p>
            <a:pPr lvl="1"/>
            <a:r>
              <a:rPr lang="en-US" b="1" dirty="0"/>
              <a:t>No preemption </a:t>
            </a:r>
            <a:r>
              <a:rPr lang="en-US" b="1" dirty="0" smtClean="0"/>
              <a:t>condition</a:t>
            </a:r>
          </a:p>
          <a:p>
            <a:pPr lvl="1"/>
            <a:r>
              <a:rPr lang="en-US" b="1" dirty="0" smtClean="0"/>
              <a:t>A </a:t>
            </a:r>
            <a:r>
              <a:rPr lang="en-US" b="1" dirty="0"/>
              <a:t>Circular Wait </a:t>
            </a:r>
            <a:r>
              <a:rPr lang="en-US" b="1" dirty="0" smtClean="0"/>
              <a:t>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94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9434" y="1235075"/>
            <a:ext cx="5502275" cy="4431983"/>
          </a:xfrm>
          <a:prstGeom prst="rect">
            <a:avLst/>
          </a:prstGeom>
          <a:noFill/>
          <a:ln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Exercise-2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auto">
          <a:xfrm>
            <a:off x="457200" y="1692275"/>
            <a:ext cx="4525963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endParaRPr lang="en-US" sz="3500" i="1">
              <a:solidFill>
                <a:schemeClr val="bg1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2600">
              <a:solidFill>
                <a:schemeClr val="bg1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2600">
              <a:solidFill>
                <a:schemeClr val="bg1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2600">
              <a:solidFill>
                <a:schemeClr val="bg1"/>
              </a:solidFill>
            </a:endParaRP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365124" y="4267200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100" dirty="0" smtClean="0">
                <a:solidFill>
                  <a:schemeClr val="tx1"/>
                </a:solidFill>
              </a:rPr>
              <a:t>Visualizing </a:t>
            </a:r>
            <a:r>
              <a:rPr lang="en-US" sz="2100" dirty="0">
                <a:solidFill>
                  <a:schemeClr val="tx1"/>
                </a:solidFill>
              </a:rPr>
              <a:t>Deadlocks</a:t>
            </a:r>
          </a:p>
        </p:txBody>
      </p:sp>
    </p:spTree>
    <p:extLst>
      <p:ext uri="{BB962C8B-B14F-4D97-AF65-F5344CB8AC3E}">
        <p14:creationId xmlns:p14="http://schemas.microsoft.com/office/powerpoint/2010/main" val="1179508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Exercise-2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604337"/>
          </a:xfrm>
        </p:spPr>
        <p:txBody>
          <a:bodyPr/>
          <a:lstStyle/>
          <a:p>
            <a:r>
              <a:rPr lang="en-US" dirty="0" smtClean="0"/>
              <a:t>The parallel stacks window can assist you identifying functions that are involved in a deadlock</a:t>
            </a:r>
          </a:p>
          <a:p>
            <a:r>
              <a:rPr lang="en-US" dirty="0" smtClean="0"/>
              <a:t>It also provides info on the lines of code that were executed prior to the deadlock condition</a:t>
            </a:r>
          </a:p>
          <a:p>
            <a:r>
              <a:rPr lang="en-US" dirty="0" smtClean="0"/>
              <a:t>VS2010’s debugging tools lets you visualize variables while debugging concurrent tasks</a:t>
            </a:r>
          </a:p>
          <a:p>
            <a:pPr lvl="1"/>
            <a:r>
              <a:rPr lang="en-US" dirty="0" smtClean="0"/>
              <a:t>This makes parallel debugging a less complicated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5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7710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505097"/>
          </a:xfrm>
        </p:spPr>
        <p:txBody>
          <a:bodyPr/>
          <a:lstStyle/>
          <a:p>
            <a:r>
              <a:rPr lang="en-US" dirty="0" smtClean="0"/>
              <a:t>Visual Studio 2010 includes support for writing parallel applications</a:t>
            </a:r>
          </a:p>
          <a:p>
            <a:pPr lvl="1"/>
            <a:r>
              <a:rPr lang="en-US" dirty="0" smtClean="0"/>
              <a:t>PLINQ and Parallel Extensions to the .Net Framework</a:t>
            </a:r>
          </a:p>
          <a:p>
            <a:pPr lvl="1"/>
            <a:r>
              <a:rPr lang="en-US" dirty="0" smtClean="0"/>
              <a:t>The Concurrency Runtime</a:t>
            </a:r>
          </a:p>
          <a:p>
            <a:r>
              <a:rPr lang="en-US" dirty="0" smtClean="0"/>
              <a:t>Other bundled tools make writing parallel code an easier task</a:t>
            </a:r>
          </a:p>
          <a:p>
            <a:pPr lvl="1"/>
            <a:r>
              <a:rPr lang="en-US" dirty="0" smtClean="0"/>
              <a:t>This does not mean writing parallel code is easy!</a:t>
            </a:r>
          </a:p>
          <a:p>
            <a:r>
              <a:rPr lang="en-US" dirty="0" smtClean="0"/>
              <a:t>This lab will show you some of the common pitfalls (and how to identify them) when working with parallel code.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</p:spPr>
        <p:txBody>
          <a:bodyPr/>
          <a:lstStyle/>
          <a:p>
            <a:r>
              <a:rPr lang="en-US" b="1" dirty="0">
                <a:effectLst/>
              </a:rPr>
              <a:t>Exercise-3 </a:t>
            </a:r>
            <a:r>
              <a:rPr lang="en-US" b="1" dirty="0" smtClean="0">
                <a:effectLst/>
              </a:rPr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880789"/>
          </a:xfrm>
        </p:spPr>
        <p:txBody>
          <a:bodyPr/>
          <a:lstStyle/>
          <a:p>
            <a:r>
              <a:rPr lang="en-US" dirty="0" smtClean="0"/>
              <a:t>Let’s go over a brief overview of</a:t>
            </a:r>
          </a:p>
          <a:p>
            <a:pPr lvl="1"/>
            <a:r>
              <a:rPr lang="en-US" b="1" dirty="0"/>
              <a:t>Lock overhead</a:t>
            </a:r>
          </a:p>
          <a:p>
            <a:pPr lvl="1"/>
            <a:r>
              <a:rPr lang="en-US" b="1" dirty="0"/>
              <a:t>Locks granularity </a:t>
            </a:r>
          </a:p>
          <a:p>
            <a:pPr lvl="1"/>
            <a:r>
              <a:rPr lang="en-US" b="1" dirty="0"/>
              <a:t>Lock contention</a:t>
            </a:r>
          </a:p>
          <a:p>
            <a:pPr lvl="1"/>
            <a:r>
              <a:rPr lang="en-US" b="1" dirty="0"/>
              <a:t>Mutual exclusion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16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</p:spPr>
        <p:txBody>
          <a:bodyPr/>
          <a:lstStyle/>
          <a:p>
            <a:r>
              <a:rPr lang="en-US" b="1" dirty="0">
                <a:effectLst/>
              </a:rPr>
              <a:t>Locks </a:t>
            </a:r>
            <a:r>
              <a:rPr lang="en-US" b="1" dirty="0" smtClean="0">
                <a:effectLst/>
              </a:rPr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235006"/>
          </a:xfrm>
        </p:spPr>
        <p:txBody>
          <a:bodyPr/>
          <a:lstStyle/>
          <a:p>
            <a:r>
              <a:rPr lang="en-US" dirty="0" smtClean="0"/>
              <a:t>Error Prone</a:t>
            </a:r>
          </a:p>
          <a:p>
            <a:r>
              <a:rPr lang="en-US" dirty="0" smtClean="0"/>
              <a:t>Granularity balance</a:t>
            </a:r>
          </a:p>
          <a:p>
            <a:r>
              <a:rPr lang="en-US" dirty="0" smtClean="0"/>
              <a:t>Scalability issues</a:t>
            </a:r>
          </a:p>
          <a:p>
            <a:r>
              <a:rPr lang="en-US" dirty="0" smtClean="0"/>
              <a:t>Blocking</a:t>
            </a:r>
          </a:p>
          <a:p>
            <a:r>
              <a:rPr lang="en-US" dirty="0" smtClean="0"/>
              <a:t>Unnecessary Overhead</a:t>
            </a:r>
          </a:p>
          <a:p>
            <a:r>
              <a:rPr lang="en-US" dirty="0" smtClean="0"/>
              <a:t>Priority Inversion</a:t>
            </a:r>
          </a:p>
          <a:p>
            <a:r>
              <a:rPr lang="en-US" dirty="0" smtClean="0"/>
              <a:t>Hard debugging</a:t>
            </a:r>
          </a:p>
          <a:p>
            <a:r>
              <a:rPr lang="en-US" dirty="0" smtClean="0"/>
              <a:t>Lock convoying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82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Convoys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395049"/>
          </a:xfrm>
        </p:spPr>
        <p:txBody>
          <a:bodyPr/>
          <a:lstStyle/>
          <a:p>
            <a:r>
              <a:rPr lang="en-US" dirty="0" smtClean="0"/>
              <a:t>A Lock Convoy takes place when </a:t>
            </a:r>
            <a:r>
              <a:rPr lang="en-US" dirty="0"/>
              <a:t>threads repeatedly compete for a common resource or a shared critical section. </a:t>
            </a:r>
            <a:endParaRPr lang="en-US" dirty="0" smtClean="0"/>
          </a:p>
          <a:p>
            <a:r>
              <a:rPr lang="en-US" dirty="0"/>
              <a:t>Lock convoys usually don’t affect the correctness of the multithreaded application, but they affect its performance</a:t>
            </a:r>
            <a:r>
              <a:rPr lang="en-US" dirty="0" smtClean="0"/>
              <a:t>.</a:t>
            </a:r>
          </a:p>
          <a:p>
            <a:pPr marL="396875" lvl="1">
              <a:buBlip>
                <a:blip r:embed="rId2"/>
              </a:buBlip>
            </a:pPr>
            <a:r>
              <a:rPr lang="en-US" dirty="0"/>
              <a:t>The usual cause of a lock convoy is the improper use of concurrency control primitives, such as critical sections, to control access to commonly used resources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69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</p:spPr>
        <p:txBody>
          <a:bodyPr/>
          <a:lstStyle/>
          <a:p>
            <a:r>
              <a:rPr lang="en-US" b="1" dirty="0">
                <a:effectLst/>
              </a:rPr>
              <a:t>Concurrency </a:t>
            </a:r>
            <a:r>
              <a:rPr lang="en-US" b="1" dirty="0" smtClean="0">
                <a:effectLst/>
              </a:rPr>
              <a:t>Visualizer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5072158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="1" dirty="0"/>
              <a:t> Parallel Performance Analysis</a:t>
            </a:r>
            <a:r>
              <a:rPr lang="en-US" dirty="0"/>
              <a:t> (PPA) Concurrency Visualization views make it possible for us to see how a multi-threaded application interacts with </a:t>
            </a:r>
            <a:r>
              <a:rPr lang="en-US" dirty="0" smtClean="0"/>
              <a:t>resources</a:t>
            </a:r>
          </a:p>
          <a:p>
            <a:r>
              <a:rPr lang="en-US" dirty="0"/>
              <a:t>The Concurrency Visualizer relies on </a:t>
            </a:r>
            <a:r>
              <a:rPr lang="en-US" b="1" dirty="0"/>
              <a:t>Event Tracing for Windows</a:t>
            </a:r>
            <a:r>
              <a:rPr lang="en-US" dirty="0"/>
              <a:t> (ETW) functionality that is found in Windows Vista and later versions. </a:t>
            </a:r>
            <a:endParaRPr lang="en-US" dirty="0" smtClean="0"/>
          </a:p>
          <a:p>
            <a:r>
              <a:rPr lang="en-US" dirty="0"/>
              <a:t>The Concurrency Visualizer can be used to locate performance bottlenecks, CPU underutilization, thread contention, </a:t>
            </a: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38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1994392"/>
          </a:xfrm>
        </p:spPr>
        <p:txBody>
          <a:bodyPr/>
          <a:lstStyle/>
          <a:p>
            <a:r>
              <a:rPr lang="en-US" b="1" dirty="0">
                <a:effectLst/>
              </a:rPr>
              <a:t>Lock Contention under </a:t>
            </a:r>
            <a:r>
              <a:rPr lang="en-US" b="1" dirty="0" smtClean="0">
                <a:effectLst/>
              </a:rPr>
              <a:t>the Concurrency </a:t>
            </a:r>
            <a:r>
              <a:rPr lang="en-US" b="1" dirty="0">
                <a:effectLst/>
              </a:rPr>
              <a:t>Visualizer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4031"/>
            <a:ext cx="8382000" cy="2191369"/>
          </a:xfrm>
        </p:spPr>
        <p:txBody>
          <a:bodyPr/>
          <a:lstStyle/>
          <a:p>
            <a:r>
              <a:rPr lang="en-US" dirty="0" smtClean="0"/>
              <a:t>A parallel application may seem to execute serially even though it’s running on many cores</a:t>
            </a:r>
          </a:p>
          <a:p>
            <a:pPr lvl="1"/>
            <a:r>
              <a:rPr lang="en-US" dirty="0" smtClean="0"/>
              <a:t>Performance can be equal (or worse) than the serial version</a:t>
            </a:r>
            <a:endParaRPr lang="en-US" dirty="0"/>
          </a:p>
        </p:txBody>
      </p:sp>
      <p:pic>
        <p:nvPicPr>
          <p:cNvPr id="4" name=" 0"/>
          <p:cNvPicPr/>
          <p:nvPr/>
        </p:nvPicPr>
        <p:blipFill>
          <a:blip r:embed="rId2" r:link="rId3" cstate="print"/>
          <a:stretch>
            <a:fillRect/>
          </a:stretch>
        </p:blipFill>
        <p:spPr>
          <a:xfrm>
            <a:off x="762000" y="1676400"/>
            <a:ext cx="766083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81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1994392"/>
          </a:xfrm>
        </p:spPr>
        <p:txBody>
          <a:bodyPr/>
          <a:lstStyle/>
          <a:p>
            <a:r>
              <a:rPr lang="en-US" b="1" dirty="0">
                <a:effectLst/>
              </a:rPr>
              <a:t>Lock Convoys under Concurrency Visualizer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6431"/>
            <a:ext cx="8382000" cy="4185761"/>
          </a:xfrm>
        </p:spPr>
        <p:txBody>
          <a:bodyPr/>
          <a:lstStyle/>
          <a:p>
            <a:r>
              <a:rPr lang="en-US" dirty="0"/>
              <a:t>Lock convoys occur when the application acquires locks in a first-come first-served order and the arrival rate at the lock is higher than the acquisition </a:t>
            </a:r>
            <a:r>
              <a:rPr lang="en-US" dirty="0" smtClean="0"/>
              <a:t>rate</a:t>
            </a:r>
          </a:p>
          <a:p>
            <a:pPr lvl="0"/>
            <a:r>
              <a:rPr lang="en-US" dirty="0"/>
              <a:t>The combination of these two conditions causes requests for the lock to start backing </a:t>
            </a:r>
            <a:r>
              <a:rPr lang="en-US" dirty="0" smtClean="0"/>
              <a:t>up</a:t>
            </a:r>
          </a:p>
          <a:p>
            <a:pPr lvl="0"/>
            <a:r>
              <a:rPr lang="en-US" dirty="0" smtClean="0"/>
              <a:t>Lock convoys cause parallel applications to execute as if it was serial</a:t>
            </a:r>
            <a:endParaRPr lang="en-US" dirty="0"/>
          </a:p>
        </p:txBody>
      </p:sp>
      <p:pic>
        <p:nvPicPr>
          <p:cNvPr id="5" name=" 0"/>
          <p:cNvPicPr/>
          <p:nvPr/>
        </p:nvPicPr>
        <p:blipFill>
          <a:blip r:embed="rId2" r:link="rId3" cstate="print"/>
          <a:stretch>
            <a:fillRect/>
          </a:stretch>
        </p:blipFill>
        <p:spPr>
          <a:xfrm>
            <a:off x="228600" y="2286000"/>
            <a:ext cx="872253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385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1994392"/>
          </a:xfrm>
        </p:spPr>
        <p:txBody>
          <a:bodyPr/>
          <a:lstStyle/>
          <a:p>
            <a:r>
              <a:rPr lang="en-US" b="1" dirty="0">
                <a:effectLst/>
              </a:rPr>
              <a:t>Commands to protect critical sections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82000" cy="2068259"/>
          </a:xfrm>
        </p:spPr>
        <p:txBody>
          <a:bodyPr/>
          <a:lstStyle/>
          <a:p>
            <a:r>
              <a:rPr lang="en-US" dirty="0" err="1" smtClean="0"/>
              <a:t>EnterCriticalSection</a:t>
            </a:r>
            <a:endParaRPr lang="en-US" dirty="0" smtClean="0"/>
          </a:p>
          <a:p>
            <a:r>
              <a:rPr lang="en-US" dirty="0" err="1" smtClean="0"/>
              <a:t>LeaveCriticalSection</a:t>
            </a:r>
            <a:endParaRPr lang="en-US" dirty="0" smtClean="0"/>
          </a:p>
          <a:p>
            <a:r>
              <a:rPr lang="en-US" dirty="0" err="1" smtClean="0"/>
              <a:t>WaitForSingleObject</a:t>
            </a:r>
            <a:endParaRPr lang="en-US" dirty="0" smtClean="0"/>
          </a:p>
          <a:p>
            <a:r>
              <a:rPr lang="en-US" dirty="0" err="1"/>
              <a:t>ReleaseMutex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4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9434" y="1235075"/>
            <a:ext cx="5502275" cy="4431983"/>
          </a:xfrm>
          <a:prstGeom prst="rect">
            <a:avLst/>
          </a:prstGeom>
          <a:noFill/>
          <a:ln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Exercise-3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auto">
          <a:xfrm>
            <a:off x="457200" y="1692275"/>
            <a:ext cx="4525963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endParaRPr lang="en-US" sz="3500" i="1">
              <a:solidFill>
                <a:schemeClr val="bg1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2600">
              <a:solidFill>
                <a:schemeClr val="bg1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2600">
              <a:solidFill>
                <a:schemeClr val="bg1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2600">
              <a:solidFill>
                <a:schemeClr val="bg1"/>
              </a:solidFill>
            </a:endParaRP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365124" y="4267200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100" dirty="0">
                <a:solidFill>
                  <a:schemeClr val="tx1"/>
                </a:solidFill>
              </a:rPr>
              <a:t>Lock Convoys</a:t>
            </a:r>
          </a:p>
        </p:txBody>
      </p:sp>
    </p:spTree>
    <p:extLst>
      <p:ext uri="{BB962C8B-B14F-4D97-AF65-F5344CB8AC3E}">
        <p14:creationId xmlns:p14="http://schemas.microsoft.com/office/powerpoint/2010/main" val="3140083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</p:spPr>
        <p:txBody>
          <a:bodyPr/>
          <a:lstStyle/>
          <a:p>
            <a:r>
              <a:rPr lang="en-US" b="1" dirty="0">
                <a:effectLst/>
              </a:rPr>
              <a:t>Exercise-3 </a:t>
            </a:r>
            <a:r>
              <a:rPr lang="en-US" b="1" dirty="0" smtClean="0">
                <a:effectLst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299365"/>
          </a:xfrm>
        </p:spPr>
        <p:txBody>
          <a:bodyPr/>
          <a:lstStyle/>
          <a:p>
            <a:r>
              <a:rPr lang="en-US" dirty="0" smtClean="0"/>
              <a:t>Lock convoys negatively affect the performance of parallel applications</a:t>
            </a:r>
          </a:p>
          <a:p>
            <a:r>
              <a:rPr lang="en-US" dirty="0" smtClean="0"/>
              <a:t>The threads view of the PPA allows us to see which threads are blocking other threads</a:t>
            </a:r>
          </a:p>
          <a:p>
            <a:r>
              <a:rPr lang="en-US" dirty="0" smtClean="0"/>
              <a:t>By freezing the application and inspecting what is happening at the thread level, you can easily identify lock convoys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91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</p:spPr>
        <p:txBody>
          <a:bodyPr/>
          <a:lstStyle/>
          <a:p>
            <a:r>
              <a:rPr lang="en-US" b="1" dirty="0">
                <a:effectLst/>
              </a:rPr>
              <a:t>Exercise-4 </a:t>
            </a:r>
            <a:r>
              <a:rPr lang="en-US" b="1" dirty="0" smtClean="0">
                <a:effectLst/>
              </a:rPr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5262979"/>
          </a:xfrm>
        </p:spPr>
        <p:txBody>
          <a:bodyPr/>
          <a:lstStyle/>
          <a:p>
            <a:r>
              <a:rPr lang="en-US" dirty="0" smtClean="0"/>
              <a:t>Performance patterns can help you identify poor parallel performance in your applications</a:t>
            </a:r>
          </a:p>
          <a:p>
            <a:pPr lvl="1"/>
            <a:r>
              <a:rPr lang="en-US" dirty="0" smtClean="0"/>
              <a:t>Lock Convoys</a:t>
            </a:r>
          </a:p>
          <a:p>
            <a:pPr lvl="1"/>
            <a:r>
              <a:rPr lang="en-US" dirty="0" smtClean="0"/>
              <a:t>Uneven Distribution</a:t>
            </a:r>
          </a:p>
          <a:p>
            <a:pPr lvl="1"/>
            <a:r>
              <a:rPr lang="en-US" dirty="0" err="1" smtClean="0"/>
              <a:t>Oversubsription</a:t>
            </a:r>
            <a:endParaRPr lang="en-US" dirty="0" smtClean="0"/>
          </a:p>
          <a:p>
            <a:r>
              <a:rPr lang="en-US" dirty="0" smtClean="0"/>
              <a:t>The following tutorials have been published to assist you with parallel patterns on the </a:t>
            </a:r>
            <a:r>
              <a:rPr lang="en-US" dirty="0" err="1" smtClean="0"/>
              <a:t>.Net</a:t>
            </a:r>
            <a:r>
              <a:rPr lang="en-US" dirty="0" smtClean="0"/>
              <a:t> Framework 4.0:</a:t>
            </a:r>
          </a:p>
          <a:p>
            <a:pPr lvl="1"/>
            <a:r>
              <a:rPr lang="en-US" dirty="0"/>
              <a:t>http://bit.ly/adEYkZ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22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77108"/>
          </a:xfrm>
        </p:spPr>
        <p:txBody>
          <a:bodyPr/>
          <a:lstStyle/>
          <a:p>
            <a:r>
              <a:rPr lang="en-US" dirty="0" smtClean="0"/>
              <a:t>Exercise-1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254498"/>
          </a:xfrm>
        </p:spPr>
        <p:txBody>
          <a:bodyPr/>
          <a:lstStyle/>
          <a:p>
            <a:r>
              <a:rPr lang="en-US" dirty="0" smtClean="0"/>
              <a:t>Stepping is one of the most useful debugging techniques</a:t>
            </a:r>
          </a:p>
          <a:p>
            <a:r>
              <a:rPr lang="en-US" dirty="0" smtClean="0"/>
              <a:t>You are able to examine the state of the program, variables, and related data before and after executing a particular line of code </a:t>
            </a:r>
          </a:p>
          <a:p>
            <a:r>
              <a:rPr lang="en-US" dirty="0" smtClean="0"/>
              <a:t>Various stepping operations can assist you while debugging:</a:t>
            </a:r>
          </a:p>
          <a:p>
            <a:pPr lvl="1"/>
            <a:r>
              <a:rPr lang="en-US" dirty="0" smtClean="0"/>
              <a:t>Step Into</a:t>
            </a:r>
          </a:p>
          <a:p>
            <a:pPr lvl="1"/>
            <a:r>
              <a:rPr lang="en-US" dirty="0" smtClean="0"/>
              <a:t>Step Over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</p:spPr>
        <p:txBody>
          <a:bodyPr/>
          <a:lstStyle/>
          <a:p>
            <a:r>
              <a:rPr lang="en-US" b="1" dirty="0" smtClean="0">
                <a:effectLst/>
              </a:rPr>
              <a:t>Oversubscription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742563"/>
          </a:xfrm>
        </p:spPr>
        <p:txBody>
          <a:bodyPr/>
          <a:lstStyle/>
          <a:p>
            <a:r>
              <a:rPr lang="en-US" dirty="0"/>
              <a:t>Poor performance can result when the number of active threads in a process is greater than the number of available logical cores on the host </a:t>
            </a:r>
            <a:r>
              <a:rPr lang="en-US" dirty="0" smtClean="0"/>
              <a:t>machine</a:t>
            </a:r>
            <a:endParaRPr lang="en-US" dirty="0"/>
          </a:p>
          <a:p>
            <a:r>
              <a:rPr lang="en-US" dirty="0" smtClean="0"/>
              <a:t>This problem is commonly referred to as oversubscription</a:t>
            </a:r>
          </a:p>
          <a:p>
            <a:r>
              <a:rPr lang="en-US" dirty="0" smtClean="0"/>
              <a:t>Basically, there are more threads than resources trying to compete to run.</a:t>
            </a:r>
          </a:p>
        </p:txBody>
      </p:sp>
    </p:spTree>
    <p:extLst>
      <p:ext uri="{BB962C8B-B14F-4D97-AF65-F5344CB8AC3E}">
        <p14:creationId xmlns:p14="http://schemas.microsoft.com/office/powerpoint/2010/main" val="1294996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</p:spPr>
        <p:txBody>
          <a:bodyPr/>
          <a:lstStyle/>
          <a:p>
            <a:r>
              <a:rPr lang="en-US" b="1" dirty="0">
                <a:effectLst/>
              </a:rPr>
              <a:t>Context </a:t>
            </a:r>
            <a:r>
              <a:rPr lang="en-US" b="1" dirty="0" smtClean="0">
                <a:effectLst/>
              </a:rPr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628960"/>
          </a:xfrm>
        </p:spPr>
        <p:txBody>
          <a:bodyPr/>
          <a:lstStyle/>
          <a:p>
            <a:r>
              <a:rPr lang="en-US" dirty="0"/>
              <a:t>Context switches have a nonzero cost and they are especially costly when the cross occurs between </a:t>
            </a:r>
            <a:r>
              <a:rPr lang="en-US" dirty="0" smtClean="0"/>
              <a:t>cores</a:t>
            </a:r>
            <a:endParaRPr lang="en-US" dirty="0"/>
          </a:p>
          <a:p>
            <a:r>
              <a:rPr lang="en-US" dirty="0"/>
              <a:t>A context switch is the process of storing and restoring the state of a CPU in order to be able to resume execution from the same point after a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This process takes time, and if you have many context switches in your application, your performance will be affected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95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1608"/>
            <a:ext cx="8382000" cy="1994392"/>
          </a:xfrm>
        </p:spPr>
        <p:txBody>
          <a:bodyPr/>
          <a:lstStyle/>
          <a:p>
            <a:r>
              <a:rPr lang="en-US" b="1" dirty="0">
                <a:effectLst/>
              </a:rPr>
              <a:t>Oversubscription under Threads View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0231"/>
            <a:ext cx="8382000" cy="1772793"/>
          </a:xfrm>
        </p:spPr>
        <p:txBody>
          <a:bodyPr/>
          <a:lstStyle/>
          <a:p>
            <a:r>
              <a:rPr lang="en-US" dirty="0"/>
              <a:t>The threads view can shows us that there is a significant amount of additional preemption caused by these extra threads introduction</a:t>
            </a:r>
          </a:p>
        </p:txBody>
      </p:sp>
      <p:pic>
        <p:nvPicPr>
          <p:cNvPr id="4" name=" 0"/>
          <p:cNvPicPr/>
          <p:nvPr/>
        </p:nvPicPr>
        <p:blipFill>
          <a:blip r:embed="rId2" r:link="rId3" cstate="print"/>
          <a:stretch>
            <a:fillRect/>
          </a:stretch>
        </p:blipFill>
        <p:spPr>
          <a:xfrm>
            <a:off x="685799" y="3541424"/>
            <a:ext cx="7924801" cy="28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99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</p:spPr>
        <p:txBody>
          <a:bodyPr/>
          <a:lstStyle/>
          <a:p>
            <a:r>
              <a:rPr lang="en-US" b="1" dirty="0">
                <a:effectLst/>
              </a:rPr>
              <a:t>Concurrency </a:t>
            </a:r>
            <a:r>
              <a:rPr lang="en-US" b="1" dirty="0" smtClean="0">
                <a:effectLst/>
              </a:rPr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742563"/>
          </a:xfrm>
        </p:spPr>
        <p:txBody>
          <a:bodyPr/>
          <a:lstStyle/>
          <a:p>
            <a:r>
              <a:rPr lang="en-US" dirty="0"/>
              <a:t>The Concurrency Runtime is a concurrent programming framework for </a:t>
            </a:r>
            <a:r>
              <a:rPr lang="en-US" b="1" dirty="0"/>
              <a:t>C</a:t>
            </a:r>
            <a:r>
              <a:rPr lang="en-US" b="1" dirty="0" smtClean="0"/>
              <a:t>++</a:t>
            </a:r>
            <a:endParaRPr lang="en-US" dirty="0"/>
          </a:p>
          <a:p>
            <a:r>
              <a:rPr lang="en-US" dirty="0"/>
              <a:t>Its Parallel Patterns Library (</a:t>
            </a:r>
            <a:r>
              <a:rPr lang="en-US" b="1" dirty="0"/>
              <a:t>PPL</a:t>
            </a:r>
            <a:r>
              <a:rPr lang="en-US" dirty="0"/>
              <a:t>) provides general-purpose containers and algorithms for performing fine-grained </a:t>
            </a:r>
            <a:r>
              <a:rPr lang="en-US" dirty="0" smtClean="0"/>
              <a:t>parallelism</a:t>
            </a:r>
          </a:p>
          <a:p>
            <a:r>
              <a:rPr lang="en-US" dirty="0"/>
              <a:t>It enables task parallelism by providing task objects that distribute multiple independent operations across computing resources</a:t>
            </a:r>
          </a:p>
        </p:txBody>
      </p:sp>
    </p:spTree>
    <p:extLst>
      <p:ext uri="{BB962C8B-B14F-4D97-AF65-F5344CB8AC3E}">
        <p14:creationId xmlns:p14="http://schemas.microsoft.com/office/powerpoint/2010/main" val="1314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</p:spPr>
        <p:txBody>
          <a:bodyPr/>
          <a:lstStyle/>
          <a:p>
            <a:r>
              <a:rPr lang="en-US" b="1" dirty="0">
                <a:effectLst/>
              </a:rPr>
              <a:t>Task Parallel </a:t>
            </a:r>
            <a:r>
              <a:rPr lang="en-US" b="1" dirty="0" smtClean="0">
                <a:effectLst/>
              </a:rPr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5170646"/>
          </a:xfrm>
        </p:spPr>
        <p:txBody>
          <a:bodyPr/>
          <a:lstStyle/>
          <a:p>
            <a:r>
              <a:rPr lang="en-US" dirty="0"/>
              <a:t>The Task Parallel Library (</a:t>
            </a:r>
            <a:r>
              <a:rPr lang="en-US" b="1" dirty="0"/>
              <a:t>TPL</a:t>
            </a:r>
            <a:r>
              <a:rPr lang="en-US" dirty="0"/>
              <a:t>) is a set of </a:t>
            </a:r>
            <a:r>
              <a:rPr lang="en-US" dirty="0" smtClean="0"/>
              <a:t>APIs </a:t>
            </a:r>
            <a:r>
              <a:rPr lang="en-US" dirty="0"/>
              <a:t>in the </a:t>
            </a:r>
            <a:r>
              <a:rPr lang="en-US" dirty="0" err="1"/>
              <a:t>System.Threading</a:t>
            </a:r>
            <a:r>
              <a:rPr lang="en-US" dirty="0"/>
              <a:t> and </a:t>
            </a:r>
            <a:r>
              <a:rPr lang="en-US" dirty="0" err="1"/>
              <a:t>System.Threading.Tasks</a:t>
            </a:r>
            <a:r>
              <a:rPr lang="en-US" dirty="0"/>
              <a:t> </a:t>
            </a:r>
            <a:r>
              <a:rPr lang="en-US" dirty="0" smtClean="0"/>
              <a:t>namespaces</a:t>
            </a:r>
          </a:p>
          <a:p>
            <a:r>
              <a:rPr lang="en-US" dirty="0"/>
              <a:t>The TPL scales the degree of concurrency dynamically to efficiently use all the processors that are </a:t>
            </a:r>
            <a:r>
              <a:rPr lang="en-US" dirty="0" smtClean="0"/>
              <a:t>available</a:t>
            </a:r>
          </a:p>
          <a:p>
            <a:r>
              <a:rPr lang="en-US" dirty="0"/>
              <a:t>By using TPL, you can maximize the performance of your code while focusing on the work that your program is designed to accomplish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25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</p:spPr>
        <p:txBody>
          <a:bodyPr/>
          <a:lstStyle/>
          <a:p>
            <a:r>
              <a:rPr lang="en-US" b="1" dirty="0" smtClean="0">
                <a:effectLst/>
              </a:rPr>
              <a:t>PLINQ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841052"/>
          </a:xfrm>
        </p:spPr>
        <p:txBody>
          <a:bodyPr/>
          <a:lstStyle/>
          <a:p>
            <a:r>
              <a:rPr lang="en-US" dirty="0"/>
              <a:t>Parallel LINQ is a concurrent query execution engine for </a:t>
            </a:r>
            <a:r>
              <a:rPr lang="en-US" b="1" dirty="0" smtClean="0"/>
              <a:t>LINQ</a:t>
            </a:r>
            <a:endParaRPr lang="en-US" dirty="0"/>
          </a:p>
          <a:p>
            <a:r>
              <a:rPr lang="en-US" dirty="0"/>
              <a:t>It is use to parallelize the execution of queries on objects (LINQ to Objects) and XML data (LINQ to XML</a:t>
            </a:r>
            <a:r>
              <a:rPr lang="en-US" dirty="0" smtClean="0"/>
              <a:t>)</a:t>
            </a:r>
          </a:p>
          <a:p>
            <a:r>
              <a:rPr lang="en-US" dirty="0"/>
              <a:t>Any computation on objects implemented as queries can be parallelized by </a:t>
            </a:r>
            <a:r>
              <a:rPr lang="en-US" dirty="0" smtClean="0"/>
              <a:t>PLINQ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13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9434" y="1235075"/>
            <a:ext cx="5502275" cy="4431983"/>
          </a:xfrm>
          <a:prstGeom prst="rect">
            <a:avLst/>
          </a:prstGeom>
          <a:noFill/>
          <a:ln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Exercise-4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auto">
          <a:xfrm>
            <a:off x="457200" y="1692275"/>
            <a:ext cx="4525963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endParaRPr lang="en-US" sz="3500" i="1">
              <a:solidFill>
                <a:schemeClr val="bg1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2600">
              <a:solidFill>
                <a:schemeClr val="bg1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2600">
              <a:solidFill>
                <a:schemeClr val="bg1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2600">
              <a:solidFill>
                <a:schemeClr val="bg1"/>
              </a:solidFill>
            </a:endParaRP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365124" y="4267200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1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100" dirty="0" smtClean="0">
                <a:solidFill>
                  <a:schemeClr val="tx1"/>
                </a:solidFill>
              </a:rPr>
              <a:t>Oversubscription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42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</p:spPr>
        <p:txBody>
          <a:bodyPr/>
          <a:lstStyle/>
          <a:p>
            <a:r>
              <a:rPr lang="en-US" b="1" dirty="0">
                <a:effectLst/>
              </a:rPr>
              <a:t>Exercise-4 </a:t>
            </a:r>
            <a:r>
              <a:rPr lang="en-US" b="1" dirty="0" smtClean="0">
                <a:effectLst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628960"/>
          </a:xfrm>
        </p:spPr>
        <p:txBody>
          <a:bodyPr/>
          <a:lstStyle/>
          <a:p>
            <a:r>
              <a:rPr lang="en-US" dirty="0"/>
              <a:t>Oversubscription is one of the many possible poor performance patterns that one must keep in mind when writing multithreaded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A good CPU Utilization != not necessarily a good sign when running parallel applications</a:t>
            </a:r>
          </a:p>
          <a:p>
            <a:r>
              <a:rPr lang="en-US" dirty="0" smtClean="0"/>
              <a:t>You need to analyze the code with the PPA to identify potential issues that affect your application’s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22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</p:spPr>
        <p:txBody>
          <a:bodyPr/>
          <a:lstStyle/>
          <a:p>
            <a:r>
              <a:rPr lang="en-US" b="1" dirty="0">
                <a:effectLst/>
              </a:rPr>
              <a:t>Exercise-5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179606"/>
          </a:xfrm>
        </p:spPr>
        <p:txBody>
          <a:bodyPr/>
          <a:lstStyle/>
          <a:p>
            <a:r>
              <a:rPr lang="en-US" dirty="0"/>
              <a:t>The Parallel Patterns Library (PPL) includes several containers and objects that provide thread-safe access to their elements.</a:t>
            </a:r>
          </a:p>
          <a:p>
            <a:pPr lvl="1"/>
            <a:r>
              <a:rPr lang="en-US" dirty="0"/>
              <a:t>Concurrency::</a:t>
            </a:r>
            <a:r>
              <a:rPr lang="en-US" dirty="0" err="1"/>
              <a:t>concurrent_vector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Concurrency::combinable </a:t>
            </a:r>
            <a:endParaRPr lang="en-US" dirty="0" smtClean="0"/>
          </a:p>
          <a:p>
            <a:r>
              <a:rPr lang="en-US" dirty="0"/>
              <a:t>The combinable class lets you perform computations in parallel, and then combine those computations into a final result.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0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9434" y="1235075"/>
            <a:ext cx="5502275" cy="4431983"/>
          </a:xfrm>
          <a:prstGeom prst="rect">
            <a:avLst/>
          </a:prstGeom>
          <a:noFill/>
          <a:ln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Exercise-5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auto">
          <a:xfrm>
            <a:off x="457200" y="1692275"/>
            <a:ext cx="4525963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endParaRPr lang="en-US" sz="3500" i="1">
              <a:solidFill>
                <a:schemeClr val="bg1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2600">
              <a:solidFill>
                <a:schemeClr val="bg1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2600">
              <a:solidFill>
                <a:schemeClr val="bg1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2600">
              <a:solidFill>
                <a:schemeClr val="bg1"/>
              </a:solidFill>
            </a:endParaRP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365124" y="4267200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1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100" dirty="0" smtClean="0">
                <a:solidFill>
                  <a:schemeClr val="tx1"/>
                </a:solidFill>
              </a:rPr>
              <a:t>Increasing Efficiency with Parallel </a:t>
            </a:r>
            <a:r>
              <a:rPr lang="en-US" sz="2100" dirty="0" err="1" smtClean="0">
                <a:solidFill>
                  <a:schemeClr val="tx1"/>
                </a:solidFill>
              </a:rPr>
              <a:t>Contrainers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144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77108"/>
          </a:xfrm>
        </p:spPr>
        <p:txBody>
          <a:bodyPr/>
          <a:lstStyle/>
          <a:p>
            <a:r>
              <a:rPr lang="en-US" dirty="0"/>
              <a:t>Debugging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481227"/>
          </a:xfrm>
        </p:spPr>
        <p:txBody>
          <a:bodyPr/>
          <a:lstStyle/>
          <a:p>
            <a:r>
              <a:rPr lang="en-US" dirty="0" smtClean="0"/>
              <a:t>The main debugging windows that in Visual Studio are the Threads window, the Call Stack window, and the variable windows</a:t>
            </a:r>
          </a:p>
          <a:p>
            <a:r>
              <a:rPr lang="en-US" dirty="0" smtClean="0"/>
              <a:t>These windows work fine for simple applications, but can be quite difficult to work with when debugging in parallel</a:t>
            </a:r>
          </a:p>
          <a:p>
            <a:pPr lvl="1"/>
            <a:r>
              <a:rPr lang="en-US" dirty="0" smtClean="0"/>
              <a:t>You need to examine the call stack of each thread</a:t>
            </a:r>
          </a:p>
          <a:p>
            <a:pPr lvl="1"/>
            <a:r>
              <a:rPr lang="en-US" dirty="0" smtClean="0"/>
              <a:t>If you have multiple threads, creating the mental picture is truly challenging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64797"/>
          </a:xfrm>
        </p:spPr>
        <p:txBody>
          <a:bodyPr/>
          <a:lstStyle/>
          <a:p>
            <a:r>
              <a:rPr lang="en-US" b="1" dirty="0">
                <a:effectLst/>
              </a:rPr>
              <a:t>Exercise-5 </a:t>
            </a:r>
            <a:r>
              <a:rPr lang="en-US" b="1" dirty="0" smtClean="0">
                <a:effectLst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644075"/>
          </a:xfrm>
        </p:spPr>
        <p:txBody>
          <a:bodyPr/>
          <a:lstStyle/>
          <a:p>
            <a:r>
              <a:rPr lang="en-US" dirty="0"/>
              <a:t>When you are dealing with shared data with multiple threads, you need to carefully plan your strategy in order to avoid synchronization </a:t>
            </a:r>
            <a:r>
              <a:rPr lang="en-US" dirty="0" smtClean="0"/>
              <a:t>problems</a:t>
            </a:r>
          </a:p>
          <a:p>
            <a:r>
              <a:rPr lang="en-US" dirty="0"/>
              <a:t>The combinable&lt;T&gt; object is a very simple but powerful construct that can help eliminate shared state in parallel algorithms that would otherwise limit scalability</a:t>
            </a:r>
          </a:p>
        </p:txBody>
      </p:sp>
    </p:spTree>
    <p:extLst>
      <p:ext uri="{BB962C8B-B14F-4D97-AF65-F5344CB8AC3E}">
        <p14:creationId xmlns:p14="http://schemas.microsoft.com/office/powerpoint/2010/main" val="2889085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682" name="Picture 2" descr="DPE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895600"/>
            <a:ext cx="5133975" cy="2571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9"/>
            <a:ext cx="8382000" cy="677108"/>
          </a:xfrm>
        </p:spPr>
        <p:txBody>
          <a:bodyPr/>
          <a:lstStyle/>
          <a:p>
            <a:r>
              <a:rPr lang="en-US" dirty="0" smtClean="0"/>
              <a:t>Parallel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733056"/>
          </a:xfrm>
        </p:spPr>
        <p:txBody>
          <a:bodyPr/>
          <a:lstStyle/>
          <a:p>
            <a:r>
              <a:rPr lang="en-US" dirty="0" smtClean="0"/>
              <a:t>Visual Studio 2010 includes a Parallel Tasks / Threads window</a:t>
            </a:r>
          </a:p>
          <a:p>
            <a:pPr lvl="1"/>
            <a:r>
              <a:rPr lang="en-US" dirty="0" smtClean="0"/>
              <a:t>The threads view displays call stack information for ALL threads in your application.</a:t>
            </a:r>
          </a:p>
          <a:p>
            <a:r>
              <a:rPr lang="en-US" dirty="0" smtClean="0"/>
              <a:t>This simplifies the process of examining your thread’s execution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r:link="rId3" cstate="print"/>
          <a:stretch>
            <a:fillRect/>
          </a:stretch>
        </p:blipFill>
        <p:spPr>
          <a:xfrm>
            <a:off x="263324" y="1295400"/>
            <a:ext cx="8547277" cy="4495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75207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asks </a:t>
            </a:r>
            <a:r>
              <a:rPr lang="en-US" dirty="0"/>
              <a:t>represent asynchronous operations that can run </a:t>
            </a:r>
            <a:r>
              <a:rPr lang="en-US" dirty="0" smtClean="0"/>
              <a:t>concurrently</a:t>
            </a:r>
          </a:p>
          <a:p>
            <a:r>
              <a:rPr lang="en-US" dirty="0" smtClean="0"/>
              <a:t>The new tasks window displays the list of running tasks of an application</a:t>
            </a:r>
          </a:p>
          <a:p>
            <a:pPr marL="396875" lvl="1">
              <a:buBlip>
                <a:blip r:embed="rId2"/>
              </a:buBlip>
            </a:pPr>
            <a:r>
              <a:rPr lang="en-US" dirty="0"/>
              <a:t>The Parallel Tasks window, exposes features similar to the Threads </a:t>
            </a:r>
            <a:r>
              <a:rPr lang="en-US" dirty="0" smtClean="0"/>
              <a:t>window, indicating: </a:t>
            </a:r>
            <a:endParaRPr lang="en-US" dirty="0"/>
          </a:p>
          <a:p>
            <a:pPr marL="741363" lvl="2">
              <a:buBlip>
                <a:blip r:embed="rId2"/>
              </a:buBlip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current task (the top-most task running on the current </a:t>
            </a:r>
            <a:r>
              <a:rPr lang="en-US" dirty="0" smtClean="0"/>
              <a:t>thread)</a:t>
            </a:r>
          </a:p>
          <a:p>
            <a:pPr marL="741363" lvl="2">
              <a:buBlip>
                <a:blip r:embed="rId2"/>
              </a:buBlip>
            </a:pPr>
            <a:r>
              <a:rPr lang="en-US" dirty="0" smtClean="0"/>
              <a:t>The </a:t>
            </a:r>
            <a:r>
              <a:rPr lang="en-US" dirty="0"/>
              <a:t>ability to switch the current task, flagging of tasks, and freezing and thawing threads.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805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816429"/>
          </a:xfrm>
        </p:spPr>
        <p:txBody>
          <a:bodyPr/>
          <a:lstStyle/>
          <a:p>
            <a:r>
              <a:rPr lang="en-US" dirty="0" smtClean="0"/>
              <a:t>A little background for the exercise.</a:t>
            </a:r>
          </a:p>
          <a:p>
            <a:r>
              <a:rPr lang="en-US" dirty="0"/>
              <a:t>E</a:t>
            </a:r>
            <a:r>
              <a:rPr lang="en-US" dirty="0" smtClean="0"/>
              <a:t>very </a:t>
            </a:r>
            <a:r>
              <a:rPr lang="en-US" dirty="0"/>
              <a:t>year that is evenly divisible by 4, is a leap </a:t>
            </a:r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1988, 1992, and 1996 are leap </a:t>
            </a:r>
            <a:r>
              <a:rPr lang="en-US" dirty="0" smtClean="0"/>
              <a:t>years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Gregorian calendar </a:t>
            </a:r>
            <a:r>
              <a:rPr lang="en-US" dirty="0" smtClean="0"/>
              <a:t>also stipulates </a:t>
            </a:r>
            <a:r>
              <a:rPr lang="en-US" dirty="0"/>
              <a:t>that a year that is evenly divisible by </a:t>
            </a:r>
            <a:r>
              <a:rPr lang="en-US" dirty="0" smtClean="0"/>
              <a:t>100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it is also evenly divisible by 400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003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year Implementation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2313" y="1905001"/>
            <a:ext cx="8040688" cy="4225003"/>
          </a:xfrm>
        </p:spPr>
        <p:txBody>
          <a:bodyPr/>
          <a:lstStyle/>
          <a:p>
            <a:pPr lvl="1"/>
            <a:r>
              <a:rPr lang="en-US" dirty="0"/>
              <a:t>if(year % 4 == 0){</a:t>
            </a:r>
          </a:p>
          <a:p>
            <a:pPr lvl="1"/>
            <a:r>
              <a:rPr lang="en-US" dirty="0" smtClean="0"/>
              <a:t>	</a:t>
            </a:r>
            <a:r>
              <a:rPr lang="en-US" dirty="0"/>
              <a:t>	if (year % 100 != 0){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isLeap</a:t>
            </a:r>
            <a:r>
              <a:rPr lang="en-US" dirty="0"/>
              <a:t> = true;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 smtClean="0"/>
              <a:t>if(year </a:t>
            </a:r>
            <a:r>
              <a:rPr lang="en-US" dirty="0"/>
              <a:t>% 400 == 0){</a:t>
            </a:r>
          </a:p>
          <a:p>
            <a:pPr lvl="1"/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/>
              <a:t>isLeap</a:t>
            </a:r>
            <a:r>
              <a:rPr lang="en-US" dirty="0"/>
              <a:t> = true;</a:t>
            </a:r>
          </a:p>
          <a:p>
            <a:pPr lvl="1"/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5131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5124" y="1235075"/>
            <a:ext cx="5502275" cy="4431983"/>
          </a:xfrm>
          <a:prstGeom prst="rect">
            <a:avLst/>
          </a:prstGeom>
          <a:noFill/>
          <a:ln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Exercise-1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auto">
          <a:xfrm>
            <a:off x="457200" y="1692275"/>
            <a:ext cx="4525963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endParaRPr lang="en-US" sz="3500" i="1">
              <a:solidFill>
                <a:schemeClr val="bg1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2600">
              <a:solidFill>
                <a:schemeClr val="bg1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2600">
              <a:solidFill>
                <a:schemeClr val="bg1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en-US" sz="2600">
              <a:solidFill>
                <a:schemeClr val="bg1"/>
              </a:solidFill>
            </a:endParaRP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365124" y="4267200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endParaRPr lang="en-US" sz="21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100" dirty="0">
                <a:solidFill>
                  <a:schemeClr val="tx1"/>
                </a:solidFill>
              </a:rPr>
              <a:t>Single Stepping with the Parallel Debugger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7 Rhythm template_V01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Trebuchet -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Working with the CRT - Instructor Guide</Template>
  <TotalTime>1316</TotalTime>
  <Pages>0</Pages>
  <Words>1706</Words>
  <Characters>0</Characters>
  <Application>Microsoft Office PowerPoint</Application>
  <PresentationFormat>On-screen Show (4:3)</PresentationFormat>
  <Lines>0</Lines>
  <Paragraphs>285</Paragraphs>
  <Slides>41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Win7 Rhythm template_V01</vt:lpstr>
      <vt:lpstr>White with Courier font for code slides</vt:lpstr>
      <vt:lpstr>PowerPoint Presentation</vt:lpstr>
      <vt:lpstr>Introduction</vt:lpstr>
      <vt:lpstr>Exercise-1 Background</vt:lpstr>
      <vt:lpstr>Debugging Basics</vt:lpstr>
      <vt:lpstr>Parallel Stacks</vt:lpstr>
      <vt:lpstr>Parallel Tasks</vt:lpstr>
      <vt:lpstr>Leap Years</vt:lpstr>
      <vt:lpstr>Leap year Implementation</vt:lpstr>
      <vt:lpstr>PowerPoint Presentation</vt:lpstr>
      <vt:lpstr>Exercise-1 Conclusion</vt:lpstr>
      <vt:lpstr>Exercise-2 Background</vt:lpstr>
      <vt:lpstr>Critical Section </vt:lpstr>
      <vt:lpstr>Semaphores</vt:lpstr>
      <vt:lpstr>Locks</vt:lpstr>
      <vt:lpstr>Deadlocks</vt:lpstr>
      <vt:lpstr>Lock Control Example</vt:lpstr>
      <vt:lpstr>Deadlock Conditions</vt:lpstr>
      <vt:lpstr>PowerPoint Presentation</vt:lpstr>
      <vt:lpstr>Exercise-2 Conclusions</vt:lpstr>
      <vt:lpstr>Exercise-3 Background</vt:lpstr>
      <vt:lpstr>Locks disadvantages</vt:lpstr>
      <vt:lpstr>Lock Convoys</vt:lpstr>
      <vt:lpstr>Concurrency Visualizer</vt:lpstr>
      <vt:lpstr>Lock Contention under the Concurrency Visualizer </vt:lpstr>
      <vt:lpstr>Lock Convoys under Concurrency Visualizer </vt:lpstr>
      <vt:lpstr>Commands to protect critical sections </vt:lpstr>
      <vt:lpstr>PowerPoint Presentation</vt:lpstr>
      <vt:lpstr>Exercise-3 Conclusion</vt:lpstr>
      <vt:lpstr>Exercise-4 Background</vt:lpstr>
      <vt:lpstr>Oversubscription</vt:lpstr>
      <vt:lpstr>Context switches</vt:lpstr>
      <vt:lpstr>Oversubscription under Threads View </vt:lpstr>
      <vt:lpstr>Concurrency Runtime</vt:lpstr>
      <vt:lpstr>Task Parallel Library</vt:lpstr>
      <vt:lpstr>PLINQ</vt:lpstr>
      <vt:lpstr>PowerPoint Presentation</vt:lpstr>
      <vt:lpstr>Exercise-4 Conclusion</vt:lpstr>
      <vt:lpstr>Exercise-5 Background</vt:lpstr>
      <vt:lpstr>PowerPoint Presentation</vt:lpstr>
      <vt:lpstr>Exercise-5 Conclusion</vt:lpstr>
      <vt:lpstr>PowerPoint Presentation</vt:lpstr>
    </vt:vector>
  </TitlesOfParts>
  <Company>ScorpioTek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Migrating C/C++ Applications to Windows 64-bit</dc:title>
  <dc:creator>Scorpiotek</dc:creator>
  <cp:lastModifiedBy>Christian Saborio</cp:lastModifiedBy>
  <cp:revision>115</cp:revision>
  <dcterms:created xsi:type="dcterms:W3CDTF">2010-04-10T02:13:02Z</dcterms:created>
  <dcterms:modified xsi:type="dcterms:W3CDTF">2010-04-16T06:20:48Z</dcterms:modified>
  <cp:category>HOL</cp:category>
</cp:coreProperties>
</file>