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4"/>
  </p:notesMasterIdLst>
  <p:sldIdLst>
    <p:sldId id="400" r:id="rId3"/>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70729" autoAdjust="0"/>
  </p:normalViewPr>
  <p:slideViewPr>
    <p:cSldViewPr>
      <p:cViewPr varScale="1">
        <p:scale>
          <a:sx n="80" d="100"/>
          <a:sy n="80" d="100"/>
        </p:scale>
        <p:origin x="1917"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9/13/2021</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KEY POINT :   We need to increase our Operational Consistency by applying even more Automation!</a:t>
            </a:r>
          </a:p>
          <a:p>
            <a:endParaRPr lang="en-US" dirty="0"/>
          </a:p>
          <a:p>
            <a:r>
              <a:rPr lang="en-US" dirty="0"/>
              <a:t>Everyone naturally expects consistent data.   Good business decisions depend upon insights gained from consistent business operations analytics.  Even so, few seem to understand the intrinsic relationship between business operations capability and resultant quality of analytical information.  Business sponsors often expect consistency in reporting that would be impossible without corresponding prior operations enablement.</a:t>
            </a:r>
          </a:p>
          <a:p>
            <a:endParaRPr lang="en-US" dirty="0"/>
          </a:p>
          <a:p>
            <a:r>
              <a:rPr lang="en-US" dirty="0"/>
              <a:t>The following illustration depicts this correspondence.  You may recognize that the shape of the curve between the axis is exponential and not directly proportional.  This shape works in our favor per the following observations.</a:t>
            </a:r>
          </a:p>
          <a:p>
            <a:endParaRPr lang="en-US" dirty="0"/>
          </a:p>
          <a:p>
            <a:r>
              <a:rPr lang="en-US" dirty="0"/>
              <a:t>•	A slight increase in Operational Consistency (i.e. a movement to the right along the horizontal axis) results in a dramatic increase in Data Consistency (i.e. upward movement along the vertical axis).  In other words, a small operational improvement can go a long way.</a:t>
            </a:r>
          </a:p>
          <a:p>
            <a:endParaRPr lang="en-US" dirty="0"/>
          </a:p>
          <a:p>
            <a:r>
              <a:rPr lang="en-US" dirty="0"/>
              <a:t>•	How can we know our consistency position on this curve?   That’s a function of metrics.  Operational Consistency measurements provide insights into where we are at any point in time.</a:t>
            </a:r>
          </a:p>
          <a:p>
            <a:endParaRPr lang="en-US" dirty="0"/>
          </a:p>
          <a:p>
            <a:r>
              <a:rPr lang="en-US" dirty="0"/>
              <a:t>•	How can we improve our consistency position?  That’s the art and science of Operations Management involving People, Processes, and Technologies.  Or, more specifically, the organizational application of Roles, Workflow, and Automation to business processes.  </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271501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p:txBody>
          <a:bodyPr/>
          <a:lstStyle>
            <a:lvl1pPr algn="ctr">
              <a:defRPr sz="1400">
                <a:solidFill>
                  <a:schemeClr val="tx2"/>
                </a:solidFill>
                <a:latin typeface="Arial" pitchFamily="34" charset="0"/>
              </a:defRPr>
            </a:lvl1pPr>
          </a:lstStyle>
          <a:p>
            <a:pPr>
              <a:defRPr/>
            </a:pPr>
            <a:fld id="{90314B7E-EB23-4DAB-A3F0-0F7BBB6CDA33}" type="slidenum">
              <a:rPr lang="en-US"/>
              <a:pPr>
                <a:defRPr/>
              </a:pPr>
              <a:t>‹#›</a:t>
            </a:fld>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p:txBody>
          <a:bodyPr/>
          <a:lstStyle>
            <a:lvl1pPr algn="r">
              <a:defRPr sz="1400">
                <a:solidFill>
                  <a:schemeClr val="tx2"/>
                </a:solidFill>
                <a:latin typeface="Arial" pitchFamily="34" charset="0"/>
              </a:defRPr>
            </a:lvl1pPr>
          </a:lstStyle>
          <a:p>
            <a:pPr>
              <a:defRPr/>
            </a:pPr>
            <a:fld id="{9325C3C2-9E54-411C-9683-C950CD1738F8}" type="slidenum">
              <a:rPr lang="en-US"/>
              <a:pPr>
                <a:defRPr/>
              </a:pPr>
              <a:t>‹#›</a:t>
            </a:fld>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a:spLocks noGrp="1"/>
          </p:cNvSpPr>
          <p:nvPr>
            <p:ph type="sldNum" sz="quarter" idx="4"/>
          </p:nvPr>
        </p:nvSpPr>
        <p:spPr>
          <a:xfrm>
            <a:off x="4267200" y="6416675"/>
            <a:ext cx="685800" cy="365125"/>
          </a:xfrm>
          <a:prstGeom prst="rect">
            <a:avLst/>
          </a:prstGeom>
        </p:spPr>
        <p:txBody>
          <a:bodyPr anchor="b"/>
          <a:lstStyle>
            <a:lvl1pPr algn="ctr">
              <a:defRPr sz="1400">
                <a:solidFill>
                  <a:schemeClr val="tx2"/>
                </a:solidFill>
                <a:latin typeface="Arial" pitchFamily="34" charset="0"/>
              </a:defRPr>
            </a:lvl1pPr>
          </a:lstStyle>
          <a:p>
            <a:pPr>
              <a:defRPr/>
            </a:pPr>
            <a:fld id="{2D225349-B1F9-464A-9CC5-D5DDA255FDA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a:spLocks noGrp="1"/>
          </p:cNvSpPr>
          <p:nvPr>
            <p:ph type="sldNum" sz="quarter" idx="4"/>
          </p:nvPr>
        </p:nvSpPr>
        <p:spPr>
          <a:xfrm>
            <a:off x="8077200" y="6416675"/>
            <a:ext cx="652463" cy="365125"/>
          </a:xfrm>
          <a:prstGeom prst="rect">
            <a:avLst/>
          </a:prstGeom>
        </p:spPr>
        <p:txBody>
          <a:bodyPr anchor="b"/>
          <a:lstStyle>
            <a:lvl1pPr algn="r">
              <a:defRPr sz="1400">
                <a:solidFill>
                  <a:schemeClr val="tx2"/>
                </a:solidFill>
                <a:latin typeface="Arial" pitchFamily="34" charset="0"/>
              </a:defRPr>
            </a:lvl1pPr>
          </a:lstStyle>
          <a:p>
            <a:pPr>
              <a:defRPr/>
            </a:pPr>
            <a:fld id="{D1036DDD-C097-4A4A-B40F-B92C82C562D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F243EA-64B1-4FF9-A19A-8FC5B6C68103}"/>
              </a:ext>
            </a:extLst>
          </p:cNvPr>
          <p:cNvSpPr>
            <a:spLocks noGrp="1"/>
          </p:cNvSpPr>
          <p:nvPr>
            <p:ph type="sldNum" sz="quarter" idx="11"/>
          </p:nvPr>
        </p:nvSpPr>
        <p:spPr/>
        <p:txBody>
          <a:bodyPr/>
          <a:lstStyle/>
          <a:p>
            <a:pPr>
              <a:defRPr/>
            </a:pPr>
            <a:fld id="{90314B7E-EB23-4DAB-A3F0-0F7BBB6CDA33}" type="slidenum">
              <a:rPr lang="en-US" smtClean="0"/>
              <a:pPr>
                <a:defRPr/>
              </a:pPr>
              <a:t>1</a:t>
            </a:fld>
            <a:endParaRPr lang="en-US" dirty="0"/>
          </a:p>
        </p:txBody>
      </p:sp>
      <p:sp>
        <p:nvSpPr>
          <p:cNvPr id="5" name="Title 1">
            <a:extLst>
              <a:ext uri="{FF2B5EF4-FFF2-40B4-BE49-F238E27FC236}">
                <a16:creationId xmlns:a16="http://schemas.microsoft.com/office/drawing/2014/main" id="{48166376-188C-4839-A245-E06AF7E2EFF6}"/>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Technology Adoption </a:t>
            </a:r>
          </a:p>
          <a:p>
            <a:r>
              <a:rPr lang="en-US" sz="2400" dirty="0">
                <a:solidFill>
                  <a:schemeClr val="tx2">
                    <a:lumMod val="60000"/>
                    <a:lumOff val="40000"/>
                  </a:schemeClr>
                </a:solidFill>
              </a:rPr>
              <a:t>An Example of Capability Envisioning… </a:t>
            </a:r>
          </a:p>
        </p:txBody>
      </p:sp>
      <p:grpSp>
        <p:nvGrpSpPr>
          <p:cNvPr id="6" name="Group">
            <a:extLst>
              <a:ext uri="{FF2B5EF4-FFF2-40B4-BE49-F238E27FC236}">
                <a16:creationId xmlns:a16="http://schemas.microsoft.com/office/drawing/2014/main" id="{375DD104-CA52-4CBE-B2F7-56D62EE62ED1}"/>
              </a:ext>
            </a:extLst>
          </p:cNvPr>
          <p:cNvGrpSpPr/>
          <p:nvPr/>
        </p:nvGrpSpPr>
        <p:grpSpPr>
          <a:xfrm>
            <a:off x="762000" y="2209800"/>
            <a:ext cx="6621099" cy="4346936"/>
            <a:chOff x="-4681" y="0"/>
            <a:chExt cx="9416673" cy="6182308"/>
          </a:xfrm>
        </p:grpSpPr>
        <p:sp>
          <p:nvSpPr>
            <p:cNvPr id="7" name="Line">
              <a:extLst>
                <a:ext uri="{FF2B5EF4-FFF2-40B4-BE49-F238E27FC236}">
                  <a16:creationId xmlns:a16="http://schemas.microsoft.com/office/drawing/2014/main" id="{96F51DFC-F536-4698-A008-CFC42E54D597}"/>
                </a:ext>
              </a:extLst>
            </p:cNvPr>
            <p:cNvSpPr/>
            <p:nvPr/>
          </p:nvSpPr>
          <p:spPr>
            <a:xfrm>
              <a:off x="996669" y="5333358"/>
              <a:ext cx="8415323" cy="1"/>
            </a:xfrm>
            <a:prstGeom prst="line">
              <a:avLst/>
            </a:prstGeom>
            <a:noFill/>
            <a:ln w="1016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8" name="Line">
              <a:extLst>
                <a:ext uri="{FF2B5EF4-FFF2-40B4-BE49-F238E27FC236}">
                  <a16:creationId xmlns:a16="http://schemas.microsoft.com/office/drawing/2014/main" id="{BA3461B3-C126-46E9-8521-2D628FD2AE04}"/>
                </a:ext>
              </a:extLst>
            </p:cNvPr>
            <p:cNvSpPr/>
            <p:nvPr/>
          </p:nvSpPr>
          <p:spPr>
            <a:xfrm flipV="1">
              <a:off x="1047469" y="0"/>
              <a:ext cx="1" cy="5371459"/>
            </a:xfrm>
            <a:prstGeom prst="line">
              <a:avLst/>
            </a:prstGeom>
            <a:noFill/>
            <a:ln w="1016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9" name="Operational Consistency">
              <a:extLst>
                <a:ext uri="{FF2B5EF4-FFF2-40B4-BE49-F238E27FC236}">
                  <a16:creationId xmlns:a16="http://schemas.microsoft.com/office/drawing/2014/main" id="{2208D36C-C259-405B-99EA-F086D2FC5016}"/>
                </a:ext>
              </a:extLst>
            </p:cNvPr>
            <p:cNvSpPr txBox="1"/>
            <p:nvPr/>
          </p:nvSpPr>
          <p:spPr>
            <a:xfrm>
              <a:off x="2256483" y="5525809"/>
              <a:ext cx="4645193" cy="6564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3600"/>
              </a:lvl1pPr>
            </a:lstStyle>
            <a:p>
              <a:r>
                <a:rPr sz="2531"/>
                <a:t>Operational Consistency</a:t>
              </a:r>
            </a:p>
          </p:txBody>
        </p:sp>
        <p:sp>
          <p:nvSpPr>
            <p:cNvPr id="10" name="Data Consistency">
              <a:extLst>
                <a:ext uri="{FF2B5EF4-FFF2-40B4-BE49-F238E27FC236}">
                  <a16:creationId xmlns:a16="http://schemas.microsoft.com/office/drawing/2014/main" id="{745C46D8-F0C6-4480-BAC3-20D9BEDF90B8}"/>
                </a:ext>
              </a:extLst>
            </p:cNvPr>
            <p:cNvSpPr txBox="1"/>
            <p:nvPr/>
          </p:nvSpPr>
          <p:spPr>
            <a:xfrm rot="16200000">
              <a:off x="-1326114" y="2357479"/>
              <a:ext cx="3299366" cy="6564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3600"/>
              </a:lvl1pPr>
            </a:lstStyle>
            <a:p>
              <a:r>
                <a:rPr sz="2531"/>
                <a:t>Data Consistency</a:t>
              </a:r>
            </a:p>
          </p:txBody>
        </p:sp>
      </p:grpSp>
      <p:grpSp>
        <p:nvGrpSpPr>
          <p:cNvPr id="11" name="Group 10">
            <a:extLst>
              <a:ext uri="{FF2B5EF4-FFF2-40B4-BE49-F238E27FC236}">
                <a16:creationId xmlns:a16="http://schemas.microsoft.com/office/drawing/2014/main" id="{DE88CE9D-ACD3-4078-864E-83E8C5B417DB}"/>
              </a:ext>
            </a:extLst>
          </p:cNvPr>
          <p:cNvGrpSpPr/>
          <p:nvPr/>
        </p:nvGrpSpPr>
        <p:grpSpPr>
          <a:xfrm>
            <a:off x="6340100" y="2938269"/>
            <a:ext cx="1372926" cy="955219"/>
            <a:chOff x="7782127" y="2702381"/>
            <a:chExt cx="1372926" cy="955219"/>
          </a:xfrm>
        </p:grpSpPr>
        <p:sp>
          <p:nvSpPr>
            <p:cNvPr id="12" name="Line">
              <a:extLst>
                <a:ext uri="{FF2B5EF4-FFF2-40B4-BE49-F238E27FC236}">
                  <a16:creationId xmlns:a16="http://schemas.microsoft.com/office/drawing/2014/main" id="{4E91FCB3-F663-4044-9D03-C0E1C3E23FD5}"/>
                </a:ext>
              </a:extLst>
            </p:cNvPr>
            <p:cNvSpPr/>
            <p:nvPr/>
          </p:nvSpPr>
          <p:spPr>
            <a:xfrm flipH="1" flipV="1">
              <a:off x="7782127" y="2702381"/>
              <a:ext cx="577881" cy="697506"/>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dirty="0"/>
            </a:p>
          </p:txBody>
        </p:sp>
        <p:sp>
          <p:nvSpPr>
            <p:cNvPr id="13" name="Metrics">
              <a:extLst>
                <a:ext uri="{FF2B5EF4-FFF2-40B4-BE49-F238E27FC236}">
                  <a16:creationId xmlns:a16="http://schemas.microsoft.com/office/drawing/2014/main" id="{2945F1A0-C8A5-460C-AB6F-1119B564976D}"/>
                </a:ext>
              </a:extLst>
            </p:cNvPr>
            <p:cNvSpPr txBox="1"/>
            <p:nvPr/>
          </p:nvSpPr>
          <p:spPr>
            <a:xfrm>
              <a:off x="8341814" y="3339243"/>
              <a:ext cx="813239" cy="3183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p>
              <a:r>
                <a:rPr sz="1600" dirty="0"/>
                <a:t>Metrics</a:t>
              </a:r>
            </a:p>
          </p:txBody>
        </p:sp>
      </p:grpSp>
      <p:grpSp>
        <p:nvGrpSpPr>
          <p:cNvPr id="14" name="Group">
            <a:extLst>
              <a:ext uri="{FF2B5EF4-FFF2-40B4-BE49-F238E27FC236}">
                <a16:creationId xmlns:a16="http://schemas.microsoft.com/office/drawing/2014/main" id="{F01497CE-D22A-4BB3-9F36-74341C173728}"/>
              </a:ext>
            </a:extLst>
          </p:cNvPr>
          <p:cNvGrpSpPr/>
          <p:nvPr/>
        </p:nvGrpSpPr>
        <p:grpSpPr>
          <a:xfrm>
            <a:off x="2450382" y="1796842"/>
            <a:ext cx="4159254" cy="318357"/>
            <a:chOff x="0" y="4145"/>
            <a:chExt cx="5915382" cy="452772"/>
          </a:xfrm>
        </p:grpSpPr>
        <p:sp>
          <p:nvSpPr>
            <p:cNvPr id="15" name="Line">
              <a:extLst>
                <a:ext uri="{FF2B5EF4-FFF2-40B4-BE49-F238E27FC236}">
                  <a16:creationId xmlns:a16="http://schemas.microsoft.com/office/drawing/2014/main" id="{D399758A-A9D3-4593-AFD8-4B5DD82FB058}"/>
                </a:ext>
              </a:extLst>
            </p:cNvPr>
            <p:cNvSpPr/>
            <p:nvPr/>
          </p:nvSpPr>
          <p:spPr>
            <a:xfrm>
              <a:off x="0" y="449514"/>
              <a:ext cx="5915382"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 name="Roles + Workflow + Automation">
              <a:extLst>
                <a:ext uri="{FF2B5EF4-FFF2-40B4-BE49-F238E27FC236}">
                  <a16:creationId xmlns:a16="http://schemas.microsoft.com/office/drawing/2014/main" id="{B5003828-D705-4983-BB7F-94CA4364ADA6}"/>
                </a:ext>
              </a:extLst>
            </p:cNvPr>
            <p:cNvSpPr txBox="1"/>
            <p:nvPr/>
          </p:nvSpPr>
          <p:spPr>
            <a:xfrm>
              <a:off x="778044" y="4145"/>
              <a:ext cx="3905616" cy="4527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r>
                <a:rPr sz="1600" dirty="0"/>
                <a:t>Roles + Workflow + </a:t>
              </a:r>
              <a:r>
                <a:rPr sz="1600" b="1" i="1" dirty="0">
                  <a:solidFill>
                    <a:srgbClr val="C00000"/>
                  </a:solidFill>
                </a:rPr>
                <a:t>Automation</a:t>
              </a:r>
            </a:p>
          </p:txBody>
        </p:sp>
      </p:grpSp>
      <p:sp>
        <p:nvSpPr>
          <p:cNvPr id="17" name="Connection Line">
            <a:extLst>
              <a:ext uri="{FF2B5EF4-FFF2-40B4-BE49-F238E27FC236}">
                <a16:creationId xmlns:a16="http://schemas.microsoft.com/office/drawing/2014/main" id="{06CBD0CA-7D03-402D-ACC9-9E588A34F076}"/>
              </a:ext>
            </a:extLst>
          </p:cNvPr>
          <p:cNvSpPr/>
          <p:nvPr/>
        </p:nvSpPr>
        <p:spPr>
          <a:xfrm>
            <a:off x="1819867" y="2627776"/>
            <a:ext cx="5026962" cy="30169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87" y="8417"/>
                  <a:pt x="11287" y="1217"/>
                  <a:pt x="21600" y="0"/>
                </a:cubicBezTo>
              </a:path>
            </a:pathLst>
          </a:custGeom>
          <a:solidFill>
            <a:schemeClr val="bg1"/>
          </a:solidFill>
          <a:ln w="127000" cap="flat">
            <a:solidFill>
              <a:schemeClr val="accent6">
                <a:lumMod val="75000"/>
              </a:schemeClr>
            </a:solidFill>
            <a:prstDash val="solid"/>
            <a:miter lim="400000"/>
          </a:ln>
          <a:effectLst/>
        </p:spPr>
        <p:txBody>
          <a:bodyPr/>
          <a:lstStyle/>
          <a:p>
            <a:endParaRPr sz="1266" dirty="0"/>
          </a:p>
        </p:txBody>
      </p:sp>
      <p:grpSp>
        <p:nvGrpSpPr>
          <p:cNvPr id="18" name="Group 17">
            <a:extLst>
              <a:ext uri="{FF2B5EF4-FFF2-40B4-BE49-F238E27FC236}">
                <a16:creationId xmlns:a16="http://schemas.microsoft.com/office/drawing/2014/main" id="{A70305C0-578E-4F66-835C-A070AD13DDC1}"/>
              </a:ext>
            </a:extLst>
          </p:cNvPr>
          <p:cNvGrpSpPr/>
          <p:nvPr/>
        </p:nvGrpSpPr>
        <p:grpSpPr>
          <a:xfrm>
            <a:off x="2216168" y="3229999"/>
            <a:ext cx="3466506" cy="1947309"/>
            <a:chOff x="3658195" y="2994111"/>
            <a:chExt cx="3466506" cy="1947309"/>
          </a:xfrm>
        </p:grpSpPr>
        <p:sp>
          <p:nvSpPr>
            <p:cNvPr id="19" name="Circle">
              <a:extLst>
                <a:ext uri="{FF2B5EF4-FFF2-40B4-BE49-F238E27FC236}">
                  <a16:creationId xmlns:a16="http://schemas.microsoft.com/office/drawing/2014/main" id="{B5E651A4-7448-4B5A-ABDE-A052E8A3DA31}"/>
                </a:ext>
              </a:extLst>
            </p:cNvPr>
            <p:cNvSpPr/>
            <p:nvPr/>
          </p:nvSpPr>
          <p:spPr>
            <a:xfrm>
              <a:off x="3658195" y="442019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27FF3B"/>
                  </a:solidFill>
                  <a:latin typeface="+mn-lt"/>
                  <a:ea typeface="+mn-ea"/>
                  <a:cs typeface="+mn-cs"/>
                  <a:sym typeface="Helvetica Neue Medium"/>
                </a:defRPr>
              </a:pPr>
              <a:endParaRPr sz="1547"/>
            </a:p>
          </p:txBody>
        </p:sp>
        <p:sp>
          <p:nvSpPr>
            <p:cNvPr id="20" name="Circle">
              <a:extLst>
                <a:ext uri="{FF2B5EF4-FFF2-40B4-BE49-F238E27FC236}">
                  <a16:creationId xmlns:a16="http://schemas.microsoft.com/office/drawing/2014/main" id="{1E120C94-34DE-4A30-B3D9-A39664CCBDB0}"/>
                </a:ext>
              </a:extLst>
            </p:cNvPr>
            <p:cNvSpPr/>
            <p:nvPr/>
          </p:nvSpPr>
          <p:spPr>
            <a:xfrm>
              <a:off x="4104679" y="389691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1" name="Circle">
              <a:extLst>
                <a:ext uri="{FF2B5EF4-FFF2-40B4-BE49-F238E27FC236}">
                  <a16:creationId xmlns:a16="http://schemas.microsoft.com/office/drawing/2014/main" id="{09A208D5-7094-4229-8739-E32B90EE8819}"/>
                </a:ext>
              </a:extLst>
            </p:cNvPr>
            <p:cNvSpPr/>
            <p:nvPr/>
          </p:nvSpPr>
          <p:spPr>
            <a:xfrm>
              <a:off x="4613672" y="346738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2" name="Asset Management">
              <a:extLst>
                <a:ext uri="{FF2B5EF4-FFF2-40B4-BE49-F238E27FC236}">
                  <a16:creationId xmlns:a16="http://schemas.microsoft.com/office/drawing/2014/main" id="{1BB2D682-B728-4CCD-B1CB-7B58247E944B}"/>
                </a:ext>
              </a:extLst>
            </p:cNvPr>
            <p:cNvSpPr txBox="1"/>
            <p:nvPr/>
          </p:nvSpPr>
          <p:spPr>
            <a:xfrm>
              <a:off x="3752055" y="4674487"/>
              <a:ext cx="1350819" cy="2669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800"/>
              </a:lvl1pPr>
            </a:lstStyle>
            <a:p>
              <a:r>
                <a:rPr sz="1266" dirty="0"/>
                <a:t>Asset Management</a:t>
              </a:r>
            </a:p>
          </p:txBody>
        </p:sp>
        <p:sp>
          <p:nvSpPr>
            <p:cNvPr id="23" name="Power Management">
              <a:extLst>
                <a:ext uri="{FF2B5EF4-FFF2-40B4-BE49-F238E27FC236}">
                  <a16:creationId xmlns:a16="http://schemas.microsoft.com/office/drawing/2014/main" id="{A981B78F-AA5C-497D-9CB6-13B96E7136D8}"/>
                </a:ext>
              </a:extLst>
            </p:cNvPr>
            <p:cNvSpPr txBox="1"/>
            <p:nvPr/>
          </p:nvSpPr>
          <p:spPr>
            <a:xfrm>
              <a:off x="4284890" y="4075466"/>
              <a:ext cx="1408912" cy="2669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800"/>
              </a:lvl1pPr>
            </a:lstStyle>
            <a:p>
              <a:r>
                <a:rPr sz="1266" dirty="0"/>
                <a:t>Power Management</a:t>
              </a:r>
            </a:p>
          </p:txBody>
        </p:sp>
        <p:sp>
          <p:nvSpPr>
            <p:cNvPr id="24" name="Change Management">
              <a:extLst>
                <a:ext uri="{FF2B5EF4-FFF2-40B4-BE49-F238E27FC236}">
                  <a16:creationId xmlns:a16="http://schemas.microsoft.com/office/drawing/2014/main" id="{EAEC5128-BA04-4DD5-959B-54798EDCC76A}"/>
                </a:ext>
              </a:extLst>
            </p:cNvPr>
            <p:cNvSpPr txBox="1"/>
            <p:nvPr/>
          </p:nvSpPr>
          <p:spPr>
            <a:xfrm>
              <a:off x="4859256" y="3617331"/>
              <a:ext cx="1485023" cy="2669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800"/>
              </a:lvl1pPr>
            </a:lstStyle>
            <a:p>
              <a:r>
                <a:rPr sz="1266" dirty="0"/>
                <a:t>Change Management</a:t>
              </a:r>
            </a:p>
          </p:txBody>
        </p:sp>
        <p:sp>
          <p:nvSpPr>
            <p:cNvPr id="25" name="Circle">
              <a:extLst>
                <a:ext uri="{FF2B5EF4-FFF2-40B4-BE49-F238E27FC236}">
                  <a16:creationId xmlns:a16="http://schemas.microsoft.com/office/drawing/2014/main" id="{A9E30164-C239-4753-98E5-6600B64A7E26}"/>
                </a:ext>
              </a:extLst>
            </p:cNvPr>
            <p:cNvSpPr/>
            <p:nvPr/>
          </p:nvSpPr>
          <p:spPr>
            <a:xfrm>
              <a:off x="5362773" y="2994111"/>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6" name="Capacity Management">
              <a:extLst>
                <a:ext uri="{FF2B5EF4-FFF2-40B4-BE49-F238E27FC236}">
                  <a16:creationId xmlns:a16="http://schemas.microsoft.com/office/drawing/2014/main" id="{67DAFB54-350C-48DA-859E-6D4AC991E202}"/>
                </a:ext>
              </a:extLst>
            </p:cNvPr>
            <p:cNvSpPr txBox="1"/>
            <p:nvPr/>
          </p:nvSpPr>
          <p:spPr>
            <a:xfrm>
              <a:off x="5567800" y="3159454"/>
              <a:ext cx="1556901" cy="2669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800"/>
              </a:lvl1pPr>
            </a:lstStyle>
            <a:p>
              <a:r>
                <a:rPr sz="1266" dirty="0"/>
                <a:t>Capacity Management</a:t>
              </a:r>
            </a:p>
          </p:txBody>
        </p:sp>
      </p:grpSp>
      <p:sp>
        <p:nvSpPr>
          <p:cNvPr id="27" name="Business Insights">
            <a:extLst>
              <a:ext uri="{FF2B5EF4-FFF2-40B4-BE49-F238E27FC236}">
                <a16:creationId xmlns:a16="http://schemas.microsoft.com/office/drawing/2014/main" id="{E020A1DF-A45F-4C05-9721-F8FA9197031C}"/>
              </a:ext>
            </a:extLst>
          </p:cNvPr>
          <p:cNvSpPr/>
          <p:nvPr/>
        </p:nvSpPr>
        <p:spPr>
          <a:xfrm>
            <a:off x="1236454" y="3093388"/>
            <a:ext cx="1314578" cy="904671"/>
          </a:xfrm>
          <a:prstGeom prst="wedgeEllipseCallout">
            <a:avLst>
              <a:gd name="adj1" fmla="val -49385"/>
              <a:gd name="adj2" fmla="val 64307"/>
            </a:avLst>
          </a:prstGeom>
          <a:solidFill>
            <a:schemeClr val="accent6">
              <a:lumMod val="5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200" b="0">
                <a:solidFill>
                  <a:srgbClr val="FFFFFF"/>
                </a:solidFill>
                <a:latin typeface="+mn-lt"/>
                <a:ea typeface="+mn-ea"/>
                <a:cs typeface="+mn-cs"/>
                <a:sym typeface="Helvetica Neue Medium"/>
              </a:defRPr>
            </a:lvl1pPr>
          </a:lstStyle>
          <a:p>
            <a:r>
              <a:rPr sz="1547"/>
              <a:t>Business Insights</a:t>
            </a:r>
          </a:p>
        </p:txBody>
      </p:sp>
      <p:sp>
        <p:nvSpPr>
          <p:cNvPr id="28" name="We actually need more automation!">
            <a:extLst>
              <a:ext uri="{FF2B5EF4-FFF2-40B4-BE49-F238E27FC236}">
                <a16:creationId xmlns:a16="http://schemas.microsoft.com/office/drawing/2014/main" id="{C85DD6A1-99BE-4391-B576-D1E75B50BCF1}"/>
              </a:ext>
            </a:extLst>
          </p:cNvPr>
          <p:cNvSpPr/>
          <p:nvPr/>
        </p:nvSpPr>
        <p:spPr>
          <a:xfrm>
            <a:off x="6601852" y="937796"/>
            <a:ext cx="1619836" cy="1127006"/>
          </a:xfrm>
          <a:prstGeom prst="wedgeEllipseCallout">
            <a:avLst>
              <a:gd name="adj1" fmla="val -84731"/>
              <a:gd name="adj2" fmla="val 37414"/>
            </a:avLst>
          </a:prstGeom>
          <a:solidFill>
            <a:srgbClr val="C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a:defRPr sz="2200" b="0" i="1">
                <a:solidFill>
                  <a:srgbClr val="FFFFFF"/>
                </a:solidFill>
              </a:defRPr>
            </a:pPr>
            <a:r>
              <a:rPr lang="en-US" sz="1547" dirty="0"/>
              <a:t>Increase process</a:t>
            </a:r>
            <a:r>
              <a:rPr sz="1547" dirty="0"/>
              <a:t> automation!</a:t>
            </a:r>
          </a:p>
        </p:txBody>
      </p:sp>
      <p:sp>
        <p:nvSpPr>
          <p:cNvPr id="29" name="How do we increase Operational Consistency in order to harvest Business Insights?">
            <a:extLst>
              <a:ext uri="{FF2B5EF4-FFF2-40B4-BE49-F238E27FC236}">
                <a16:creationId xmlns:a16="http://schemas.microsoft.com/office/drawing/2014/main" id="{095BB28F-348E-4DA2-AAD9-40684A591034}"/>
              </a:ext>
            </a:extLst>
          </p:cNvPr>
          <p:cNvSpPr/>
          <p:nvPr/>
        </p:nvSpPr>
        <p:spPr>
          <a:xfrm>
            <a:off x="4527256" y="4715189"/>
            <a:ext cx="3150054" cy="892969"/>
          </a:xfrm>
          <a:prstGeom prst="roundRect">
            <a:avLst>
              <a:gd name="adj" fmla="val 15000"/>
            </a:avLst>
          </a:prstGeom>
          <a:solidFill>
            <a:schemeClr val="accent6">
              <a:lumMod val="5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200" b="0">
                <a:solidFill>
                  <a:srgbClr val="FFFFFF"/>
                </a:solidFill>
                <a:latin typeface="+mn-lt"/>
                <a:ea typeface="+mn-ea"/>
                <a:cs typeface="+mn-cs"/>
                <a:sym typeface="Helvetica Neue Medium"/>
              </a:defRPr>
            </a:lvl1pPr>
          </a:lstStyle>
          <a:p>
            <a:r>
              <a:rPr sz="1547" dirty="0"/>
              <a:t>How do we increase Operational Consistency in order to harvest Business Insights?</a:t>
            </a:r>
          </a:p>
        </p:txBody>
      </p:sp>
    </p:spTree>
    <p:extLst>
      <p:ext uri="{BB962C8B-B14F-4D97-AF65-F5344CB8AC3E}">
        <p14:creationId xmlns:p14="http://schemas.microsoft.com/office/powerpoint/2010/main" val="13895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500" fill="hold"/>
                                        <p:tgtEl>
                                          <p:spTgt spid="6"/>
                                        </p:tgtEl>
                                        <p:attrNameLst>
                                          <p:attrName>ppt_x</p:attrName>
                                        </p:attrNameLst>
                                      </p:cBhvr>
                                      <p:tavLst>
                                        <p:tav tm="0">
                                          <p:val>
                                            <p:strVal val="0-#ppt_w/2"/>
                                          </p:val>
                                        </p:tav>
                                        <p:tav tm="100000">
                                          <p:val>
                                            <p:strVal val="#ppt_x"/>
                                          </p:val>
                                        </p:tav>
                                      </p:tavLst>
                                    </p:anim>
                                    <p:anim calcmode="lin" valueType="num">
                                      <p:cBhvr>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fill="hold" grpId="0" nodeType="clickEffect">
                                  <p:stCondLst>
                                    <p:cond delay="0"/>
                                  </p:stCondLst>
                                  <p:iterate>
                                    <p:tmAbs val="0"/>
                                  </p:iterate>
                                  <p:childTnLst>
                                    <p:set>
                                      <p:cBhvr>
                                        <p:cTn id="12" fill="hold"/>
                                        <p:tgtEl>
                                          <p:spTgt spid="27"/>
                                        </p:tgtEl>
                                        <p:attrNameLst>
                                          <p:attrName>style.visibility</p:attrName>
                                        </p:attrNameLst>
                                      </p:cBhvr>
                                      <p:to>
                                        <p:strVal val="visible"/>
                                      </p:to>
                                    </p:set>
                                    <p:animEffect transition="in" filter="dissolve">
                                      <p:cBhvr>
                                        <p:cTn id="13" dur="8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0" nodeType="clickEffect">
                                  <p:stCondLst>
                                    <p:cond delay="0"/>
                                  </p:stCondLst>
                                  <p:iterate>
                                    <p:tmAbs val="0"/>
                                  </p:iterate>
                                  <p:childTnLst>
                                    <p:set>
                                      <p:cBhvr>
                                        <p:cTn id="22" fill="hold"/>
                                        <p:tgtEl>
                                          <p:spTgt spid="29"/>
                                        </p:tgtEl>
                                        <p:attrNameLst>
                                          <p:attrName>style.visibility</p:attrName>
                                        </p:attrNameLst>
                                      </p:cBhvr>
                                      <p:to>
                                        <p:strVal val="visible"/>
                                      </p:to>
                                    </p:set>
                                    <p:animEffect transition="in" filter="dissolve">
                                      <p:cBhvr>
                                        <p:cTn id="23" dur="8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p:tmAbs val="0"/>
                                  </p:iterate>
                                  <p:childTnLst>
                                    <p:set>
                                      <p:cBhvr>
                                        <p:cTn id="37" fill="hold"/>
                                        <p:tgtEl>
                                          <p:spTgt spid="14"/>
                                        </p:tgtEl>
                                        <p:attrNameLst>
                                          <p:attrName>style.visibility</p:attrName>
                                        </p:attrNameLst>
                                      </p:cBhvr>
                                      <p:to>
                                        <p:strVal val="visible"/>
                                      </p:to>
                                    </p:set>
                                    <p:animEffect transition="in" filter="wipe(left)">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fill="hold" grpId="0" nodeType="clickEffect">
                                  <p:stCondLst>
                                    <p:cond delay="0"/>
                                  </p:stCondLst>
                                  <p:iterate>
                                    <p:tmAbs val="0"/>
                                  </p:iterate>
                                  <p:childTnLst>
                                    <p:set>
                                      <p:cBhvr>
                                        <p:cTn id="42" fill="hold"/>
                                        <p:tgtEl>
                                          <p:spTgt spid="28"/>
                                        </p:tgtEl>
                                        <p:attrNameLst>
                                          <p:attrName>style.visibility</p:attrName>
                                        </p:attrNameLst>
                                      </p:cBhvr>
                                      <p:to>
                                        <p:strVal val="visible"/>
                                      </p:to>
                                    </p:set>
                                    <p:animEffect transition="in" filter="dissolve">
                                      <p:cBhvr>
                                        <p:cTn id="43" dur="8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14" grpId="0" animBg="1" advAuto="0"/>
      <p:bldP spid="17" grpId="0" animBg="1"/>
      <p:bldP spid="27" grpId="0" animBg="1" advAuto="0"/>
      <p:bldP spid="28" grpId="0" animBg="1" advAuto="0"/>
      <p:bldP spid="29" grpId="0" animBg="1" advAuto="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23040</TotalTime>
  <Words>293</Words>
  <Application>Microsoft Office PowerPoint</Application>
  <PresentationFormat>On-screen Show (4:3)</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Arial Narrow</vt:lpstr>
      <vt:lpstr>Calibri</vt:lpstr>
      <vt:lpstr>PPT_Template_2010SummerSchool</vt:lpstr>
      <vt:lpstr>1_UPCRC_Powerpoint_Template_with I-Mark</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911</cp:revision>
  <cp:lastPrinted>2015-10-11T15:37:17Z</cp:lastPrinted>
  <dcterms:created xsi:type="dcterms:W3CDTF">2010-06-16T02:58:04Z</dcterms:created>
  <dcterms:modified xsi:type="dcterms:W3CDTF">2021-09-14T00:48:00Z</dcterms:modified>
</cp:coreProperties>
</file>