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6"/>
  </p:notesMasterIdLst>
  <p:sldIdLst>
    <p:sldId id="400" r:id="rId3"/>
    <p:sldId id="2147309729" r:id="rId4"/>
    <p:sldId id="2141412492" r:id="rId5"/>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85090" autoAdjust="0"/>
  </p:normalViewPr>
  <p:slideViewPr>
    <p:cSldViewPr>
      <p:cViewPr varScale="1">
        <p:scale>
          <a:sx n="133" d="100"/>
          <a:sy n="133" d="100"/>
        </p:scale>
        <p:origin x="1098"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8/14/2025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a:p>
            <a:r>
              <a:rPr lang="en-US" dirty="0"/>
              <a:t>KEY POINT :   We need to increase our Operational Consistency by applying even more Automation!</a:t>
            </a:r>
          </a:p>
          <a:p>
            <a:endParaRPr lang="en-US" dirty="0"/>
          </a:p>
          <a:p>
            <a:r>
              <a:rPr lang="en-US" dirty="0"/>
              <a:t>Everyone naturally expects consistent data.   Good business decisions depend upon insights gained from consistent business operations analytics.  Even so, few seem to understand the intrinsic relationship between business operations capability and resultant quality of analytical information.  Business sponsors often expect consistency in reporting that would be impossible without corresponding prior operations enablement.</a:t>
            </a:r>
          </a:p>
          <a:p>
            <a:endParaRPr lang="en-US" dirty="0"/>
          </a:p>
          <a:p>
            <a:r>
              <a:rPr lang="en-US" dirty="0"/>
              <a:t>The following illustration depicts this correspondence.  You may recognize that the shape of the curve between the axis is exponential and not directly proportional.  This shape works in our favor per the following observations.</a:t>
            </a:r>
          </a:p>
          <a:p>
            <a:endParaRPr lang="en-US" dirty="0"/>
          </a:p>
          <a:p>
            <a:r>
              <a:rPr lang="en-US" dirty="0"/>
              <a:t>•	A slight increase in Operational Consistency (i.e. a movement to the right along the horizontal axis) results in a dramatic increase in Data Consistency (i.e. upward movement along the vertical axis).  In other words, a small operational improvement can go a long way.</a:t>
            </a:r>
          </a:p>
          <a:p>
            <a:endParaRPr lang="en-US" dirty="0"/>
          </a:p>
          <a:p>
            <a:r>
              <a:rPr lang="en-US" dirty="0"/>
              <a:t>•	How can we know our consistency position on this curve?   That’s a function of metrics.  Operational Consistency measurements provide insights into where we are at any point in time.</a:t>
            </a:r>
          </a:p>
          <a:p>
            <a:endParaRPr lang="en-US" dirty="0"/>
          </a:p>
          <a:p>
            <a:r>
              <a:rPr lang="en-US" dirty="0"/>
              <a:t>•	How can we improve our consistency position?  That’s the art and science of Operations Management involving People, Processes, and Technologies.  Or, more specifically, the organizational application of Roles, Workflow, and Automation to business processes.  </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271501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A50BC-E4E0-7F7D-AF8C-819A2AAAE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EFE45-26CC-9DEC-9700-7A21AD0B5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97367-D512-44D2-EF0B-4EC1FE0EC2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4EF565-11C2-F42C-4D24-64130ADCDB9A}"/>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88791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5741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ctr">
              <a:defRPr sz="1400">
                <a:solidFill>
                  <a:schemeClr val="tx2"/>
                </a:solidFill>
                <a:latin typeface="Arial" pitchFamily="34" charset="0"/>
              </a:defRPr>
            </a:lvl1pPr>
          </a:lstStyle>
          <a:p>
            <a:pPr>
              <a:defRPr/>
            </a:pPr>
            <a:fld id="{90314B7E-EB23-4DAB-A3F0-0F7BBB6CDA33}" type="slidenum">
              <a:rPr lang="en-US"/>
              <a:pPr>
                <a:defRPr/>
              </a:pPr>
              <a:t>‹#›</a:t>
            </a:fld>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32B284E6-3DF1-45C3-9906-28FF89FAE751}"/>
              </a:ext>
            </a:extLst>
          </p:cNvPr>
          <p:cNvSpPr>
            <a:spLocks noGrp="1"/>
          </p:cNvSpPr>
          <p:nvPr>
            <p:ph type="body" sz="quarter" idx="11" hasCustomPrompt="1"/>
          </p:nvPr>
        </p:nvSpPr>
        <p:spPr>
          <a:xfrm>
            <a:off x="255785" y="850394"/>
            <a:ext cx="8445600" cy="477837"/>
          </a:xfrm>
          <a:prstGeom prst="rect">
            <a:avLst/>
          </a:prstGeom>
        </p:spPr>
        <p:txBody>
          <a:bodyPr/>
          <a:lstStyle>
            <a:lvl1pPr marL="0" indent="0">
              <a:buNone/>
              <a:defRPr sz="1200">
                <a:solidFill>
                  <a:srgbClr val="2359A9"/>
                </a:solidFill>
                <a:latin typeface="Segoe UI Semibold" panose="020B0702040204020203" pitchFamily="34" charset="0"/>
                <a:cs typeface="Segoe UI Semibold" panose="020B0702040204020203" pitchFamily="34" charset="0"/>
              </a:defRPr>
            </a:lvl1pPr>
            <a:lvl2pPr marL="342889" indent="0">
              <a:buNone/>
              <a:defRPr/>
            </a:lvl2pPr>
            <a:lvl3pPr marL="685777" indent="0">
              <a:buNone/>
              <a:defRPr/>
            </a:lvl3pPr>
            <a:lvl4pPr marL="1028666" indent="0">
              <a:buNone/>
              <a:defRPr/>
            </a:lvl4pPr>
            <a:lvl5pPr marL="1371554" indent="0">
              <a:buNone/>
              <a:defRPr/>
            </a:lvl5pPr>
          </a:lstStyle>
          <a:p>
            <a:pPr lvl="0"/>
            <a:r>
              <a:rPr lang="en-US" dirty="0"/>
              <a:t>Subtitle Text Goes here</a:t>
            </a:r>
          </a:p>
        </p:txBody>
      </p:sp>
      <p:sp>
        <p:nvSpPr>
          <p:cNvPr id="8" name="Title 1">
            <a:extLst>
              <a:ext uri="{FF2B5EF4-FFF2-40B4-BE49-F238E27FC236}">
                <a16:creationId xmlns:a16="http://schemas.microsoft.com/office/drawing/2014/main" id="{48D6F7D9-14DF-4BA4-A60B-A5883A922849}"/>
              </a:ext>
            </a:extLst>
          </p:cNvPr>
          <p:cNvSpPr>
            <a:spLocks noGrp="1"/>
          </p:cNvSpPr>
          <p:nvPr>
            <p:ph type="ctrTitle" hasCustomPrompt="1"/>
          </p:nvPr>
        </p:nvSpPr>
        <p:spPr>
          <a:xfrm>
            <a:off x="255787" y="462060"/>
            <a:ext cx="8445600" cy="477837"/>
          </a:xfrm>
          <a:prstGeom prst="rect">
            <a:avLst/>
          </a:prstGeom>
        </p:spPr>
        <p:txBody>
          <a:bodyPr anchor="t"/>
          <a:lstStyle>
            <a:lvl1pPr marL="0" algn="l" defTabSz="685777" rtl="0" eaLnBrk="1" latinLnBrk="0" hangingPunct="1">
              <a:defRPr lang="en-IN" sz="2100" b="1" kern="1200" dirty="0">
                <a:solidFill>
                  <a:schemeClr val="tx1"/>
                </a:solidFill>
                <a:latin typeface="Segoe UI Semibold" panose="020B0702040204020203" pitchFamily="34" charset="0"/>
                <a:ea typeface="+mn-ea"/>
                <a:cs typeface="Segoe UI Semibold" panose="020B0702040204020203" pitchFamily="34" charset="0"/>
              </a:defRPr>
            </a:lvl1pPr>
          </a:lstStyle>
          <a:p>
            <a:r>
              <a:rPr lang="en-US" sz="2100" b="1" dirty="0">
                <a:latin typeface="Segoe UI Semibold" panose="020B0702040204020203" pitchFamily="34" charset="0"/>
                <a:cs typeface="Segoe UI Semibold" panose="020B0702040204020203" pitchFamily="34" charset="0"/>
              </a:rPr>
              <a:t>Our Title Here</a:t>
            </a:r>
            <a:endParaRPr lang="en-IN" sz="2100" b="1" dirty="0">
              <a:latin typeface="Segoe UI Semibold" panose="020B0702040204020203" pitchFamily="34" charset="0"/>
              <a:cs typeface="Segoe UI Semibold" panose="020B0702040204020203" pitchFamily="34" charset="0"/>
            </a:endParaRPr>
          </a:p>
        </p:txBody>
      </p:sp>
      <p:sp>
        <p:nvSpPr>
          <p:cNvPr id="9" name="Text Placeholder 2">
            <a:extLst>
              <a:ext uri="{FF2B5EF4-FFF2-40B4-BE49-F238E27FC236}">
                <a16:creationId xmlns:a16="http://schemas.microsoft.com/office/drawing/2014/main" id="{59D15D3F-71AC-47FD-A8C2-D2D995EB52C3}"/>
              </a:ext>
            </a:extLst>
          </p:cNvPr>
          <p:cNvSpPr>
            <a:spLocks noGrp="1"/>
          </p:cNvSpPr>
          <p:nvPr>
            <p:ph type="body" sz="quarter" idx="10" hasCustomPrompt="1"/>
          </p:nvPr>
        </p:nvSpPr>
        <p:spPr>
          <a:xfrm>
            <a:off x="1005326" y="6419088"/>
            <a:ext cx="5811526" cy="288000"/>
          </a:xfrm>
          <a:prstGeom prst="rect">
            <a:avLst/>
          </a:prstGeom>
        </p:spPr>
        <p:txBody>
          <a:bodyPr anchor="t"/>
          <a:lstStyle>
            <a:lvl1pPr marL="0" indent="0" algn="l">
              <a:buNone/>
              <a:defRPr sz="600" i="1">
                <a:solidFill>
                  <a:srgbClr val="929497"/>
                </a:solidFill>
                <a:latin typeface="Segoe UI Semilight" panose="020B0402040204020203" pitchFamily="34" charset="0"/>
                <a:cs typeface="Segoe UI Semilight" panose="020B0402040204020203" pitchFamily="34" charset="0"/>
              </a:defRPr>
            </a:lvl1pPr>
            <a:lvl2pPr marL="342889" indent="0">
              <a:buNone/>
              <a:defRPr sz="600"/>
            </a:lvl2pPr>
            <a:lvl3pPr marL="685777" indent="0">
              <a:buNone/>
              <a:defRPr sz="600"/>
            </a:lvl3pPr>
            <a:lvl4pPr marL="1028666" indent="0">
              <a:buNone/>
              <a:defRPr sz="600"/>
            </a:lvl4pPr>
            <a:lvl5pPr marL="1371554" indent="0">
              <a:buNone/>
              <a:defRPr sz="600"/>
            </a:lvl5pPr>
          </a:lstStyle>
          <a:p>
            <a:r>
              <a:rPr lang="en-US" dirty="0"/>
              <a:t>Source: Metis Strategy Research &amp; Analysis</a:t>
            </a:r>
          </a:p>
        </p:txBody>
      </p:sp>
    </p:spTree>
    <p:extLst>
      <p:ext uri="{BB962C8B-B14F-4D97-AF65-F5344CB8AC3E}">
        <p14:creationId xmlns:p14="http://schemas.microsoft.com/office/powerpoint/2010/main" val="173577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32B284E6-3DF1-45C3-9906-28FF89FAE751}"/>
              </a:ext>
            </a:extLst>
          </p:cNvPr>
          <p:cNvSpPr>
            <a:spLocks noGrp="1"/>
          </p:cNvSpPr>
          <p:nvPr>
            <p:ph type="body" sz="quarter" idx="11" hasCustomPrompt="1"/>
          </p:nvPr>
        </p:nvSpPr>
        <p:spPr>
          <a:xfrm>
            <a:off x="255785" y="850394"/>
            <a:ext cx="8445600" cy="477837"/>
          </a:xfrm>
          <a:prstGeom prst="rect">
            <a:avLst/>
          </a:prstGeom>
        </p:spPr>
        <p:txBody>
          <a:bodyPr/>
          <a:lstStyle>
            <a:lvl1pPr marL="0" indent="0">
              <a:buNone/>
              <a:defRPr sz="1200">
                <a:solidFill>
                  <a:srgbClr val="2359A9"/>
                </a:solidFill>
                <a:latin typeface="Segoe UI Semibold" panose="020B0702040204020203" pitchFamily="34" charset="0"/>
                <a:cs typeface="Segoe UI Semibold" panose="020B0702040204020203" pitchFamily="34" charset="0"/>
              </a:defRPr>
            </a:lvl1pPr>
            <a:lvl2pPr marL="342889" indent="0">
              <a:buNone/>
              <a:defRPr/>
            </a:lvl2pPr>
            <a:lvl3pPr marL="685777" indent="0">
              <a:buNone/>
              <a:defRPr/>
            </a:lvl3pPr>
            <a:lvl4pPr marL="1028666" indent="0">
              <a:buNone/>
              <a:defRPr/>
            </a:lvl4pPr>
            <a:lvl5pPr marL="1371554" indent="0">
              <a:buNone/>
              <a:defRPr/>
            </a:lvl5pPr>
          </a:lstStyle>
          <a:p>
            <a:pPr lvl="0"/>
            <a:r>
              <a:rPr lang="en-US" dirty="0"/>
              <a:t>Subtitle Text Goes here</a:t>
            </a:r>
          </a:p>
        </p:txBody>
      </p:sp>
      <p:sp>
        <p:nvSpPr>
          <p:cNvPr id="8" name="Title 1">
            <a:extLst>
              <a:ext uri="{FF2B5EF4-FFF2-40B4-BE49-F238E27FC236}">
                <a16:creationId xmlns:a16="http://schemas.microsoft.com/office/drawing/2014/main" id="{48D6F7D9-14DF-4BA4-A60B-A5883A922849}"/>
              </a:ext>
            </a:extLst>
          </p:cNvPr>
          <p:cNvSpPr>
            <a:spLocks noGrp="1"/>
          </p:cNvSpPr>
          <p:nvPr>
            <p:ph type="ctrTitle" hasCustomPrompt="1"/>
          </p:nvPr>
        </p:nvSpPr>
        <p:spPr>
          <a:xfrm>
            <a:off x="255787" y="462060"/>
            <a:ext cx="8445600" cy="477837"/>
          </a:xfrm>
          <a:prstGeom prst="rect">
            <a:avLst/>
          </a:prstGeom>
        </p:spPr>
        <p:txBody>
          <a:bodyPr anchor="t"/>
          <a:lstStyle>
            <a:lvl1pPr marL="0" algn="l" defTabSz="685777" rtl="0" eaLnBrk="1" latinLnBrk="0" hangingPunct="1">
              <a:defRPr lang="en-IN" sz="2100" b="1" kern="1200" dirty="0">
                <a:solidFill>
                  <a:schemeClr val="tx1"/>
                </a:solidFill>
                <a:latin typeface="Segoe UI Semibold" panose="020B0702040204020203" pitchFamily="34" charset="0"/>
                <a:ea typeface="+mn-ea"/>
                <a:cs typeface="Segoe UI Semibold" panose="020B0702040204020203" pitchFamily="34" charset="0"/>
              </a:defRPr>
            </a:lvl1pPr>
          </a:lstStyle>
          <a:p>
            <a:r>
              <a:rPr lang="en-US" sz="2100" b="1" dirty="0">
                <a:latin typeface="Segoe UI Semibold" panose="020B0702040204020203" pitchFamily="34" charset="0"/>
                <a:cs typeface="Segoe UI Semibold" panose="020B0702040204020203" pitchFamily="34" charset="0"/>
              </a:rPr>
              <a:t>Our Title Here</a:t>
            </a:r>
            <a:endParaRPr lang="en-IN" sz="2100" b="1" dirty="0">
              <a:latin typeface="Segoe UI Semibold" panose="020B0702040204020203" pitchFamily="34" charset="0"/>
              <a:cs typeface="Segoe UI Semibold" panose="020B0702040204020203" pitchFamily="34" charset="0"/>
            </a:endParaRPr>
          </a:p>
        </p:txBody>
      </p:sp>
      <p:sp>
        <p:nvSpPr>
          <p:cNvPr id="9" name="Text Placeholder 2">
            <a:extLst>
              <a:ext uri="{FF2B5EF4-FFF2-40B4-BE49-F238E27FC236}">
                <a16:creationId xmlns:a16="http://schemas.microsoft.com/office/drawing/2014/main" id="{59D15D3F-71AC-47FD-A8C2-D2D995EB52C3}"/>
              </a:ext>
            </a:extLst>
          </p:cNvPr>
          <p:cNvSpPr>
            <a:spLocks noGrp="1"/>
          </p:cNvSpPr>
          <p:nvPr>
            <p:ph type="body" sz="quarter" idx="10" hasCustomPrompt="1"/>
          </p:nvPr>
        </p:nvSpPr>
        <p:spPr>
          <a:xfrm>
            <a:off x="1005326" y="6419088"/>
            <a:ext cx="5811526" cy="288000"/>
          </a:xfrm>
          <a:prstGeom prst="rect">
            <a:avLst/>
          </a:prstGeom>
        </p:spPr>
        <p:txBody>
          <a:bodyPr anchor="t"/>
          <a:lstStyle>
            <a:lvl1pPr marL="0" indent="0" algn="l">
              <a:buNone/>
              <a:defRPr sz="600" i="1">
                <a:solidFill>
                  <a:srgbClr val="929497"/>
                </a:solidFill>
                <a:latin typeface="Segoe UI Semilight" panose="020B0402040204020203" pitchFamily="34" charset="0"/>
                <a:cs typeface="Segoe UI Semilight" panose="020B0402040204020203" pitchFamily="34" charset="0"/>
              </a:defRPr>
            </a:lvl1pPr>
            <a:lvl2pPr marL="342889" indent="0">
              <a:buNone/>
              <a:defRPr sz="600"/>
            </a:lvl2pPr>
            <a:lvl3pPr marL="685777" indent="0">
              <a:buNone/>
              <a:defRPr sz="600"/>
            </a:lvl3pPr>
            <a:lvl4pPr marL="1028666" indent="0">
              <a:buNone/>
              <a:defRPr sz="600"/>
            </a:lvl4pPr>
            <a:lvl5pPr marL="1371554" indent="0">
              <a:buNone/>
              <a:defRPr sz="600"/>
            </a:lvl5pPr>
          </a:lstStyle>
          <a:p>
            <a:r>
              <a:rPr lang="en-US" dirty="0"/>
              <a:t>Source: Metis Strategy Research &amp; Analysis</a:t>
            </a:r>
          </a:p>
        </p:txBody>
      </p:sp>
    </p:spTree>
    <p:extLst>
      <p:ext uri="{BB962C8B-B14F-4D97-AF65-F5344CB8AC3E}">
        <p14:creationId xmlns:p14="http://schemas.microsoft.com/office/powerpoint/2010/main" val="326955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1"/>
          </p:nvPr>
        </p:nvSpPr>
        <p:spPr/>
        <p:txBody>
          <a:bodyPr/>
          <a:lstStyle>
            <a:lvl1pPr algn="r">
              <a:defRPr sz="1400">
                <a:solidFill>
                  <a:schemeClr val="tx2"/>
                </a:solidFill>
                <a:latin typeface="Arial" pitchFamily="34" charset="0"/>
              </a:defRPr>
            </a:lvl1pPr>
          </a:lstStyle>
          <a:p>
            <a:pPr>
              <a:defRPr/>
            </a:pPr>
            <a:fld id="{9325C3C2-9E54-411C-9683-C950CD1738F8}" type="slidenum">
              <a:rPr lang="en-US"/>
              <a:pPr>
                <a:defRPr/>
              </a:pPr>
              <a:t>‹#›</a:t>
            </a:fld>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4267200" y="6416675"/>
            <a:ext cx="685800" cy="365125"/>
          </a:xfrm>
          <a:prstGeom prst="rect">
            <a:avLst/>
          </a:prstGeom>
        </p:spPr>
        <p:txBody>
          <a:bodyPr anchor="b"/>
          <a:lstStyle>
            <a:lvl1pPr algn="ctr">
              <a:defRPr sz="1400">
                <a:solidFill>
                  <a:schemeClr val="tx2"/>
                </a:solidFill>
                <a:latin typeface="Arial" pitchFamily="34" charset="0"/>
              </a:defRPr>
            </a:lvl1pPr>
          </a:lstStyle>
          <a:p>
            <a:pPr>
              <a:defRPr/>
            </a:pPr>
            <a:fld id="{2D225349-B1F9-464A-9CC5-D5DDA255FDA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 id="2147484152" r:id="rId3"/>
    <p:sldLayoutId id="2147484153" r:id="rId4"/>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5"/>
          <p:cNvSpPr>
            <a:spLocks noGrp="1"/>
          </p:cNvSpPr>
          <p:nvPr>
            <p:ph type="sldNum" sz="quarter" idx="4"/>
          </p:nvPr>
        </p:nvSpPr>
        <p:spPr>
          <a:xfrm>
            <a:off x="8077200" y="6416675"/>
            <a:ext cx="652463" cy="365125"/>
          </a:xfrm>
          <a:prstGeom prst="rect">
            <a:avLst/>
          </a:prstGeom>
        </p:spPr>
        <p:txBody>
          <a:bodyPr anchor="b"/>
          <a:lstStyle>
            <a:lvl1pPr algn="r">
              <a:defRPr sz="1400">
                <a:solidFill>
                  <a:schemeClr val="tx2"/>
                </a:solidFill>
                <a:latin typeface="Arial" pitchFamily="34" charset="0"/>
              </a:defRPr>
            </a:lvl1pPr>
          </a:lstStyle>
          <a:p>
            <a:pPr>
              <a:defRPr/>
            </a:pPr>
            <a:fld id="{D1036DDD-C097-4A4A-B40F-B92C82C562D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166376-188C-4839-A245-E06AF7E2EFF6}"/>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Technology Adoption </a:t>
            </a:r>
          </a:p>
          <a:p>
            <a:r>
              <a:rPr lang="en-US" sz="2400" dirty="0">
                <a:solidFill>
                  <a:schemeClr val="tx2">
                    <a:lumMod val="60000"/>
                    <a:lumOff val="40000"/>
                  </a:schemeClr>
                </a:solidFill>
              </a:rPr>
              <a:t>An Example of Capability Envisioning… </a:t>
            </a:r>
          </a:p>
        </p:txBody>
      </p:sp>
      <p:grpSp>
        <p:nvGrpSpPr>
          <p:cNvPr id="6" name="Group">
            <a:extLst>
              <a:ext uri="{FF2B5EF4-FFF2-40B4-BE49-F238E27FC236}">
                <a16:creationId xmlns:a16="http://schemas.microsoft.com/office/drawing/2014/main" id="{375DD104-CA52-4CBE-B2F7-56D62EE62ED1}"/>
              </a:ext>
            </a:extLst>
          </p:cNvPr>
          <p:cNvGrpSpPr/>
          <p:nvPr/>
        </p:nvGrpSpPr>
        <p:grpSpPr>
          <a:xfrm>
            <a:off x="762000" y="2209800"/>
            <a:ext cx="6621099" cy="4346936"/>
            <a:chOff x="-4681" y="0"/>
            <a:chExt cx="9416673" cy="6182308"/>
          </a:xfrm>
        </p:grpSpPr>
        <p:sp>
          <p:nvSpPr>
            <p:cNvPr id="7" name="Line">
              <a:extLst>
                <a:ext uri="{FF2B5EF4-FFF2-40B4-BE49-F238E27FC236}">
                  <a16:creationId xmlns:a16="http://schemas.microsoft.com/office/drawing/2014/main" id="{96F51DFC-F536-4698-A008-CFC42E54D597}"/>
                </a:ext>
              </a:extLst>
            </p:cNvPr>
            <p:cNvSpPr/>
            <p:nvPr/>
          </p:nvSpPr>
          <p:spPr>
            <a:xfrm>
              <a:off x="996669" y="5333358"/>
              <a:ext cx="8415323" cy="1"/>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8" name="Line">
              <a:extLst>
                <a:ext uri="{FF2B5EF4-FFF2-40B4-BE49-F238E27FC236}">
                  <a16:creationId xmlns:a16="http://schemas.microsoft.com/office/drawing/2014/main" id="{BA3461B3-C126-46E9-8521-2D628FD2AE04}"/>
                </a:ext>
              </a:extLst>
            </p:cNvPr>
            <p:cNvSpPr/>
            <p:nvPr/>
          </p:nvSpPr>
          <p:spPr>
            <a:xfrm flipV="1">
              <a:off x="1047469" y="0"/>
              <a:ext cx="1" cy="5371459"/>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9" name="Operational Consistency">
              <a:extLst>
                <a:ext uri="{FF2B5EF4-FFF2-40B4-BE49-F238E27FC236}">
                  <a16:creationId xmlns:a16="http://schemas.microsoft.com/office/drawing/2014/main" id="{2208D36C-C259-405B-99EA-F086D2FC5016}"/>
                </a:ext>
              </a:extLst>
            </p:cNvPr>
            <p:cNvSpPr txBox="1"/>
            <p:nvPr/>
          </p:nvSpPr>
          <p:spPr>
            <a:xfrm>
              <a:off x="2256483" y="5525809"/>
              <a:ext cx="4645193"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3600"/>
              </a:lvl1pPr>
            </a:lstStyle>
            <a:p>
              <a:r>
                <a:rPr sz="2531"/>
                <a:t>Operational Consistency</a:t>
              </a:r>
            </a:p>
          </p:txBody>
        </p:sp>
        <p:sp>
          <p:nvSpPr>
            <p:cNvPr id="10" name="Data Consistency">
              <a:extLst>
                <a:ext uri="{FF2B5EF4-FFF2-40B4-BE49-F238E27FC236}">
                  <a16:creationId xmlns:a16="http://schemas.microsoft.com/office/drawing/2014/main" id="{745C46D8-F0C6-4480-BAC3-20D9BEDF90B8}"/>
                </a:ext>
              </a:extLst>
            </p:cNvPr>
            <p:cNvSpPr txBox="1"/>
            <p:nvPr/>
          </p:nvSpPr>
          <p:spPr>
            <a:xfrm rot="16200000">
              <a:off x="-1326114" y="2357479"/>
              <a:ext cx="3299366"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3600"/>
              </a:lvl1pPr>
            </a:lstStyle>
            <a:p>
              <a:r>
                <a:rPr sz="2531"/>
                <a:t>Data Consistency</a:t>
              </a:r>
            </a:p>
          </p:txBody>
        </p:sp>
      </p:grpSp>
      <p:grpSp>
        <p:nvGrpSpPr>
          <p:cNvPr id="11" name="Group 10">
            <a:extLst>
              <a:ext uri="{FF2B5EF4-FFF2-40B4-BE49-F238E27FC236}">
                <a16:creationId xmlns:a16="http://schemas.microsoft.com/office/drawing/2014/main" id="{DE88CE9D-ACD3-4078-864E-83E8C5B417DB}"/>
              </a:ext>
            </a:extLst>
          </p:cNvPr>
          <p:cNvGrpSpPr/>
          <p:nvPr/>
        </p:nvGrpSpPr>
        <p:grpSpPr>
          <a:xfrm>
            <a:off x="6340100" y="2938269"/>
            <a:ext cx="1372926" cy="955219"/>
            <a:chOff x="7782127" y="2702381"/>
            <a:chExt cx="1372926" cy="955219"/>
          </a:xfrm>
        </p:grpSpPr>
        <p:sp>
          <p:nvSpPr>
            <p:cNvPr id="12" name="Line">
              <a:extLst>
                <a:ext uri="{FF2B5EF4-FFF2-40B4-BE49-F238E27FC236}">
                  <a16:creationId xmlns:a16="http://schemas.microsoft.com/office/drawing/2014/main" id="{4E91FCB3-F663-4044-9D03-C0E1C3E23FD5}"/>
                </a:ext>
              </a:extLst>
            </p:cNvPr>
            <p:cNvSpPr/>
            <p:nvPr/>
          </p:nvSpPr>
          <p:spPr>
            <a:xfrm flipH="1" flipV="1">
              <a:off x="7782127" y="2702381"/>
              <a:ext cx="577881" cy="697506"/>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dirty="0"/>
            </a:p>
          </p:txBody>
        </p:sp>
        <p:sp>
          <p:nvSpPr>
            <p:cNvPr id="13" name="Metrics">
              <a:extLst>
                <a:ext uri="{FF2B5EF4-FFF2-40B4-BE49-F238E27FC236}">
                  <a16:creationId xmlns:a16="http://schemas.microsoft.com/office/drawing/2014/main" id="{2945F1A0-C8A5-460C-AB6F-1119B564976D}"/>
                </a:ext>
              </a:extLst>
            </p:cNvPr>
            <p:cNvSpPr txBox="1"/>
            <p:nvPr/>
          </p:nvSpPr>
          <p:spPr>
            <a:xfrm>
              <a:off x="8341814" y="3339243"/>
              <a:ext cx="813239" cy="3183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p>
              <a:r>
                <a:rPr sz="1600" dirty="0"/>
                <a:t>Metrics</a:t>
              </a:r>
            </a:p>
          </p:txBody>
        </p:sp>
      </p:grpSp>
      <p:grpSp>
        <p:nvGrpSpPr>
          <p:cNvPr id="14" name="Group">
            <a:extLst>
              <a:ext uri="{FF2B5EF4-FFF2-40B4-BE49-F238E27FC236}">
                <a16:creationId xmlns:a16="http://schemas.microsoft.com/office/drawing/2014/main" id="{F01497CE-D22A-4BB3-9F36-74341C173728}"/>
              </a:ext>
            </a:extLst>
          </p:cNvPr>
          <p:cNvGrpSpPr/>
          <p:nvPr/>
        </p:nvGrpSpPr>
        <p:grpSpPr>
          <a:xfrm>
            <a:off x="2450382" y="1796842"/>
            <a:ext cx="4159254" cy="318357"/>
            <a:chOff x="0" y="4145"/>
            <a:chExt cx="5915382" cy="452772"/>
          </a:xfrm>
        </p:grpSpPr>
        <p:sp>
          <p:nvSpPr>
            <p:cNvPr id="15" name="Line">
              <a:extLst>
                <a:ext uri="{FF2B5EF4-FFF2-40B4-BE49-F238E27FC236}">
                  <a16:creationId xmlns:a16="http://schemas.microsoft.com/office/drawing/2014/main" id="{D399758A-A9D3-4593-AFD8-4B5DD82FB058}"/>
                </a:ext>
              </a:extLst>
            </p:cNvPr>
            <p:cNvSpPr/>
            <p:nvPr/>
          </p:nvSpPr>
          <p:spPr>
            <a:xfrm>
              <a:off x="0" y="449514"/>
              <a:ext cx="5915382"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 name="Roles + Workflow + Automation">
              <a:extLst>
                <a:ext uri="{FF2B5EF4-FFF2-40B4-BE49-F238E27FC236}">
                  <a16:creationId xmlns:a16="http://schemas.microsoft.com/office/drawing/2014/main" id="{B5003828-D705-4983-BB7F-94CA4364ADA6}"/>
                </a:ext>
              </a:extLst>
            </p:cNvPr>
            <p:cNvSpPr txBox="1"/>
            <p:nvPr/>
          </p:nvSpPr>
          <p:spPr>
            <a:xfrm>
              <a:off x="778044" y="4145"/>
              <a:ext cx="3905616" cy="4527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r>
                <a:rPr sz="1600" dirty="0"/>
                <a:t>Roles + Workflow + </a:t>
              </a:r>
              <a:r>
                <a:rPr sz="1600" b="1" i="1" dirty="0">
                  <a:solidFill>
                    <a:srgbClr val="C00000"/>
                  </a:solidFill>
                </a:rPr>
                <a:t>Automation</a:t>
              </a:r>
            </a:p>
          </p:txBody>
        </p:sp>
      </p:grpSp>
      <p:sp>
        <p:nvSpPr>
          <p:cNvPr id="17" name="Connection Line">
            <a:extLst>
              <a:ext uri="{FF2B5EF4-FFF2-40B4-BE49-F238E27FC236}">
                <a16:creationId xmlns:a16="http://schemas.microsoft.com/office/drawing/2014/main" id="{06CBD0CA-7D03-402D-ACC9-9E588A34F076}"/>
              </a:ext>
            </a:extLst>
          </p:cNvPr>
          <p:cNvSpPr/>
          <p:nvPr/>
        </p:nvSpPr>
        <p:spPr>
          <a:xfrm>
            <a:off x="1819867" y="2627776"/>
            <a:ext cx="5026962" cy="30169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87" y="8417"/>
                  <a:pt x="11287" y="1217"/>
                  <a:pt x="21600" y="0"/>
                </a:cubicBezTo>
              </a:path>
            </a:pathLst>
          </a:custGeom>
          <a:solidFill>
            <a:schemeClr val="bg1"/>
          </a:solidFill>
          <a:ln w="127000" cap="flat">
            <a:solidFill>
              <a:schemeClr val="accent6">
                <a:lumMod val="75000"/>
              </a:schemeClr>
            </a:solidFill>
            <a:prstDash val="solid"/>
            <a:miter lim="400000"/>
          </a:ln>
          <a:effectLst/>
        </p:spPr>
        <p:txBody>
          <a:bodyPr/>
          <a:lstStyle/>
          <a:p>
            <a:endParaRPr sz="1266" dirty="0"/>
          </a:p>
        </p:txBody>
      </p:sp>
      <p:grpSp>
        <p:nvGrpSpPr>
          <p:cNvPr id="18" name="Group 17">
            <a:extLst>
              <a:ext uri="{FF2B5EF4-FFF2-40B4-BE49-F238E27FC236}">
                <a16:creationId xmlns:a16="http://schemas.microsoft.com/office/drawing/2014/main" id="{A70305C0-578E-4F66-835C-A070AD13DDC1}"/>
              </a:ext>
            </a:extLst>
          </p:cNvPr>
          <p:cNvGrpSpPr/>
          <p:nvPr/>
        </p:nvGrpSpPr>
        <p:grpSpPr>
          <a:xfrm>
            <a:off x="2216168" y="3229999"/>
            <a:ext cx="3466506" cy="1947309"/>
            <a:chOff x="3658195" y="2994111"/>
            <a:chExt cx="3466506" cy="1947309"/>
          </a:xfrm>
        </p:grpSpPr>
        <p:sp>
          <p:nvSpPr>
            <p:cNvPr id="19" name="Circle">
              <a:extLst>
                <a:ext uri="{FF2B5EF4-FFF2-40B4-BE49-F238E27FC236}">
                  <a16:creationId xmlns:a16="http://schemas.microsoft.com/office/drawing/2014/main" id="{B5E651A4-7448-4B5A-ABDE-A052E8A3DA31}"/>
                </a:ext>
              </a:extLst>
            </p:cNvPr>
            <p:cNvSpPr/>
            <p:nvPr/>
          </p:nvSpPr>
          <p:spPr>
            <a:xfrm>
              <a:off x="3658195" y="442019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27FF3B"/>
                  </a:solidFill>
                  <a:latin typeface="+mn-lt"/>
                  <a:ea typeface="+mn-ea"/>
                  <a:cs typeface="+mn-cs"/>
                  <a:sym typeface="Helvetica Neue Medium"/>
                </a:defRPr>
              </a:pPr>
              <a:endParaRPr sz="1547"/>
            </a:p>
          </p:txBody>
        </p:sp>
        <p:sp>
          <p:nvSpPr>
            <p:cNvPr id="20" name="Circle">
              <a:extLst>
                <a:ext uri="{FF2B5EF4-FFF2-40B4-BE49-F238E27FC236}">
                  <a16:creationId xmlns:a16="http://schemas.microsoft.com/office/drawing/2014/main" id="{1E120C94-34DE-4A30-B3D9-A39664CCBDB0}"/>
                </a:ext>
              </a:extLst>
            </p:cNvPr>
            <p:cNvSpPr/>
            <p:nvPr/>
          </p:nvSpPr>
          <p:spPr>
            <a:xfrm>
              <a:off x="4104679" y="389691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1" name="Circle">
              <a:extLst>
                <a:ext uri="{FF2B5EF4-FFF2-40B4-BE49-F238E27FC236}">
                  <a16:creationId xmlns:a16="http://schemas.microsoft.com/office/drawing/2014/main" id="{09A208D5-7094-4229-8739-E32B90EE8819}"/>
                </a:ext>
              </a:extLst>
            </p:cNvPr>
            <p:cNvSpPr/>
            <p:nvPr/>
          </p:nvSpPr>
          <p:spPr>
            <a:xfrm>
              <a:off x="4613672" y="346738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2" name="Asset Management">
              <a:extLst>
                <a:ext uri="{FF2B5EF4-FFF2-40B4-BE49-F238E27FC236}">
                  <a16:creationId xmlns:a16="http://schemas.microsoft.com/office/drawing/2014/main" id="{1BB2D682-B728-4CCD-B1CB-7B58247E944B}"/>
                </a:ext>
              </a:extLst>
            </p:cNvPr>
            <p:cNvSpPr txBox="1"/>
            <p:nvPr/>
          </p:nvSpPr>
          <p:spPr>
            <a:xfrm>
              <a:off x="3752055" y="4674487"/>
              <a:ext cx="1350819"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sz="1266" dirty="0"/>
                <a:t>Asset Management</a:t>
              </a:r>
            </a:p>
          </p:txBody>
        </p:sp>
        <p:sp>
          <p:nvSpPr>
            <p:cNvPr id="23" name="Power Management">
              <a:extLst>
                <a:ext uri="{FF2B5EF4-FFF2-40B4-BE49-F238E27FC236}">
                  <a16:creationId xmlns:a16="http://schemas.microsoft.com/office/drawing/2014/main" id="{A981B78F-AA5C-497D-9CB6-13B96E7136D8}"/>
                </a:ext>
              </a:extLst>
            </p:cNvPr>
            <p:cNvSpPr txBox="1"/>
            <p:nvPr/>
          </p:nvSpPr>
          <p:spPr>
            <a:xfrm>
              <a:off x="4284890" y="4075466"/>
              <a:ext cx="1408912"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sz="1266" dirty="0"/>
                <a:t>Power Management</a:t>
              </a:r>
            </a:p>
          </p:txBody>
        </p:sp>
        <p:sp>
          <p:nvSpPr>
            <p:cNvPr id="24" name="Change Management">
              <a:extLst>
                <a:ext uri="{FF2B5EF4-FFF2-40B4-BE49-F238E27FC236}">
                  <a16:creationId xmlns:a16="http://schemas.microsoft.com/office/drawing/2014/main" id="{EAEC5128-BA04-4DD5-959B-54798EDCC76A}"/>
                </a:ext>
              </a:extLst>
            </p:cNvPr>
            <p:cNvSpPr txBox="1"/>
            <p:nvPr/>
          </p:nvSpPr>
          <p:spPr>
            <a:xfrm>
              <a:off x="4859256" y="3617331"/>
              <a:ext cx="1485023"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sz="1266" dirty="0"/>
                <a:t>Change Management</a:t>
              </a:r>
            </a:p>
          </p:txBody>
        </p:sp>
        <p:sp>
          <p:nvSpPr>
            <p:cNvPr id="25" name="Circle">
              <a:extLst>
                <a:ext uri="{FF2B5EF4-FFF2-40B4-BE49-F238E27FC236}">
                  <a16:creationId xmlns:a16="http://schemas.microsoft.com/office/drawing/2014/main" id="{A9E30164-C239-4753-98E5-6600B64A7E26}"/>
                </a:ext>
              </a:extLst>
            </p:cNvPr>
            <p:cNvSpPr/>
            <p:nvPr/>
          </p:nvSpPr>
          <p:spPr>
            <a:xfrm>
              <a:off x="5362773" y="2994111"/>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6" name="Capacity Management">
              <a:extLst>
                <a:ext uri="{FF2B5EF4-FFF2-40B4-BE49-F238E27FC236}">
                  <a16:creationId xmlns:a16="http://schemas.microsoft.com/office/drawing/2014/main" id="{67DAFB54-350C-48DA-859E-6D4AC991E202}"/>
                </a:ext>
              </a:extLst>
            </p:cNvPr>
            <p:cNvSpPr txBox="1"/>
            <p:nvPr/>
          </p:nvSpPr>
          <p:spPr>
            <a:xfrm>
              <a:off x="5567800" y="3159454"/>
              <a:ext cx="1556901"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sz="1266" dirty="0"/>
                <a:t>Capacity Management</a:t>
              </a:r>
            </a:p>
          </p:txBody>
        </p:sp>
      </p:grpSp>
      <p:sp>
        <p:nvSpPr>
          <p:cNvPr id="27" name="Business Insights">
            <a:extLst>
              <a:ext uri="{FF2B5EF4-FFF2-40B4-BE49-F238E27FC236}">
                <a16:creationId xmlns:a16="http://schemas.microsoft.com/office/drawing/2014/main" id="{E020A1DF-A45F-4C05-9721-F8FA9197031C}"/>
              </a:ext>
            </a:extLst>
          </p:cNvPr>
          <p:cNvSpPr/>
          <p:nvPr/>
        </p:nvSpPr>
        <p:spPr>
          <a:xfrm>
            <a:off x="1236454" y="3093388"/>
            <a:ext cx="1314578" cy="904671"/>
          </a:xfrm>
          <a:prstGeom prst="wedgeEllipseCallout">
            <a:avLst>
              <a:gd name="adj1" fmla="val -49385"/>
              <a:gd name="adj2" fmla="val 64307"/>
            </a:avLst>
          </a:prstGeom>
          <a:solidFill>
            <a:schemeClr val="accent6">
              <a:lumMod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sz="1547"/>
              <a:t>Business Insights</a:t>
            </a:r>
          </a:p>
        </p:txBody>
      </p:sp>
      <p:sp>
        <p:nvSpPr>
          <p:cNvPr id="28" name="We actually need more automation!">
            <a:extLst>
              <a:ext uri="{FF2B5EF4-FFF2-40B4-BE49-F238E27FC236}">
                <a16:creationId xmlns:a16="http://schemas.microsoft.com/office/drawing/2014/main" id="{C85DD6A1-99BE-4391-B576-D1E75B50BCF1}"/>
              </a:ext>
            </a:extLst>
          </p:cNvPr>
          <p:cNvSpPr/>
          <p:nvPr/>
        </p:nvSpPr>
        <p:spPr>
          <a:xfrm>
            <a:off x="6601852" y="937796"/>
            <a:ext cx="1619836" cy="1127006"/>
          </a:xfrm>
          <a:prstGeom prst="wedgeEllipseCallout">
            <a:avLst>
              <a:gd name="adj1" fmla="val -84731"/>
              <a:gd name="adj2" fmla="val 37414"/>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a:defRPr sz="2200" b="0" i="1">
                <a:solidFill>
                  <a:srgbClr val="FFFFFF"/>
                </a:solidFill>
              </a:defRPr>
            </a:pPr>
            <a:r>
              <a:rPr lang="en-US" sz="1547" dirty="0"/>
              <a:t>Increase process</a:t>
            </a:r>
            <a:r>
              <a:rPr sz="1547" dirty="0"/>
              <a:t> automation!</a:t>
            </a:r>
          </a:p>
        </p:txBody>
      </p:sp>
      <p:sp>
        <p:nvSpPr>
          <p:cNvPr id="29" name="How do we increase Operational Consistency in order to harvest Business Insights?">
            <a:extLst>
              <a:ext uri="{FF2B5EF4-FFF2-40B4-BE49-F238E27FC236}">
                <a16:creationId xmlns:a16="http://schemas.microsoft.com/office/drawing/2014/main" id="{095BB28F-348E-4DA2-AAD9-40684A591034}"/>
              </a:ext>
            </a:extLst>
          </p:cNvPr>
          <p:cNvSpPr/>
          <p:nvPr/>
        </p:nvSpPr>
        <p:spPr>
          <a:xfrm>
            <a:off x="4527256" y="4715189"/>
            <a:ext cx="3150054" cy="892969"/>
          </a:xfrm>
          <a:prstGeom prst="roundRect">
            <a:avLst>
              <a:gd name="adj" fmla="val 15000"/>
            </a:avLst>
          </a:prstGeom>
          <a:solidFill>
            <a:schemeClr val="accent6">
              <a:lumMod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sz="1547" dirty="0"/>
              <a:t>How do we increase Operational Consistency </a:t>
            </a:r>
            <a:r>
              <a:rPr lang="en-US" sz="1547" dirty="0"/>
              <a:t>to</a:t>
            </a:r>
            <a:r>
              <a:rPr sz="1547" dirty="0"/>
              <a:t> harvest Business Insights?</a:t>
            </a:r>
          </a:p>
        </p:txBody>
      </p:sp>
    </p:spTree>
    <p:extLst>
      <p:ext uri="{BB962C8B-B14F-4D97-AF65-F5344CB8AC3E}">
        <p14:creationId xmlns:p14="http://schemas.microsoft.com/office/powerpoint/2010/main" val="1389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500" fill="hold"/>
                                        <p:tgtEl>
                                          <p:spTgt spid="6"/>
                                        </p:tgtEl>
                                        <p:attrNameLst>
                                          <p:attrName>ppt_x</p:attrName>
                                        </p:attrNameLst>
                                      </p:cBhvr>
                                      <p:tavLst>
                                        <p:tav tm="0">
                                          <p:val>
                                            <p:strVal val="0-#ppt_w/2"/>
                                          </p:val>
                                        </p:tav>
                                        <p:tav tm="100000">
                                          <p:val>
                                            <p:strVal val="#ppt_x"/>
                                          </p:val>
                                        </p:tav>
                                      </p:tavLst>
                                    </p:anim>
                                    <p:anim calcmode="lin" valueType="num">
                                      <p:cBhvr>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0" nodeType="clickEffect">
                                  <p:stCondLst>
                                    <p:cond delay="0"/>
                                  </p:stCondLst>
                                  <p:iterate>
                                    <p:tmAbs val="0"/>
                                  </p:iterate>
                                  <p:childTnLst>
                                    <p:set>
                                      <p:cBhvr>
                                        <p:cTn id="12" fill="hold"/>
                                        <p:tgtEl>
                                          <p:spTgt spid="27"/>
                                        </p:tgtEl>
                                        <p:attrNameLst>
                                          <p:attrName>style.visibility</p:attrName>
                                        </p:attrNameLst>
                                      </p:cBhvr>
                                      <p:to>
                                        <p:strVal val="visible"/>
                                      </p:to>
                                    </p:set>
                                    <p:animEffect transition="in" filter="dissolve">
                                      <p:cBhvr>
                                        <p:cTn id="13" dur="8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29"/>
                                        </p:tgtEl>
                                        <p:attrNameLst>
                                          <p:attrName>style.visibility</p:attrName>
                                        </p:attrNameLst>
                                      </p:cBhvr>
                                      <p:to>
                                        <p:strVal val="visible"/>
                                      </p:to>
                                    </p:set>
                                    <p:animEffect transition="in" filter="dissolve">
                                      <p:cBhvr>
                                        <p:cTn id="23" dur="8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p:tmAbs val="0"/>
                                  </p:iterate>
                                  <p:childTnLst>
                                    <p:set>
                                      <p:cBhvr>
                                        <p:cTn id="37" fill="hold"/>
                                        <p:tgtEl>
                                          <p:spTgt spid="14"/>
                                        </p:tgtEl>
                                        <p:attrNameLst>
                                          <p:attrName>style.visibility</p:attrName>
                                        </p:attrNameLst>
                                      </p:cBhvr>
                                      <p:to>
                                        <p:strVal val="visible"/>
                                      </p:to>
                                    </p:set>
                                    <p:animEffect transition="in" filter="wipe(left)">
                                      <p:cBhvr>
                                        <p:cTn id="38" dur="10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fill="hold" grpId="0" nodeType="clickEffect">
                                  <p:stCondLst>
                                    <p:cond delay="0"/>
                                  </p:stCondLst>
                                  <p:iterate>
                                    <p:tmAbs val="0"/>
                                  </p:iterate>
                                  <p:childTnLst>
                                    <p:set>
                                      <p:cBhvr>
                                        <p:cTn id="42" fill="hold"/>
                                        <p:tgtEl>
                                          <p:spTgt spid="28"/>
                                        </p:tgtEl>
                                        <p:attrNameLst>
                                          <p:attrName>style.visibility</p:attrName>
                                        </p:attrNameLst>
                                      </p:cBhvr>
                                      <p:to>
                                        <p:strVal val="visible"/>
                                      </p:to>
                                    </p:set>
                                    <p:animEffect transition="in" filter="dissolve">
                                      <p:cBhvr>
                                        <p:cTn id="43" dur="8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4" grpId="0" animBg="1" advAuto="0"/>
      <p:bldP spid="17" grpId="0" animBg="1"/>
      <p:bldP spid="27" grpId="0" animBg="1" advAuto="0"/>
      <p:bldP spid="28" grpId="0" animBg="1" advAuto="0"/>
      <p:bldP spid="2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E6D18-4F48-E188-8051-A65C7391EDE5}"/>
            </a:ext>
          </a:extLst>
        </p:cNvPr>
        <p:cNvGrpSpPr/>
        <p:nvPr/>
      </p:nvGrpSpPr>
      <p:grpSpPr>
        <a:xfrm>
          <a:off x="0" y="0"/>
          <a:ext cx="0" cy="0"/>
          <a:chOff x="0" y="0"/>
          <a:chExt cx="0" cy="0"/>
        </a:xfrm>
      </p:grpSpPr>
      <p:sp>
        <p:nvSpPr>
          <p:cNvPr id="5" name="Google Shape;2000;ge166b67075_0_5224">
            <a:extLst>
              <a:ext uri="{FF2B5EF4-FFF2-40B4-BE49-F238E27FC236}">
                <a16:creationId xmlns:a16="http://schemas.microsoft.com/office/drawing/2014/main" id="{B68299B1-5D1E-1925-FF4C-C31736814748}"/>
              </a:ext>
            </a:extLst>
          </p:cNvPr>
          <p:cNvSpPr/>
          <p:nvPr/>
        </p:nvSpPr>
        <p:spPr>
          <a:xfrm>
            <a:off x="314325" y="1663669"/>
            <a:ext cx="1577250" cy="345600"/>
          </a:xfrm>
          <a:prstGeom prst="round2DiagRect">
            <a:avLst>
              <a:gd name="adj1" fmla="val 0"/>
              <a:gd name="adj2" fmla="val 0"/>
            </a:avLst>
          </a:prstGeom>
          <a:solidFill>
            <a:schemeClr val="accent1"/>
          </a:solidFill>
          <a:ln>
            <a:noFill/>
          </a:ln>
        </p:spPr>
        <p:txBody>
          <a:bodyPr spcFirstLastPara="1" wrap="square" lIns="68569" tIns="34275" rIns="68569" bIns="34275"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Portfolio-level</a:t>
            </a:r>
            <a:endParaRPr sz="1050" dirty="0">
              <a:solidFill>
                <a:srgbClr val="000000"/>
              </a:solidFill>
              <a:latin typeface="Arial"/>
              <a:ea typeface="Arial"/>
              <a:cs typeface="Arial"/>
              <a:sym typeface="Arial"/>
            </a:endParaRPr>
          </a:p>
        </p:txBody>
      </p:sp>
      <p:sp>
        <p:nvSpPr>
          <p:cNvPr id="6" name="Google Shape;2001;ge166b67075_0_5224">
            <a:extLst>
              <a:ext uri="{FF2B5EF4-FFF2-40B4-BE49-F238E27FC236}">
                <a16:creationId xmlns:a16="http://schemas.microsoft.com/office/drawing/2014/main" id="{53653FCB-E191-571B-B438-D18A56966EF8}"/>
              </a:ext>
            </a:extLst>
          </p:cNvPr>
          <p:cNvSpPr/>
          <p:nvPr/>
        </p:nvSpPr>
        <p:spPr>
          <a:xfrm>
            <a:off x="314325" y="2931777"/>
            <a:ext cx="1577250" cy="345600"/>
          </a:xfrm>
          <a:prstGeom prst="round2DiagRect">
            <a:avLst>
              <a:gd name="adj1" fmla="val 0"/>
              <a:gd name="adj2" fmla="val 0"/>
            </a:avLst>
          </a:prstGeom>
          <a:solidFill>
            <a:schemeClr val="accent1"/>
          </a:solidFill>
          <a:ln>
            <a:noFill/>
          </a:ln>
        </p:spPr>
        <p:txBody>
          <a:bodyPr spcFirstLastPara="1" wrap="square" lIns="68569" tIns="34275" rIns="68569" bIns="34275"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Program-level</a:t>
            </a:r>
            <a:endParaRPr sz="1050" dirty="0">
              <a:solidFill>
                <a:srgbClr val="000000"/>
              </a:solidFill>
              <a:latin typeface="Arial"/>
              <a:ea typeface="Arial"/>
              <a:cs typeface="Arial"/>
              <a:sym typeface="Arial"/>
            </a:endParaRPr>
          </a:p>
        </p:txBody>
      </p:sp>
      <p:sp>
        <p:nvSpPr>
          <p:cNvPr id="7" name="Google Shape;2002;ge166b67075_0_5224">
            <a:extLst>
              <a:ext uri="{FF2B5EF4-FFF2-40B4-BE49-F238E27FC236}">
                <a16:creationId xmlns:a16="http://schemas.microsoft.com/office/drawing/2014/main" id="{F79CB5B3-A7E6-314D-C64D-6DF72DB29246}"/>
              </a:ext>
            </a:extLst>
          </p:cNvPr>
          <p:cNvSpPr/>
          <p:nvPr/>
        </p:nvSpPr>
        <p:spPr>
          <a:xfrm>
            <a:off x="314325" y="4372425"/>
            <a:ext cx="1577250" cy="345600"/>
          </a:xfrm>
          <a:prstGeom prst="round2DiagRect">
            <a:avLst>
              <a:gd name="adj1" fmla="val 0"/>
              <a:gd name="adj2" fmla="val 0"/>
            </a:avLst>
          </a:prstGeom>
          <a:solidFill>
            <a:schemeClr val="accent1"/>
          </a:solidFill>
          <a:ln>
            <a:noFill/>
          </a:ln>
        </p:spPr>
        <p:txBody>
          <a:bodyPr spcFirstLastPara="1" wrap="square" lIns="68569" tIns="34275" rIns="68569" bIns="34275"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Team-level</a:t>
            </a:r>
            <a:endParaRPr sz="1050" dirty="0">
              <a:solidFill>
                <a:srgbClr val="000000"/>
              </a:solidFill>
              <a:latin typeface="Arial"/>
              <a:ea typeface="Arial"/>
              <a:cs typeface="Arial"/>
              <a:sym typeface="Arial"/>
            </a:endParaRPr>
          </a:p>
        </p:txBody>
      </p:sp>
      <p:sp>
        <p:nvSpPr>
          <p:cNvPr id="8" name="Google Shape;2003;ge166b67075_0_5224">
            <a:extLst>
              <a:ext uri="{FF2B5EF4-FFF2-40B4-BE49-F238E27FC236}">
                <a16:creationId xmlns:a16="http://schemas.microsoft.com/office/drawing/2014/main" id="{A62A18BF-147E-854B-B312-8433AE1E57A3}"/>
              </a:ext>
            </a:extLst>
          </p:cNvPr>
          <p:cNvSpPr txBox="1"/>
          <p:nvPr/>
        </p:nvSpPr>
        <p:spPr>
          <a:xfrm>
            <a:off x="314325" y="3261977"/>
            <a:ext cx="1681200" cy="669384"/>
          </a:xfrm>
          <a:prstGeom prst="rect">
            <a:avLst/>
          </a:prstGeom>
          <a:noFill/>
          <a:ln>
            <a:noFill/>
          </a:ln>
        </p:spPr>
        <p:txBody>
          <a:bodyPr spcFirstLastPara="1" wrap="square" lIns="68569" tIns="34275" rIns="68569" bIns="34275" anchor="t" anchorCtr="0">
            <a:spAutoFit/>
          </a:bodyPr>
          <a:lstStyle/>
          <a:p>
            <a:pPr defTabSz="685777">
              <a:buClr>
                <a:srgbClr val="595959"/>
              </a:buClr>
              <a:buSzPts val="1300"/>
            </a:pPr>
            <a:r>
              <a:rPr lang="en-US" sz="975"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Features broken down and coordinated across teams, who estimate work and develop roadmap. </a:t>
            </a:r>
            <a:endParaRPr sz="1050" dirty="0">
              <a:solidFill>
                <a:srgbClr val="000000"/>
              </a:solidFill>
              <a:latin typeface="Arial"/>
              <a:ea typeface="Arial"/>
              <a:cs typeface="Arial"/>
              <a:sym typeface="Arial"/>
            </a:endParaRPr>
          </a:p>
        </p:txBody>
      </p:sp>
      <p:sp>
        <p:nvSpPr>
          <p:cNvPr id="9" name="Google Shape;2004;ge166b67075_0_5224">
            <a:extLst>
              <a:ext uri="{FF2B5EF4-FFF2-40B4-BE49-F238E27FC236}">
                <a16:creationId xmlns:a16="http://schemas.microsoft.com/office/drawing/2014/main" id="{17AC00C0-F030-727A-BC52-F550A9116A49}"/>
              </a:ext>
            </a:extLst>
          </p:cNvPr>
          <p:cNvSpPr txBox="1"/>
          <p:nvPr/>
        </p:nvSpPr>
        <p:spPr>
          <a:xfrm>
            <a:off x="314326" y="1994410"/>
            <a:ext cx="1741275" cy="669384"/>
          </a:xfrm>
          <a:prstGeom prst="rect">
            <a:avLst/>
          </a:prstGeom>
          <a:noFill/>
          <a:ln>
            <a:noFill/>
          </a:ln>
        </p:spPr>
        <p:txBody>
          <a:bodyPr spcFirstLastPara="1" wrap="square" lIns="68569" tIns="34275" rIns="68569" bIns="34275" anchor="t" anchorCtr="0">
            <a:spAutoFit/>
          </a:bodyPr>
          <a:lstStyle/>
          <a:p>
            <a:pPr defTabSz="685777">
              <a:buClr>
                <a:srgbClr val="595959"/>
              </a:buClr>
              <a:buSzPts val="1300"/>
            </a:pPr>
            <a:r>
              <a:rPr lang="en-US" sz="975"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Strategic Demand</a:t>
            </a:r>
            <a:r>
              <a:rPr lang="en-US" sz="975"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 </a:t>
            </a:r>
            <a:r>
              <a:rPr lang="en-US" sz="975"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generated by Functional Leaders. Portfolio Council identifies teams to break down work</a:t>
            </a:r>
            <a:endParaRPr sz="1050" dirty="0">
              <a:solidFill>
                <a:srgbClr val="000000"/>
              </a:solidFill>
              <a:latin typeface="Arial"/>
              <a:ea typeface="Arial"/>
              <a:cs typeface="Arial"/>
              <a:sym typeface="Arial"/>
            </a:endParaRPr>
          </a:p>
        </p:txBody>
      </p:sp>
      <p:sp>
        <p:nvSpPr>
          <p:cNvPr id="10" name="Google Shape;2005;ge166b67075_0_5224">
            <a:extLst>
              <a:ext uri="{FF2B5EF4-FFF2-40B4-BE49-F238E27FC236}">
                <a16:creationId xmlns:a16="http://schemas.microsoft.com/office/drawing/2014/main" id="{84DC9CFD-875E-45C9-4279-94F2649F576B}"/>
              </a:ext>
            </a:extLst>
          </p:cNvPr>
          <p:cNvSpPr txBox="1"/>
          <p:nvPr/>
        </p:nvSpPr>
        <p:spPr>
          <a:xfrm>
            <a:off x="314325" y="4748088"/>
            <a:ext cx="1744122" cy="819425"/>
          </a:xfrm>
          <a:prstGeom prst="rect">
            <a:avLst/>
          </a:prstGeom>
          <a:noFill/>
          <a:ln>
            <a:noFill/>
          </a:ln>
        </p:spPr>
        <p:txBody>
          <a:bodyPr spcFirstLastPara="1" wrap="square" lIns="68569" tIns="34275" rIns="68569" bIns="34275" anchor="t" anchorCtr="0">
            <a:spAutoFit/>
          </a:bodyPr>
          <a:lstStyle/>
          <a:p>
            <a:pPr defTabSz="685777">
              <a:buClr>
                <a:srgbClr val="595959"/>
              </a:buClr>
              <a:buSzPts val="1300"/>
            </a:pPr>
            <a:r>
              <a:rPr lang="en-US" sz="975"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Each team makes commitments, delivers stories, coordinated by Program Manager to integrate across deliverables</a:t>
            </a:r>
            <a:endParaRPr sz="1050" dirty="0">
              <a:solidFill>
                <a:srgbClr val="000000"/>
              </a:solidFill>
              <a:latin typeface="Arial"/>
              <a:ea typeface="Arial"/>
              <a:cs typeface="Arial"/>
              <a:sym typeface="Arial"/>
            </a:endParaRPr>
          </a:p>
        </p:txBody>
      </p:sp>
      <p:grpSp>
        <p:nvGrpSpPr>
          <p:cNvPr id="11" name="Google Shape;2006;ge166b67075_0_5224">
            <a:extLst>
              <a:ext uri="{FF2B5EF4-FFF2-40B4-BE49-F238E27FC236}">
                <a16:creationId xmlns:a16="http://schemas.microsoft.com/office/drawing/2014/main" id="{2BBEE3FF-AEEE-C9AC-508B-216D6418CAE7}"/>
              </a:ext>
            </a:extLst>
          </p:cNvPr>
          <p:cNvGrpSpPr/>
          <p:nvPr/>
        </p:nvGrpSpPr>
        <p:grpSpPr>
          <a:xfrm>
            <a:off x="2006042" y="1916491"/>
            <a:ext cx="932250" cy="791823"/>
            <a:chOff x="4345797" y="3491342"/>
            <a:chExt cx="1415234" cy="875426"/>
          </a:xfrm>
        </p:grpSpPr>
        <p:sp>
          <p:nvSpPr>
            <p:cNvPr id="12" name="Google Shape;2007;ge166b67075_0_5224">
              <a:extLst>
                <a:ext uri="{FF2B5EF4-FFF2-40B4-BE49-F238E27FC236}">
                  <a16:creationId xmlns:a16="http://schemas.microsoft.com/office/drawing/2014/main" id="{A7AD0782-2CE8-E518-F19C-7CD2022DDD0E}"/>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3" name="Google Shape;2008;ge166b67075_0_5224">
              <a:extLst>
                <a:ext uri="{FF2B5EF4-FFF2-40B4-BE49-F238E27FC236}">
                  <a16:creationId xmlns:a16="http://schemas.microsoft.com/office/drawing/2014/main" id="{E52DD897-46F3-ABF5-DE8C-84AF3CD2E174}"/>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4" name="Google Shape;2009;ge166b67075_0_5224">
              <a:extLst>
                <a:ext uri="{FF2B5EF4-FFF2-40B4-BE49-F238E27FC236}">
                  <a16:creationId xmlns:a16="http://schemas.microsoft.com/office/drawing/2014/main" id="{BE64FFEB-95BB-C341-9272-2260EE695805}"/>
                </a:ext>
              </a:extLst>
            </p:cNvPr>
            <p:cNvSpPr/>
            <p:nvPr/>
          </p:nvSpPr>
          <p:spPr>
            <a:xfrm>
              <a:off x="5052647" y="3708534"/>
              <a:ext cx="708384" cy="646729"/>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82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Epic</a:t>
              </a:r>
              <a:endParaRPr sz="1050" dirty="0">
                <a:solidFill>
                  <a:srgbClr val="000000"/>
                </a:solidFill>
                <a:latin typeface="Arial"/>
                <a:ea typeface="Arial"/>
                <a:cs typeface="Arial"/>
                <a:sym typeface="Arial"/>
              </a:endParaRPr>
            </a:p>
          </p:txBody>
        </p:sp>
        <p:sp>
          <p:nvSpPr>
            <p:cNvPr id="15" name="Google Shape;2010;ge166b67075_0_5224">
              <a:extLst>
                <a:ext uri="{FF2B5EF4-FFF2-40B4-BE49-F238E27FC236}">
                  <a16:creationId xmlns:a16="http://schemas.microsoft.com/office/drawing/2014/main" id="{0B9E2F16-21D6-C2D9-528C-44C109800F9B}"/>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 name="Google Shape;2011;ge166b67075_0_5224">
              <a:extLst>
                <a:ext uri="{FF2B5EF4-FFF2-40B4-BE49-F238E27FC236}">
                  <a16:creationId xmlns:a16="http://schemas.microsoft.com/office/drawing/2014/main" id="{3070ECBF-F017-8D3C-DC14-1D133698451F}"/>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 name="Google Shape;2012;ge166b67075_0_5224">
              <a:extLst>
                <a:ext uri="{FF2B5EF4-FFF2-40B4-BE49-F238E27FC236}">
                  <a16:creationId xmlns:a16="http://schemas.microsoft.com/office/drawing/2014/main" id="{9B552B02-304E-7C1C-326A-85DBF1162DD9}"/>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 name="Google Shape;2013;ge166b67075_0_5224">
              <a:extLst>
                <a:ext uri="{FF2B5EF4-FFF2-40B4-BE49-F238E27FC236}">
                  <a16:creationId xmlns:a16="http://schemas.microsoft.com/office/drawing/2014/main" id="{4C0FC7B0-661E-523C-89AA-C129CE90A441}"/>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sp>
        <p:nvSpPr>
          <p:cNvPr id="19" name="Google Shape;2014;ge166b67075_0_5224">
            <a:extLst>
              <a:ext uri="{FF2B5EF4-FFF2-40B4-BE49-F238E27FC236}">
                <a16:creationId xmlns:a16="http://schemas.microsoft.com/office/drawing/2014/main" id="{8A3C4041-04DC-2821-9775-2C13673093A2}"/>
              </a:ext>
            </a:extLst>
          </p:cNvPr>
          <p:cNvSpPr/>
          <p:nvPr/>
        </p:nvSpPr>
        <p:spPr>
          <a:xfrm>
            <a:off x="3286455" y="2335792"/>
            <a:ext cx="364500" cy="268200"/>
          </a:xfrm>
          <a:prstGeom prst="rightArrow">
            <a:avLst>
              <a:gd name="adj1" fmla="val 50000"/>
              <a:gd name="adj2" fmla="val 50000"/>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cxnSp>
        <p:nvCxnSpPr>
          <p:cNvPr id="20" name="Google Shape;2015;ge166b67075_0_5224">
            <a:extLst>
              <a:ext uri="{FF2B5EF4-FFF2-40B4-BE49-F238E27FC236}">
                <a16:creationId xmlns:a16="http://schemas.microsoft.com/office/drawing/2014/main" id="{B1AFD4A8-B11D-22E5-65EE-7357FABCBBC0}"/>
              </a:ext>
            </a:extLst>
          </p:cNvPr>
          <p:cNvCxnSpPr/>
          <p:nvPr/>
        </p:nvCxnSpPr>
        <p:spPr>
          <a:xfrm rot="10800000">
            <a:off x="3889207" y="1934877"/>
            <a:ext cx="0" cy="726975"/>
          </a:xfrm>
          <a:prstGeom prst="straightConnector1">
            <a:avLst/>
          </a:prstGeom>
          <a:noFill/>
          <a:ln w="9525" cap="flat" cmpd="sng">
            <a:solidFill>
              <a:schemeClr val="dk2"/>
            </a:solidFill>
            <a:prstDash val="solid"/>
            <a:round/>
            <a:headEnd type="none" w="sm" len="sm"/>
            <a:tailEnd type="none" w="sm" len="sm"/>
          </a:ln>
        </p:spPr>
      </p:cxnSp>
      <p:cxnSp>
        <p:nvCxnSpPr>
          <p:cNvPr id="21" name="Google Shape;2016;ge166b67075_0_5224">
            <a:extLst>
              <a:ext uri="{FF2B5EF4-FFF2-40B4-BE49-F238E27FC236}">
                <a16:creationId xmlns:a16="http://schemas.microsoft.com/office/drawing/2014/main" id="{84AAB894-D169-FDE3-3BE9-6E06D4C78FB7}"/>
              </a:ext>
            </a:extLst>
          </p:cNvPr>
          <p:cNvCxnSpPr/>
          <p:nvPr/>
        </p:nvCxnSpPr>
        <p:spPr>
          <a:xfrm rot="10800000">
            <a:off x="6718389" y="1947039"/>
            <a:ext cx="0" cy="726975"/>
          </a:xfrm>
          <a:prstGeom prst="straightConnector1">
            <a:avLst/>
          </a:prstGeom>
          <a:noFill/>
          <a:ln w="9525" cap="flat" cmpd="sng">
            <a:solidFill>
              <a:schemeClr val="dk2"/>
            </a:solidFill>
            <a:prstDash val="solid"/>
            <a:round/>
            <a:headEnd type="none" w="sm" len="sm"/>
            <a:tailEnd type="none" w="sm" len="sm"/>
          </a:ln>
        </p:spPr>
      </p:cxnSp>
      <p:cxnSp>
        <p:nvCxnSpPr>
          <p:cNvPr id="22" name="Google Shape;2017;ge166b67075_0_5224">
            <a:extLst>
              <a:ext uri="{FF2B5EF4-FFF2-40B4-BE49-F238E27FC236}">
                <a16:creationId xmlns:a16="http://schemas.microsoft.com/office/drawing/2014/main" id="{CCB71096-278E-ADB2-C179-0EDF825B7AC7}"/>
              </a:ext>
            </a:extLst>
          </p:cNvPr>
          <p:cNvCxnSpPr/>
          <p:nvPr/>
        </p:nvCxnSpPr>
        <p:spPr>
          <a:xfrm rot="10800000">
            <a:off x="4786665" y="1934877"/>
            <a:ext cx="0" cy="726975"/>
          </a:xfrm>
          <a:prstGeom prst="straightConnector1">
            <a:avLst/>
          </a:prstGeom>
          <a:noFill/>
          <a:ln w="9525" cap="flat" cmpd="sng">
            <a:solidFill>
              <a:schemeClr val="dk2"/>
            </a:solidFill>
            <a:prstDash val="solid"/>
            <a:round/>
            <a:headEnd type="none" w="sm" len="sm"/>
            <a:tailEnd type="none" w="sm" len="sm"/>
          </a:ln>
        </p:spPr>
      </p:cxnSp>
      <p:cxnSp>
        <p:nvCxnSpPr>
          <p:cNvPr id="23" name="Google Shape;2018;ge166b67075_0_5224">
            <a:extLst>
              <a:ext uri="{FF2B5EF4-FFF2-40B4-BE49-F238E27FC236}">
                <a16:creationId xmlns:a16="http://schemas.microsoft.com/office/drawing/2014/main" id="{FB582A59-65FB-6620-9053-4AEABC9F8FFC}"/>
              </a:ext>
            </a:extLst>
          </p:cNvPr>
          <p:cNvCxnSpPr/>
          <p:nvPr/>
        </p:nvCxnSpPr>
        <p:spPr>
          <a:xfrm rot="10800000">
            <a:off x="5728714" y="1934875"/>
            <a:ext cx="0" cy="726975"/>
          </a:xfrm>
          <a:prstGeom prst="straightConnector1">
            <a:avLst/>
          </a:prstGeom>
          <a:noFill/>
          <a:ln w="9525" cap="flat" cmpd="sng">
            <a:solidFill>
              <a:schemeClr val="dk2"/>
            </a:solidFill>
            <a:prstDash val="solid"/>
            <a:round/>
            <a:headEnd type="none" w="sm" len="sm"/>
            <a:tailEnd type="none" w="sm" len="sm"/>
          </a:ln>
        </p:spPr>
      </p:cxnSp>
      <p:sp>
        <p:nvSpPr>
          <p:cNvPr id="24" name="Google Shape;2019;ge166b67075_0_5224">
            <a:extLst>
              <a:ext uri="{FF2B5EF4-FFF2-40B4-BE49-F238E27FC236}">
                <a16:creationId xmlns:a16="http://schemas.microsoft.com/office/drawing/2014/main" id="{F2230788-DC3E-B452-51B6-6A3480059EF0}"/>
              </a:ext>
            </a:extLst>
          </p:cNvPr>
          <p:cNvSpPr txBox="1"/>
          <p:nvPr/>
        </p:nvSpPr>
        <p:spPr>
          <a:xfrm>
            <a:off x="3444192" y="1871155"/>
            <a:ext cx="473322"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Idea</a:t>
            </a:r>
            <a:endParaRPr sz="1050" dirty="0">
              <a:solidFill>
                <a:srgbClr val="000000"/>
              </a:solidFill>
              <a:latin typeface="Arial"/>
              <a:ea typeface="Arial"/>
              <a:cs typeface="Arial"/>
              <a:sym typeface="Arial"/>
            </a:endParaRPr>
          </a:p>
        </p:txBody>
      </p:sp>
      <p:sp>
        <p:nvSpPr>
          <p:cNvPr id="25" name="Google Shape;2020;ge166b67075_0_5224">
            <a:extLst>
              <a:ext uri="{FF2B5EF4-FFF2-40B4-BE49-F238E27FC236}">
                <a16:creationId xmlns:a16="http://schemas.microsoft.com/office/drawing/2014/main" id="{605EF12A-ED7D-26D2-6DC3-E1547DB0524F}"/>
              </a:ext>
            </a:extLst>
          </p:cNvPr>
          <p:cNvSpPr txBox="1"/>
          <p:nvPr/>
        </p:nvSpPr>
        <p:spPr>
          <a:xfrm>
            <a:off x="3844618" y="1836865"/>
            <a:ext cx="942075" cy="300052"/>
          </a:xfrm>
          <a:prstGeom prst="rect">
            <a:avLst/>
          </a:prstGeom>
          <a:noFill/>
          <a:ln>
            <a:noFill/>
          </a:ln>
        </p:spPr>
        <p:txBody>
          <a:bodyPr spcFirstLastPara="1" wrap="square" lIns="68569" tIns="34275" rIns="68569" bIns="34275" anchor="t" anchorCtr="0">
            <a:spAutoFit/>
          </a:bodyPr>
          <a:lstStyle/>
          <a:p>
            <a:pPr algn="ctr" defTabSz="685777">
              <a:buClr>
                <a:srgbClr val="595959"/>
              </a:buClr>
              <a:buSzPts val="1000"/>
            </a:pP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Council </a:t>
            </a:r>
            <a:b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b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Visibility</a:t>
            </a:r>
            <a:endParaRPr sz="1050" dirty="0">
              <a:solidFill>
                <a:srgbClr val="000000"/>
              </a:solidFill>
              <a:latin typeface="Arial"/>
              <a:ea typeface="Arial"/>
              <a:cs typeface="Arial"/>
              <a:sym typeface="Arial"/>
            </a:endParaRPr>
          </a:p>
        </p:txBody>
      </p:sp>
      <p:sp>
        <p:nvSpPr>
          <p:cNvPr id="26" name="Google Shape;2021;ge166b67075_0_5224">
            <a:extLst>
              <a:ext uri="{FF2B5EF4-FFF2-40B4-BE49-F238E27FC236}">
                <a16:creationId xmlns:a16="http://schemas.microsoft.com/office/drawing/2014/main" id="{C7E5E4D9-1B20-3639-F6A0-D616DB603EBB}"/>
              </a:ext>
            </a:extLst>
          </p:cNvPr>
          <p:cNvSpPr txBox="1"/>
          <p:nvPr/>
        </p:nvSpPr>
        <p:spPr>
          <a:xfrm>
            <a:off x="5728714" y="1836865"/>
            <a:ext cx="974925" cy="300052"/>
          </a:xfrm>
          <a:prstGeom prst="rect">
            <a:avLst/>
          </a:prstGeom>
          <a:noFill/>
          <a:ln>
            <a:noFill/>
          </a:ln>
        </p:spPr>
        <p:txBody>
          <a:bodyPr spcFirstLastPara="1" wrap="square" lIns="68569" tIns="34275" rIns="68569" bIns="34275" anchor="t" anchorCtr="0">
            <a:spAutoFit/>
          </a:bodyPr>
          <a:lstStyle/>
          <a:p>
            <a:pPr algn="ctr" defTabSz="685777">
              <a:buClr>
                <a:srgbClr val="595959"/>
              </a:buClr>
              <a:buSzPts val="1000"/>
            </a:pP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Prioritization </a:t>
            </a:r>
            <a:b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b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Review</a:t>
            </a:r>
            <a:endParaRPr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27" name="Google Shape;2022;ge166b67075_0_5224">
            <a:extLst>
              <a:ext uri="{FF2B5EF4-FFF2-40B4-BE49-F238E27FC236}">
                <a16:creationId xmlns:a16="http://schemas.microsoft.com/office/drawing/2014/main" id="{683ADC96-384A-CA29-D049-6DF4DE0D6087}"/>
              </a:ext>
            </a:extLst>
          </p:cNvPr>
          <p:cNvSpPr txBox="1"/>
          <p:nvPr/>
        </p:nvSpPr>
        <p:spPr>
          <a:xfrm>
            <a:off x="6718390" y="1836865"/>
            <a:ext cx="832500" cy="300052"/>
          </a:xfrm>
          <a:prstGeom prst="rect">
            <a:avLst/>
          </a:prstGeom>
          <a:noFill/>
          <a:ln>
            <a:noFill/>
          </a:ln>
        </p:spPr>
        <p:txBody>
          <a:bodyPr spcFirstLastPara="1" wrap="square" lIns="68569" tIns="34275" rIns="68569" bIns="34275" anchor="t" anchorCtr="0">
            <a:spAutoFit/>
          </a:bodyPr>
          <a:lstStyle/>
          <a:p>
            <a:pPr algn="ctr" defTabSz="685777">
              <a:buClr>
                <a:srgbClr val="595959"/>
              </a:buClr>
              <a:buSzPts val="1000"/>
            </a:pP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Incremental</a:t>
            </a:r>
            <a:b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b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Funding</a:t>
            </a:r>
            <a:endParaRPr sz="1050" dirty="0">
              <a:solidFill>
                <a:srgbClr val="000000"/>
              </a:solidFill>
              <a:latin typeface="Arial"/>
              <a:ea typeface="Arial"/>
              <a:cs typeface="Arial"/>
              <a:sym typeface="Arial"/>
            </a:endParaRPr>
          </a:p>
        </p:txBody>
      </p:sp>
      <p:cxnSp>
        <p:nvCxnSpPr>
          <p:cNvPr id="28" name="Google Shape;2023;ge166b67075_0_5224">
            <a:extLst>
              <a:ext uri="{FF2B5EF4-FFF2-40B4-BE49-F238E27FC236}">
                <a16:creationId xmlns:a16="http://schemas.microsoft.com/office/drawing/2014/main" id="{D3544AAE-453E-3931-BE2F-BB040E77483F}"/>
              </a:ext>
            </a:extLst>
          </p:cNvPr>
          <p:cNvCxnSpPr/>
          <p:nvPr/>
        </p:nvCxnSpPr>
        <p:spPr>
          <a:xfrm rot="10800000">
            <a:off x="7612813" y="1893794"/>
            <a:ext cx="0" cy="726975"/>
          </a:xfrm>
          <a:prstGeom prst="straightConnector1">
            <a:avLst/>
          </a:prstGeom>
          <a:noFill/>
          <a:ln w="9525" cap="flat" cmpd="sng">
            <a:solidFill>
              <a:schemeClr val="dk2"/>
            </a:solidFill>
            <a:prstDash val="solid"/>
            <a:round/>
            <a:headEnd type="none" w="sm" len="sm"/>
            <a:tailEnd type="none" w="sm" len="sm"/>
          </a:ln>
        </p:spPr>
      </p:cxnSp>
      <p:sp>
        <p:nvSpPr>
          <p:cNvPr id="29" name="Google Shape;2024;ge166b67075_0_5224">
            <a:extLst>
              <a:ext uri="{FF2B5EF4-FFF2-40B4-BE49-F238E27FC236}">
                <a16:creationId xmlns:a16="http://schemas.microsoft.com/office/drawing/2014/main" id="{8EB735FA-CD58-A9AC-AD34-08DE7C33A1C1}"/>
              </a:ext>
            </a:extLst>
          </p:cNvPr>
          <p:cNvSpPr txBox="1"/>
          <p:nvPr/>
        </p:nvSpPr>
        <p:spPr>
          <a:xfrm>
            <a:off x="7612814" y="1836865"/>
            <a:ext cx="986400" cy="300052"/>
          </a:xfrm>
          <a:prstGeom prst="rect">
            <a:avLst/>
          </a:prstGeom>
          <a:noFill/>
          <a:ln>
            <a:noFill/>
          </a:ln>
        </p:spPr>
        <p:txBody>
          <a:bodyPr spcFirstLastPara="1" wrap="square" lIns="68569" tIns="34275" rIns="68569" bIns="34275" anchor="t" anchorCtr="0">
            <a:spAutoFit/>
          </a:bodyPr>
          <a:lstStyle/>
          <a:p>
            <a:pPr algn="ctr" defTabSz="685777">
              <a:buClr>
                <a:srgbClr val="595959"/>
              </a:buClr>
              <a:buSzPts val="1000"/>
            </a:pP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Quarter/Annual </a:t>
            </a:r>
            <a:b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b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Roadmap</a:t>
            </a:r>
            <a:endParaRPr sz="1050" dirty="0">
              <a:solidFill>
                <a:srgbClr val="000000"/>
              </a:solidFill>
              <a:latin typeface="Arial"/>
              <a:ea typeface="Arial"/>
              <a:cs typeface="Arial"/>
              <a:sym typeface="Arial"/>
            </a:endParaRPr>
          </a:p>
        </p:txBody>
      </p:sp>
      <p:sp>
        <p:nvSpPr>
          <p:cNvPr id="30" name="Google Shape;2025;ge166b67075_0_5224">
            <a:extLst>
              <a:ext uri="{FF2B5EF4-FFF2-40B4-BE49-F238E27FC236}">
                <a16:creationId xmlns:a16="http://schemas.microsoft.com/office/drawing/2014/main" id="{B27546D3-C659-0ED9-4481-A801FA4D9D1D}"/>
              </a:ext>
            </a:extLst>
          </p:cNvPr>
          <p:cNvSpPr/>
          <p:nvPr/>
        </p:nvSpPr>
        <p:spPr>
          <a:xfrm>
            <a:off x="3978457" y="2175058"/>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1" name="Google Shape;2026;ge166b67075_0_5224">
            <a:extLst>
              <a:ext uri="{FF2B5EF4-FFF2-40B4-BE49-F238E27FC236}">
                <a16:creationId xmlns:a16="http://schemas.microsoft.com/office/drawing/2014/main" id="{B69A2512-E9A2-69DD-633F-2E7599F8661D}"/>
              </a:ext>
            </a:extLst>
          </p:cNvPr>
          <p:cNvSpPr/>
          <p:nvPr/>
        </p:nvSpPr>
        <p:spPr>
          <a:xfrm>
            <a:off x="4923267" y="2161697"/>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2" name="Google Shape;2027;ge166b67075_0_5224">
            <a:extLst>
              <a:ext uri="{FF2B5EF4-FFF2-40B4-BE49-F238E27FC236}">
                <a16:creationId xmlns:a16="http://schemas.microsoft.com/office/drawing/2014/main" id="{5549DF97-3768-DD55-CD18-7494B98CEA2E}"/>
              </a:ext>
            </a:extLst>
          </p:cNvPr>
          <p:cNvSpPr/>
          <p:nvPr/>
        </p:nvSpPr>
        <p:spPr>
          <a:xfrm>
            <a:off x="4923267" y="2414999"/>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3" name="Google Shape;2028;ge166b67075_0_5224">
            <a:extLst>
              <a:ext uri="{FF2B5EF4-FFF2-40B4-BE49-F238E27FC236}">
                <a16:creationId xmlns:a16="http://schemas.microsoft.com/office/drawing/2014/main" id="{D0676D8C-5090-AEAC-F829-61FD1C0AFAF7}"/>
              </a:ext>
            </a:extLst>
          </p:cNvPr>
          <p:cNvSpPr/>
          <p:nvPr/>
        </p:nvSpPr>
        <p:spPr>
          <a:xfrm>
            <a:off x="5330536" y="2169915"/>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4" name="Google Shape;2029;ge166b67075_0_5224">
            <a:extLst>
              <a:ext uri="{FF2B5EF4-FFF2-40B4-BE49-F238E27FC236}">
                <a16:creationId xmlns:a16="http://schemas.microsoft.com/office/drawing/2014/main" id="{F85F64C1-4494-8E14-D0A1-58E93EAB9821}"/>
              </a:ext>
            </a:extLst>
          </p:cNvPr>
          <p:cNvSpPr/>
          <p:nvPr/>
        </p:nvSpPr>
        <p:spPr>
          <a:xfrm>
            <a:off x="6065884" y="2173694"/>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5" name="Google Shape;2030;ge166b67075_0_5224">
            <a:extLst>
              <a:ext uri="{FF2B5EF4-FFF2-40B4-BE49-F238E27FC236}">
                <a16:creationId xmlns:a16="http://schemas.microsoft.com/office/drawing/2014/main" id="{AE302BA1-874C-0051-1599-0CEF71C72582}"/>
              </a:ext>
            </a:extLst>
          </p:cNvPr>
          <p:cNvSpPr/>
          <p:nvPr/>
        </p:nvSpPr>
        <p:spPr>
          <a:xfrm>
            <a:off x="6057404" y="2435598"/>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6" name="Google Shape;2031;ge166b67075_0_5224">
            <a:extLst>
              <a:ext uri="{FF2B5EF4-FFF2-40B4-BE49-F238E27FC236}">
                <a16:creationId xmlns:a16="http://schemas.microsoft.com/office/drawing/2014/main" id="{8C70DE89-A9EA-3557-83D9-E1D819180E06}"/>
              </a:ext>
            </a:extLst>
          </p:cNvPr>
          <p:cNvSpPr/>
          <p:nvPr/>
        </p:nvSpPr>
        <p:spPr>
          <a:xfrm>
            <a:off x="7081680" y="2146595"/>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7" name="Google Shape;2032;ge166b67075_0_5224">
            <a:extLst>
              <a:ext uri="{FF2B5EF4-FFF2-40B4-BE49-F238E27FC236}">
                <a16:creationId xmlns:a16="http://schemas.microsoft.com/office/drawing/2014/main" id="{2DCC5C86-BA9C-E2AE-3C59-8D93BF5427B5}"/>
              </a:ext>
            </a:extLst>
          </p:cNvPr>
          <p:cNvSpPr/>
          <p:nvPr/>
        </p:nvSpPr>
        <p:spPr>
          <a:xfrm>
            <a:off x="7892501" y="2175058"/>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8" name="Google Shape;2033;ge166b67075_0_5224">
            <a:extLst>
              <a:ext uri="{FF2B5EF4-FFF2-40B4-BE49-F238E27FC236}">
                <a16:creationId xmlns:a16="http://schemas.microsoft.com/office/drawing/2014/main" id="{E81D0AC4-EDCF-17B1-B7A2-3F7D87A145DE}"/>
              </a:ext>
            </a:extLst>
          </p:cNvPr>
          <p:cNvSpPr/>
          <p:nvPr/>
        </p:nvSpPr>
        <p:spPr>
          <a:xfrm>
            <a:off x="7898398" y="2433844"/>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9" name="Google Shape;2034;ge166b67075_0_5224">
            <a:extLst>
              <a:ext uri="{FF2B5EF4-FFF2-40B4-BE49-F238E27FC236}">
                <a16:creationId xmlns:a16="http://schemas.microsoft.com/office/drawing/2014/main" id="{A1A03DB1-B5C5-C874-9F2B-DB9FD4E23435}"/>
              </a:ext>
            </a:extLst>
          </p:cNvPr>
          <p:cNvSpPr txBox="1"/>
          <p:nvPr/>
        </p:nvSpPr>
        <p:spPr>
          <a:xfrm>
            <a:off x="4488782" y="1623004"/>
            <a:ext cx="3282975" cy="324033"/>
          </a:xfrm>
          <a:prstGeom prst="rect">
            <a:avLst/>
          </a:prstGeom>
          <a:noFill/>
          <a:ln>
            <a:noFill/>
          </a:ln>
        </p:spPr>
        <p:txBody>
          <a:bodyPr spcFirstLastPara="1" wrap="square" lIns="68569" tIns="34275" rIns="68569" bIns="34275" anchor="t" anchorCtr="0">
            <a:spAutoFit/>
          </a:bodyPr>
          <a:lstStyle/>
          <a:p>
            <a:pPr algn="ct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Portfolio Review </a:t>
            </a:r>
            <a:endParaRPr sz="1050" dirty="0">
              <a:solidFill>
                <a:srgbClr val="000000"/>
              </a:solidFill>
              <a:latin typeface="Arial"/>
              <a:ea typeface="Arial"/>
              <a:cs typeface="Arial"/>
              <a:sym typeface="Arial"/>
            </a:endParaRPr>
          </a:p>
        </p:txBody>
      </p:sp>
      <p:sp>
        <p:nvSpPr>
          <p:cNvPr id="40" name="Google Shape;2035;ge166b67075_0_5224">
            <a:extLst>
              <a:ext uri="{FF2B5EF4-FFF2-40B4-BE49-F238E27FC236}">
                <a16:creationId xmlns:a16="http://schemas.microsoft.com/office/drawing/2014/main" id="{A09461DD-B99C-FB92-33A8-543DB18AD39F}"/>
              </a:ext>
            </a:extLst>
          </p:cNvPr>
          <p:cNvSpPr txBox="1"/>
          <p:nvPr/>
        </p:nvSpPr>
        <p:spPr>
          <a:xfrm>
            <a:off x="4779748" y="1836865"/>
            <a:ext cx="949050" cy="300052"/>
          </a:xfrm>
          <a:prstGeom prst="rect">
            <a:avLst/>
          </a:prstGeom>
          <a:noFill/>
          <a:ln>
            <a:noFill/>
          </a:ln>
        </p:spPr>
        <p:txBody>
          <a:bodyPr spcFirstLastPara="1" wrap="square" lIns="68569" tIns="34275" rIns="68569" bIns="34275" anchor="t" anchorCtr="0">
            <a:spAutoFit/>
          </a:bodyPr>
          <a:lstStyle/>
          <a:p>
            <a:pPr algn="ctr" defTabSz="685777">
              <a:buClr>
                <a:srgbClr val="595959"/>
              </a:buClr>
              <a:buSzPts val="1000"/>
            </a:pP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Team Capacity</a:t>
            </a:r>
            <a:b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br>
            <a:r>
              <a:rPr lang="en-US" sz="7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 Analyses</a:t>
            </a:r>
            <a:endParaRPr sz="1050" dirty="0">
              <a:solidFill>
                <a:srgbClr val="000000"/>
              </a:solidFill>
              <a:latin typeface="Arial"/>
              <a:ea typeface="Arial"/>
              <a:cs typeface="Arial"/>
              <a:sym typeface="Arial"/>
            </a:endParaRPr>
          </a:p>
        </p:txBody>
      </p:sp>
      <p:sp>
        <p:nvSpPr>
          <p:cNvPr id="41" name="Google Shape;2036;ge166b67075_0_5224">
            <a:extLst>
              <a:ext uri="{FF2B5EF4-FFF2-40B4-BE49-F238E27FC236}">
                <a16:creationId xmlns:a16="http://schemas.microsoft.com/office/drawing/2014/main" id="{32085CCA-3777-346F-537B-2460821AE27D}"/>
              </a:ext>
            </a:extLst>
          </p:cNvPr>
          <p:cNvSpPr/>
          <p:nvPr/>
        </p:nvSpPr>
        <p:spPr>
          <a:xfrm>
            <a:off x="7898398" y="2692631"/>
            <a:ext cx="276300" cy="222300"/>
          </a:xfrm>
          <a:prstGeom prst="foldedCorner">
            <a:avLst>
              <a:gd name="adj" fmla="val 16667"/>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42" name="Google Shape;2037;ge166b67075_0_5224">
            <a:extLst>
              <a:ext uri="{FF2B5EF4-FFF2-40B4-BE49-F238E27FC236}">
                <a16:creationId xmlns:a16="http://schemas.microsoft.com/office/drawing/2014/main" id="{5150D86A-D350-6A19-4F95-E827FB96B6E6}"/>
              </a:ext>
            </a:extLst>
          </p:cNvPr>
          <p:cNvSpPr/>
          <p:nvPr/>
        </p:nvSpPr>
        <p:spPr>
          <a:xfrm rot="-6404590" flipH="1">
            <a:off x="6401240" y="1621084"/>
            <a:ext cx="506106" cy="602418"/>
          </a:xfrm>
          <a:prstGeom prst="arc">
            <a:avLst>
              <a:gd name="adj1" fmla="val 18277282"/>
              <a:gd name="adj2" fmla="val 0"/>
            </a:avLst>
          </a:prstGeom>
          <a:noFill/>
          <a:ln w="9525" cap="flat" cmpd="sng">
            <a:solidFill>
              <a:schemeClr val="dk2"/>
            </a:solidFill>
            <a:prstDash val="solid"/>
            <a:round/>
            <a:headEnd type="none" w="sm" len="sm"/>
            <a:tailEnd type="stealth" w="med" len="med"/>
          </a:ln>
        </p:spPr>
        <p:txBody>
          <a:bodyPr spcFirstLastPara="1" wrap="square" lIns="68569" tIns="34275" rIns="68569" bIns="34275" anchor="ctr" anchorCtr="0">
            <a:noAutofit/>
          </a:bodyPr>
          <a:lstStyle/>
          <a:p>
            <a:pPr algn="ctr" defTabSz="685777">
              <a:buClr>
                <a:srgbClr val="000000"/>
              </a:buClr>
              <a:buSzPts val="1600"/>
            </a:pPr>
            <a:endParaRPr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43" name="Google Shape;2038;ge166b67075_0_5224">
            <a:extLst>
              <a:ext uri="{FF2B5EF4-FFF2-40B4-BE49-F238E27FC236}">
                <a16:creationId xmlns:a16="http://schemas.microsoft.com/office/drawing/2014/main" id="{7370CD44-85D1-E7B1-AD92-EF85018A36BF}"/>
              </a:ext>
            </a:extLst>
          </p:cNvPr>
          <p:cNvSpPr/>
          <p:nvPr/>
        </p:nvSpPr>
        <p:spPr>
          <a:xfrm rot="-6010704" flipH="1">
            <a:off x="7009233" y="1243809"/>
            <a:ext cx="674820" cy="2078434"/>
          </a:xfrm>
          <a:prstGeom prst="arc">
            <a:avLst>
              <a:gd name="adj1" fmla="val 16622092"/>
              <a:gd name="adj2" fmla="val 2392871"/>
            </a:avLst>
          </a:prstGeom>
          <a:noFill/>
          <a:ln w="9525" cap="flat" cmpd="sng">
            <a:solidFill>
              <a:schemeClr val="dk2"/>
            </a:solidFill>
            <a:prstDash val="solid"/>
            <a:round/>
            <a:headEnd type="none" w="sm" len="sm"/>
            <a:tailEnd type="stealth" w="med" len="med"/>
          </a:ln>
        </p:spPr>
        <p:txBody>
          <a:bodyPr spcFirstLastPara="1" wrap="square" lIns="68569" tIns="34275" rIns="68569" bIns="34275" anchor="ctr" anchorCtr="0">
            <a:noAutofit/>
          </a:bodyPr>
          <a:lstStyle/>
          <a:p>
            <a:pPr algn="ctr" defTabSz="685777">
              <a:buClr>
                <a:srgbClr val="000000"/>
              </a:buClr>
              <a:buSzPts val="1600"/>
            </a:pPr>
            <a:endParaRPr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44" name="Google Shape;2039;ge166b67075_0_5224">
            <a:extLst>
              <a:ext uri="{FF2B5EF4-FFF2-40B4-BE49-F238E27FC236}">
                <a16:creationId xmlns:a16="http://schemas.microsoft.com/office/drawing/2014/main" id="{6C5D5A2F-A457-E319-5E54-A6F8647E9AF6}"/>
              </a:ext>
            </a:extLst>
          </p:cNvPr>
          <p:cNvSpPr txBox="1"/>
          <p:nvPr/>
        </p:nvSpPr>
        <p:spPr>
          <a:xfrm>
            <a:off x="2008556" y="1623004"/>
            <a:ext cx="1191150"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Big New Idea</a:t>
            </a:r>
            <a:endParaRPr sz="1050" dirty="0">
              <a:solidFill>
                <a:srgbClr val="000000"/>
              </a:solidFill>
              <a:latin typeface="Arial"/>
              <a:ea typeface="Arial"/>
              <a:cs typeface="Arial"/>
              <a:sym typeface="Arial"/>
            </a:endParaRPr>
          </a:p>
        </p:txBody>
      </p:sp>
      <p:grpSp>
        <p:nvGrpSpPr>
          <p:cNvPr id="45" name="Google Shape;2040;ge166b67075_0_5224">
            <a:extLst>
              <a:ext uri="{FF2B5EF4-FFF2-40B4-BE49-F238E27FC236}">
                <a16:creationId xmlns:a16="http://schemas.microsoft.com/office/drawing/2014/main" id="{9AE04C27-2929-958A-0C85-E89BFF19B06C}"/>
              </a:ext>
            </a:extLst>
          </p:cNvPr>
          <p:cNvGrpSpPr/>
          <p:nvPr/>
        </p:nvGrpSpPr>
        <p:grpSpPr>
          <a:xfrm>
            <a:off x="1954466" y="3707915"/>
            <a:ext cx="1019197" cy="476874"/>
            <a:chOff x="4345797" y="3491342"/>
            <a:chExt cx="1415234" cy="875426"/>
          </a:xfrm>
        </p:grpSpPr>
        <p:sp>
          <p:nvSpPr>
            <p:cNvPr id="46" name="Google Shape;2041;ge166b67075_0_5224">
              <a:extLst>
                <a:ext uri="{FF2B5EF4-FFF2-40B4-BE49-F238E27FC236}">
                  <a16:creationId xmlns:a16="http://schemas.microsoft.com/office/drawing/2014/main" id="{9800C700-37E6-EBC0-A00C-7D93857ACF19}"/>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47" name="Google Shape;2042;ge166b67075_0_5224">
              <a:extLst>
                <a:ext uri="{FF2B5EF4-FFF2-40B4-BE49-F238E27FC236}">
                  <a16:creationId xmlns:a16="http://schemas.microsoft.com/office/drawing/2014/main" id="{5ACD0ACA-BA61-9292-22FA-62F21A26B369}"/>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48" name="Google Shape;2043;ge166b67075_0_5224">
              <a:extLst>
                <a:ext uri="{FF2B5EF4-FFF2-40B4-BE49-F238E27FC236}">
                  <a16:creationId xmlns:a16="http://schemas.microsoft.com/office/drawing/2014/main" id="{74AC841F-8803-D797-7A27-FE9520DA84A2}"/>
                </a:ext>
              </a:extLst>
            </p:cNvPr>
            <p:cNvSpPr/>
            <p:nvPr/>
          </p:nvSpPr>
          <p:spPr>
            <a:xfrm>
              <a:off x="5052647" y="3708534"/>
              <a:ext cx="708384" cy="646729"/>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788"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900" dirty="0">
                <a:solidFill>
                  <a:srgbClr val="000000"/>
                </a:solidFill>
                <a:latin typeface="Arial"/>
                <a:ea typeface="Arial"/>
                <a:cs typeface="Arial"/>
                <a:sym typeface="Arial"/>
              </a:endParaRPr>
            </a:p>
          </p:txBody>
        </p:sp>
        <p:sp>
          <p:nvSpPr>
            <p:cNvPr id="49" name="Google Shape;2044;ge166b67075_0_5224">
              <a:extLst>
                <a:ext uri="{FF2B5EF4-FFF2-40B4-BE49-F238E27FC236}">
                  <a16:creationId xmlns:a16="http://schemas.microsoft.com/office/drawing/2014/main" id="{F4190A71-B809-2287-BEE2-2078E25FA7C4}"/>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0" name="Google Shape;2045;ge166b67075_0_5224">
              <a:extLst>
                <a:ext uri="{FF2B5EF4-FFF2-40B4-BE49-F238E27FC236}">
                  <a16:creationId xmlns:a16="http://schemas.microsoft.com/office/drawing/2014/main" id="{DFD51947-976C-A8F9-BA60-0696D5BBC47A}"/>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1" name="Google Shape;2046;ge166b67075_0_5224">
              <a:extLst>
                <a:ext uri="{FF2B5EF4-FFF2-40B4-BE49-F238E27FC236}">
                  <a16:creationId xmlns:a16="http://schemas.microsoft.com/office/drawing/2014/main" id="{D651F9FE-87C4-3AF5-A5CB-A798ED560BDF}"/>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2" name="Google Shape;2047;ge166b67075_0_5224">
              <a:extLst>
                <a:ext uri="{FF2B5EF4-FFF2-40B4-BE49-F238E27FC236}">
                  <a16:creationId xmlns:a16="http://schemas.microsoft.com/office/drawing/2014/main" id="{D29AB186-6F4E-82C6-0C3D-449D0EC49BC4}"/>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53" name="Google Shape;2048;ge166b67075_0_5224">
            <a:extLst>
              <a:ext uri="{FF2B5EF4-FFF2-40B4-BE49-F238E27FC236}">
                <a16:creationId xmlns:a16="http://schemas.microsoft.com/office/drawing/2014/main" id="{0E93A6CF-F123-2677-898A-A24551A805F0}"/>
              </a:ext>
            </a:extLst>
          </p:cNvPr>
          <p:cNvGrpSpPr/>
          <p:nvPr/>
        </p:nvGrpSpPr>
        <p:grpSpPr>
          <a:xfrm>
            <a:off x="1954466" y="3493880"/>
            <a:ext cx="1019197" cy="476874"/>
            <a:chOff x="4345797" y="3491342"/>
            <a:chExt cx="1415234" cy="875426"/>
          </a:xfrm>
        </p:grpSpPr>
        <p:sp>
          <p:nvSpPr>
            <p:cNvPr id="54" name="Google Shape;2049;ge166b67075_0_5224">
              <a:extLst>
                <a:ext uri="{FF2B5EF4-FFF2-40B4-BE49-F238E27FC236}">
                  <a16:creationId xmlns:a16="http://schemas.microsoft.com/office/drawing/2014/main" id="{71BE5FCC-5825-5792-5BB2-F63432A38EF9}"/>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5" name="Google Shape;2050;ge166b67075_0_5224">
              <a:extLst>
                <a:ext uri="{FF2B5EF4-FFF2-40B4-BE49-F238E27FC236}">
                  <a16:creationId xmlns:a16="http://schemas.microsoft.com/office/drawing/2014/main" id="{88329DBD-B950-DD60-FE07-8C68C7256777}"/>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6" name="Google Shape;2051;ge166b67075_0_5224">
              <a:extLst>
                <a:ext uri="{FF2B5EF4-FFF2-40B4-BE49-F238E27FC236}">
                  <a16:creationId xmlns:a16="http://schemas.microsoft.com/office/drawing/2014/main" id="{7A3C4BAD-6672-7997-ADFE-C3CB2119F4C3}"/>
                </a:ext>
              </a:extLst>
            </p:cNvPr>
            <p:cNvSpPr/>
            <p:nvPr/>
          </p:nvSpPr>
          <p:spPr>
            <a:xfrm>
              <a:off x="5052647" y="3708534"/>
              <a:ext cx="708384" cy="646729"/>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788"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900" dirty="0">
                <a:solidFill>
                  <a:srgbClr val="000000"/>
                </a:solidFill>
                <a:latin typeface="Arial"/>
                <a:ea typeface="Arial"/>
                <a:cs typeface="Arial"/>
                <a:sym typeface="Arial"/>
              </a:endParaRPr>
            </a:p>
          </p:txBody>
        </p:sp>
        <p:sp>
          <p:nvSpPr>
            <p:cNvPr id="57" name="Google Shape;2052;ge166b67075_0_5224">
              <a:extLst>
                <a:ext uri="{FF2B5EF4-FFF2-40B4-BE49-F238E27FC236}">
                  <a16:creationId xmlns:a16="http://schemas.microsoft.com/office/drawing/2014/main" id="{12309340-C6D1-7F95-A916-FB3D9DBAD253}"/>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8" name="Google Shape;2053;ge166b67075_0_5224">
              <a:extLst>
                <a:ext uri="{FF2B5EF4-FFF2-40B4-BE49-F238E27FC236}">
                  <a16:creationId xmlns:a16="http://schemas.microsoft.com/office/drawing/2014/main" id="{B3E7F09C-68E9-E640-EB30-AA12D8F15B1D}"/>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59" name="Google Shape;2054;ge166b67075_0_5224">
              <a:extLst>
                <a:ext uri="{FF2B5EF4-FFF2-40B4-BE49-F238E27FC236}">
                  <a16:creationId xmlns:a16="http://schemas.microsoft.com/office/drawing/2014/main" id="{4CB7C8B4-807D-867E-CC34-2406B46F1171}"/>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0" name="Google Shape;2055;ge166b67075_0_5224">
              <a:extLst>
                <a:ext uri="{FF2B5EF4-FFF2-40B4-BE49-F238E27FC236}">
                  <a16:creationId xmlns:a16="http://schemas.microsoft.com/office/drawing/2014/main" id="{3BC4A4B1-9784-7CF6-7219-24DB099931E8}"/>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61" name="Google Shape;2056;ge166b67075_0_5224">
            <a:extLst>
              <a:ext uri="{FF2B5EF4-FFF2-40B4-BE49-F238E27FC236}">
                <a16:creationId xmlns:a16="http://schemas.microsoft.com/office/drawing/2014/main" id="{7D1F6975-C3A7-338A-C81A-1288FCEA12A7}"/>
              </a:ext>
            </a:extLst>
          </p:cNvPr>
          <p:cNvGrpSpPr/>
          <p:nvPr/>
        </p:nvGrpSpPr>
        <p:grpSpPr>
          <a:xfrm>
            <a:off x="1954466" y="3273046"/>
            <a:ext cx="1019197" cy="476874"/>
            <a:chOff x="4345797" y="3491342"/>
            <a:chExt cx="1415234" cy="875426"/>
          </a:xfrm>
        </p:grpSpPr>
        <p:sp>
          <p:nvSpPr>
            <p:cNvPr id="62" name="Google Shape;2057;ge166b67075_0_5224">
              <a:extLst>
                <a:ext uri="{FF2B5EF4-FFF2-40B4-BE49-F238E27FC236}">
                  <a16:creationId xmlns:a16="http://schemas.microsoft.com/office/drawing/2014/main" id="{D919FB51-E056-18FC-5EA0-6AF7C54E35B6}"/>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3" name="Google Shape;2058;ge166b67075_0_5224">
              <a:extLst>
                <a:ext uri="{FF2B5EF4-FFF2-40B4-BE49-F238E27FC236}">
                  <a16:creationId xmlns:a16="http://schemas.microsoft.com/office/drawing/2014/main" id="{7322287B-2293-8C6D-E908-1B4B686AD844}"/>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4" name="Google Shape;2059;ge166b67075_0_5224">
              <a:extLst>
                <a:ext uri="{FF2B5EF4-FFF2-40B4-BE49-F238E27FC236}">
                  <a16:creationId xmlns:a16="http://schemas.microsoft.com/office/drawing/2014/main" id="{E9F28A6C-A15A-3BF4-000D-5312D21E200D}"/>
                </a:ext>
              </a:extLst>
            </p:cNvPr>
            <p:cNvSpPr/>
            <p:nvPr/>
          </p:nvSpPr>
          <p:spPr>
            <a:xfrm>
              <a:off x="5052647" y="3708534"/>
              <a:ext cx="708384" cy="646729"/>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788"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900" dirty="0">
                <a:solidFill>
                  <a:srgbClr val="000000"/>
                </a:solidFill>
                <a:latin typeface="Arial"/>
                <a:ea typeface="Arial"/>
                <a:cs typeface="Arial"/>
                <a:sym typeface="Arial"/>
              </a:endParaRPr>
            </a:p>
          </p:txBody>
        </p:sp>
        <p:sp>
          <p:nvSpPr>
            <p:cNvPr id="65" name="Google Shape;2060;ge166b67075_0_5224">
              <a:extLst>
                <a:ext uri="{FF2B5EF4-FFF2-40B4-BE49-F238E27FC236}">
                  <a16:creationId xmlns:a16="http://schemas.microsoft.com/office/drawing/2014/main" id="{4A303338-EAD6-842A-7DF0-9EAE6EC350D8}"/>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6" name="Google Shape;2061;ge166b67075_0_5224">
              <a:extLst>
                <a:ext uri="{FF2B5EF4-FFF2-40B4-BE49-F238E27FC236}">
                  <a16:creationId xmlns:a16="http://schemas.microsoft.com/office/drawing/2014/main" id="{75980D22-F2E0-B277-EF1C-FFEDA725E034}"/>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7" name="Google Shape;2062;ge166b67075_0_5224">
              <a:extLst>
                <a:ext uri="{FF2B5EF4-FFF2-40B4-BE49-F238E27FC236}">
                  <a16:creationId xmlns:a16="http://schemas.microsoft.com/office/drawing/2014/main" id="{E911638D-6161-8450-CF17-DBF9015CBC57}"/>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68" name="Google Shape;2063;ge166b67075_0_5224">
              <a:extLst>
                <a:ext uri="{FF2B5EF4-FFF2-40B4-BE49-F238E27FC236}">
                  <a16:creationId xmlns:a16="http://schemas.microsoft.com/office/drawing/2014/main" id="{8B520442-4B2D-CE0D-584D-0DB3D586A3C4}"/>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sp>
        <p:nvSpPr>
          <p:cNvPr id="69" name="Google Shape;2064;ge166b67075_0_5224">
            <a:extLst>
              <a:ext uri="{FF2B5EF4-FFF2-40B4-BE49-F238E27FC236}">
                <a16:creationId xmlns:a16="http://schemas.microsoft.com/office/drawing/2014/main" id="{AA3EA6B1-ECBD-F7AC-216F-98E8D6F3465A}"/>
              </a:ext>
            </a:extLst>
          </p:cNvPr>
          <p:cNvSpPr txBox="1"/>
          <p:nvPr/>
        </p:nvSpPr>
        <p:spPr>
          <a:xfrm>
            <a:off x="1979427" y="2952654"/>
            <a:ext cx="1448681"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Program Backlog</a:t>
            </a:r>
            <a:endParaRPr sz="1050" dirty="0">
              <a:solidFill>
                <a:srgbClr val="000000"/>
              </a:solidFill>
              <a:latin typeface="Arial"/>
              <a:ea typeface="Arial"/>
              <a:cs typeface="Arial"/>
              <a:sym typeface="Arial"/>
            </a:endParaRPr>
          </a:p>
        </p:txBody>
      </p:sp>
      <p:grpSp>
        <p:nvGrpSpPr>
          <p:cNvPr id="70" name="Google Shape;2065;ge166b67075_0_5224">
            <a:extLst>
              <a:ext uri="{FF2B5EF4-FFF2-40B4-BE49-F238E27FC236}">
                <a16:creationId xmlns:a16="http://schemas.microsoft.com/office/drawing/2014/main" id="{156B187A-D933-2E55-4D68-AA39BC897A45}"/>
              </a:ext>
            </a:extLst>
          </p:cNvPr>
          <p:cNvGrpSpPr/>
          <p:nvPr/>
        </p:nvGrpSpPr>
        <p:grpSpPr>
          <a:xfrm>
            <a:off x="4082995" y="3397804"/>
            <a:ext cx="611716" cy="684427"/>
            <a:chOff x="6366148" y="3720149"/>
            <a:chExt cx="928636" cy="1526035"/>
          </a:xfrm>
        </p:grpSpPr>
        <p:grpSp>
          <p:nvGrpSpPr>
            <p:cNvPr id="71" name="Google Shape;2066;ge166b67075_0_5224">
              <a:extLst>
                <a:ext uri="{FF2B5EF4-FFF2-40B4-BE49-F238E27FC236}">
                  <a16:creationId xmlns:a16="http://schemas.microsoft.com/office/drawing/2014/main" id="{5593A512-DE64-F2B7-BF53-A9F84C878118}"/>
                </a:ext>
              </a:extLst>
            </p:cNvPr>
            <p:cNvGrpSpPr/>
            <p:nvPr/>
          </p:nvGrpSpPr>
          <p:grpSpPr>
            <a:xfrm>
              <a:off x="6377630" y="3720149"/>
              <a:ext cx="917154" cy="451195"/>
              <a:chOff x="4345797" y="3491342"/>
              <a:chExt cx="1446387" cy="875426"/>
            </a:xfrm>
          </p:grpSpPr>
          <p:sp>
            <p:nvSpPr>
              <p:cNvPr id="88" name="Google Shape;2067;ge166b67075_0_5224">
                <a:extLst>
                  <a:ext uri="{FF2B5EF4-FFF2-40B4-BE49-F238E27FC236}">
                    <a16:creationId xmlns:a16="http://schemas.microsoft.com/office/drawing/2014/main" id="{1E866B5E-46BA-9F24-8E18-12D53CACD8E2}"/>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9" name="Google Shape;2068;ge166b67075_0_5224">
                <a:extLst>
                  <a:ext uri="{FF2B5EF4-FFF2-40B4-BE49-F238E27FC236}">
                    <a16:creationId xmlns:a16="http://schemas.microsoft.com/office/drawing/2014/main" id="{A2531BA2-7D18-968D-08B9-41894877FB0C}"/>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0" name="Google Shape;2069;ge166b67075_0_5224">
                <a:extLst>
                  <a:ext uri="{FF2B5EF4-FFF2-40B4-BE49-F238E27FC236}">
                    <a16:creationId xmlns:a16="http://schemas.microsoft.com/office/drawing/2014/main" id="{EB961350-BBA3-E449-DE20-C9B8F688F7FC}"/>
                  </a:ext>
                </a:extLst>
              </p:cNvPr>
              <p:cNvSpPr/>
              <p:nvPr/>
            </p:nvSpPr>
            <p:spPr>
              <a:xfrm>
                <a:off x="5052647" y="3708535"/>
                <a:ext cx="739537" cy="646728"/>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3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525" dirty="0">
                  <a:solidFill>
                    <a:srgbClr val="000000"/>
                  </a:solidFill>
                  <a:latin typeface="Arial"/>
                  <a:ea typeface="Arial"/>
                  <a:cs typeface="Arial"/>
                  <a:sym typeface="Arial"/>
                </a:endParaRPr>
              </a:p>
            </p:txBody>
          </p:sp>
          <p:sp>
            <p:nvSpPr>
              <p:cNvPr id="91" name="Google Shape;2070;ge166b67075_0_5224">
                <a:extLst>
                  <a:ext uri="{FF2B5EF4-FFF2-40B4-BE49-F238E27FC236}">
                    <a16:creationId xmlns:a16="http://schemas.microsoft.com/office/drawing/2014/main" id="{1F78F9CC-4A9D-74C0-1AE7-68F3789FCF73}"/>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2" name="Google Shape;2071;ge166b67075_0_5224">
                <a:extLst>
                  <a:ext uri="{FF2B5EF4-FFF2-40B4-BE49-F238E27FC236}">
                    <a16:creationId xmlns:a16="http://schemas.microsoft.com/office/drawing/2014/main" id="{5BA37EEA-EAAF-0461-9A4B-97E4B913DA22}"/>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3" name="Google Shape;2072;ge166b67075_0_5224">
                <a:extLst>
                  <a:ext uri="{FF2B5EF4-FFF2-40B4-BE49-F238E27FC236}">
                    <a16:creationId xmlns:a16="http://schemas.microsoft.com/office/drawing/2014/main" id="{79302411-6AA8-0C28-9FF2-3235D02F032E}"/>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4" name="Google Shape;2073;ge166b67075_0_5224">
                <a:extLst>
                  <a:ext uri="{FF2B5EF4-FFF2-40B4-BE49-F238E27FC236}">
                    <a16:creationId xmlns:a16="http://schemas.microsoft.com/office/drawing/2014/main" id="{F9BC8D3C-519F-C0B5-3146-6046619BE209}"/>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72" name="Google Shape;2074;ge166b67075_0_5224">
              <a:extLst>
                <a:ext uri="{FF2B5EF4-FFF2-40B4-BE49-F238E27FC236}">
                  <a16:creationId xmlns:a16="http://schemas.microsoft.com/office/drawing/2014/main" id="{D3C1CA2A-BDE0-3F49-6C58-AA9CAB0FA3B5}"/>
                </a:ext>
              </a:extLst>
            </p:cNvPr>
            <p:cNvGrpSpPr/>
            <p:nvPr/>
          </p:nvGrpSpPr>
          <p:grpSpPr>
            <a:xfrm>
              <a:off x="6366148" y="4223788"/>
              <a:ext cx="917154" cy="451195"/>
              <a:chOff x="4345797" y="3491342"/>
              <a:chExt cx="1446387" cy="875426"/>
            </a:xfrm>
          </p:grpSpPr>
          <p:sp>
            <p:nvSpPr>
              <p:cNvPr id="81" name="Google Shape;2075;ge166b67075_0_5224">
                <a:extLst>
                  <a:ext uri="{FF2B5EF4-FFF2-40B4-BE49-F238E27FC236}">
                    <a16:creationId xmlns:a16="http://schemas.microsoft.com/office/drawing/2014/main" id="{B873E7BA-066A-DB16-1FDA-CF6B37522DF9}"/>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2" name="Google Shape;2076;ge166b67075_0_5224">
                <a:extLst>
                  <a:ext uri="{FF2B5EF4-FFF2-40B4-BE49-F238E27FC236}">
                    <a16:creationId xmlns:a16="http://schemas.microsoft.com/office/drawing/2014/main" id="{60B72541-A42D-E829-6D6E-6769AF43EDC9}"/>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3" name="Google Shape;2077;ge166b67075_0_5224">
                <a:extLst>
                  <a:ext uri="{FF2B5EF4-FFF2-40B4-BE49-F238E27FC236}">
                    <a16:creationId xmlns:a16="http://schemas.microsoft.com/office/drawing/2014/main" id="{AD4D1176-B6E4-B450-C4D7-A21E681F8328}"/>
                  </a:ext>
                </a:extLst>
              </p:cNvPr>
              <p:cNvSpPr/>
              <p:nvPr/>
            </p:nvSpPr>
            <p:spPr>
              <a:xfrm>
                <a:off x="5052647" y="3708535"/>
                <a:ext cx="739537" cy="646728"/>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3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525" dirty="0">
                  <a:solidFill>
                    <a:srgbClr val="000000"/>
                  </a:solidFill>
                  <a:latin typeface="Arial"/>
                  <a:ea typeface="Arial"/>
                  <a:cs typeface="Arial"/>
                  <a:sym typeface="Arial"/>
                </a:endParaRPr>
              </a:p>
            </p:txBody>
          </p:sp>
          <p:sp>
            <p:nvSpPr>
              <p:cNvPr id="84" name="Google Shape;2078;ge166b67075_0_5224">
                <a:extLst>
                  <a:ext uri="{FF2B5EF4-FFF2-40B4-BE49-F238E27FC236}">
                    <a16:creationId xmlns:a16="http://schemas.microsoft.com/office/drawing/2014/main" id="{2FCDFB68-4B5D-F679-C583-487078C5F2AE}"/>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5" name="Google Shape;2079;ge166b67075_0_5224">
                <a:extLst>
                  <a:ext uri="{FF2B5EF4-FFF2-40B4-BE49-F238E27FC236}">
                    <a16:creationId xmlns:a16="http://schemas.microsoft.com/office/drawing/2014/main" id="{0252B724-CD13-FC51-8E19-B3E7DBDD948D}"/>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6" name="Google Shape;2080;ge166b67075_0_5224">
                <a:extLst>
                  <a:ext uri="{FF2B5EF4-FFF2-40B4-BE49-F238E27FC236}">
                    <a16:creationId xmlns:a16="http://schemas.microsoft.com/office/drawing/2014/main" id="{9357BFB9-A49F-6F97-01C5-EB8D0D1C9CD4}"/>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7" name="Google Shape;2081;ge166b67075_0_5224">
                <a:extLst>
                  <a:ext uri="{FF2B5EF4-FFF2-40B4-BE49-F238E27FC236}">
                    <a16:creationId xmlns:a16="http://schemas.microsoft.com/office/drawing/2014/main" id="{2ABD933B-F8C4-DBE1-58C9-7B6B7E8E5EB6}"/>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73" name="Google Shape;2082;ge166b67075_0_5224">
              <a:extLst>
                <a:ext uri="{FF2B5EF4-FFF2-40B4-BE49-F238E27FC236}">
                  <a16:creationId xmlns:a16="http://schemas.microsoft.com/office/drawing/2014/main" id="{042F1FD9-A54F-D357-4948-4C074AE5B5AE}"/>
                </a:ext>
              </a:extLst>
            </p:cNvPr>
            <p:cNvGrpSpPr/>
            <p:nvPr/>
          </p:nvGrpSpPr>
          <p:grpSpPr>
            <a:xfrm>
              <a:off x="6375916" y="4794989"/>
              <a:ext cx="917154" cy="451195"/>
              <a:chOff x="4345797" y="3491342"/>
              <a:chExt cx="1446387" cy="875426"/>
            </a:xfrm>
          </p:grpSpPr>
          <p:sp>
            <p:nvSpPr>
              <p:cNvPr id="74" name="Google Shape;2083;ge166b67075_0_5224">
                <a:extLst>
                  <a:ext uri="{FF2B5EF4-FFF2-40B4-BE49-F238E27FC236}">
                    <a16:creationId xmlns:a16="http://schemas.microsoft.com/office/drawing/2014/main" id="{3416EE77-1CDF-A49F-E0EC-691BA38304E7}"/>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75" name="Google Shape;2084;ge166b67075_0_5224">
                <a:extLst>
                  <a:ext uri="{FF2B5EF4-FFF2-40B4-BE49-F238E27FC236}">
                    <a16:creationId xmlns:a16="http://schemas.microsoft.com/office/drawing/2014/main" id="{A10694E4-E8B7-1CF8-A75B-BA8006BA4AC0}"/>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76" name="Google Shape;2085;ge166b67075_0_5224">
                <a:extLst>
                  <a:ext uri="{FF2B5EF4-FFF2-40B4-BE49-F238E27FC236}">
                    <a16:creationId xmlns:a16="http://schemas.microsoft.com/office/drawing/2014/main" id="{93F52A97-8401-64CB-6D3D-12724CCEC3D9}"/>
                  </a:ext>
                </a:extLst>
              </p:cNvPr>
              <p:cNvSpPr/>
              <p:nvPr/>
            </p:nvSpPr>
            <p:spPr>
              <a:xfrm>
                <a:off x="5052647" y="3708535"/>
                <a:ext cx="739537" cy="646728"/>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3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Feature</a:t>
                </a:r>
                <a:endParaRPr sz="525" dirty="0">
                  <a:solidFill>
                    <a:srgbClr val="000000"/>
                  </a:solidFill>
                  <a:latin typeface="Arial"/>
                  <a:ea typeface="Arial"/>
                  <a:cs typeface="Arial"/>
                  <a:sym typeface="Arial"/>
                </a:endParaRPr>
              </a:p>
            </p:txBody>
          </p:sp>
          <p:sp>
            <p:nvSpPr>
              <p:cNvPr id="77" name="Google Shape;2086;ge166b67075_0_5224">
                <a:extLst>
                  <a:ext uri="{FF2B5EF4-FFF2-40B4-BE49-F238E27FC236}">
                    <a16:creationId xmlns:a16="http://schemas.microsoft.com/office/drawing/2014/main" id="{71425274-0DBF-36CF-1498-A2D495D98B87}"/>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78" name="Google Shape;2087;ge166b67075_0_5224">
                <a:extLst>
                  <a:ext uri="{FF2B5EF4-FFF2-40B4-BE49-F238E27FC236}">
                    <a16:creationId xmlns:a16="http://schemas.microsoft.com/office/drawing/2014/main" id="{ACBAB173-F089-D879-7713-ECCF57BD9415}"/>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79" name="Google Shape;2088;ge166b67075_0_5224">
                <a:extLst>
                  <a:ext uri="{FF2B5EF4-FFF2-40B4-BE49-F238E27FC236}">
                    <a16:creationId xmlns:a16="http://schemas.microsoft.com/office/drawing/2014/main" id="{E9B8ED33-3550-F02D-A64B-63E348415E73}"/>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0" name="Google Shape;2089;ge166b67075_0_5224">
                <a:extLst>
                  <a:ext uri="{FF2B5EF4-FFF2-40B4-BE49-F238E27FC236}">
                    <a16:creationId xmlns:a16="http://schemas.microsoft.com/office/drawing/2014/main" id="{814B438A-42BD-A9E8-2FD0-27D115D8621B}"/>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sp>
        <p:nvSpPr>
          <p:cNvPr id="95" name="Google Shape;2090;ge166b67075_0_5224">
            <a:extLst>
              <a:ext uri="{FF2B5EF4-FFF2-40B4-BE49-F238E27FC236}">
                <a16:creationId xmlns:a16="http://schemas.microsoft.com/office/drawing/2014/main" id="{3FABD7E1-4FE2-3B34-8815-38FD311D0BB8}"/>
              </a:ext>
            </a:extLst>
          </p:cNvPr>
          <p:cNvSpPr txBox="1"/>
          <p:nvPr/>
        </p:nvSpPr>
        <p:spPr>
          <a:xfrm>
            <a:off x="3696579" y="3060312"/>
            <a:ext cx="1976850"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Program Release Train</a:t>
            </a:r>
            <a:endParaRPr sz="1050" dirty="0">
              <a:solidFill>
                <a:srgbClr val="000000"/>
              </a:solidFill>
              <a:latin typeface="Arial"/>
              <a:ea typeface="Arial"/>
              <a:cs typeface="Arial"/>
              <a:sym typeface="Arial"/>
            </a:endParaRPr>
          </a:p>
        </p:txBody>
      </p:sp>
      <p:sp>
        <p:nvSpPr>
          <p:cNvPr id="96" name="Google Shape;2091;ge166b67075_0_5224">
            <a:extLst>
              <a:ext uri="{FF2B5EF4-FFF2-40B4-BE49-F238E27FC236}">
                <a16:creationId xmlns:a16="http://schemas.microsoft.com/office/drawing/2014/main" id="{D8B20DD6-D4A1-494E-341D-B92BA18CC01D}"/>
              </a:ext>
            </a:extLst>
          </p:cNvPr>
          <p:cNvSpPr/>
          <p:nvPr/>
        </p:nvSpPr>
        <p:spPr>
          <a:xfrm>
            <a:off x="4872721" y="3374327"/>
            <a:ext cx="234900" cy="196425"/>
          </a:xfrm>
          <a:prstGeom prst="ellipse">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7" name="Google Shape;2092;ge166b67075_0_5224">
            <a:extLst>
              <a:ext uri="{FF2B5EF4-FFF2-40B4-BE49-F238E27FC236}">
                <a16:creationId xmlns:a16="http://schemas.microsoft.com/office/drawing/2014/main" id="{60F245ED-AE62-0D87-B862-B6F51C723A12}"/>
              </a:ext>
            </a:extLst>
          </p:cNvPr>
          <p:cNvSpPr/>
          <p:nvPr/>
        </p:nvSpPr>
        <p:spPr>
          <a:xfrm>
            <a:off x="4865733" y="3617714"/>
            <a:ext cx="234900" cy="196425"/>
          </a:xfrm>
          <a:prstGeom prst="ellipse">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8" name="Google Shape;2093;ge166b67075_0_5224">
            <a:extLst>
              <a:ext uri="{FF2B5EF4-FFF2-40B4-BE49-F238E27FC236}">
                <a16:creationId xmlns:a16="http://schemas.microsoft.com/office/drawing/2014/main" id="{37B86743-0E4D-B44F-087E-F695F4CB311B}"/>
              </a:ext>
            </a:extLst>
          </p:cNvPr>
          <p:cNvSpPr/>
          <p:nvPr/>
        </p:nvSpPr>
        <p:spPr>
          <a:xfrm>
            <a:off x="4859246" y="3879600"/>
            <a:ext cx="234900" cy="196425"/>
          </a:xfrm>
          <a:prstGeom prst="ellipse">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9" name="Google Shape;2094;ge166b67075_0_5224">
            <a:extLst>
              <a:ext uri="{FF2B5EF4-FFF2-40B4-BE49-F238E27FC236}">
                <a16:creationId xmlns:a16="http://schemas.microsoft.com/office/drawing/2014/main" id="{B4523BA7-D296-6D56-6F5A-E58382F90570}"/>
              </a:ext>
            </a:extLst>
          </p:cNvPr>
          <p:cNvSpPr txBox="1"/>
          <p:nvPr/>
        </p:nvSpPr>
        <p:spPr>
          <a:xfrm>
            <a:off x="5091769" y="3363500"/>
            <a:ext cx="532125" cy="32287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b="1" dirty="0">
                <a:solidFill>
                  <a:srgbClr val="595959"/>
                </a:solidFill>
                <a:latin typeface="Segoe UI Semilight" panose="020B0402040204020203" pitchFamily="34" charset="0"/>
                <a:ea typeface="Arial"/>
                <a:cs typeface="Segoe UI Semilight" panose="020B0402040204020203" pitchFamily="34" charset="0"/>
                <a:sym typeface="Quattrocento Sans"/>
              </a:rPr>
              <a:t>UI/UX</a:t>
            </a:r>
            <a:endParaRPr sz="1050" dirty="0">
              <a:solidFill>
                <a:srgbClr val="000000"/>
              </a:solidFill>
              <a:latin typeface="Arial"/>
              <a:ea typeface="Arial"/>
              <a:cs typeface="Arial"/>
              <a:sym typeface="Arial"/>
            </a:endParaRPr>
          </a:p>
        </p:txBody>
      </p:sp>
      <p:sp>
        <p:nvSpPr>
          <p:cNvPr id="100" name="Google Shape;2095;ge166b67075_0_5224">
            <a:extLst>
              <a:ext uri="{FF2B5EF4-FFF2-40B4-BE49-F238E27FC236}">
                <a16:creationId xmlns:a16="http://schemas.microsoft.com/office/drawing/2014/main" id="{EFA07CA7-52D1-5753-DC0A-3891C98A8319}"/>
              </a:ext>
            </a:extLst>
          </p:cNvPr>
          <p:cNvSpPr txBox="1"/>
          <p:nvPr/>
        </p:nvSpPr>
        <p:spPr>
          <a:xfrm>
            <a:off x="5091769" y="3608375"/>
            <a:ext cx="1225576" cy="32287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b="1" dirty="0">
                <a:solidFill>
                  <a:srgbClr val="595959"/>
                </a:solidFill>
                <a:latin typeface="Segoe UI Semilight" panose="020B0402040204020203" pitchFamily="34" charset="0"/>
                <a:ea typeface="Arial"/>
                <a:cs typeface="Segoe UI Semilight" panose="020B0402040204020203" pitchFamily="34" charset="0"/>
                <a:sym typeface="Quattrocento Sans"/>
              </a:rPr>
              <a:t>Business Services</a:t>
            </a:r>
            <a:endParaRPr sz="1050" dirty="0">
              <a:solidFill>
                <a:srgbClr val="000000"/>
              </a:solidFill>
              <a:latin typeface="Arial"/>
              <a:ea typeface="Arial"/>
              <a:cs typeface="Arial"/>
              <a:sym typeface="Arial"/>
            </a:endParaRPr>
          </a:p>
        </p:txBody>
      </p:sp>
      <p:sp>
        <p:nvSpPr>
          <p:cNvPr id="101" name="Google Shape;2096;ge166b67075_0_5224">
            <a:extLst>
              <a:ext uri="{FF2B5EF4-FFF2-40B4-BE49-F238E27FC236}">
                <a16:creationId xmlns:a16="http://schemas.microsoft.com/office/drawing/2014/main" id="{998135A0-B042-6EA4-8604-1A452C76EBFA}"/>
              </a:ext>
            </a:extLst>
          </p:cNvPr>
          <p:cNvSpPr txBox="1"/>
          <p:nvPr/>
        </p:nvSpPr>
        <p:spPr>
          <a:xfrm>
            <a:off x="5091768" y="3861223"/>
            <a:ext cx="799164" cy="32287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b="1" dirty="0">
                <a:solidFill>
                  <a:srgbClr val="595959"/>
                </a:solidFill>
                <a:latin typeface="Segoe UI Semilight" panose="020B0402040204020203" pitchFamily="34" charset="0"/>
                <a:ea typeface="Arial"/>
                <a:cs typeface="Segoe UI Semilight" panose="020B0402040204020203" pitchFamily="34" charset="0"/>
                <a:sym typeface="Quattrocento Sans"/>
              </a:rPr>
              <a:t>Platform</a:t>
            </a:r>
            <a:endParaRPr sz="1050" dirty="0">
              <a:solidFill>
                <a:srgbClr val="000000"/>
              </a:solidFill>
              <a:latin typeface="Arial"/>
              <a:ea typeface="Arial"/>
              <a:cs typeface="Arial"/>
              <a:sym typeface="Arial"/>
            </a:endParaRPr>
          </a:p>
        </p:txBody>
      </p:sp>
      <p:grpSp>
        <p:nvGrpSpPr>
          <p:cNvPr id="102" name="Google Shape;2097;ge166b67075_0_5224">
            <a:extLst>
              <a:ext uri="{FF2B5EF4-FFF2-40B4-BE49-F238E27FC236}">
                <a16:creationId xmlns:a16="http://schemas.microsoft.com/office/drawing/2014/main" id="{3CAB54D4-AED2-ABED-ABC0-72389D2F4A49}"/>
              </a:ext>
            </a:extLst>
          </p:cNvPr>
          <p:cNvGrpSpPr/>
          <p:nvPr/>
        </p:nvGrpSpPr>
        <p:grpSpPr>
          <a:xfrm>
            <a:off x="5644434" y="3369960"/>
            <a:ext cx="2391969" cy="662281"/>
            <a:chOff x="8752528" y="3689101"/>
            <a:chExt cx="4263189" cy="1196372"/>
          </a:xfrm>
        </p:grpSpPr>
        <p:grpSp>
          <p:nvGrpSpPr>
            <p:cNvPr id="103" name="Google Shape;2098;ge166b67075_0_5224">
              <a:extLst>
                <a:ext uri="{FF2B5EF4-FFF2-40B4-BE49-F238E27FC236}">
                  <a16:creationId xmlns:a16="http://schemas.microsoft.com/office/drawing/2014/main" id="{A985A6DF-6046-A35A-3E53-0D0993C4A49E}"/>
                </a:ext>
              </a:extLst>
            </p:cNvPr>
            <p:cNvGrpSpPr/>
            <p:nvPr/>
          </p:nvGrpSpPr>
          <p:grpSpPr>
            <a:xfrm>
              <a:off x="8752528" y="3689101"/>
              <a:ext cx="4263189" cy="281810"/>
              <a:chOff x="8809675" y="3826872"/>
              <a:chExt cx="4263189" cy="487392"/>
            </a:xfrm>
          </p:grpSpPr>
          <p:cxnSp>
            <p:nvCxnSpPr>
              <p:cNvPr id="122" name="Google Shape;2099;ge166b67075_0_5224">
                <a:extLst>
                  <a:ext uri="{FF2B5EF4-FFF2-40B4-BE49-F238E27FC236}">
                    <a16:creationId xmlns:a16="http://schemas.microsoft.com/office/drawing/2014/main" id="{247F60FF-0627-B225-48CB-D850C7634765}"/>
                  </a:ext>
                </a:extLst>
              </p:cNvPr>
              <p:cNvCxnSpPr/>
              <p:nvPr/>
            </p:nvCxnSpPr>
            <p:spPr>
              <a:xfrm>
                <a:off x="8809675" y="4082958"/>
                <a:ext cx="4252500" cy="0"/>
              </a:xfrm>
              <a:prstGeom prst="straightConnector1">
                <a:avLst/>
              </a:prstGeom>
              <a:noFill/>
              <a:ln w="9525" cap="flat" cmpd="sng">
                <a:solidFill>
                  <a:schemeClr val="dk2"/>
                </a:solidFill>
                <a:prstDash val="solid"/>
                <a:round/>
                <a:headEnd type="none" w="sm" len="sm"/>
                <a:tailEnd type="none" w="sm" len="sm"/>
              </a:ln>
            </p:spPr>
          </p:cxnSp>
          <p:grpSp>
            <p:nvGrpSpPr>
              <p:cNvPr id="123" name="Google Shape;2100;ge166b67075_0_5224">
                <a:extLst>
                  <a:ext uri="{FF2B5EF4-FFF2-40B4-BE49-F238E27FC236}">
                    <a16:creationId xmlns:a16="http://schemas.microsoft.com/office/drawing/2014/main" id="{C0BD2402-F16D-64E8-0345-E069837E35EE}"/>
                  </a:ext>
                </a:extLst>
              </p:cNvPr>
              <p:cNvGrpSpPr/>
              <p:nvPr/>
            </p:nvGrpSpPr>
            <p:grpSpPr>
              <a:xfrm>
                <a:off x="8809675" y="3826872"/>
                <a:ext cx="4263189" cy="487392"/>
                <a:chOff x="8809675" y="3826872"/>
                <a:chExt cx="4263189" cy="487392"/>
              </a:xfrm>
            </p:grpSpPr>
            <p:cxnSp>
              <p:nvCxnSpPr>
                <p:cNvPr id="124" name="Google Shape;2101;ge166b67075_0_5224">
                  <a:extLst>
                    <a:ext uri="{FF2B5EF4-FFF2-40B4-BE49-F238E27FC236}">
                      <a16:creationId xmlns:a16="http://schemas.microsoft.com/office/drawing/2014/main" id="{C62DA98E-1E68-07DC-73D5-DADF95D0D479}"/>
                    </a:ext>
                  </a:extLst>
                </p:cNvPr>
                <p:cNvCxnSpPr/>
                <p:nvPr/>
              </p:nvCxnSpPr>
              <p:spPr>
                <a:xfrm>
                  <a:off x="8809675" y="3827094"/>
                  <a:ext cx="0" cy="444900"/>
                </a:xfrm>
                <a:prstGeom prst="straightConnector1">
                  <a:avLst/>
                </a:prstGeom>
                <a:noFill/>
                <a:ln w="9525" cap="flat" cmpd="sng">
                  <a:solidFill>
                    <a:schemeClr val="dk2"/>
                  </a:solidFill>
                  <a:prstDash val="solid"/>
                  <a:round/>
                  <a:headEnd type="none" w="sm" len="sm"/>
                  <a:tailEnd type="none" w="sm" len="sm"/>
                </a:ln>
              </p:spPr>
            </p:cxnSp>
            <p:cxnSp>
              <p:nvCxnSpPr>
                <p:cNvPr id="125" name="Google Shape;2102;ge166b67075_0_5224">
                  <a:extLst>
                    <a:ext uri="{FF2B5EF4-FFF2-40B4-BE49-F238E27FC236}">
                      <a16:creationId xmlns:a16="http://schemas.microsoft.com/office/drawing/2014/main" id="{39A12212-E1EF-5A6A-9C93-EF29115A73CF}"/>
                    </a:ext>
                  </a:extLst>
                </p:cNvPr>
                <p:cNvCxnSpPr/>
                <p:nvPr/>
              </p:nvCxnSpPr>
              <p:spPr>
                <a:xfrm>
                  <a:off x="13072864"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26" name="Google Shape;2103;ge166b67075_0_5224">
                  <a:extLst>
                    <a:ext uri="{FF2B5EF4-FFF2-40B4-BE49-F238E27FC236}">
                      <a16:creationId xmlns:a16="http://schemas.microsoft.com/office/drawing/2014/main" id="{259A881D-1189-25F4-EBBC-D03E75767210}"/>
                    </a:ext>
                  </a:extLst>
                </p:cNvPr>
                <p:cNvCxnSpPr/>
                <p:nvPr/>
              </p:nvCxnSpPr>
              <p:spPr>
                <a:xfrm>
                  <a:off x="9662313" y="3869364"/>
                  <a:ext cx="0" cy="444900"/>
                </a:xfrm>
                <a:prstGeom prst="straightConnector1">
                  <a:avLst/>
                </a:prstGeom>
                <a:noFill/>
                <a:ln w="9525" cap="flat" cmpd="sng">
                  <a:solidFill>
                    <a:schemeClr val="dk2"/>
                  </a:solidFill>
                  <a:prstDash val="solid"/>
                  <a:round/>
                  <a:headEnd type="none" w="sm" len="sm"/>
                  <a:tailEnd type="none" w="sm" len="sm"/>
                </a:ln>
              </p:spPr>
            </p:cxnSp>
            <p:cxnSp>
              <p:nvCxnSpPr>
                <p:cNvPr id="127" name="Google Shape;2104;ge166b67075_0_5224">
                  <a:extLst>
                    <a:ext uri="{FF2B5EF4-FFF2-40B4-BE49-F238E27FC236}">
                      <a16:creationId xmlns:a16="http://schemas.microsoft.com/office/drawing/2014/main" id="{730835EB-4BB5-CA23-8CAC-F13A7B1E7DBF}"/>
                    </a:ext>
                  </a:extLst>
                </p:cNvPr>
                <p:cNvCxnSpPr/>
                <p:nvPr/>
              </p:nvCxnSpPr>
              <p:spPr>
                <a:xfrm>
                  <a:off x="10514951" y="3860510"/>
                  <a:ext cx="0" cy="444900"/>
                </a:xfrm>
                <a:prstGeom prst="straightConnector1">
                  <a:avLst/>
                </a:prstGeom>
                <a:noFill/>
                <a:ln w="9525" cap="flat" cmpd="sng">
                  <a:solidFill>
                    <a:schemeClr val="dk2"/>
                  </a:solidFill>
                  <a:prstDash val="solid"/>
                  <a:round/>
                  <a:headEnd type="none" w="sm" len="sm"/>
                  <a:tailEnd type="none" w="sm" len="sm"/>
                </a:ln>
              </p:spPr>
            </p:cxnSp>
            <p:cxnSp>
              <p:nvCxnSpPr>
                <p:cNvPr id="128" name="Google Shape;2105;ge166b67075_0_5224">
                  <a:extLst>
                    <a:ext uri="{FF2B5EF4-FFF2-40B4-BE49-F238E27FC236}">
                      <a16:creationId xmlns:a16="http://schemas.microsoft.com/office/drawing/2014/main" id="{4B94A31B-132A-33A5-D3C0-BA862B949D0E}"/>
                    </a:ext>
                  </a:extLst>
                </p:cNvPr>
                <p:cNvCxnSpPr/>
                <p:nvPr/>
              </p:nvCxnSpPr>
              <p:spPr>
                <a:xfrm>
                  <a:off x="11367589"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29" name="Google Shape;2106;ge166b67075_0_5224">
                  <a:extLst>
                    <a:ext uri="{FF2B5EF4-FFF2-40B4-BE49-F238E27FC236}">
                      <a16:creationId xmlns:a16="http://schemas.microsoft.com/office/drawing/2014/main" id="{5DFB87DD-EB55-8504-9A48-75818CD1E647}"/>
                    </a:ext>
                  </a:extLst>
                </p:cNvPr>
                <p:cNvCxnSpPr/>
                <p:nvPr/>
              </p:nvCxnSpPr>
              <p:spPr>
                <a:xfrm>
                  <a:off x="12220227" y="3826872"/>
                  <a:ext cx="0" cy="444900"/>
                </a:xfrm>
                <a:prstGeom prst="straightConnector1">
                  <a:avLst/>
                </a:prstGeom>
                <a:noFill/>
                <a:ln w="9525" cap="flat" cmpd="sng">
                  <a:solidFill>
                    <a:schemeClr val="dk2"/>
                  </a:solidFill>
                  <a:prstDash val="solid"/>
                  <a:round/>
                  <a:headEnd type="none" w="sm" len="sm"/>
                  <a:tailEnd type="none" w="sm" len="sm"/>
                </a:ln>
              </p:spPr>
            </p:cxnSp>
          </p:grpSp>
        </p:grpSp>
        <p:grpSp>
          <p:nvGrpSpPr>
            <p:cNvPr id="104" name="Google Shape;2107;ge166b67075_0_5224">
              <a:extLst>
                <a:ext uri="{FF2B5EF4-FFF2-40B4-BE49-F238E27FC236}">
                  <a16:creationId xmlns:a16="http://schemas.microsoft.com/office/drawing/2014/main" id="{7C1687FC-39E1-28F2-5A67-336A25CE20F3}"/>
                </a:ext>
              </a:extLst>
            </p:cNvPr>
            <p:cNvGrpSpPr/>
            <p:nvPr/>
          </p:nvGrpSpPr>
          <p:grpSpPr>
            <a:xfrm>
              <a:off x="8752528" y="4146116"/>
              <a:ext cx="4263189" cy="281810"/>
              <a:chOff x="8809675" y="3826872"/>
              <a:chExt cx="4263189" cy="487392"/>
            </a:xfrm>
          </p:grpSpPr>
          <p:cxnSp>
            <p:nvCxnSpPr>
              <p:cNvPr id="114" name="Google Shape;2108;ge166b67075_0_5224">
                <a:extLst>
                  <a:ext uri="{FF2B5EF4-FFF2-40B4-BE49-F238E27FC236}">
                    <a16:creationId xmlns:a16="http://schemas.microsoft.com/office/drawing/2014/main" id="{991B7365-3D61-8EA0-9548-63F962875FB9}"/>
                  </a:ext>
                </a:extLst>
              </p:cNvPr>
              <p:cNvCxnSpPr/>
              <p:nvPr/>
            </p:nvCxnSpPr>
            <p:spPr>
              <a:xfrm>
                <a:off x="8809675" y="4082958"/>
                <a:ext cx="4252500" cy="0"/>
              </a:xfrm>
              <a:prstGeom prst="straightConnector1">
                <a:avLst/>
              </a:prstGeom>
              <a:noFill/>
              <a:ln w="9525" cap="flat" cmpd="sng">
                <a:solidFill>
                  <a:schemeClr val="dk2"/>
                </a:solidFill>
                <a:prstDash val="solid"/>
                <a:round/>
                <a:headEnd type="none" w="sm" len="sm"/>
                <a:tailEnd type="none" w="sm" len="sm"/>
              </a:ln>
            </p:spPr>
          </p:cxnSp>
          <p:grpSp>
            <p:nvGrpSpPr>
              <p:cNvPr id="115" name="Google Shape;2109;ge166b67075_0_5224">
                <a:extLst>
                  <a:ext uri="{FF2B5EF4-FFF2-40B4-BE49-F238E27FC236}">
                    <a16:creationId xmlns:a16="http://schemas.microsoft.com/office/drawing/2014/main" id="{3CD1A5AF-3699-DE48-A0EA-880512400257}"/>
                  </a:ext>
                </a:extLst>
              </p:cNvPr>
              <p:cNvGrpSpPr/>
              <p:nvPr/>
            </p:nvGrpSpPr>
            <p:grpSpPr>
              <a:xfrm>
                <a:off x="8809675" y="3826872"/>
                <a:ext cx="4263189" cy="487392"/>
                <a:chOff x="8809675" y="3826872"/>
                <a:chExt cx="4263189" cy="487392"/>
              </a:xfrm>
            </p:grpSpPr>
            <p:cxnSp>
              <p:nvCxnSpPr>
                <p:cNvPr id="116" name="Google Shape;2110;ge166b67075_0_5224">
                  <a:extLst>
                    <a:ext uri="{FF2B5EF4-FFF2-40B4-BE49-F238E27FC236}">
                      <a16:creationId xmlns:a16="http://schemas.microsoft.com/office/drawing/2014/main" id="{99650954-B45E-388F-1527-D8E7A64F3640}"/>
                    </a:ext>
                  </a:extLst>
                </p:cNvPr>
                <p:cNvCxnSpPr/>
                <p:nvPr/>
              </p:nvCxnSpPr>
              <p:spPr>
                <a:xfrm>
                  <a:off x="8809675" y="3827094"/>
                  <a:ext cx="0" cy="444900"/>
                </a:xfrm>
                <a:prstGeom prst="straightConnector1">
                  <a:avLst/>
                </a:prstGeom>
                <a:noFill/>
                <a:ln w="9525" cap="flat" cmpd="sng">
                  <a:solidFill>
                    <a:schemeClr val="dk2"/>
                  </a:solidFill>
                  <a:prstDash val="solid"/>
                  <a:round/>
                  <a:headEnd type="none" w="sm" len="sm"/>
                  <a:tailEnd type="none" w="sm" len="sm"/>
                </a:ln>
              </p:spPr>
            </p:cxnSp>
            <p:cxnSp>
              <p:nvCxnSpPr>
                <p:cNvPr id="117" name="Google Shape;2111;ge166b67075_0_5224">
                  <a:extLst>
                    <a:ext uri="{FF2B5EF4-FFF2-40B4-BE49-F238E27FC236}">
                      <a16:creationId xmlns:a16="http://schemas.microsoft.com/office/drawing/2014/main" id="{9B45A3AF-6BA8-A2DA-FFEB-0D3DBE1613DA}"/>
                    </a:ext>
                  </a:extLst>
                </p:cNvPr>
                <p:cNvCxnSpPr/>
                <p:nvPr/>
              </p:nvCxnSpPr>
              <p:spPr>
                <a:xfrm>
                  <a:off x="13072864"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18" name="Google Shape;2112;ge166b67075_0_5224">
                  <a:extLst>
                    <a:ext uri="{FF2B5EF4-FFF2-40B4-BE49-F238E27FC236}">
                      <a16:creationId xmlns:a16="http://schemas.microsoft.com/office/drawing/2014/main" id="{6B7E8136-E5FC-95CD-919A-61326EFAFA47}"/>
                    </a:ext>
                  </a:extLst>
                </p:cNvPr>
                <p:cNvCxnSpPr/>
                <p:nvPr/>
              </p:nvCxnSpPr>
              <p:spPr>
                <a:xfrm>
                  <a:off x="9662313" y="3869364"/>
                  <a:ext cx="0" cy="444900"/>
                </a:xfrm>
                <a:prstGeom prst="straightConnector1">
                  <a:avLst/>
                </a:prstGeom>
                <a:noFill/>
                <a:ln w="9525" cap="flat" cmpd="sng">
                  <a:solidFill>
                    <a:schemeClr val="dk2"/>
                  </a:solidFill>
                  <a:prstDash val="solid"/>
                  <a:round/>
                  <a:headEnd type="none" w="sm" len="sm"/>
                  <a:tailEnd type="none" w="sm" len="sm"/>
                </a:ln>
              </p:spPr>
            </p:cxnSp>
            <p:cxnSp>
              <p:nvCxnSpPr>
                <p:cNvPr id="119" name="Google Shape;2113;ge166b67075_0_5224">
                  <a:extLst>
                    <a:ext uri="{FF2B5EF4-FFF2-40B4-BE49-F238E27FC236}">
                      <a16:creationId xmlns:a16="http://schemas.microsoft.com/office/drawing/2014/main" id="{EF7F898C-1980-B98C-E3EB-8590BE58502C}"/>
                    </a:ext>
                  </a:extLst>
                </p:cNvPr>
                <p:cNvCxnSpPr/>
                <p:nvPr/>
              </p:nvCxnSpPr>
              <p:spPr>
                <a:xfrm>
                  <a:off x="10514951" y="3860510"/>
                  <a:ext cx="0" cy="444900"/>
                </a:xfrm>
                <a:prstGeom prst="straightConnector1">
                  <a:avLst/>
                </a:prstGeom>
                <a:noFill/>
                <a:ln w="9525" cap="flat" cmpd="sng">
                  <a:solidFill>
                    <a:schemeClr val="dk2"/>
                  </a:solidFill>
                  <a:prstDash val="solid"/>
                  <a:round/>
                  <a:headEnd type="none" w="sm" len="sm"/>
                  <a:tailEnd type="none" w="sm" len="sm"/>
                </a:ln>
              </p:spPr>
            </p:cxnSp>
            <p:cxnSp>
              <p:nvCxnSpPr>
                <p:cNvPr id="120" name="Google Shape;2114;ge166b67075_0_5224">
                  <a:extLst>
                    <a:ext uri="{FF2B5EF4-FFF2-40B4-BE49-F238E27FC236}">
                      <a16:creationId xmlns:a16="http://schemas.microsoft.com/office/drawing/2014/main" id="{98D7F86A-9E0A-17F7-1B5F-FE30163A4A90}"/>
                    </a:ext>
                  </a:extLst>
                </p:cNvPr>
                <p:cNvCxnSpPr/>
                <p:nvPr/>
              </p:nvCxnSpPr>
              <p:spPr>
                <a:xfrm>
                  <a:off x="11367589"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21" name="Google Shape;2115;ge166b67075_0_5224">
                  <a:extLst>
                    <a:ext uri="{FF2B5EF4-FFF2-40B4-BE49-F238E27FC236}">
                      <a16:creationId xmlns:a16="http://schemas.microsoft.com/office/drawing/2014/main" id="{E699E3E9-15B6-311E-DCF7-E6E7AFB06E10}"/>
                    </a:ext>
                  </a:extLst>
                </p:cNvPr>
                <p:cNvCxnSpPr/>
                <p:nvPr/>
              </p:nvCxnSpPr>
              <p:spPr>
                <a:xfrm>
                  <a:off x="12220227" y="3826872"/>
                  <a:ext cx="0" cy="444900"/>
                </a:xfrm>
                <a:prstGeom prst="straightConnector1">
                  <a:avLst/>
                </a:prstGeom>
                <a:noFill/>
                <a:ln w="9525" cap="flat" cmpd="sng">
                  <a:solidFill>
                    <a:schemeClr val="dk2"/>
                  </a:solidFill>
                  <a:prstDash val="solid"/>
                  <a:round/>
                  <a:headEnd type="none" w="sm" len="sm"/>
                  <a:tailEnd type="none" w="sm" len="sm"/>
                </a:ln>
              </p:spPr>
            </p:cxnSp>
          </p:grpSp>
        </p:grpSp>
        <p:grpSp>
          <p:nvGrpSpPr>
            <p:cNvPr id="105" name="Google Shape;2116;ge166b67075_0_5224">
              <a:extLst>
                <a:ext uri="{FF2B5EF4-FFF2-40B4-BE49-F238E27FC236}">
                  <a16:creationId xmlns:a16="http://schemas.microsoft.com/office/drawing/2014/main" id="{8844953D-44D9-0022-6A95-911C5FFE25AA}"/>
                </a:ext>
              </a:extLst>
            </p:cNvPr>
            <p:cNvGrpSpPr/>
            <p:nvPr/>
          </p:nvGrpSpPr>
          <p:grpSpPr>
            <a:xfrm>
              <a:off x="8752528" y="4603663"/>
              <a:ext cx="4263189" cy="281810"/>
              <a:chOff x="8809675" y="3826872"/>
              <a:chExt cx="4263189" cy="487392"/>
            </a:xfrm>
          </p:grpSpPr>
          <p:cxnSp>
            <p:nvCxnSpPr>
              <p:cNvPr id="106" name="Google Shape;2117;ge166b67075_0_5224">
                <a:extLst>
                  <a:ext uri="{FF2B5EF4-FFF2-40B4-BE49-F238E27FC236}">
                    <a16:creationId xmlns:a16="http://schemas.microsoft.com/office/drawing/2014/main" id="{C1A09831-E1B5-C42C-8810-AD4A4FAE0884}"/>
                  </a:ext>
                </a:extLst>
              </p:cNvPr>
              <p:cNvCxnSpPr/>
              <p:nvPr/>
            </p:nvCxnSpPr>
            <p:spPr>
              <a:xfrm>
                <a:off x="8809675" y="4082958"/>
                <a:ext cx="4252500" cy="0"/>
              </a:xfrm>
              <a:prstGeom prst="straightConnector1">
                <a:avLst/>
              </a:prstGeom>
              <a:noFill/>
              <a:ln w="9525" cap="flat" cmpd="sng">
                <a:solidFill>
                  <a:schemeClr val="dk2"/>
                </a:solidFill>
                <a:prstDash val="solid"/>
                <a:round/>
                <a:headEnd type="none" w="sm" len="sm"/>
                <a:tailEnd type="none" w="sm" len="sm"/>
              </a:ln>
            </p:spPr>
          </p:cxnSp>
          <p:grpSp>
            <p:nvGrpSpPr>
              <p:cNvPr id="107" name="Google Shape;2118;ge166b67075_0_5224">
                <a:extLst>
                  <a:ext uri="{FF2B5EF4-FFF2-40B4-BE49-F238E27FC236}">
                    <a16:creationId xmlns:a16="http://schemas.microsoft.com/office/drawing/2014/main" id="{23DA0333-A9FB-D383-7BC5-C9942041FA34}"/>
                  </a:ext>
                </a:extLst>
              </p:cNvPr>
              <p:cNvGrpSpPr/>
              <p:nvPr/>
            </p:nvGrpSpPr>
            <p:grpSpPr>
              <a:xfrm>
                <a:off x="8809675" y="3826872"/>
                <a:ext cx="4263189" cy="487392"/>
                <a:chOff x="8809675" y="3826872"/>
                <a:chExt cx="4263189" cy="487392"/>
              </a:xfrm>
            </p:grpSpPr>
            <p:cxnSp>
              <p:nvCxnSpPr>
                <p:cNvPr id="108" name="Google Shape;2119;ge166b67075_0_5224">
                  <a:extLst>
                    <a:ext uri="{FF2B5EF4-FFF2-40B4-BE49-F238E27FC236}">
                      <a16:creationId xmlns:a16="http://schemas.microsoft.com/office/drawing/2014/main" id="{DD7BD594-15BD-81BA-2503-A4F64A107FAD}"/>
                    </a:ext>
                  </a:extLst>
                </p:cNvPr>
                <p:cNvCxnSpPr/>
                <p:nvPr/>
              </p:nvCxnSpPr>
              <p:spPr>
                <a:xfrm>
                  <a:off x="8809675" y="3827094"/>
                  <a:ext cx="0" cy="444900"/>
                </a:xfrm>
                <a:prstGeom prst="straightConnector1">
                  <a:avLst/>
                </a:prstGeom>
                <a:noFill/>
                <a:ln w="9525" cap="flat" cmpd="sng">
                  <a:solidFill>
                    <a:schemeClr val="dk2"/>
                  </a:solidFill>
                  <a:prstDash val="solid"/>
                  <a:round/>
                  <a:headEnd type="none" w="sm" len="sm"/>
                  <a:tailEnd type="none" w="sm" len="sm"/>
                </a:ln>
              </p:spPr>
            </p:cxnSp>
            <p:cxnSp>
              <p:nvCxnSpPr>
                <p:cNvPr id="109" name="Google Shape;2120;ge166b67075_0_5224">
                  <a:extLst>
                    <a:ext uri="{FF2B5EF4-FFF2-40B4-BE49-F238E27FC236}">
                      <a16:creationId xmlns:a16="http://schemas.microsoft.com/office/drawing/2014/main" id="{608861C3-886B-4BBB-48D7-4AF60BD1610A}"/>
                    </a:ext>
                  </a:extLst>
                </p:cNvPr>
                <p:cNvCxnSpPr/>
                <p:nvPr/>
              </p:nvCxnSpPr>
              <p:spPr>
                <a:xfrm>
                  <a:off x="13072864"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10" name="Google Shape;2121;ge166b67075_0_5224">
                  <a:extLst>
                    <a:ext uri="{FF2B5EF4-FFF2-40B4-BE49-F238E27FC236}">
                      <a16:creationId xmlns:a16="http://schemas.microsoft.com/office/drawing/2014/main" id="{E3B91720-B168-99C8-BE00-F219940F1FF5}"/>
                    </a:ext>
                  </a:extLst>
                </p:cNvPr>
                <p:cNvCxnSpPr/>
                <p:nvPr/>
              </p:nvCxnSpPr>
              <p:spPr>
                <a:xfrm>
                  <a:off x="9662313" y="3869364"/>
                  <a:ext cx="0" cy="444900"/>
                </a:xfrm>
                <a:prstGeom prst="straightConnector1">
                  <a:avLst/>
                </a:prstGeom>
                <a:noFill/>
                <a:ln w="9525" cap="flat" cmpd="sng">
                  <a:solidFill>
                    <a:schemeClr val="dk2"/>
                  </a:solidFill>
                  <a:prstDash val="solid"/>
                  <a:round/>
                  <a:headEnd type="none" w="sm" len="sm"/>
                  <a:tailEnd type="none" w="sm" len="sm"/>
                </a:ln>
              </p:spPr>
            </p:cxnSp>
            <p:cxnSp>
              <p:nvCxnSpPr>
                <p:cNvPr id="111" name="Google Shape;2122;ge166b67075_0_5224">
                  <a:extLst>
                    <a:ext uri="{FF2B5EF4-FFF2-40B4-BE49-F238E27FC236}">
                      <a16:creationId xmlns:a16="http://schemas.microsoft.com/office/drawing/2014/main" id="{B91C9184-BBA1-6901-B051-B51FB56F6E25}"/>
                    </a:ext>
                  </a:extLst>
                </p:cNvPr>
                <p:cNvCxnSpPr/>
                <p:nvPr/>
              </p:nvCxnSpPr>
              <p:spPr>
                <a:xfrm>
                  <a:off x="10514951" y="3860510"/>
                  <a:ext cx="0" cy="444900"/>
                </a:xfrm>
                <a:prstGeom prst="straightConnector1">
                  <a:avLst/>
                </a:prstGeom>
                <a:noFill/>
                <a:ln w="9525" cap="flat" cmpd="sng">
                  <a:solidFill>
                    <a:schemeClr val="dk2"/>
                  </a:solidFill>
                  <a:prstDash val="solid"/>
                  <a:round/>
                  <a:headEnd type="none" w="sm" len="sm"/>
                  <a:tailEnd type="none" w="sm" len="sm"/>
                </a:ln>
              </p:spPr>
            </p:cxnSp>
            <p:cxnSp>
              <p:nvCxnSpPr>
                <p:cNvPr id="112" name="Google Shape;2123;ge166b67075_0_5224">
                  <a:extLst>
                    <a:ext uri="{FF2B5EF4-FFF2-40B4-BE49-F238E27FC236}">
                      <a16:creationId xmlns:a16="http://schemas.microsoft.com/office/drawing/2014/main" id="{75A294E1-798E-7294-6993-ED1BCEC0735B}"/>
                    </a:ext>
                  </a:extLst>
                </p:cNvPr>
                <p:cNvCxnSpPr/>
                <p:nvPr/>
              </p:nvCxnSpPr>
              <p:spPr>
                <a:xfrm>
                  <a:off x="11367589" y="3831827"/>
                  <a:ext cx="0" cy="444900"/>
                </a:xfrm>
                <a:prstGeom prst="straightConnector1">
                  <a:avLst/>
                </a:prstGeom>
                <a:noFill/>
                <a:ln w="9525" cap="flat" cmpd="sng">
                  <a:solidFill>
                    <a:schemeClr val="dk2"/>
                  </a:solidFill>
                  <a:prstDash val="solid"/>
                  <a:round/>
                  <a:headEnd type="none" w="sm" len="sm"/>
                  <a:tailEnd type="none" w="sm" len="sm"/>
                </a:ln>
              </p:spPr>
            </p:cxnSp>
            <p:cxnSp>
              <p:nvCxnSpPr>
                <p:cNvPr id="113" name="Google Shape;2124;ge166b67075_0_5224">
                  <a:extLst>
                    <a:ext uri="{FF2B5EF4-FFF2-40B4-BE49-F238E27FC236}">
                      <a16:creationId xmlns:a16="http://schemas.microsoft.com/office/drawing/2014/main" id="{E7BA50C7-F9E0-7082-92EB-DC0A983C9F6C}"/>
                    </a:ext>
                  </a:extLst>
                </p:cNvPr>
                <p:cNvCxnSpPr/>
                <p:nvPr/>
              </p:nvCxnSpPr>
              <p:spPr>
                <a:xfrm>
                  <a:off x="12220227" y="3826872"/>
                  <a:ext cx="0" cy="444900"/>
                </a:xfrm>
                <a:prstGeom prst="straightConnector1">
                  <a:avLst/>
                </a:prstGeom>
                <a:noFill/>
                <a:ln w="9525" cap="flat" cmpd="sng">
                  <a:solidFill>
                    <a:schemeClr val="dk2"/>
                  </a:solidFill>
                  <a:prstDash val="solid"/>
                  <a:round/>
                  <a:headEnd type="none" w="sm" len="sm"/>
                  <a:tailEnd type="none" w="sm" len="sm"/>
                </a:ln>
              </p:spPr>
            </p:cxnSp>
          </p:grpSp>
        </p:grpSp>
      </p:grpSp>
      <p:sp>
        <p:nvSpPr>
          <p:cNvPr id="130" name="Google Shape;2125;ge166b67075_0_5224">
            <a:extLst>
              <a:ext uri="{FF2B5EF4-FFF2-40B4-BE49-F238E27FC236}">
                <a16:creationId xmlns:a16="http://schemas.microsoft.com/office/drawing/2014/main" id="{F0805D6A-6C01-EAB4-88EA-A4FA46252AA8}"/>
              </a:ext>
            </a:extLst>
          </p:cNvPr>
          <p:cNvSpPr txBox="1"/>
          <p:nvPr/>
        </p:nvSpPr>
        <p:spPr>
          <a:xfrm>
            <a:off x="5939236" y="3060311"/>
            <a:ext cx="2586341"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Program Increment </a:t>
            </a:r>
            <a:r>
              <a:rPr lang="en-US"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(8-12 weeks)</a:t>
            </a:r>
            <a:endParaRPr sz="1050" dirty="0">
              <a:solidFill>
                <a:srgbClr val="000000"/>
              </a:solidFill>
              <a:latin typeface="Arial"/>
              <a:ea typeface="Arial"/>
              <a:cs typeface="Arial"/>
              <a:sym typeface="Arial"/>
            </a:endParaRPr>
          </a:p>
        </p:txBody>
      </p:sp>
      <p:sp>
        <p:nvSpPr>
          <p:cNvPr id="131" name="Google Shape;2126;ge166b67075_0_5224">
            <a:extLst>
              <a:ext uri="{FF2B5EF4-FFF2-40B4-BE49-F238E27FC236}">
                <a16:creationId xmlns:a16="http://schemas.microsoft.com/office/drawing/2014/main" id="{0F2965D0-64BF-EC09-752C-93E8F4A0095E}"/>
              </a:ext>
            </a:extLst>
          </p:cNvPr>
          <p:cNvSpPr/>
          <p:nvPr/>
        </p:nvSpPr>
        <p:spPr>
          <a:xfrm>
            <a:off x="3778332" y="3451882"/>
            <a:ext cx="208800" cy="5931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68569" tIns="34275" rIns="68569" bIns="34275" anchor="ctr" anchorCtr="0">
            <a:noAutofit/>
          </a:bodyPr>
          <a:lstStyle/>
          <a:p>
            <a:pPr algn="ctr" defTabSz="685777">
              <a:buClr>
                <a:srgbClr val="000000"/>
              </a:buClr>
              <a:buSzPts val="1600"/>
            </a:pPr>
            <a:endParaRPr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pic>
        <p:nvPicPr>
          <p:cNvPr id="132" name="Google Shape;2127;ge166b67075_0_5224" descr="Teacher">
            <a:extLst>
              <a:ext uri="{FF2B5EF4-FFF2-40B4-BE49-F238E27FC236}">
                <a16:creationId xmlns:a16="http://schemas.microsoft.com/office/drawing/2014/main" id="{F0C29712-8F37-AFA6-B802-DEE95546CF09}"/>
              </a:ext>
            </a:extLst>
          </p:cNvPr>
          <p:cNvPicPr preferRelativeResize="0"/>
          <p:nvPr/>
        </p:nvPicPr>
        <p:blipFill rotWithShape="1">
          <a:blip r:embed="rId3">
            <a:alphaModFix/>
          </a:blip>
          <a:srcRect/>
          <a:stretch/>
        </p:blipFill>
        <p:spPr>
          <a:xfrm>
            <a:off x="3133810" y="3764333"/>
            <a:ext cx="488730" cy="410696"/>
          </a:xfrm>
          <a:prstGeom prst="rect">
            <a:avLst/>
          </a:prstGeom>
          <a:noFill/>
          <a:ln>
            <a:noFill/>
          </a:ln>
        </p:spPr>
      </p:pic>
      <p:sp>
        <p:nvSpPr>
          <p:cNvPr id="133" name="Google Shape;2128;ge166b67075_0_5224">
            <a:extLst>
              <a:ext uri="{FF2B5EF4-FFF2-40B4-BE49-F238E27FC236}">
                <a16:creationId xmlns:a16="http://schemas.microsoft.com/office/drawing/2014/main" id="{BAFE1BC7-A7C4-6F86-0536-46E290754A4C}"/>
              </a:ext>
            </a:extLst>
          </p:cNvPr>
          <p:cNvSpPr txBox="1"/>
          <p:nvPr/>
        </p:nvSpPr>
        <p:spPr>
          <a:xfrm>
            <a:off x="2973159" y="3346862"/>
            <a:ext cx="865498" cy="576538"/>
          </a:xfrm>
          <a:prstGeom prst="rect">
            <a:avLst/>
          </a:prstGeom>
          <a:noFill/>
          <a:ln>
            <a:noFill/>
          </a:ln>
        </p:spPr>
        <p:txBody>
          <a:bodyPr spcFirstLastPara="1" wrap="square" lIns="68569" tIns="34275" rIns="68569" bIns="34275" anchor="t" anchorCtr="0">
            <a:spAutoFit/>
          </a:bodyPr>
          <a:lstStyle/>
          <a:p>
            <a:pPr algn="ctr" defTabSz="685777">
              <a:lnSpc>
                <a:spcPct val="157142"/>
              </a:lnSpc>
              <a:buClr>
                <a:srgbClr val="595959"/>
              </a:buClr>
              <a:buSzPts val="1400"/>
            </a:pPr>
            <a:r>
              <a:rPr lang="en-US" sz="105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Big Room Planning</a:t>
            </a:r>
            <a:endParaRPr sz="1050" dirty="0">
              <a:solidFill>
                <a:srgbClr val="000000"/>
              </a:solidFill>
              <a:latin typeface="Arial"/>
              <a:ea typeface="Arial"/>
              <a:cs typeface="Arial"/>
              <a:sym typeface="Arial"/>
            </a:endParaRPr>
          </a:p>
        </p:txBody>
      </p:sp>
      <p:pic>
        <p:nvPicPr>
          <p:cNvPr id="134" name="Google Shape;2129;ge166b67075_0_5224" descr="Meeting">
            <a:extLst>
              <a:ext uri="{FF2B5EF4-FFF2-40B4-BE49-F238E27FC236}">
                <a16:creationId xmlns:a16="http://schemas.microsoft.com/office/drawing/2014/main" id="{78EA0851-67FA-1720-7B2E-D94FE0C4854A}"/>
              </a:ext>
            </a:extLst>
          </p:cNvPr>
          <p:cNvPicPr preferRelativeResize="0"/>
          <p:nvPr/>
        </p:nvPicPr>
        <p:blipFill rotWithShape="1">
          <a:blip r:embed="rId4">
            <a:alphaModFix/>
          </a:blip>
          <a:srcRect/>
          <a:stretch/>
        </p:blipFill>
        <p:spPr>
          <a:xfrm>
            <a:off x="4890399" y="3886255"/>
            <a:ext cx="185587" cy="147661"/>
          </a:xfrm>
          <a:prstGeom prst="rect">
            <a:avLst/>
          </a:prstGeom>
          <a:noFill/>
          <a:ln>
            <a:noFill/>
          </a:ln>
        </p:spPr>
      </p:pic>
      <p:pic>
        <p:nvPicPr>
          <p:cNvPr id="135" name="Google Shape;2130;ge166b67075_0_5224" descr="Meeting">
            <a:extLst>
              <a:ext uri="{FF2B5EF4-FFF2-40B4-BE49-F238E27FC236}">
                <a16:creationId xmlns:a16="http://schemas.microsoft.com/office/drawing/2014/main" id="{31577943-6770-2FC7-FC61-EFDEC23680C4}"/>
              </a:ext>
            </a:extLst>
          </p:cNvPr>
          <p:cNvPicPr preferRelativeResize="0"/>
          <p:nvPr/>
        </p:nvPicPr>
        <p:blipFill rotWithShape="1">
          <a:blip r:embed="rId4">
            <a:alphaModFix/>
          </a:blip>
          <a:srcRect/>
          <a:stretch/>
        </p:blipFill>
        <p:spPr>
          <a:xfrm>
            <a:off x="4899412" y="3632899"/>
            <a:ext cx="185587" cy="147661"/>
          </a:xfrm>
          <a:prstGeom prst="rect">
            <a:avLst/>
          </a:prstGeom>
          <a:noFill/>
          <a:ln>
            <a:noFill/>
          </a:ln>
        </p:spPr>
      </p:pic>
      <p:pic>
        <p:nvPicPr>
          <p:cNvPr id="136" name="Google Shape;2131;ge166b67075_0_5224" descr="Meeting">
            <a:extLst>
              <a:ext uri="{FF2B5EF4-FFF2-40B4-BE49-F238E27FC236}">
                <a16:creationId xmlns:a16="http://schemas.microsoft.com/office/drawing/2014/main" id="{0AE00AE6-980D-6AA6-6731-E8DB9E1A90F3}"/>
              </a:ext>
            </a:extLst>
          </p:cNvPr>
          <p:cNvPicPr preferRelativeResize="0"/>
          <p:nvPr/>
        </p:nvPicPr>
        <p:blipFill rotWithShape="1">
          <a:blip r:embed="rId4">
            <a:alphaModFix/>
          </a:blip>
          <a:srcRect/>
          <a:stretch/>
        </p:blipFill>
        <p:spPr>
          <a:xfrm>
            <a:off x="4890723" y="3386821"/>
            <a:ext cx="185587" cy="147661"/>
          </a:xfrm>
          <a:prstGeom prst="rect">
            <a:avLst/>
          </a:prstGeom>
          <a:noFill/>
          <a:ln>
            <a:noFill/>
          </a:ln>
        </p:spPr>
      </p:pic>
      <p:sp>
        <p:nvSpPr>
          <p:cNvPr id="137" name="Google Shape;2132;ge166b67075_0_5224">
            <a:extLst>
              <a:ext uri="{FF2B5EF4-FFF2-40B4-BE49-F238E27FC236}">
                <a16:creationId xmlns:a16="http://schemas.microsoft.com/office/drawing/2014/main" id="{F016D1C9-E3CF-591B-727E-1FB88324B7D2}"/>
              </a:ext>
            </a:extLst>
          </p:cNvPr>
          <p:cNvSpPr/>
          <p:nvPr/>
        </p:nvSpPr>
        <p:spPr>
          <a:xfrm flipH="1">
            <a:off x="8102582" y="3393677"/>
            <a:ext cx="208800" cy="593100"/>
          </a:xfrm>
          <a:prstGeom prst="lef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68569" tIns="34275" rIns="68569" bIns="34275" anchor="ctr" anchorCtr="0">
            <a:noAutofit/>
          </a:bodyPr>
          <a:lstStyle/>
          <a:p>
            <a:pPr algn="ctr" defTabSz="685777">
              <a:buClr>
                <a:srgbClr val="000000"/>
              </a:buClr>
              <a:buSzPts val="1600"/>
            </a:pPr>
            <a:endParaRPr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38" name="Google Shape;2133;ge166b67075_0_5224">
            <a:extLst>
              <a:ext uri="{FF2B5EF4-FFF2-40B4-BE49-F238E27FC236}">
                <a16:creationId xmlns:a16="http://schemas.microsoft.com/office/drawing/2014/main" id="{B41F7961-C0F7-56B0-3AC1-4C4420D3B5D6}"/>
              </a:ext>
            </a:extLst>
          </p:cNvPr>
          <p:cNvSpPr txBox="1"/>
          <p:nvPr/>
        </p:nvSpPr>
        <p:spPr>
          <a:xfrm>
            <a:off x="8299839" y="3449930"/>
            <a:ext cx="932175" cy="484718"/>
          </a:xfrm>
          <a:prstGeom prst="rect">
            <a:avLst/>
          </a:prstGeom>
          <a:noFill/>
          <a:ln>
            <a:noFill/>
          </a:ln>
        </p:spPr>
        <p:txBody>
          <a:bodyPr spcFirstLastPara="1" wrap="square" lIns="68569" tIns="34275" rIns="68569" bIns="34275" anchor="t" anchorCtr="0">
            <a:spAutoFit/>
          </a:bodyPr>
          <a:lstStyle/>
          <a:p>
            <a:pPr defTabSz="685777">
              <a:buClr>
                <a:srgbClr val="595959"/>
              </a:buClr>
              <a:buSzPts val="1200"/>
            </a:pPr>
            <a:r>
              <a:rPr lang="en-US" sz="9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Release &amp; Change Management</a:t>
            </a:r>
            <a:endParaRPr sz="1050" dirty="0">
              <a:solidFill>
                <a:srgbClr val="000000"/>
              </a:solidFill>
              <a:latin typeface="Arial"/>
              <a:ea typeface="Arial"/>
              <a:cs typeface="Arial"/>
              <a:sym typeface="Arial"/>
            </a:endParaRPr>
          </a:p>
        </p:txBody>
      </p:sp>
      <p:sp>
        <p:nvSpPr>
          <p:cNvPr id="139" name="Google Shape;2134;ge166b67075_0_5224">
            <a:extLst>
              <a:ext uri="{FF2B5EF4-FFF2-40B4-BE49-F238E27FC236}">
                <a16:creationId xmlns:a16="http://schemas.microsoft.com/office/drawing/2014/main" id="{A1D83ADE-0F45-A8A2-782A-26CE879A8DBF}"/>
              </a:ext>
            </a:extLst>
          </p:cNvPr>
          <p:cNvSpPr/>
          <p:nvPr/>
        </p:nvSpPr>
        <p:spPr>
          <a:xfrm>
            <a:off x="4590735" y="4576615"/>
            <a:ext cx="633375" cy="481050"/>
          </a:xfrm>
          <a:prstGeom prst="ellipse">
            <a:avLst/>
          </a:prstGeom>
          <a:solidFill>
            <a:srgbClr val="6497E0"/>
          </a:solidFill>
          <a:ln>
            <a:noFill/>
          </a:ln>
        </p:spPr>
        <p:txBody>
          <a:bodyPr spcFirstLastPara="1" wrap="square" lIns="68569" tIns="34275" rIns="68569" bIns="34275" anchor="ctr" anchorCtr="0">
            <a:noAutofit/>
          </a:bodyPr>
          <a:lstStyle/>
          <a:p>
            <a:pPr algn="ctr" defTabSz="685777">
              <a:buClr>
                <a:prstClr val="white"/>
              </a:buClr>
              <a:buSzPts val="2000"/>
            </a:pPr>
            <a:endParaRPr sz="15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40" name="Google Shape;2135;ge166b67075_0_5224">
            <a:extLst>
              <a:ext uri="{FF2B5EF4-FFF2-40B4-BE49-F238E27FC236}">
                <a16:creationId xmlns:a16="http://schemas.microsoft.com/office/drawing/2014/main" id="{F92FDE3D-9B77-FAE7-6FF4-107DA497CD84}"/>
              </a:ext>
            </a:extLst>
          </p:cNvPr>
          <p:cNvSpPr txBox="1"/>
          <p:nvPr/>
        </p:nvSpPr>
        <p:spPr>
          <a:xfrm>
            <a:off x="4413915" y="4329348"/>
            <a:ext cx="1230518"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Product Team</a:t>
            </a:r>
            <a:endParaRPr sz="1050" dirty="0">
              <a:solidFill>
                <a:srgbClr val="000000"/>
              </a:solidFill>
              <a:latin typeface="Arial"/>
              <a:ea typeface="Arial"/>
              <a:cs typeface="Arial"/>
              <a:sym typeface="Arial"/>
            </a:endParaRPr>
          </a:p>
        </p:txBody>
      </p:sp>
      <p:pic>
        <p:nvPicPr>
          <p:cNvPr id="141" name="Google Shape;2136;ge166b67075_0_5224" descr="Meeting">
            <a:extLst>
              <a:ext uri="{FF2B5EF4-FFF2-40B4-BE49-F238E27FC236}">
                <a16:creationId xmlns:a16="http://schemas.microsoft.com/office/drawing/2014/main" id="{0575B244-8A48-01D3-557A-637EC4063CA0}"/>
              </a:ext>
            </a:extLst>
          </p:cNvPr>
          <p:cNvPicPr preferRelativeResize="0"/>
          <p:nvPr/>
        </p:nvPicPr>
        <p:blipFill rotWithShape="1">
          <a:blip r:embed="rId5">
            <a:alphaModFix/>
          </a:blip>
          <a:srcRect/>
          <a:stretch/>
        </p:blipFill>
        <p:spPr>
          <a:xfrm>
            <a:off x="4682035" y="4555059"/>
            <a:ext cx="448817" cy="475298"/>
          </a:xfrm>
          <a:prstGeom prst="rect">
            <a:avLst/>
          </a:prstGeom>
          <a:noFill/>
          <a:ln>
            <a:noFill/>
          </a:ln>
        </p:spPr>
      </p:pic>
      <p:grpSp>
        <p:nvGrpSpPr>
          <p:cNvPr id="142" name="Google Shape;2137;ge166b67075_0_5224">
            <a:extLst>
              <a:ext uri="{FF2B5EF4-FFF2-40B4-BE49-F238E27FC236}">
                <a16:creationId xmlns:a16="http://schemas.microsoft.com/office/drawing/2014/main" id="{872ED8C0-4AB0-761D-5F88-29C75589DC80}"/>
              </a:ext>
            </a:extLst>
          </p:cNvPr>
          <p:cNvGrpSpPr/>
          <p:nvPr/>
        </p:nvGrpSpPr>
        <p:grpSpPr>
          <a:xfrm>
            <a:off x="5699393" y="4829871"/>
            <a:ext cx="489713" cy="227338"/>
            <a:chOff x="8809675" y="3827094"/>
            <a:chExt cx="852638" cy="487170"/>
          </a:xfrm>
        </p:grpSpPr>
        <p:cxnSp>
          <p:nvCxnSpPr>
            <p:cNvPr id="143" name="Google Shape;2138;ge166b67075_0_5224">
              <a:extLst>
                <a:ext uri="{FF2B5EF4-FFF2-40B4-BE49-F238E27FC236}">
                  <a16:creationId xmlns:a16="http://schemas.microsoft.com/office/drawing/2014/main" id="{A70C46E6-918E-D56C-D8C7-8F4D0BD36563}"/>
                </a:ext>
              </a:extLst>
            </p:cNvPr>
            <p:cNvCxnSpPr/>
            <p:nvPr/>
          </p:nvCxnSpPr>
          <p:spPr>
            <a:xfrm>
              <a:off x="8809675" y="4082957"/>
              <a:ext cx="822900" cy="0"/>
            </a:xfrm>
            <a:prstGeom prst="straightConnector1">
              <a:avLst/>
            </a:prstGeom>
            <a:noFill/>
            <a:ln w="9525" cap="flat" cmpd="sng">
              <a:solidFill>
                <a:schemeClr val="dk2"/>
              </a:solidFill>
              <a:prstDash val="solid"/>
              <a:round/>
              <a:headEnd type="none" w="sm" len="sm"/>
              <a:tailEnd type="none" w="sm" len="sm"/>
            </a:ln>
          </p:spPr>
        </p:cxnSp>
        <p:grpSp>
          <p:nvGrpSpPr>
            <p:cNvPr id="144" name="Google Shape;2139;ge166b67075_0_5224">
              <a:extLst>
                <a:ext uri="{FF2B5EF4-FFF2-40B4-BE49-F238E27FC236}">
                  <a16:creationId xmlns:a16="http://schemas.microsoft.com/office/drawing/2014/main" id="{6D3A5492-9D6F-C0B9-4562-428B30EAB22B}"/>
                </a:ext>
              </a:extLst>
            </p:cNvPr>
            <p:cNvGrpSpPr/>
            <p:nvPr/>
          </p:nvGrpSpPr>
          <p:grpSpPr>
            <a:xfrm>
              <a:off x="8809675" y="3827094"/>
              <a:ext cx="852638" cy="487170"/>
              <a:chOff x="8809675" y="3827094"/>
              <a:chExt cx="852638" cy="487170"/>
            </a:xfrm>
          </p:grpSpPr>
          <p:cxnSp>
            <p:nvCxnSpPr>
              <p:cNvPr id="145" name="Google Shape;2140;ge166b67075_0_5224">
                <a:extLst>
                  <a:ext uri="{FF2B5EF4-FFF2-40B4-BE49-F238E27FC236}">
                    <a16:creationId xmlns:a16="http://schemas.microsoft.com/office/drawing/2014/main" id="{68716D19-DB00-6EA5-26B2-1D09883C5E41}"/>
                  </a:ext>
                </a:extLst>
              </p:cNvPr>
              <p:cNvCxnSpPr/>
              <p:nvPr/>
            </p:nvCxnSpPr>
            <p:spPr>
              <a:xfrm>
                <a:off x="8809675" y="3827094"/>
                <a:ext cx="0" cy="444900"/>
              </a:xfrm>
              <a:prstGeom prst="straightConnector1">
                <a:avLst/>
              </a:prstGeom>
              <a:noFill/>
              <a:ln w="9525" cap="flat" cmpd="sng">
                <a:solidFill>
                  <a:schemeClr val="dk2"/>
                </a:solidFill>
                <a:prstDash val="solid"/>
                <a:round/>
                <a:headEnd type="none" w="sm" len="sm"/>
                <a:tailEnd type="none" w="sm" len="sm"/>
              </a:ln>
            </p:spPr>
          </p:cxnSp>
          <p:cxnSp>
            <p:nvCxnSpPr>
              <p:cNvPr id="146" name="Google Shape;2141;ge166b67075_0_5224">
                <a:extLst>
                  <a:ext uri="{FF2B5EF4-FFF2-40B4-BE49-F238E27FC236}">
                    <a16:creationId xmlns:a16="http://schemas.microsoft.com/office/drawing/2014/main" id="{45BC8812-61E5-D6A8-20DB-9A09A979D45C}"/>
                  </a:ext>
                </a:extLst>
              </p:cNvPr>
              <p:cNvCxnSpPr/>
              <p:nvPr/>
            </p:nvCxnSpPr>
            <p:spPr>
              <a:xfrm>
                <a:off x="9662313" y="3869364"/>
                <a:ext cx="0" cy="444900"/>
              </a:xfrm>
              <a:prstGeom prst="straightConnector1">
                <a:avLst/>
              </a:prstGeom>
              <a:noFill/>
              <a:ln w="9525" cap="flat" cmpd="sng">
                <a:solidFill>
                  <a:schemeClr val="dk2"/>
                </a:solidFill>
                <a:prstDash val="solid"/>
                <a:round/>
                <a:headEnd type="none" w="sm" len="sm"/>
                <a:tailEnd type="none" w="sm" len="sm"/>
              </a:ln>
            </p:spPr>
          </p:cxnSp>
        </p:grpSp>
      </p:grpSp>
      <p:sp>
        <p:nvSpPr>
          <p:cNvPr id="147" name="Google Shape;2142;ge166b67075_0_5224">
            <a:extLst>
              <a:ext uri="{FF2B5EF4-FFF2-40B4-BE49-F238E27FC236}">
                <a16:creationId xmlns:a16="http://schemas.microsoft.com/office/drawing/2014/main" id="{3A8C1270-37DB-5910-02CF-43BAED5CD7A5}"/>
              </a:ext>
            </a:extLst>
          </p:cNvPr>
          <p:cNvSpPr txBox="1"/>
          <p:nvPr/>
        </p:nvSpPr>
        <p:spPr>
          <a:xfrm>
            <a:off x="5539227" y="4329348"/>
            <a:ext cx="2152350"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Sprint (1-2 weeks)</a:t>
            </a:r>
            <a:endParaRPr sz="1200"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48" name="Google Shape;2143;ge166b67075_0_5224">
            <a:extLst>
              <a:ext uri="{FF2B5EF4-FFF2-40B4-BE49-F238E27FC236}">
                <a16:creationId xmlns:a16="http://schemas.microsoft.com/office/drawing/2014/main" id="{85940F5C-177D-0770-C77A-84EEF623C14D}"/>
              </a:ext>
            </a:extLst>
          </p:cNvPr>
          <p:cNvSpPr txBox="1"/>
          <p:nvPr/>
        </p:nvSpPr>
        <p:spPr>
          <a:xfrm>
            <a:off x="1925385" y="4329348"/>
            <a:ext cx="1771194" cy="324033"/>
          </a:xfrm>
          <a:prstGeom prst="rect">
            <a:avLst/>
          </a:prstGeom>
          <a:noFill/>
          <a:ln>
            <a:noFill/>
          </a:ln>
        </p:spPr>
        <p:txBody>
          <a:bodyPr spcFirstLastPara="1" wrap="square" lIns="68569" tIns="34275" rIns="68569" bIns="34275" anchor="t" anchorCtr="0">
            <a:spAutoFit/>
          </a:bodyPr>
          <a:lstStyle/>
          <a:p>
            <a:pPr defTabSz="685777">
              <a:lnSpc>
                <a:spcPct val="137500"/>
              </a:lnSpc>
              <a:buClr>
                <a:srgbClr val="595959"/>
              </a:buClr>
              <a:buSzPts val="1600"/>
            </a:pPr>
            <a:r>
              <a:rPr lang="en-US"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Team Backlog</a:t>
            </a:r>
            <a:endParaRPr sz="1050" dirty="0">
              <a:solidFill>
                <a:srgbClr val="000000"/>
              </a:solidFill>
              <a:latin typeface="Arial"/>
              <a:ea typeface="Arial"/>
              <a:cs typeface="Arial"/>
              <a:sym typeface="Arial"/>
            </a:endParaRPr>
          </a:p>
        </p:txBody>
      </p:sp>
      <p:sp>
        <p:nvSpPr>
          <p:cNvPr id="149" name="Google Shape;2144;ge166b67075_0_5224">
            <a:extLst>
              <a:ext uri="{FF2B5EF4-FFF2-40B4-BE49-F238E27FC236}">
                <a16:creationId xmlns:a16="http://schemas.microsoft.com/office/drawing/2014/main" id="{47059DAD-9F2A-D29B-3191-13D8A5C60695}"/>
              </a:ext>
            </a:extLst>
          </p:cNvPr>
          <p:cNvSpPr txBox="1"/>
          <p:nvPr/>
        </p:nvSpPr>
        <p:spPr>
          <a:xfrm>
            <a:off x="4379949" y="5057570"/>
            <a:ext cx="4442850" cy="553968"/>
          </a:xfrm>
          <a:prstGeom prst="rect">
            <a:avLst/>
          </a:prstGeom>
          <a:noFill/>
          <a:ln>
            <a:noFill/>
          </a:ln>
        </p:spPr>
        <p:txBody>
          <a:bodyPr spcFirstLastPara="1" wrap="square" lIns="68569" tIns="34275" rIns="68569" bIns="34275" anchor="t" anchorCtr="0">
            <a:spAutoFit/>
          </a:bodyPr>
          <a:lstStyle/>
          <a:p>
            <a:pPr defTabSz="685777">
              <a:buClr>
                <a:srgbClr val="595959"/>
              </a:buClr>
              <a:buSzPts val="1400"/>
            </a:pPr>
            <a:r>
              <a:rPr lang="en-US" sz="10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Estimates work, forecast delivery of stories to be integrated to program roadmap for full increment; maintains its own roadmap for additional demand such as Platform and Product Capability maturity. </a:t>
            </a:r>
            <a:endParaRPr sz="1050" dirty="0">
              <a:solidFill>
                <a:srgbClr val="000000"/>
              </a:solidFill>
              <a:latin typeface="Arial"/>
              <a:ea typeface="Arial"/>
              <a:cs typeface="Arial"/>
              <a:sym typeface="Arial"/>
            </a:endParaRPr>
          </a:p>
        </p:txBody>
      </p:sp>
      <p:grpSp>
        <p:nvGrpSpPr>
          <p:cNvPr id="150" name="Google Shape;2145;ge166b67075_0_5224">
            <a:extLst>
              <a:ext uri="{FF2B5EF4-FFF2-40B4-BE49-F238E27FC236}">
                <a16:creationId xmlns:a16="http://schemas.microsoft.com/office/drawing/2014/main" id="{9F6990A1-F43B-9CF6-BE15-D2750875BC10}"/>
              </a:ext>
            </a:extLst>
          </p:cNvPr>
          <p:cNvGrpSpPr/>
          <p:nvPr/>
        </p:nvGrpSpPr>
        <p:grpSpPr>
          <a:xfrm>
            <a:off x="2058449" y="4536643"/>
            <a:ext cx="2273041" cy="1104767"/>
            <a:chOff x="2601768" y="4581197"/>
            <a:chExt cx="2954495" cy="1147126"/>
          </a:xfrm>
        </p:grpSpPr>
        <p:grpSp>
          <p:nvGrpSpPr>
            <p:cNvPr id="151" name="Google Shape;2146;ge166b67075_0_5224">
              <a:extLst>
                <a:ext uri="{FF2B5EF4-FFF2-40B4-BE49-F238E27FC236}">
                  <a16:creationId xmlns:a16="http://schemas.microsoft.com/office/drawing/2014/main" id="{9B8742CE-479F-0840-37B0-0EC18ECBB396}"/>
                </a:ext>
              </a:extLst>
            </p:cNvPr>
            <p:cNvGrpSpPr/>
            <p:nvPr/>
          </p:nvGrpSpPr>
          <p:grpSpPr>
            <a:xfrm>
              <a:off x="2611539" y="4619184"/>
              <a:ext cx="800478" cy="257813"/>
              <a:chOff x="4345797" y="3491342"/>
              <a:chExt cx="1721829" cy="875426"/>
            </a:xfrm>
          </p:grpSpPr>
          <p:sp>
            <p:nvSpPr>
              <p:cNvPr id="180" name="Google Shape;2147;ge166b67075_0_5224">
                <a:extLst>
                  <a:ext uri="{FF2B5EF4-FFF2-40B4-BE49-F238E27FC236}">
                    <a16:creationId xmlns:a16="http://schemas.microsoft.com/office/drawing/2014/main" id="{8BC365D0-63C7-C19D-7945-E16704D08A62}"/>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1" name="Google Shape;2148;ge166b67075_0_5224">
                <a:extLst>
                  <a:ext uri="{FF2B5EF4-FFF2-40B4-BE49-F238E27FC236}">
                    <a16:creationId xmlns:a16="http://schemas.microsoft.com/office/drawing/2014/main" id="{5DB96685-70A1-BC87-1CAE-91E53FD56811}"/>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2" name="Google Shape;2149;ge166b67075_0_5224">
                <a:extLst>
                  <a:ext uri="{FF2B5EF4-FFF2-40B4-BE49-F238E27FC236}">
                    <a16:creationId xmlns:a16="http://schemas.microsoft.com/office/drawing/2014/main" id="{3BAEF1EA-5FF8-A4B7-8D43-914682CACBA9}"/>
                  </a:ext>
                </a:extLst>
              </p:cNvPr>
              <p:cNvSpPr/>
              <p:nvPr/>
            </p:nvSpPr>
            <p:spPr>
              <a:xfrm>
                <a:off x="5006556" y="3708534"/>
                <a:ext cx="1061070" cy="588728"/>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6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Story</a:t>
                </a:r>
                <a:endParaRPr sz="788" dirty="0">
                  <a:solidFill>
                    <a:srgbClr val="000000"/>
                  </a:solidFill>
                  <a:latin typeface="Arial"/>
                  <a:ea typeface="Arial"/>
                  <a:cs typeface="Arial"/>
                  <a:sym typeface="Arial"/>
                </a:endParaRPr>
              </a:p>
            </p:txBody>
          </p:sp>
          <p:sp>
            <p:nvSpPr>
              <p:cNvPr id="183" name="Google Shape;2150;ge166b67075_0_5224">
                <a:extLst>
                  <a:ext uri="{FF2B5EF4-FFF2-40B4-BE49-F238E27FC236}">
                    <a16:creationId xmlns:a16="http://schemas.microsoft.com/office/drawing/2014/main" id="{895AE95E-C3D4-2D2E-9284-E45C6A3D4630}"/>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4" name="Google Shape;2151;ge166b67075_0_5224">
                <a:extLst>
                  <a:ext uri="{FF2B5EF4-FFF2-40B4-BE49-F238E27FC236}">
                    <a16:creationId xmlns:a16="http://schemas.microsoft.com/office/drawing/2014/main" id="{C42B6BAD-66C4-236A-27B0-2EFFF39C2BFF}"/>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5" name="Google Shape;2152;ge166b67075_0_5224">
                <a:extLst>
                  <a:ext uri="{FF2B5EF4-FFF2-40B4-BE49-F238E27FC236}">
                    <a16:creationId xmlns:a16="http://schemas.microsoft.com/office/drawing/2014/main" id="{DBFFE889-1B0E-3C75-2F31-4A4F2F8BA509}"/>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86" name="Google Shape;2153;ge166b67075_0_5224">
                <a:extLst>
                  <a:ext uri="{FF2B5EF4-FFF2-40B4-BE49-F238E27FC236}">
                    <a16:creationId xmlns:a16="http://schemas.microsoft.com/office/drawing/2014/main" id="{0A952A32-21C5-8B91-B8BF-D54EF7510CD9}"/>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152" name="Google Shape;2154;ge166b67075_0_5224">
              <a:extLst>
                <a:ext uri="{FF2B5EF4-FFF2-40B4-BE49-F238E27FC236}">
                  <a16:creationId xmlns:a16="http://schemas.microsoft.com/office/drawing/2014/main" id="{D9F7CC57-8504-D850-3AA6-1F9273EF584B}"/>
                </a:ext>
              </a:extLst>
            </p:cNvPr>
            <p:cNvGrpSpPr/>
            <p:nvPr/>
          </p:nvGrpSpPr>
          <p:grpSpPr>
            <a:xfrm>
              <a:off x="2616179" y="4861304"/>
              <a:ext cx="789388" cy="257813"/>
              <a:chOff x="4345797" y="3491342"/>
              <a:chExt cx="1697975" cy="875426"/>
            </a:xfrm>
          </p:grpSpPr>
          <p:sp>
            <p:nvSpPr>
              <p:cNvPr id="173" name="Google Shape;2155;ge166b67075_0_5224">
                <a:extLst>
                  <a:ext uri="{FF2B5EF4-FFF2-40B4-BE49-F238E27FC236}">
                    <a16:creationId xmlns:a16="http://schemas.microsoft.com/office/drawing/2014/main" id="{61C2E3B8-D0B6-4CB1-CCD5-F4F6EDEB3714}"/>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4" name="Google Shape;2156;ge166b67075_0_5224">
                <a:extLst>
                  <a:ext uri="{FF2B5EF4-FFF2-40B4-BE49-F238E27FC236}">
                    <a16:creationId xmlns:a16="http://schemas.microsoft.com/office/drawing/2014/main" id="{80997853-941B-25BA-234B-11DA71B0F463}"/>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5" name="Google Shape;2157;ge166b67075_0_5224">
                <a:extLst>
                  <a:ext uri="{FF2B5EF4-FFF2-40B4-BE49-F238E27FC236}">
                    <a16:creationId xmlns:a16="http://schemas.microsoft.com/office/drawing/2014/main" id="{B8298EFD-AD7A-001E-1074-4396884D850A}"/>
                  </a:ext>
                </a:extLst>
              </p:cNvPr>
              <p:cNvSpPr/>
              <p:nvPr/>
            </p:nvSpPr>
            <p:spPr>
              <a:xfrm>
                <a:off x="5006554" y="3708534"/>
                <a:ext cx="1037218" cy="648823"/>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6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Story</a:t>
                </a:r>
                <a:endParaRPr sz="788" dirty="0">
                  <a:solidFill>
                    <a:srgbClr val="000000"/>
                  </a:solidFill>
                  <a:latin typeface="Arial"/>
                  <a:ea typeface="Arial"/>
                  <a:cs typeface="Arial"/>
                  <a:sym typeface="Arial"/>
                </a:endParaRPr>
              </a:p>
            </p:txBody>
          </p:sp>
          <p:sp>
            <p:nvSpPr>
              <p:cNvPr id="176" name="Google Shape;2158;ge166b67075_0_5224">
                <a:extLst>
                  <a:ext uri="{FF2B5EF4-FFF2-40B4-BE49-F238E27FC236}">
                    <a16:creationId xmlns:a16="http://schemas.microsoft.com/office/drawing/2014/main" id="{CFD9C0C3-BFBF-A129-AEA4-CB5726BE7D67}"/>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7" name="Google Shape;2159;ge166b67075_0_5224">
                <a:extLst>
                  <a:ext uri="{FF2B5EF4-FFF2-40B4-BE49-F238E27FC236}">
                    <a16:creationId xmlns:a16="http://schemas.microsoft.com/office/drawing/2014/main" id="{10CCFD7B-20BA-8C90-4B03-C1ECCD5C9008}"/>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8" name="Google Shape;2160;ge166b67075_0_5224">
                <a:extLst>
                  <a:ext uri="{FF2B5EF4-FFF2-40B4-BE49-F238E27FC236}">
                    <a16:creationId xmlns:a16="http://schemas.microsoft.com/office/drawing/2014/main" id="{8C133CD0-8A8D-4A74-49B5-009679EE7ED3}"/>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9" name="Google Shape;2161;ge166b67075_0_5224">
                <a:extLst>
                  <a:ext uri="{FF2B5EF4-FFF2-40B4-BE49-F238E27FC236}">
                    <a16:creationId xmlns:a16="http://schemas.microsoft.com/office/drawing/2014/main" id="{988009D0-707E-4027-1F2B-630548CEA912}"/>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153" name="Google Shape;2162;ge166b67075_0_5224">
              <a:extLst>
                <a:ext uri="{FF2B5EF4-FFF2-40B4-BE49-F238E27FC236}">
                  <a16:creationId xmlns:a16="http://schemas.microsoft.com/office/drawing/2014/main" id="{1C756B86-7597-B778-C995-F7F828CB66C1}"/>
                </a:ext>
              </a:extLst>
            </p:cNvPr>
            <p:cNvGrpSpPr/>
            <p:nvPr/>
          </p:nvGrpSpPr>
          <p:grpSpPr>
            <a:xfrm>
              <a:off x="2610831" y="5115970"/>
              <a:ext cx="789388" cy="257813"/>
              <a:chOff x="4345797" y="3491342"/>
              <a:chExt cx="1697975" cy="875426"/>
            </a:xfrm>
          </p:grpSpPr>
          <p:sp>
            <p:nvSpPr>
              <p:cNvPr id="166" name="Google Shape;2163;ge166b67075_0_5224">
                <a:extLst>
                  <a:ext uri="{FF2B5EF4-FFF2-40B4-BE49-F238E27FC236}">
                    <a16:creationId xmlns:a16="http://schemas.microsoft.com/office/drawing/2014/main" id="{6A3961A0-CD1B-9845-2270-E37F50896D12}"/>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7" name="Google Shape;2164;ge166b67075_0_5224">
                <a:extLst>
                  <a:ext uri="{FF2B5EF4-FFF2-40B4-BE49-F238E27FC236}">
                    <a16:creationId xmlns:a16="http://schemas.microsoft.com/office/drawing/2014/main" id="{011C306E-A926-3A56-A945-8E6BA877FF1F}"/>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8" name="Google Shape;2165;ge166b67075_0_5224">
                <a:extLst>
                  <a:ext uri="{FF2B5EF4-FFF2-40B4-BE49-F238E27FC236}">
                    <a16:creationId xmlns:a16="http://schemas.microsoft.com/office/drawing/2014/main" id="{F5C959A4-F126-1F59-576E-D3301AB077A4}"/>
                  </a:ext>
                </a:extLst>
              </p:cNvPr>
              <p:cNvSpPr/>
              <p:nvPr/>
            </p:nvSpPr>
            <p:spPr>
              <a:xfrm>
                <a:off x="5006554" y="3708534"/>
                <a:ext cx="1037218" cy="648823"/>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6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Story</a:t>
                </a:r>
                <a:endParaRPr sz="788" dirty="0">
                  <a:solidFill>
                    <a:srgbClr val="000000"/>
                  </a:solidFill>
                  <a:latin typeface="Arial"/>
                  <a:ea typeface="Arial"/>
                  <a:cs typeface="Arial"/>
                  <a:sym typeface="Arial"/>
                </a:endParaRPr>
              </a:p>
            </p:txBody>
          </p:sp>
          <p:sp>
            <p:nvSpPr>
              <p:cNvPr id="169" name="Google Shape;2166;ge166b67075_0_5224">
                <a:extLst>
                  <a:ext uri="{FF2B5EF4-FFF2-40B4-BE49-F238E27FC236}">
                    <a16:creationId xmlns:a16="http://schemas.microsoft.com/office/drawing/2014/main" id="{AE4B5408-0193-5280-F419-53F6DF4513F8}"/>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0" name="Google Shape;2167;ge166b67075_0_5224">
                <a:extLst>
                  <a:ext uri="{FF2B5EF4-FFF2-40B4-BE49-F238E27FC236}">
                    <a16:creationId xmlns:a16="http://schemas.microsoft.com/office/drawing/2014/main" id="{E726AB2D-F038-1BA6-9824-E2EBA2494E50}"/>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1" name="Google Shape;2168;ge166b67075_0_5224">
                <a:extLst>
                  <a:ext uri="{FF2B5EF4-FFF2-40B4-BE49-F238E27FC236}">
                    <a16:creationId xmlns:a16="http://schemas.microsoft.com/office/drawing/2014/main" id="{C961C206-500F-50B6-6BEB-5816C0F349F7}"/>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72" name="Google Shape;2169;ge166b67075_0_5224">
                <a:extLst>
                  <a:ext uri="{FF2B5EF4-FFF2-40B4-BE49-F238E27FC236}">
                    <a16:creationId xmlns:a16="http://schemas.microsoft.com/office/drawing/2014/main" id="{ACD69BD0-1F9B-820F-832B-86DAABDB6FDF}"/>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nvGrpSpPr>
            <p:cNvPr id="154" name="Google Shape;2170;ge166b67075_0_5224">
              <a:extLst>
                <a:ext uri="{FF2B5EF4-FFF2-40B4-BE49-F238E27FC236}">
                  <a16:creationId xmlns:a16="http://schemas.microsoft.com/office/drawing/2014/main" id="{C6C9C019-C4A6-B965-5F7E-22B9DB30E85C}"/>
                </a:ext>
              </a:extLst>
            </p:cNvPr>
            <p:cNvGrpSpPr/>
            <p:nvPr/>
          </p:nvGrpSpPr>
          <p:grpSpPr>
            <a:xfrm>
              <a:off x="2601768" y="5395570"/>
              <a:ext cx="800478" cy="257813"/>
              <a:chOff x="4345797" y="3491342"/>
              <a:chExt cx="1721829" cy="875426"/>
            </a:xfrm>
          </p:grpSpPr>
          <p:sp>
            <p:nvSpPr>
              <p:cNvPr id="159" name="Google Shape;2171;ge166b67075_0_5224">
                <a:extLst>
                  <a:ext uri="{FF2B5EF4-FFF2-40B4-BE49-F238E27FC236}">
                    <a16:creationId xmlns:a16="http://schemas.microsoft.com/office/drawing/2014/main" id="{77F76A4E-EE60-BE8B-C02D-1181B40A7D0E}"/>
                  </a:ext>
                </a:extLst>
              </p:cNvPr>
              <p:cNvSpPr/>
              <p:nvPr/>
            </p:nvSpPr>
            <p:spPr>
              <a:xfrm>
                <a:off x="4345797" y="3931580"/>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0" name="Google Shape;2172;ge166b67075_0_5224">
                <a:extLst>
                  <a:ext uri="{FF2B5EF4-FFF2-40B4-BE49-F238E27FC236}">
                    <a16:creationId xmlns:a16="http://schemas.microsoft.com/office/drawing/2014/main" id="{18DB2A05-CF35-D610-C372-7CB6B2AD8620}"/>
                  </a:ext>
                </a:extLst>
              </p:cNvPr>
              <p:cNvSpPr/>
              <p:nvPr/>
            </p:nvSpPr>
            <p:spPr>
              <a:xfrm>
                <a:off x="4628538" y="4017166"/>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1" name="Google Shape;2173;ge166b67075_0_5224">
                <a:extLst>
                  <a:ext uri="{FF2B5EF4-FFF2-40B4-BE49-F238E27FC236}">
                    <a16:creationId xmlns:a16="http://schemas.microsoft.com/office/drawing/2014/main" id="{68116F0B-8C90-ACD1-5833-EDD92C5D1204}"/>
                  </a:ext>
                </a:extLst>
              </p:cNvPr>
              <p:cNvSpPr/>
              <p:nvPr/>
            </p:nvSpPr>
            <p:spPr>
              <a:xfrm>
                <a:off x="5006556" y="3708534"/>
                <a:ext cx="1061070" cy="588728"/>
              </a:xfrm>
              <a:custGeom>
                <a:avLst/>
                <a:gdLst/>
                <a:ahLst/>
                <a:cxnLst/>
                <a:rect l="l" t="t" r="r" b="b"/>
                <a:pathLst>
                  <a:path w="2033" h="3531" extrusionOk="0">
                    <a:moveTo>
                      <a:pt x="0" y="1187"/>
                    </a:moveTo>
                    <a:lnTo>
                      <a:pt x="2032" y="0"/>
                    </a:lnTo>
                    <a:lnTo>
                      <a:pt x="2032" y="2343"/>
                    </a:lnTo>
                    <a:lnTo>
                      <a:pt x="0" y="3530"/>
                    </a:lnTo>
                    <a:lnTo>
                      <a:pt x="0" y="1187"/>
                    </a:lnTo>
                  </a:path>
                </a:pathLst>
              </a:custGeom>
              <a:solidFill>
                <a:srgbClr val="D18C29"/>
              </a:solidFill>
              <a:ln>
                <a:noFill/>
              </a:ln>
            </p:spPr>
            <p:txBody>
              <a:bodyPr spcFirstLastPara="1" wrap="square" lIns="68569" tIns="34275" rIns="68569" bIns="34275" anchor="ctr" anchorCtr="0">
                <a:noAutofit/>
              </a:bodyPr>
              <a:lstStyle/>
              <a:p>
                <a:pPr defTabSz="685777">
                  <a:buClr>
                    <a:srgbClr val="000000"/>
                  </a:buClr>
                  <a:buSzPts val="1100"/>
                </a:pPr>
                <a:r>
                  <a:rPr lang="en-US" sz="675" b="1"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Story</a:t>
                </a:r>
                <a:endParaRPr sz="788" dirty="0">
                  <a:solidFill>
                    <a:srgbClr val="000000"/>
                  </a:solidFill>
                  <a:latin typeface="Arial"/>
                  <a:ea typeface="Arial"/>
                  <a:cs typeface="Arial"/>
                  <a:sym typeface="Arial"/>
                </a:endParaRPr>
              </a:p>
            </p:txBody>
          </p:sp>
          <p:sp>
            <p:nvSpPr>
              <p:cNvPr id="162" name="Google Shape;2174;ge166b67075_0_5224">
                <a:extLst>
                  <a:ext uri="{FF2B5EF4-FFF2-40B4-BE49-F238E27FC236}">
                    <a16:creationId xmlns:a16="http://schemas.microsoft.com/office/drawing/2014/main" id="{0842FFA8-F7E1-13DC-8EDA-A1DB6E1F7196}"/>
                  </a:ext>
                </a:extLst>
              </p:cNvPr>
              <p:cNvSpPr/>
              <p:nvPr/>
            </p:nvSpPr>
            <p:spPr>
              <a:xfrm>
                <a:off x="4345797" y="3491342"/>
                <a:ext cx="1415234" cy="435188"/>
              </a:xfrm>
              <a:custGeom>
                <a:avLst/>
                <a:gdLst/>
                <a:ahLst/>
                <a:cxnLst/>
                <a:rect l="l" t="t" r="r" b="b"/>
                <a:pathLst>
                  <a:path w="4063" h="2376" extrusionOk="0">
                    <a:moveTo>
                      <a:pt x="0" y="1188"/>
                    </a:moveTo>
                    <a:lnTo>
                      <a:pt x="2030" y="0"/>
                    </a:lnTo>
                    <a:lnTo>
                      <a:pt x="4062" y="1188"/>
                    </a:lnTo>
                    <a:lnTo>
                      <a:pt x="2030" y="2375"/>
                    </a:lnTo>
                    <a:lnTo>
                      <a:pt x="1031" y="1782"/>
                    </a:lnTo>
                    <a:lnTo>
                      <a:pt x="0" y="1188"/>
                    </a:lnTo>
                  </a:path>
                </a:pathLst>
              </a:custGeom>
              <a:solidFill>
                <a:srgbClr val="FFDB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3" name="Google Shape;2175;ge166b67075_0_5224">
                <a:extLst>
                  <a:ext uri="{FF2B5EF4-FFF2-40B4-BE49-F238E27FC236}">
                    <a16:creationId xmlns:a16="http://schemas.microsoft.com/office/drawing/2014/main" id="{3D3BF0DE-131F-ED23-D77D-727009E35F1A}"/>
                  </a:ext>
                </a:extLst>
              </p:cNvPr>
              <p:cNvSpPr/>
              <p:nvPr/>
            </p:nvSpPr>
            <p:spPr>
              <a:xfrm>
                <a:off x="4345797" y="3708534"/>
                <a:ext cx="708387" cy="646729"/>
              </a:xfrm>
              <a:custGeom>
                <a:avLst/>
                <a:gdLst/>
                <a:ahLst/>
                <a:cxnLst/>
                <a:rect l="l" t="t" r="r" b="b"/>
                <a:pathLst>
                  <a:path w="2031" h="3531" extrusionOk="0">
                    <a:moveTo>
                      <a:pt x="2030" y="1187"/>
                    </a:moveTo>
                    <a:lnTo>
                      <a:pt x="2030" y="3530"/>
                    </a:lnTo>
                    <a:lnTo>
                      <a:pt x="0" y="2343"/>
                    </a:lnTo>
                    <a:lnTo>
                      <a:pt x="0" y="0"/>
                    </a:lnTo>
                    <a:lnTo>
                      <a:pt x="2030" y="1187"/>
                    </a:lnTo>
                  </a:path>
                </a:pathLst>
              </a:custGeom>
              <a:solidFill>
                <a:srgbClr val="FFC000"/>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4" name="Google Shape;2176;ge166b67075_0_5224">
                <a:extLst>
                  <a:ext uri="{FF2B5EF4-FFF2-40B4-BE49-F238E27FC236}">
                    <a16:creationId xmlns:a16="http://schemas.microsoft.com/office/drawing/2014/main" id="{B7F9E033-218C-9797-2957-DB8A32858810}"/>
                  </a:ext>
                </a:extLst>
              </p:cNvPr>
              <p:cNvSpPr/>
              <p:nvPr/>
            </p:nvSpPr>
            <p:spPr>
              <a:xfrm>
                <a:off x="4628538" y="3794118"/>
                <a:ext cx="141370" cy="309236"/>
              </a:xfrm>
              <a:custGeom>
                <a:avLst/>
                <a:gdLst/>
                <a:ahLst/>
                <a:cxnLst/>
                <a:rect l="l" t="t" r="r" b="b"/>
                <a:pathLst>
                  <a:path w="407" h="1687" extrusionOk="0">
                    <a:moveTo>
                      <a:pt x="0" y="0"/>
                    </a:moveTo>
                    <a:lnTo>
                      <a:pt x="0" y="1437"/>
                    </a:lnTo>
                    <a:lnTo>
                      <a:pt x="406" y="1686"/>
                    </a:lnTo>
                    <a:lnTo>
                      <a:pt x="406" y="249"/>
                    </a:lnTo>
                    <a:lnTo>
                      <a:pt x="218" y="125"/>
                    </a:lnTo>
                    <a:lnTo>
                      <a:pt x="218" y="125"/>
                    </a:lnTo>
                    <a:lnTo>
                      <a:pt x="218" y="125"/>
                    </a:lnTo>
                    <a:lnTo>
                      <a:pt x="0" y="0"/>
                    </a:lnTo>
                  </a:path>
                </a:pathLst>
              </a:custGeom>
              <a:solidFill>
                <a:srgbClr val="FFE0AB"/>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65" name="Google Shape;2177;ge166b67075_0_5224">
                <a:extLst>
                  <a:ext uri="{FF2B5EF4-FFF2-40B4-BE49-F238E27FC236}">
                    <a16:creationId xmlns:a16="http://schemas.microsoft.com/office/drawing/2014/main" id="{5EBFE4C0-5B39-C88A-F6F3-1F07097A36C3}"/>
                  </a:ext>
                </a:extLst>
              </p:cNvPr>
              <p:cNvSpPr/>
              <p:nvPr/>
            </p:nvSpPr>
            <p:spPr>
              <a:xfrm>
                <a:off x="4628538" y="3576928"/>
                <a:ext cx="849758" cy="263215"/>
              </a:xfrm>
              <a:custGeom>
                <a:avLst/>
                <a:gdLst/>
                <a:ahLst/>
                <a:cxnLst/>
                <a:rect l="l" t="t" r="r" b="b"/>
                <a:pathLst>
                  <a:path w="2437" h="1438" extrusionOk="0">
                    <a:moveTo>
                      <a:pt x="2030" y="0"/>
                    </a:moveTo>
                    <a:lnTo>
                      <a:pt x="0" y="1188"/>
                    </a:lnTo>
                    <a:lnTo>
                      <a:pt x="31" y="1188"/>
                    </a:lnTo>
                    <a:lnTo>
                      <a:pt x="406" y="1437"/>
                    </a:lnTo>
                    <a:lnTo>
                      <a:pt x="2436" y="250"/>
                    </a:lnTo>
                    <a:lnTo>
                      <a:pt x="2030" y="0"/>
                    </a:lnTo>
                  </a:path>
                </a:pathLst>
              </a:custGeom>
              <a:solidFill>
                <a:srgbClr val="FFEBD1"/>
              </a:solidFill>
              <a:ln>
                <a:noFill/>
              </a:ln>
            </p:spPr>
            <p:txBody>
              <a:bodyPr spcFirstLastPara="1" wrap="square" lIns="68569" tIns="34275" rIns="68569" bIns="34275" anchor="ctr" anchorCtr="0">
                <a:noAutofit/>
              </a:bodyPr>
              <a:lstStyle/>
              <a:p>
                <a:pPr defTabSz="685777">
                  <a:buClr>
                    <a:srgbClr val="000000"/>
                  </a:buClr>
                  <a:buSzPts val="1600"/>
                </a:pPr>
                <a:endParaRPr sz="1200" b="1" dirty="0">
                  <a:solidFill>
                    <a:srgbClr val="595959"/>
                  </a:solidFill>
                  <a:latin typeface="Segoe UI Semilight" panose="020B0402040204020203" pitchFamily="34" charset="0"/>
                  <a:ea typeface="Quattrocento Sans"/>
                  <a:cs typeface="Segoe UI Semilight" panose="020B0402040204020203" pitchFamily="34" charset="0"/>
                  <a:sym typeface="Quattrocento Sans"/>
                </a:endParaRPr>
              </a:p>
            </p:txBody>
          </p:sp>
        </p:grpSp>
        <p:sp>
          <p:nvSpPr>
            <p:cNvPr id="155" name="Google Shape;2178;ge166b67075_0_5224">
              <a:extLst>
                <a:ext uri="{FF2B5EF4-FFF2-40B4-BE49-F238E27FC236}">
                  <a16:creationId xmlns:a16="http://schemas.microsoft.com/office/drawing/2014/main" id="{2507D9CE-7B81-CCBC-9BFB-DF4FC03474FD}"/>
                </a:ext>
              </a:extLst>
            </p:cNvPr>
            <p:cNvSpPr txBox="1"/>
            <p:nvPr/>
          </p:nvSpPr>
          <p:spPr>
            <a:xfrm>
              <a:off x="3393859" y="5393064"/>
              <a:ext cx="2096401" cy="33525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4. Capability Maturity</a:t>
              </a:r>
              <a:endParaRPr sz="1050" dirty="0">
                <a:solidFill>
                  <a:srgbClr val="000000"/>
                </a:solidFill>
                <a:latin typeface="Arial"/>
                <a:ea typeface="Arial"/>
                <a:cs typeface="Arial"/>
                <a:sym typeface="Arial"/>
              </a:endParaRPr>
            </a:p>
          </p:txBody>
        </p:sp>
        <p:sp>
          <p:nvSpPr>
            <p:cNvPr id="156" name="Google Shape;2179;ge166b67075_0_5224">
              <a:extLst>
                <a:ext uri="{FF2B5EF4-FFF2-40B4-BE49-F238E27FC236}">
                  <a16:creationId xmlns:a16="http://schemas.microsoft.com/office/drawing/2014/main" id="{86D724DB-8AA4-34A1-1D4E-7B393C6C5EF7}"/>
                </a:ext>
              </a:extLst>
            </p:cNvPr>
            <p:cNvSpPr txBox="1"/>
            <p:nvPr/>
          </p:nvSpPr>
          <p:spPr>
            <a:xfrm>
              <a:off x="3401362" y="5124475"/>
              <a:ext cx="2154901" cy="33525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3. Product Capabilities</a:t>
              </a:r>
              <a:endParaRPr sz="1050" dirty="0">
                <a:solidFill>
                  <a:srgbClr val="000000"/>
                </a:solidFill>
                <a:latin typeface="Arial"/>
                <a:ea typeface="Arial"/>
                <a:cs typeface="Arial"/>
                <a:sym typeface="Arial"/>
              </a:endParaRPr>
            </a:p>
          </p:txBody>
        </p:sp>
        <p:sp>
          <p:nvSpPr>
            <p:cNvPr id="157" name="Google Shape;2180;ge166b67075_0_5224">
              <a:extLst>
                <a:ext uri="{FF2B5EF4-FFF2-40B4-BE49-F238E27FC236}">
                  <a16:creationId xmlns:a16="http://schemas.microsoft.com/office/drawing/2014/main" id="{4A9F028C-5875-7E31-BEEB-1051657518E6}"/>
                </a:ext>
              </a:extLst>
            </p:cNvPr>
            <p:cNvSpPr txBox="1"/>
            <p:nvPr/>
          </p:nvSpPr>
          <p:spPr>
            <a:xfrm>
              <a:off x="3406935" y="4581197"/>
              <a:ext cx="1971300" cy="33525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1. User-Role Experience</a:t>
              </a:r>
              <a:endParaRPr sz="1050" dirty="0">
                <a:solidFill>
                  <a:srgbClr val="000000"/>
                </a:solidFill>
                <a:latin typeface="Arial"/>
                <a:ea typeface="Arial"/>
                <a:cs typeface="Arial"/>
                <a:sym typeface="Arial"/>
              </a:endParaRPr>
            </a:p>
          </p:txBody>
        </p:sp>
        <p:sp>
          <p:nvSpPr>
            <p:cNvPr id="158" name="Google Shape;2181;ge166b67075_0_5224">
              <a:extLst>
                <a:ext uri="{FF2B5EF4-FFF2-40B4-BE49-F238E27FC236}">
                  <a16:creationId xmlns:a16="http://schemas.microsoft.com/office/drawing/2014/main" id="{3F055C38-04AF-8143-D198-E9ACA03051D8}"/>
                </a:ext>
              </a:extLst>
            </p:cNvPr>
            <p:cNvSpPr txBox="1"/>
            <p:nvPr/>
          </p:nvSpPr>
          <p:spPr>
            <a:xfrm>
              <a:off x="3413924" y="4841791"/>
              <a:ext cx="1948500" cy="335259"/>
            </a:xfrm>
            <a:prstGeom prst="rect">
              <a:avLst/>
            </a:prstGeom>
            <a:noFill/>
            <a:ln>
              <a:noFill/>
            </a:ln>
          </p:spPr>
          <p:txBody>
            <a:bodyPr spcFirstLastPara="1" wrap="square" lIns="68569" tIns="34275" rIns="68569" bIns="34275" anchor="t" anchorCtr="0">
              <a:spAutoFit/>
            </a:bodyPr>
            <a:lstStyle/>
            <a:p>
              <a:pPr defTabSz="685777">
                <a:lnSpc>
                  <a:spcPct val="157142"/>
                </a:lnSpc>
                <a:buClr>
                  <a:srgbClr val="595959"/>
                </a:buClr>
                <a:buSzPts val="1400"/>
              </a:pPr>
              <a:r>
                <a:rPr lang="en-US" sz="1050" dirty="0">
                  <a:solidFill>
                    <a:srgbClr val="595959"/>
                  </a:solidFill>
                  <a:latin typeface="Segoe UI Semilight" panose="020B0402040204020203" pitchFamily="34" charset="0"/>
                  <a:ea typeface="Quattrocento Sans"/>
                  <a:cs typeface="Segoe UI Semilight" panose="020B0402040204020203" pitchFamily="34" charset="0"/>
                  <a:sym typeface="Quattrocento Sans"/>
                </a:rPr>
                <a:t>2. Platform Capabilities</a:t>
              </a:r>
              <a:endParaRPr sz="1050" dirty="0">
                <a:solidFill>
                  <a:srgbClr val="000000"/>
                </a:solidFill>
                <a:latin typeface="Arial"/>
                <a:ea typeface="Arial"/>
                <a:cs typeface="Arial"/>
                <a:sym typeface="Arial"/>
              </a:endParaRPr>
            </a:p>
          </p:txBody>
        </p:sp>
      </p:grpSp>
      <p:cxnSp>
        <p:nvCxnSpPr>
          <p:cNvPr id="187" name="Google Shape;2182;ge166b67075_0_5224">
            <a:extLst>
              <a:ext uri="{FF2B5EF4-FFF2-40B4-BE49-F238E27FC236}">
                <a16:creationId xmlns:a16="http://schemas.microsoft.com/office/drawing/2014/main" id="{1C4D8771-4988-57E3-D380-7F8BA7ED5E21}"/>
              </a:ext>
            </a:extLst>
          </p:cNvPr>
          <p:cNvCxnSpPr>
            <a:cxnSpLocks/>
          </p:cNvCxnSpPr>
          <p:nvPr/>
        </p:nvCxnSpPr>
        <p:spPr>
          <a:xfrm>
            <a:off x="1385125" y="4372425"/>
            <a:ext cx="7682675" cy="0"/>
          </a:xfrm>
          <a:prstGeom prst="straightConnector1">
            <a:avLst/>
          </a:prstGeom>
          <a:noFill/>
          <a:ln w="9525" cap="flat" cmpd="sng">
            <a:solidFill>
              <a:schemeClr val="dk2"/>
            </a:solidFill>
            <a:prstDash val="dash"/>
            <a:round/>
            <a:headEnd type="none" w="sm" len="sm"/>
            <a:tailEnd type="none" w="sm" len="sm"/>
          </a:ln>
        </p:spPr>
      </p:cxnSp>
      <p:cxnSp>
        <p:nvCxnSpPr>
          <p:cNvPr id="188" name="Google Shape;2183;ge166b67075_0_5224">
            <a:extLst>
              <a:ext uri="{FF2B5EF4-FFF2-40B4-BE49-F238E27FC236}">
                <a16:creationId xmlns:a16="http://schemas.microsoft.com/office/drawing/2014/main" id="{880FD72D-67CC-4A3A-9F2E-FF1F34412C5E}"/>
              </a:ext>
            </a:extLst>
          </p:cNvPr>
          <p:cNvCxnSpPr>
            <a:cxnSpLocks/>
          </p:cNvCxnSpPr>
          <p:nvPr/>
        </p:nvCxnSpPr>
        <p:spPr>
          <a:xfrm>
            <a:off x="1341291" y="2947090"/>
            <a:ext cx="7726509" cy="0"/>
          </a:xfrm>
          <a:prstGeom prst="straightConnector1">
            <a:avLst/>
          </a:prstGeom>
          <a:noFill/>
          <a:ln w="9525" cap="flat" cmpd="sng">
            <a:solidFill>
              <a:schemeClr val="dk2"/>
            </a:solidFill>
            <a:prstDash val="dash"/>
            <a:round/>
            <a:headEnd type="none" w="sm" len="sm"/>
            <a:tailEnd type="none" w="sm" len="sm"/>
          </a:ln>
        </p:spPr>
      </p:cxnSp>
      <p:grpSp>
        <p:nvGrpSpPr>
          <p:cNvPr id="189" name="Google Shape;2184;ge166b67075_0_5224">
            <a:extLst>
              <a:ext uri="{FF2B5EF4-FFF2-40B4-BE49-F238E27FC236}">
                <a16:creationId xmlns:a16="http://schemas.microsoft.com/office/drawing/2014/main" id="{15DDC33B-4403-50EA-01CE-EFB96EABD17E}"/>
              </a:ext>
            </a:extLst>
          </p:cNvPr>
          <p:cNvGrpSpPr/>
          <p:nvPr/>
        </p:nvGrpSpPr>
        <p:grpSpPr>
          <a:xfrm>
            <a:off x="5657589" y="4510126"/>
            <a:ext cx="573431" cy="569298"/>
            <a:chOff x="7149676" y="3508503"/>
            <a:chExt cx="1979738" cy="2072246"/>
          </a:xfrm>
        </p:grpSpPr>
        <p:sp>
          <p:nvSpPr>
            <p:cNvPr id="190" name="Google Shape;2185;ge166b67075_0_5224">
              <a:extLst>
                <a:ext uri="{FF2B5EF4-FFF2-40B4-BE49-F238E27FC236}">
                  <a16:creationId xmlns:a16="http://schemas.microsoft.com/office/drawing/2014/main" id="{FEF4CF6F-0F61-5E2B-9514-4BFD62AB9A32}"/>
                </a:ext>
              </a:extLst>
            </p:cNvPr>
            <p:cNvSpPr/>
            <p:nvPr/>
          </p:nvSpPr>
          <p:spPr>
            <a:xfrm>
              <a:off x="8126987" y="4967096"/>
              <a:ext cx="721200" cy="293700"/>
            </a:xfrm>
            <a:prstGeom prst="rightArrow">
              <a:avLst>
                <a:gd name="adj1" fmla="val 50000"/>
                <a:gd name="adj2" fmla="val 50000"/>
              </a:avLst>
            </a:prstGeom>
            <a:solidFill>
              <a:srgbClr val="5DC2AA"/>
            </a:solidFill>
            <a:ln w="12700" cap="flat" cmpd="sng">
              <a:solidFill>
                <a:srgbClr val="F2F2F2"/>
              </a:solidFill>
              <a:prstDash val="solid"/>
              <a:miter lim="800000"/>
              <a:headEnd type="none" w="sm" len="sm"/>
              <a:tailEnd type="none" w="sm" len="sm"/>
            </a:ln>
          </p:spPr>
          <p:txBody>
            <a:bodyPr spcFirstLastPara="1" wrap="square" lIns="68569" tIns="34275" rIns="68569" bIns="34275" anchor="ctr" anchorCtr="0">
              <a:noAutofit/>
            </a:bodyPr>
            <a:lstStyle/>
            <a:p>
              <a:pPr algn="ctr" defTabSz="685777">
                <a:buClr>
                  <a:prstClr val="white"/>
                </a:buClr>
                <a:buSzPts val="800"/>
              </a:pPr>
              <a:endParaRPr sz="600"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grpSp>
          <p:nvGrpSpPr>
            <p:cNvPr id="191" name="Google Shape;2186;ge166b67075_0_5224">
              <a:extLst>
                <a:ext uri="{FF2B5EF4-FFF2-40B4-BE49-F238E27FC236}">
                  <a16:creationId xmlns:a16="http://schemas.microsoft.com/office/drawing/2014/main" id="{D1AF60EC-3230-5384-4AC3-43A18D0FD019}"/>
                </a:ext>
              </a:extLst>
            </p:cNvPr>
            <p:cNvGrpSpPr/>
            <p:nvPr/>
          </p:nvGrpSpPr>
          <p:grpSpPr>
            <a:xfrm>
              <a:off x="7149676" y="3508503"/>
              <a:ext cx="1979738" cy="2072246"/>
              <a:chOff x="5337441" y="1041149"/>
              <a:chExt cx="5194800" cy="5193600"/>
            </a:xfrm>
          </p:grpSpPr>
          <p:sp>
            <p:nvSpPr>
              <p:cNvPr id="192" name="Google Shape;2187;ge166b67075_0_5224">
                <a:extLst>
                  <a:ext uri="{FF2B5EF4-FFF2-40B4-BE49-F238E27FC236}">
                    <a16:creationId xmlns:a16="http://schemas.microsoft.com/office/drawing/2014/main" id="{1796D291-E053-B3F6-52F3-E62BAD040C77}"/>
                  </a:ext>
                </a:extLst>
              </p:cNvPr>
              <p:cNvSpPr/>
              <p:nvPr/>
            </p:nvSpPr>
            <p:spPr>
              <a:xfrm rot="-2747885" flipH="1">
                <a:off x="6114889" y="1784691"/>
                <a:ext cx="3639902" cy="3706517"/>
              </a:xfrm>
              <a:custGeom>
                <a:avLst/>
                <a:gdLst/>
                <a:ahLst/>
                <a:cxnLst/>
                <a:rect l="l" t="t" r="r" b="b"/>
                <a:pathLst>
                  <a:path w="120000" h="120000" extrusionOk="0">
                    <a:moveTo>
                      <a:pt x="99235" y="95648"/>
                    </a:moveTo>
                    <a:cubicBezTo>
                      <a:pt x="83045" y="113554"/>
                      <a:pt x="56833" y="118237"/>
                      <a:pt x="35469" y="107042"/>
                    </a:cubicBezTo>
                    <a:cubicBezTo>
                      <a:pt x="14104" y="95847"/>
                      <a:pt x="2979" y="71599"/>
                      <a:pt x="8405" y="48053"/>
                    </a:cubicBezTo>
                    <a:cubicBezTo>
                      <a:pt x="13831" y="24507"/>
                      <a:pt x="34437" y="7607"/>
                      <a:pt x="58536" y="6939"/>
                    </a:cubicBezTo>
                    <a:cubicBezTo>
                      <a:pt x="82634" y="6271"/>
                      <a:pt x="104141" y="22003"/>
                      <a:pt x="110857" y="45213"/>
                    </a:cubicBezTo>
                    <a:lnTo>
                      <a:pt x="117617" y="45046"/>
                    </a:lnTo>
                    <a:lnTo>
                      <a:pt x="105440" y="58877"/>
                    </a:lnTo>
                    <a:lnTo>
                      <a:pt x="88533" y="45764"/>
                    </a:lnTo>
                    <a:lnTo>
                      <a:pt x="95177" y="45600"/>
                    </a:lnTo>
                    <a:cubicBezTo>
                      <a:pt x="88820" y="29742"/>
                      <a:pt x="72837" y="20057"/>
                      <a:pt x="56000" y="21860"/>
                    </a:cubicBezTo>
                    <a:cubicBezTo>
                      <a:pt x="39163" y="23663"/>
                      <a:pt x="25544" y="36519"/>
                      <a:pt x="22618" y="53371"/>
                    </a:cubicBezTo>
                    <a:cubicBezTo>
                      <a:pt x="19691" y="70223"/>
                      <a:pt x="28165" y="86996"/>
                      <a:pt x="43388" y="94485"/>
                    </a:cubicBezTo>
                    <a:cubicBezTo>
                      <a:pt x="58612" y="101973"/>
                      <a:pt x="76903" y="98366"/>
                      <a:pt x="88223" y="85643"/>
                    </a:cubicBezTo>
                    <a:close/>
                  </a:path>
                </a:pathLst>
              </a:custGeom>
              <a:solidFill>
                <a:srgbClr val="5DC2AA"/>
              </a:solidFill>
              <a:ln w="12700" cap="flat" cmpd="sng">
                <a:solidFill>
                  <a:srgbClr val="F2F2F2"/>
                </a:solidFill>
                <a:prstDash val="solid"/>
                <a:miter lim="800000"/>
                <a:headEnd type="none" w="sm" len="sm"/>
                <a:tailEnd type="none" w="sm" len="sm"/>
              </a:ln>
            </p:spPr>
            <p:txBody>
              <a:bodyPr spcFirstLastPara="1" wrap="square" lIns="68569" tIns="34275" rIns="68569" bIns="34275" anchor="ctr" anchorCtr="0">
                <a:noAutofit/>
              </a:bodyPr>
              <a:lstStyle/>
              <a:p>
                <a:pPr algn="ctr" defTabSz="685777">
                  <a:buClr>
                    <a:prstClr val="white"/>
                  </a:buClr>
                  <a:buSzPts val="800"/>
                </a:pPr>
                <a:endParaRPr sz="600" dirty="0">
                  <a:solidFill>
                    <a:srgbClr val="000000"/>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93" name="Google Shape;2188;ge166b67075_0_5224">
                <a:extLst>
                  <a:ext uri="{FF2B5EF4-FFF2-40B4-BE49-F238E27FC236}">
                    <a16:creationId xmlns:a16="http://schemas.microsoft.com/office/drawing/2014/main" id="{F7FD2028-2B7F-92AD-FD6C-98C1BB5EA544}"/>
                  </a:ext>
                </a:extLst>
              </p:cNvPr>
              <p:cNvSpPr/>
              <p:nvPr/>
            </p:nvSpPr>
            <p:spPr>
              <a:xfrm>
                <a:off x="6472852" y="4855928"/>
                <a:ext cx="1498200" cy="408900"/>
              </a:xfrm>
              <a:prstGeom prst="rect">
                <a:avLst/>
              </a:prstGeom>
              <a:solidFill>
                <a:srgbClr val="5DC2AA"/>
              </a:solidFill>
              <a:ln>
                <a:noFill/>
              </a:ln>
            </p:spPr>
            <p:txBody>
              <a:bodyPr spcFirstLastPara="1" wrap="square" lIns="68569" tIns="34275" rIns="68569" bIns="34275" anchor="ctr" anchorCtr="0">
                <a:noAutofit/>
              </a:bodyPr>
              <a:lstStyle/>
              <a:p>
                <a:pPr algn="ctr" defTabSz="685777">
                  <a:buClr>
                    <a:prstClr val="white"/>
                  </a:buClr>
                  <a:buSzPts val="800"/>
                </a:pPr>
                <a:endParaRPr sz="600"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grpSp>
      </p:grpSp>
      <p:sp>
        <p:nvSpPr>
          <p:cNvPr id="194" name="Google Shape;2672;p100">
            <a:extLst>
              <a:ext uri="{FF2B5EF4-FFF2-40B4-BE49-F238E27FC236}">
                <a16:creationId xmlns:a16="http://schemas.microsoft.com/office/drawing/2014/main" id="{181685E8-142A-2A9A-E630-C3451A0351C9}"/>
              </a:ext>
            </a:extLst>
          </p:cNvPr>
          <p:cNvSpPr/>
          <p:nvPr/>
        </p:nvSpPr>
        <p:spPr>
          <a:xfrm>
            <a:off x="1385124" y="4105330"/>
            <a:ext cx="900876" cy="262207"/>
          </a:xfrm>
          <a:prstGeom prst="rightArrow">
            <a:avLst>
              <a:gd name="adj1" fmla="val 100000"/>
              <a:gd name="adj2" fmla="val 50000"/>
            </a:avLst>
          </a:prstGeom>
          <a:solidFill>
            <a:schemeClr val="accent4"/>
          </a:solidFill>
          <a:ln>
            <a:noFill/>
          </a:ln>
        </p:spPr>
        <p:txBody>
          <a:bodyPr spcFirstLastPara="1" wrap="square" lIns="68569" tIns="34275" rIns="68569" bIns="34275" anchor="ctr" anchorCtr="0">
            <a:noAutofit/>
          </a:bodyPr>
          <a:lstStyle/>
          <a:p>
            <a:pPr algn="ctr" defTabSz="685777">
              <a:buClr>
                <a:srgbClr val="FFFFFF"/>
              </a:buClr>
              <a:buSzPts val="2000"/>
            </a:pPr>
            <a:r>
              <a:rPr lang="en-US" sz="12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Release</a:t>
            </a:r>
            <a:endParaRPr sz="1200" dirty="0">
              <a:solidFill>
                <a:srgbClr val="000000"/>
              </a:solidFill>
              <a:latin typeface="Arial"/>
              <a:ea typeface="Arial"/>
              <a:cs typeface="Arial"/>
              <a:sym typeface="Arial"/>
            </a:endParaRPr>
          </a:p>
        </p:txBody>
      </p:sp>
      <p:sp>
        <p:nvSpPr>
          <p:cNvPr id="195" name="Google Shape;2673;p100">
            <a:extLst>
              <a:ext uri="{FF2B5EF4-FFF2-40B4-BE49-F238E27FC236}">
                <a16:creationId xmlns:a16="http://schemas.microsoft.com/office/drawing/2014/main" id="{7ADCA47D-94DF-C57C-E8BB-5670C1A1A59C}"/>
              </a:ext>
            </a:extLst>
          </p:cNvPr>
          <p:cNvSpPr/>
          <p:nvPr/>
        </p:nvSpPr>
        <p:spPr>
          <a:xfrm>
            <a:off x="1385124" y="5503170"/>
            <a:ext cx="900876" cy="294590"/>
          </a:xfrm>
          <a:prstGeom prst="rightArrow">
            <a:avLst>
              <a:gd name="adj1" fmla="val 100000"/>
              <a:gd name="adj2" fmla="val 50000"/>
            </a:avLst>
          </a:prstGeom>
          <a:solidFill>
            <a:schemeClr val="accent3">
              <a:lumMod val="75000"/>
            </a:schemeClr>
          </a:solidFill>
          <a:ln w="25400" cap="flat" cmpd="sng">
            <a:solidFill>
              <a:srgbClr val="FFFFFF"/>
            </a:solidFill>
            <a:prstDash val="solid"/>
            <a:round/>
            <a:headEnd type="none" w="sm" len="sm"/>
            <a:tailEnd type="none" w="sm" len="sm"/>
          </a:ln>
        </p:spPr>
        <p:txBody>
          <a:bodyPr spcFirstLastPara="1" wrap="square" lIns="6188" tIns="6188" rIns="6188" bIns="6188" anchor="ctr" anchorCtr="0">
            <a:noAutofit/>
          </a:bodyPr>
          <a:lstStyle/>
          <a:p>
            <a:pPr algn="ctr" defTabSz="685777">
              <a:buClr>
                <a:srgbClr val="FFFFFF"/>
              </a:buClr>
              <a:buSzPts val="2000"/>
            </a:pPr>
            <a:r>
              <a:rPr lang="en-US" sz="12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Sprint</a:t>
            </a:r>
            <a:endParaRPr sz="1200" dirty="0">
              <a:solidFill>
                <a:srgbClr val="000000"/>
              </a:solidFill>
              <a:latin typeface="Arial"/>
              <a:ea typeface="Arial"/>
              <a:cs typeface="Arial"/>
              <a:sym typeface="Arial"/>
            </a:endParaRPr>
          </a:p>
        </p:txBody>
      </p:sp>
      <p:sp>
        <p:nvSpPr>
          <p:cNvPr id="196" name="Google Shape;2674;p100">
            <a:extLst>
              <a:ext uri="{FF2B5EF4-FFF2-40B4-BE49-F238E27FC236}">
                <a16:creationId xmlns:a16="http://schemas.microsoft.com/office/drawing/2014/main" id="{00EA25EA-1357-B07E-2374-B42AD2AED4CA}"/>
              </a:ext>
            </a:extLst>
          </p:cNvPr>
          <p:cNvSpPr/>
          <p:nvPr/>
        </p:nvSpPr>
        <p:spPr>
          <a:xfrm>
            <a:off x="1385124" y="2701530"/>
            <a:ext cx="900876" cy="245560"/>
          </a:xfrm>
          <a:prstGeom prst="rightArrow">
            <a:avLst>
              <a:gd name="adj1" fmla="val 100000"/>
              <a:gd name="adj2" fmla="val 50000"/>
            </a:avLst>
          </a:prstGeom>
          <a:solidFill>
            <a:schemeClr val="accent5"/>
          </a:solidFill>
          <a:ln>
            <a:noFill/>
          </a:ln>
        </p:spPr>
        <p:txBody>
          <a:bodyPr spcFirstLastPara="1" wrap="square" lIns="68569" tIns="34275" rIns="68569" bIns="34275" anchor="ctr" anchorCtr="0">
            <a:noAutofit/>
          </a:bodyPr>
          <a:lstStyle/>
          <a:p>
            <a:pPr algn="ctr" defTabSz="685777">
              <a:buClr>
                <a:srgbClr val="FFFFFF"/>
              </a:buClr>
              <a:buSzPts val="2000"/>
            </a:pPr>
            <a:r>
              <a:rPr lang="en-US" sz="12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Roadmap</a:t>
            </a:r>
            <a:endParaRPr sz="1200" dirty="0">
              <a:solidFill>
                <a:srgbClr val="000000"/>
              </a:solidFill>
              <a:latin typeface="Arial"/>
              <a:ea typeface="Arial"/>
              <a:cs typeface="Arial"/>
              <a:sym typeface="Arial"/>
            </a:endParaRPr>
          </a:p>
        </p:txBody>
      </p:sp>
      <p:sp>
        <p:nvSpPr>
          <p:cNvPr id="4" name="Title 1">
            <a:extLst>
              <a:ext uri="{FF2B5EF4-FFF2-40B4-BE49-F238E27FC236}">
                <a16:creationId xmlns:a16="http://schemas.microsoft.com/office/drawing/2014/main" id="{0D15F4CB-FB22-D1FC-A7C6-AD2EA7144375}"/>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Product Planning Framework </a:t>
            </a:r>
          </a:p>
          <a:p>
            <a:r>
              <a:rPr lang="en-US" sz="2400" dirty="0">
                <a:solidFill>
                  <a:schemeClr val="tx2">
                    <a:lumMod val="60000"/>
                    <a:lumOff val="40000"/>
                  </a:schemeClr>
                </a:solidFill>
              </a:rPr>
              <a:t>From Portfolio Envisioning to Engineering Fulfillment </a:t>
            </a:r>
          </a:p>
        </p:txBody>
      </p:sp>
    </p:spTree>
    <p:extLst>
      <p:ext uri="{BB962C8B-B14F-4D97-AF65-F5344CB8AC3E}">
        <p14:creationId xmlns:p14="http://schemas.microsoft.com/office/powerpoint/2010/main" val="190378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46;p101">
            <a:extLst>
              <a:ext uri="{FF2B5EF4-FFF2-40B4-BE49-F238E27FC236}">
                <a16:creationId xmlns:a16="http://schemas.microsoft.com/office/drawing/2014/main" id="{E8CC4745-81C3-4CCD-800A-DA603CE8E041}"/>
              </a:ext>
            </a:extLst>
          </p:cNvPr>
          <p:cNvSpPr/>
          <p:nvPr/>
        </p:nvSpPr>
        <p:spPr>
          <a:xfrm>
            <a:off x="1759980" y="3344850"/>
            <a:ext cx="1382407" cy="592678"/>
          </a:xfrm>
          <a:prstGeom prst="rightArrow">
            <a:avLst>
              <a:gd name="adj1" fmla="val 100000"/>
              <a:gd name="adj2" fmla="val 50000"/>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Release</a:t>
            </a:r>
            <a:endParaRPr sz="1050" dirty="0">
              <a:solidFill>
                <a:srgbClr val="000000"/>
              </a:solidFill>
              <a:latin typeface="Arial"/>
              <a:ea typeface="Arial"/>
              <a:cs typeface="Arial"/>
              <a:sym typeface="Arial"/>
            </a:endParaRPr>
          </a:p>
        </p:txBody>
      </p:sp>
      <p:sp>
        <p:nvSpPr>
          <p:cNvPr id="7" name="Google Shape;2447;p101">
            <a:extLst>
              <a:ext uri="{FF2B5EF4-FFF2-40B4-BE49-F238E27FC236}">
                <a16:creationId xmlns:a16="http://schemas.microsoft.com/office/drawing/2014/main" id="{ECF58191-8FC8-4C11-9FBD-A9BB201FCAA5}"/>
              </a:ext>
            </a:extLst>
          </p:cNvPr>
          <p:cNvSpPr txBox="1"/>
          <p:nvPr/>
        </p:nvSpPr>
        <p:spPr>
          <a:xfrm>
            <a:off x="5598656" y="3792589"/>
            <a:ext cx="338850"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8" name="Google Shape;2448;p101">
            <a:extLst>
              <a:ext uri="{FF2B5EF4-FFF2-40B4-BE49-F238E27FC236}">
                <a16:creationId xmlns:a16="http://schemas.microsoft.com/office/drawing/2014/main" id="{163BF919-093C-4C5C-B1B9-43EF2D3D3208}"/>
              </a:ext>
            </a:extLst>
          </p:cNvPr>
          <p:cNvSpPr txBox="1"/>
          <p:nvPr/>
        </p:nvSpPr>
        <p:spPr>
          <a:xfrm>
            <a:off x="4850644" y="3794831"/>
            <a:ext cx="634950"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9" name="Google Shape;2449;p101">
            <a:extLst>
              <a:ext uri="{FF2B5EF4-FFF2-40B4-BE49-F238E27FC236}">
                <a16:creationId xmlns:a16="http://schemas.microsoft.com/office/drawing/2014/main" id="{7FF50C69-8EC6-4C81-993F-7DFCE516313F}"/>
              </a:ext>
            </a:extLst>
          </p:cNvPr>
          <p:cNvSpPr txBox="1"/>
          <p:nvPr/>
        </p:nvSpPr>
        <p:spPr>
          <a:xfrm>
            <a:off x="4123631" y="3305604"/>
            <a:ext cx="634950"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0" name="Google Shape;2450;p101">
            <a:extLst>
              <a:ext uri="{FF2B5EF4-FFF2-40B4-BE49-F238E27FC236}">
                <a16:creationId xmlns:a16="http://schemas.microsoft.com/office/drawing/2014/main" id="{65E49779-E555-4111-B423-83E2DEB5B928}"/>
              </a:ext>
            </a:extLst>
          </p:cNvPr>
          <p:cNvSpPr txBox="1"/>
          <p:nvPr/>
        </p:nvSpPr>
        <p:spPr>
          <a:xfrm>
            <a:off x="4850644" y="3306581"/>
            <a:ext cx="634950"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1" name="Google Shape;2451;p101">
            <a:extLst>
              <a:ext uri="{FF2B5EF4-FFF2-40B4-BE49-F238E27FC236}">
                <a16:creationId xmlns:a16="http://schemas.microsoft.com/office/drawing/2014/main" id="{D022B2D7-0977-4B3B-8C8B-C618CACBF260}"/>
              </a:ext>
            </a:extLst>
          </p:cNvPr>
          <p:cNvSpPr txBox="1"/>
          <p:nvPr/>
        </p:nvSpPr>
        <p:spPr>
          <a:xfrm>
            <a:off x="5577657" y="3310886"/>
            <a:ext cx="562950"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12" name="Google Shape;2452;p101">
            <a:extLst>
              <a:ext uri="{FF2B5EF4-FFF2-40B4-BE49-F238E27FC236}">
                <a16:creationId xmlns:a16="http://schemas.microsoft.com/office/drawing/2014/main" id="{33A13E2F-8B1B-4750-A07F-6D16BB19FC81}"/>
              </a:ext>
            </a:extLst>
          </p:cNvPr>
          <p:cNvSpPr txBox="1"/>
          <p:nvPr/>
        </p:nvSpPr>
        <p:spPr>
          <a:xfrm>
            <a:off x="4352044" y="3795150"/>
            <a:ext cx="407925" cy="315450"/>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cxnSp>
        <p:nvCxnSpPr>
          <p:cNvPr id="13" name="Google Shape;2453;p101">
            <a:extLst>
              <a:ext uri="{FF2B5EF4-FFF2-40B4-BE49-F238E27FC236}">
                <a16:creationId xmlns:a16="http://schemas.microsoft.com/office/drawing/2014/main" id="{B66C3A0F-5AA1-4EC8-A416-60A6028DDA82}"/>
              </a:ext>
            </a:extLst>
          </p:cNvPr>
          <p:cNvCxnSpPr/>
          <p:nvPr/>
        </p:nvCxnSpPr>
        <p:spPr>
          <a:xfrm>
            <a:off x="369079" y="4258227"/>
            <a:ext cx="8621432" cy="4717"/>
          </a:xfrm>
          <a:prstGeom prst="straightConnector1">
            <a:avLst/>
          </a:prstGeom>
          <a:noFill/>
          <a:ln w="38100" cap="flat" cmpd="sng">
            <a:solidFill>
              <a:srgbClr val="58595B"/>
            </a:solidFill>
            <a:prstDash val="dash"/>
            <a:round/>
            <a:headEnd type="none" w="sm" len="sm"/>
            <a:tailEnd type="none" w="sm" len="sm"/>
          </a:ln>
        </p:spPr>
      </p:cxnSp>
      <p:cxnSp>
        <p:nvCxnSpPr>
          <p:cNvPr id="14" name="Google Shape;2454;p101">
            <a:extLst>
              <a:ext uri="{FF2B5EF4-FFF2-40B4-BE49-F238E27FC236}">
                <a16:creationId xmlns:a16="http://schemas.microsoft.com/office/drawing/2014/main" id="{738563F1-ADC3-4302-B5E6-01FD2F26AC2D}"/>
              </a:ext>
            </a:extLst>
          </p:cNvPr>
          <p:cNvCxnSpPr/>
          <p:nvPr/>
        </p:nvCxnSpPr>
        <p:spPr>
          <a:xfrm>
            <a:off x="369079" y="3046166"/>
            <a:ext cx="8621432" cy="4717"/>
          </a:xfrm>
          <a:prstGeom prst="straightConnector1">
            <a:avLst/>
          </a:prstGeom>
          <a:noFill/>
          <a:ln w="38100" cap="flat" cmpd="sng">
            <a:solidFill>
              <a:srgbClr val="58595B"/>
            </a:solidFill>
            <a:prstDash val="dash"/>
            <a:round/>
            <a:headEnd type="none" w="sm" len="sm"/>
            <a:tailEnd type="none" w="sm" len="sm"/>
          </a:ln>
        </p:spPr>
      </p:cxnSp>
      <p:sp>
        <p:nvSpPr>
          <p:cNvPr id="15" name="Google Shape;2455;p101">
            <a:extLst>
              <a:ext uri="{FF2B5EF4-FFF2-40B4-BE49-F238E27FC236}">
                <a16:creationId xmlns:a16="http://schemas.microsoft.com/office/drawing/2014/main" id="{3C218CE7-2956-443B-A9B5-5B87533EF619}"/>
              </a:ext>
            </a:extLst>
          </p:cNvPr>
          <p:cNvSpPr/>
          <p:nvPr/>
        </p:nvSpPr>
        <p:spPr>
          <a:xfrm>
            <a:off x="391102" y="3297604"/>
            <a:ext cx="963264" cy="687168"/>
          </a:xfrm>
          <a:prstGeom prst="rect">
            <a:avLst/>
          </a:prstGeom>
          <a:solidFill>
            <a:schemeClr val="accent6">
              <a:lumMod val="75000"/>
            </a:schemeClr>
          </a:solidFill>
          <a:ln>
            <a:noFill/>
          </a:ln>
        </p:spPr>
        <p:txBody>
          <a:bodyPr spcFirstLastPara="1" wrap="square" lIns="68569" tIns="34275" rIns="68569" bIns="34275" anchor="ctr" anchorCtr="0">
            <a:noAutofit/>
          </a:bodyPr>
          <a:lstStyle/>
          <a:p>
            <a:pPr algn="ctr" defTabSz="685777">
              <a:buClr>
                <a:srgbClr val="FFFFFF"/>
              </a:buClr>
              <a:buSzPts val="1400"/>
            </a:pPr>
            <a:r>
              <a:rPr lang="en-US" sz="1050"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Feature level items are captured and prioritized</a:t>
            </a:r>
            <a:endParaRPr sz="1050" dirty="0">
              <a:solidFill>
                <a:srgbClr val="000000"/>
              </a:solidFill>
              <a:latin typeface="Arial"/>
              <a:ea typeface="Arial"/>
              <a:cs typeface="Arial"/>
              <a:sym typeface="Arial"/>
            </a:endParaRPr>
          </a:p>
        </p:txBody>
      </p:sp>
      <p:sp>
        <p:nvSpPr>
          <p:cNvPr id="16" name="Google Shape;2456;p101">
            <a:extLst>
              <a:ext uri="{FF2B5EF4-FFF2-40B4-BE49-F238E27FC236}">
                <a16:creationId xmlns:a16="http://schemas.microsoft.com/office/drawing/2014/main" id="{EC9F872B-46A7-41F9-8F3F-1F9134FDAA57}"/>
              </a:ext>
            </a:extLst>
          </p:cNvPr>
          <p:cNvSpPr/>
          <p:nvPr/>
        </p:nvSpPr>
        <p:spPr>
          <a:xfrm>
            <a:off x="1779553" y="4535676"/>
            <a:ext cx="1258216" cy="425137"/>
          </a:xfrm>
          <a:prstGeom prst="rightArrow">
            <a:avLst>
              <a:gd name="adj1" fmla="val 100000"/>
              <a:gd name="adj2" fmla="val 50000"/>
            </a:avLst>
          </a:prstGeom>
          <a:solidFill>
            <a:schemeClr val="accent3">
              <a:lumMod val="75000"/>
            </a:schemeClr>
          </a:solidFill>
          <a:ln w="25400" cap="flat" cmpd="sng">
            <a:solidFill>
              <a:srgbClr val="FFFFFF"/>
            </a:solidFill>
            <a:prstDash val="solid"/>
            <a:round/>
            <a:headEnd type="none" w="sm" len="sm"/>
            <a:tailEnd type="none" w="sm" len="sm"/>
          </a:ln>
        </p:spPr>
        <p:txBody>
          <a:bodyPr spcFirstLastPara="1" wrap="square" lIns="6188" tIns="6188" rIns="6188" bIns="6188"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Sprint</a:t>
            </a:r>
            <a:endParaRPr sz="1050" dirty="0">
              <a:solidFill>
                <a:srgbClr val="000000"/>
              </a:solidFill>
              <a:latin typeface="Arial"/>
              <a:ea typeface="Arial"/>
              <a:cs typeface="Arial"/>
              <a:sym typeface="Arial"/>
            </a:endParaRPr>
          </a:p>
        </p:txBody>
      </p:sp>
      <p:sp>
        <p:nvSpPr>
          <p:cNvPr id="17" name="Google Shape;2457;p101">
            <a:extLst>
              <a:ext uri="{FF2B5EF4-FFF2-40B4-BE49-F238E27FC236}">
                <a16:creationId xmlns:a16="http://schemas.microsoft.com/office/drawing/2014/main" id="{C7F20B65-189C-4DA6-92EC-B7A90E156627}"/>
              </a:ext>
            </a:extLst>
          </p:cNvPr>
          <p:cNvSpPr txBox="1"/>
          <p:nvPr/>
        </p:nvSpPr>
        <p:spPr>
          <a:xfrm>
            <a:off x="4736344" y="4482272"/>
            <a:ext cx="401400" cy="179775"/>
          </a:xfrm>
          <a:prstGeom prst="rect">
            <a:avLst/>
          </a:prstGeom>
          <a:solidFill>
            <a:schemeClr val="accent3">
              <a:lumMod val="75000"/>
            </a:schemeClr>
          </a:solidFill>
          <a:ln w="25400" cap="flat" cmpd="sng">
            <a:solidFill>
              <a:srgbClr val="FFFFFF"/>
            </a:solidFill>
            <a:prstDash val="solid"/>
            <a:round/>
            <a:headEnd type="none" w="sm" len="sm"/>
            <a:tailEnd type="none" w="sm" len="sm"/>
          </a:ln>
        </p:spPr>
        <p:txBody>
          <a:bodyPr spcFirstLastPara="1" wrap="square" lIns="6188" tIns="6188" rIns="6188" bIns="6188" anchor="b" anchorCtr="0">
            <a:noAutofit/>
          </a:bodyPr>
          <a:lstStyle/>
          <a:p>
            <a:pPr algn="r" defTabSz="685777">
              <a:buClr>
                <a:prstClr val="white"/>
              </a:buClr>
              <a:buSzPts val="1200"/>
            </a:pPr>
            <a:endParaRPr sz="900"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cxnSp>
        <p:nvCxnSpPr>
          <p:cNvPr id="18" name="Google Shape;2458;p101">
            <a:extLst>
              <a:ext uri="{FF2B5EF4-FFF2-40B4-BE49-F238E27FC236}">
                <a16:creationId xmlns:a16="http://schemas.microsoft.com/office/drawing/2014/main" id="{AE75D3C4-3772-419E-AF3A-434B46ACE824}"/>
              </a:ext>
            </a:extLst>
          </p:cNvPr>
          <p:cNvCxnSpPr/>
          <p:nvPr/>
        </p:nvCxnSpPr>
        <p:spPr>
          <a:xfrm>
            <a:off x="437417" y="5551189"/>
            <a:ext cx="994410" cy="0"/>
          </a:xfrm>
          <a:prstGeom prst="straightConnector1">
            <a:avLst/>
          </a:prstGeom>
          <a:noFill/>
          <a:ln w="28575" cap="flat" cmpd="sng">
            <a:solidFill>
              <a:srgbClr val="5DC2AA"/>
            </a:solidFill>
            <a:prstDash val="solid"/>
            <a:round/>
            <a:headEnd type="none" w="sm" len="sm"/>
            <a:tailEnd type="triangle" w="med" len="med"/>
          </a:ln>
        </p:spPr>
      </p:cxnSp>
      <p:sp>
        <p:nvSpPr>
          <p:cNvPr id="19" name="Google Shape;2459;p101">
            <a:extLst>
              <a:ext uri="{FF2B5EF4-FFF2-40B4-BE49-F238E27FC236}">
                <a16:creationId xmlns:a16="http://schemas.microsoft.com/office/drawing/2014/main" id="{D0388D53-D54C-4CEF-807A-BB70D01F4D88}"/>
              </a:ext>
            </a:extLst>
          </p:cNvPr>
          <p:cNvSpPr txBox="1"/>
          <p:nvPr/>
        </p:nvSpPr>
        <p:spPr>
          <a:xfrm>
            <a:off x="415392" y="5061433"/>
            <a:ext cx="989694" cy="438551"/>
          </a:xfrm>
          <a:prstGeom prst="rect">
            <a:avLst/>
          </a:prstGeom>
          <a:noFill/>
          <a:ln>
            <a:noFill/>
          </a:ln>
        </p:spPr>
        <p:txBody>
          <a:bodyPr spcFirstLastPara="1" wrap="square" lIns="68569" tIns="34275" rIns="68569" bIns="34275" anchor="t" anchorCtr="0">
            <a:spAutoFit/>
          </a:bodyPr>
          <a:lstStyle/>
          <a:p>
            <a:pPr defTabSz="685777">
              <a:buClr>
                <a:srgbClr val="000000"/>
              </a:buClr>
              <a:buSzPts val="1600"/>
            </a:pPr>
            <a:r>
              <a:rPr lang="en-US" sz="120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High Priority</a:t>
            </a:r>
            <a:endParaRPr sz="1050" dirty="0">
              <a:solidFill>
                <a:srgbClr val="000000"/>
              </a:solidFill>
              <a:latin typeface="Arial"/>
              <a:ea typeface="Arial"/>
              <a:cs typeface="Arial"/>
              <a:sym typeface="Arial"/>
            </a:endParaRPr>
          </a:p>
          <a:p>
            <a:pPr defTabSz="685777">
              <a:buClr>
                <a:srgbClr val="000000"/>
              </a:buClr>
              <a:buSzPts val="1600"/>
            </a:pPr>
            <a:r>
              <a:rPr lang="en-US" sz="120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High Detail</a:t>
            </a:r>
            <a:endParaRPr sz="1050" dirty="0">
              <a:solidFill>
                <a:srgbClr val="000000"/>
              </a:solidFill>
              <a:latin typeface="Arial"/>
              <a:ea typeface="Arial"/>
              <a:cs typeface="Arial"/>
              <a:sym typeface="Arial"/>
            </a:endParaRPr>
          </a:p>
        </p:txBody>
      </p:sp>
      <p:sp>
        <p:nvSpPr>
          <p:cNvPr id="20" name="Google Shape;2460;p101">
            <a:extLst>
              <a:ext uri="{FF2B5EF4-FFF2-40B4-BE49-F238E27FC236}">
                <a16:creationId xmlns:a16="http://schemas.microsoft.com/office/drawing/2014/main" id="{D626A037-18A3-4A04-AB8E-B3A7940DEBBA}"/>
              </a:ext>
            </a:extLst>
          </p:cNvPr>
          <p:cNvSpPr/>
          <p:nvPr/>
        </p:nvSpPr>
        <p:spPr>
          <a:xfrm>
            <a:off x="410676" y="4382924"/>
            <a:ext cx="963264" cy="730641"/>
          </a:xfrm>
          <a:prstGeom prst="rect">
            <a:avLst/>
          </a:prstGeom>
          <a:solidFill>
            <a:schemeClr val="accent3">
              <a:lumMod val="75000"/>
            </a:schemeClr>
          </a:solidFill>
          <a:ln>
            <a:noFill/>
          </a:ln>
        </p:spPr>
        <p:txBody>
          <a:bodyPr spcFirstLastPara="1" wrap="square" lIns="68569" tIns="34275" rIns="68569" bIns="34275" anchor="ctr" anchorCtr="0">
            <a:noAutofit/>
          </a:bodyPr>
          <a:lstStyle/>
          <a:p>
            <a:pPr algn="ctr" defTabSz="685777">
              <a:buClr>
                <a:srgbClr val="FFFFFF"/>
              </a:buClr>
              <a:buSzPts val="1400"/>
            </a:pPr>
            <a:r>
              <a:rPr lang="en-US" sz="1050"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User stories have been completely prioritized</a:t>
            </a:r>
            <a:endParaRPr sz="1050" dirty="0">
              <a:solidFill>
                <a:srgbClr val="000000"/>
              </a:solidFill>
              <a:latin typeface="Arial"/>
              <a:ea typeface="Arial"/>
              <a:cs typeface="Arial"/>
              <a:sym typeface="Arial"/>
            </a:endParaRPr>
          </a:p>
        </p:txBody>
      </p:sp>
      <p:sp>
        <p:nvSpPr>
          <p:cNvPr id="21" name="Google Shape;2461;p101">
            <a:extLst>
              <a:ext uri="{FF2B5EF4-FFF2-40B4-BE49-F238E27FC236}">
                <a16:creationId xmlns:a16="http://schemas.microsoft.com/office/drawing/2014/main" id="{D82FCB76-EF5E-48AB-8072-41DED2D239EF}"/>
              </a:ext>
            </a:extLst>
          </p:cNvPr>
          <p:cNvSpPr txBox="1"/>
          <p:nvPr/>
        </p:nvSpPr>
        <p:spPr>
          <a:xfrm>
            <a:off x="6870388" y="4482493"/>
            <a:ext cx="2200150" cy="484718"/>
          </a:xfrm>
          <a:prstGeom prst="rect">
            <a:avLst/>
          </a:prstGeom>
          <a:noFill/>
          <a:ln>
            <a:noFill/>
          </a:ln>
        </p:spPr>
        <p:txBody>
          <a:bodyPr spcFirstLastPara="1" wrap="square" lIns="68569" tIns="34275" rIns="68569" bIns="34275" anchor="t" anchorCtr="0">
            <a:spAutoFit/>
          </a:bodyPr>
          <a:lstStyle/>
          <a:p>
            <a:pPr defTabSz="685777">
              <a:buClr>
                <a:srgbClr val="000000"/>
              </a:buClr>
              <a:buSzPts val="1800"/>
            </a:pPr>
            <a:r>
              <a:rPr lang="en-US" sz="135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Everything is ready for sprint planning</a:t>
            </a:r>
            <a:endParaRPr sz="1050" dirty="0">
              <a:solidFill>
                <a:srgbClr val="000000"/>
              </a:solidFill>
              <a:latin typeface="Arial"/>
              <a:ea typeface="Arial"/>
              <a:cs typeface="Arial"/>
              <a:sym typeface="Arial"/>
            </a:endParaRPr>
          </a:p>
        </p:txBody>
      </p:sp>
      <p:sp>
        <p:nvSpPr>
          <p:cNvPr id="22" name="Google Shape;2462;p101">
            <a:extLst>
              <a:ext uri="{FF2B5EF4-FFF2-40B4-BE49-F238E27FC236}">
                <a16:creationId xmlns:a16="http://schemas.microsoft.com/office/drawing/2014/main" id="{2D42F3EF-2929-49AC-98BA-3E76E4D2757F}"/>
              </a:ext>
            </a:extLst>
          </p:cNvPr>
          <p:cNvSpPr txBox="1"/>
          <p:nvPr/>
        </p:nvSpPr>
        <p:spPr>
          <a:xfrm>
            <a:off x="6850815" y="3309437"/>
            <a:ext cx="2200150" cy="692467"/>
          </a:xfrm>
          <a:prstGeom prst="rect">
            <a:avLst/>
          </a:prstGeom>
          <a:noFill/>
          <a:ln>
            <a:noFill/>
          </a:ln>
        </p:spPr>
        <p:txBody>
          <a:bodyPr spcFirstLastPara="1" wrap="square" lIns="68569" tIns="34275" rIns="68569" bIns="34275" anchor="t" anchorCtr="0">
            <a:spAutoFit/>
          </a:bodyPr>
          <a:lstStyle/>
          <a:p>
            <a:pPr defTabSz="685777">
              <a:buClr>
                <a:srgbClr val="000000"/>
              </a:buClr>
              <a:buSzPts val="1800"/>
            </a:pPr>
            <a:r>
              <a:rPr lang="en-US" sz="135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2-10 sprints worth of work is continually prioritized and refined </a:t>
            </a:r>
            <a:endParaRPr sz="1050" dirty="0">
              <a:solidFill>
                <a:srgbClr val="000000"/>
              </a:solidFill>
              <a:latin typeface="Arial"/>
              <a:ea typeface="Arial"/>
              <a:cs typeface="Arial"/>
              <a:sym typeface="Arial"/>
            </a:endParaRPr>
          </a:p>
        </p:txBody>
      </p:sp>
      <p:sp>
        <p:nvSpPr>
          <p:cNvPr id="23" name="Google Shape;2463;p101">
            <a:extLst>
              <a:ext uri="{FF2B5EF4-FFF2-40B4-BE49-F238E27FC236}">
                <a16:creationId xmlns:a16="http://schemas.microsoft.com/office/drawing/2014/main" id="{65404A88-31F0-44A9-AD51-5A77E784E566}"/>
              </a:ext>
            </a:extLst>
          </p:cNvPr>
          <p:cNvSpPr/>
          <p:nvPr/>
        </p:nvSpPr>
        <p:spPr>
          <a:xfrm>
            <a:off x="1752334" y="2010805"/>
            <a:ext cx="1642001" cy="826262"/>
          </a:xfrm>
          <a:prstGeom prst="rightArrow">
            <a:avLst>
              <a:gd name="adj1" fmla="val 100000"/>
              <a:gd name="adj2" fmla="val 50000"/>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2000"/>
            </a:pPr>
            <a:r>
              <a:rPr lang="en-US" sz="1500" b="1"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Roadmap</a:t>
            </a:r>
            <a:endParaRPr sz="1050" dirty="0">
              <a:solidFill>
                <a:srgbClr val="000000"/>
              </a:solidFill>
              <a:latin typeface="Arial"/>
              <a:ea typeface="Arial"/>
              <a:cs typeface="Arial"/>
              <a:sym typeface="Arial"/>
            </a:endParaRPr>
          </a:p>
        </p:txBody>
      </p:sp>
      <p:sp>
        <p:nvSpPr>
          <p:cNvPr id="24" name="Google Shape;2464;p101">
            <a:extLst>
              <a:ext uri="{FF2B5EF4-FFF2-40B4-BE49-F238E27FC236}">
                <a16:creationId xmlns:a16="http://schemas.microsoft.com/office/drawing/2014/main" id="{06E782C8-E508-4890-AF84-6DDBF15AF128}"/>
              </a:ext>
            </a:extLst>
          </p:cNvPr>
          <p:cNvSpPr txBox="1"/>
          <p:nvPr/>
        </p:nvSpPr>
        <p:spPr>
          <a:xfrm>
            <a:off x="3582947" y="2069870"/>
            <a:ext cx="1716300" cy="358425"/>
          </a:xfrm>
          <a:prstGeom prst="rect">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25" name="Google Shape;2465;p101">
            <a:extLst>
              <a:ext uri="{FF2B5EF4-FFF2-40B4-BE49-F238E27FC236}">
                <a16:creationId xmlns:a16="http://schemas.microsoft.com/office/drawing/2014/main" id="{F1A285D2-584E-45D7-953A-111D934F39B4}"/>
              </a:ext>
            </a:extLst>
          </p:cNvPr>
          <p:cNvSpPr txBox="1"/>
          <p:nvPr/>
        </p:nvSpPr>
        <p:spPr>
          <a:xfrm>
            <a:off x="5357747" y="2059293"/>
            <a:ext cx="1284075" cy="369000"/>
          </a:xfrm>
          <a:prstGeom prst="rect">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26" name="Google Shape;2466;p101">
            <a:extLst>
              <a:ext uri="{FF2B5EF4-FFF2-40B4-BE49-F238E27FC236}">
                <a16:creationId xmlns:a16="http://schemas.microsoft.com/office/drawing/2014/main" id="{25636C24-748D-495A-ACEB-7DE8B1E15EEE}"/>
              </a:ext>
            </a:extLst>
          </p:cNvPr>
          <p:cNvSpPr txBox="1"/>
          <p:nvPr/>
        </p:nvSpPr>
        <p:spPr>
          <a:xfrm>
            <a:off x="5598657" y="2543232"/>
            <a:ext cx="652950" cy="358425"/>
          </a:xfrm>
          <a:prstGeom prst="rect">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27" name="Google Shape;2467;p101">
            <a:extLst>
              <a:ext uri="{FF2B5EF4-FFF2-40B4-BE49-F238E27FC236}">
                <a16:creationId xmlns:a16="http://schemas.microsoft.com/office/drawing/2014/main" id="{922278FE-3918-458C-95A3-FAAF0EABC288}"/>
              </a:ext>
            </a:extLst>
          </p:cNvPr>
          <p:cNvSpPr txBox="1"/>
          <p:nvPr/>
        </p:nvSpPr>
        <p:spPr>
          <a:xfrm>
            <a:off x="3771873" y="2537953"/>
            <a:ext cx="1523925" cy="369000"/>
          </a:xfrm>
          <a:prstGeom prst="rect">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1100"/>
            </a:pPr>
            <a:endParaRPr sz="825"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cxnSp>
        <p:nvCxnSpPr>
          <p:cNvPr id="28" name="Google Shape;2468;p101">
            <a:extLst>
              <a:ext uri="{FF2B5EF4-FFF2-40B4-BE49-F238E27FC236}">
                <a16:creationId xmlns:a16="http://schemas.microsoft.com/office/drawing/2014/main" id="{EEFD41C7-DB8B-47EF-AC5B-67CE468F5636}"/>
              </a:ext>
            </a:extLst>
          </p:cNvPr>
          <p:cNvCxnSpPr/>
          <p:nvPr/>
        </p:nvCxnSpPr>
        <p:spPr>
          <a:xfrm>
            <a:off x="410677" y="1645475"/>
            <a:ext cx="994410" cy="0"/>
          </a:xfrm>
          <a:prstGeom prst="straightConnector1">
            <a:avLst/>
          </a:prstGeom>
          <a:noFill/>
          <a:ln w="28575" cap="flat" cmpd="sng">
            <a:solidFill>
              <a:srgbClr val="5DC2AA"/>
            </a:solidFill>
            <a:prstDash val="solid"/>
            <a:round/>
            <a:headEnd type="none" w="sm" len="sm"/>
            <a:tailEnd type="triangle" w="med" len="med"/>
          </a:ln>
        </p:spPr>
      </p:cxnSp>
      <p:sp>
        <p:nvSpPr>
          <p:cNvPr id="29" name="Google Shape;2469;p101">
            <a:extLst>
              <a:ext uri="{FF2B5EF4-FFF2-40B4-BE49-F238E27FC236}">
                <a16:creationId xmlns:a16="http://schemas.microsoft.com/office/drawing/2014/main" id="{BF47BE50-CCC7-4E4E-92DA-24931CD52F92}"/>
              </a:ext>
            </a:extLst>
          </p:cNvPr>
          <p:cNvSpPr txBox="1"/>
          <p:nvPr/>
        </p:nvSpPr>
        <p:spPr>
          <a:xfrm>
            <a:off x="388652" y="1628089"/>
            <a:ext cx="1061428" cy="438551"/>
          </a:xfrm>
          <a:prstGeom prst="rect">
            <a:avLst/>
          </a:prstGeom>
          <a:noFill/>
          <a:ln>
            <a:noFill/>
          </a:ln>
        </p:spPr>
        <p:txBody>
          <a:bodyPr spcFirstLastPara="1" wrap="square" lIns="68569" tIns="34275" rIns="68569" bIns="34275" anchor="t" anchorCtr="0">
            <a:spAutoFit/>
          </a:bodyPr>
          <a:lstStyle/>
          <a:p>
            <a:pPr defTabSz="685777">
              <a:buClr>
                <a:srgbClr val="000000"/>
              </a:buClr>
              <a:buSzPts val="1600"/>
            </a:pPr>
            <a:r>
              <a:rPr lang="en-US" sz="120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Low Priority</a:t>
            </a:r>
            <a:endParaRPr sz="1050" dirty="0">
              <a:solidFill>
                <a:srgbClr val="000000"/>
              </a:solidFill>
              <a:latin typeface="Arial"/>
              <a:ea typeface="Arial"/>
              <a:cs typeface="Arial"/>
              <a:sym typeface="Arial"/>
            </a:endParaRPr>
          </a:p>
          <a:p>
            <a:pPr defTabSz="685777">
              <a:buClr>
                <a:srgbClr val="000000"/>
              </a:buClr>
              <a:buSzPts val="1600"/>
            </a:pPr>
            <a:r>
              <a:rPr lang="en-US" sz="120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Low Detail</a:t>
            </a:r>
            <a:endParaRPr sz="1050" dirty="0">
              <a:solidFill>
                <a:srgbClr val="000000"/>
              </a:solidFill>
              <a:latin typeface="Arial"/>
              <a:ea typeface="Arial"/>
              <a:cs typeface="Arial"/>
              <a:sym typeface="Arial"/>
            </a:endParaRPr>
          </a:p>
        </p:txBody>
      </p:sp>
      <p:sp>
        <p:nvSpPr>
          <p:cNvPr id="30" name="Google Shape;2470;p101">
            <a:extLst>
              <a:ext uri="{FF2B5EF4-FFF2-40B4-BE49-F238E27FC236}">
                <a16:creationId xmlns:a16="http://schemas.microsoft.com/office/drawing/2014/main" id="{E44F8C3D-75C4-473D-9917-0DE91DA28535}"/>
              </a:ext>
            </a:extLst>
          </p:cNvPr>
          <p:cNvSpPr/>
          <p:nvPr/>
        </p:nvSpPr>
        <p:spPr>
          <a:xfrm>
            <a:off x="391102" y="2065583"/>
            <a:ext cx="963264" cy="771485"/>
          </a:xfrm>
          <a:prstGeom prst="rect">
            <a:avLst/>
          </a:prstGeom>
          <a:solidFill>
            <a:srgbClr val="2359A9"/>
          </a:solidFill>
          <a:ln>
            <a:noFill/>
          </a:ln>
        </p:spPr>
        <p:txBody>
          <a:bodyPr spcFirstLastPara="1" wrap="square" lIns="68569" tIns="34275" rIns="68569" bIns="34275" anchor="ctr" anchorCtr="0">
            <a:noAutofit/>
          </a:bodyPr>
          <a:lstStyle/>
          <a:p>
            <a:pPr algn="ctr" defTabSz="685777">
              <a:buClr>
                <a:srgbClr val="FFFFFF"/>
              </a:buClr>
              <a:buSzPts val="1400"/>
            </a:pPr>
            <a:r>
              <a:rPr lang="en-US" sz="1050" dirty="0">
                <a:solidFill>
                  <a:srgbClr val="FFFFFF"/>
                </a:solidFill>
                <a:latin typeface="Segoe UI Semilight" panose="020B0402040204020203" pitchFamily="34" charset="0"/>
                <a:ea typeface="Quattrocento Sans"/>
                <a:cs typeface="Segoe UI Semilight" panose="020B0402040204020203" pitchFamily="34" charset="0"/>
                <a:sym typeface="Quattrocento Sans"/>
              </a:rPr>
              <a:t>Big bucket items are captured</a:t>
            </a:r>
            <a:endParaRPr sz="1050" dirty="0">
              <a:solidFill>
                <a:srgbClr val="000000"/>
              </a:solidFill>
              <a:latin typeface="Arial"/>
              <a:ea typeface="Arial"/>
              <a:cs typeface="Arial"/>
              <a:sym typeface="Arial"/>
            </a:endParaRPr>
          </a:p>
        </p:txBody>
      </p:sp>
      <p:sp>
        <p:nvSpPr>
          <p:cNvPr id="31" name="Google Shape;2471;p101">
            <a:extLst>
              <a:ext uri="{FF2B5EF4-FFF2-40B4-BE49-F238E27FC236}">
                <a16:creationId xmlns:a16="http://schemas.microsoft.com/office/drawing/2014/main" id="{BDAA32F5-9E22-4996-A164-AF26AD9AD635}"/>
              </a:ext>
            </a:extLst>
          </p:cNvPr>
          <p:cNvSpPr txBox="1"/>
          <p:nvPr/>
        </p:nvSpPr>
        <p:spPr>
          <a:xfrm>
            <a:off x="6850815" y="1952349"/>
            <a:ext cx="2200150" cy="692467"/>
          </a:xfrm>
          <a:prstGeom prst="rect">
            <a:avLst/>
          </a:prstGeom>
          <a:noFill/>
          <a:ln>
            <a:noFill/>
          </a:ln>
        </p:spPr>
        <p:txBody>
          <a:bodyPr spcFirstLastPara="1" wrap="square" lIns="68569" tIns="34275" rIns="68569" bIns="34275" anchor="t" anchorCtr="0">
            <a:spAutoFit/>
          </a:bodyPr>
          <a:lstStyle/>
          <a:p>
            <a:pPr defTabSz="685777">
              <a:buClr>
                <a:srgbClr val="000000"/>
              </a:buClr>
              <a:buSzPts val="1800"/>
            </a:pPr>
            <a:r>
              <a:rPr lang="en-US" sz="1350" dirty="0">
                <a:solidFill>
                  <a:srgbClr val="000000"/>
                </a:solidFill>
                <a:latin typeface="Segoe UI Semilight" panose="020B0402040204020203" pitchFamily="34" charset="0"/>
                <a:ea typeface="Quattrocento Sans"/>
                <a:cs typeface="Segoe UI Semilight" panose="020B0402040204020203" pitchFamily="34" charset="0"/>
                <a:sym typeface="Quattrocento Sans"/>
              </a:rPr>
              <a:t>Long term vision of product roadmap is continually refined </a:t>
            </a:r>
            <a:endParaRPr sz="1050" dirty="0">
              <a:solidFill>
                <a:srgbClr val="000000"/>
              </a:solidFill>
              <a:latin typeface="Arial"/>
              <a:ea typeface="Arial"/>
              <a:cs typeface="Arial"/>
              <a:sym typeface="Arial"/>
            </a:endParaRPr>
          </a:p>
        </p:txBody>
      </p:sp>
      <p:sp>
        <p:nvSpPr>
          <p:cNvPr id="32" name="Google Shape;2473;p101">
            <a:extLst>
              <a:ext uri="{FF2B5EF4-FFF2-40B4-BE49-F238E27FC236}">
                <a16:creationId xmlns:a16="http://schemas.microsoft.com/office/drawing/2014/main" id="{1ECEE574-AF2E-41B0-BCD1-5057D5D22239}"/>
              </a:ext>
            </a:extLst>
          </p:cNvPr>
          <p:cNvSpPr txBox="1"/>
          <p:nvPr/>
        </p:nvSpPr>
        <p:spPr>
          <a:xfrm>
            <a:off x="5171401" y="4482282"/>
            <a:ext cx="401400" cy="179775"/>
          </a:xfrm>
          <a:prstGeom prst="rect">
            <a:avLst/>
          </a:prstGeom>
          <a:solidFill>
            <a:schemeClr val="accent3">
              <a:lumMod val="75000"/>
            </a:schemeClr>
          </a:solidFill>
          <a:ln w="25400" cap="flat" cmpd="sng">
            <a:solidFill>
              <a:srgbClr val="FFFFFF"/>
            </a:solidFill>
            <a:prstDash val="solid"/>
            <a:round/>
            <a:headEnd type="none" w="sm" len="sm"/>
            <a:tailEnd type="none" w="sm" len="sm"/>
          </a:ln>
        </p:spPr>
        <p:txBody>
          <a:bodyPr spcFirstLastPara="1" wrap="square" lIns="6188" tIns="6188" rIns="6188" bIns="6188" anchor="b" anchorCtr="0">
            <a:noAutofit/>
          </a:bodyPr>
          <a:lstStyle/>
          <a:p>
            <a:pPr algn="r" defTabSz="685777">
              <a:buClr>
                <a:prstClr val="white"/>
              </a:buClr>
              <a:buSzPts val="1200"/>
            </a:pPr>
            <a:endParaRPr sz="900"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33" name="Google Shape;2474;p101">
            <a:extLst>
              <a:ext uri="{FF2B5EF4-FFF2-40B4-BE49-F238E27FC236}">
                <a16:creationId xmlns:a16="http://schemas.microsoft.com/office/drawing/2014/main" id="{5BF8FB9D-8718-41CF-9C13-31A7E71CC35C}"/>
              </a:ext>
            </a:extLst>
          </p:cNvPr>
          <p:cNvSpPr txBox="1"/>
          <p:nvPr/>
        </p:nvSpPr>
        <p:spPr>
          <a:xfrm>
            <a:off x="4982081" y="4692910"/>
            <a:ext cx="401400" cy="179775"/>
          </a:xfrm>
          <a:prstGeom prst="rect">
            <a:avLst/>
          </a:prstGeom>
          <a:solidFill>
            <a:schemeClr val="accent3">
              <a:lumMod val="75000"/>
            </a:schemeClr>
          </a:solidFill>
          <a:ln w="25400" cap="flat" cmpd="sng">
            <a:solidFill>
              <a:srgbClr val="FFFFFF"/>
            </a:solidFill>
            <a:prstDash val="solid"/>
            <a:round/>
            <a:headEnd type="none" w="sm" len="sm"/>
            <a:tailEnd type="none" w="sm" len="sm"/>
          </a:ln>
        </p:spPr>
        <p:txBody>
          <a:bodyPr spcFirstLastPara="1" wrap="square" lIns="6188" tIns="6188" rIns="6188" bIns="6188" anchor="ctr" anchorCtr="0">
            <a:noAutofit/>
          </a:bodyPr>
          <a:lstStyle/>
          <a:p>
            <a:pPr algn="ctr" defTabSz="685777">
              <a:buClr>
                <a:prstClr val="white"/>
              </a:buClr>
              <a:buSzPts val="1200"/>
            </a:pPr>
            <a:endParaRPr sz="900" dirty="0">
              <a:solidFill>
                <a:srgbClr val="FFFFFF"/>
              </a:solidFill>
              <a:latin typeface="Segoe UI Semilight" panose="020B0402040204020203" pitchFamily="34" charset="0"/>
              <a:ea typeface="Quattrocento Sans"/>
              <a:cs typeface="Segoe UI Semilight" panose="020B0402040204020203" pitchFamily="34" charset="0"/>
              <a:sym typeface="Quattrocento Sans"/>
            </a:endParaRPr>
          </a:p>
        </p:txBody>
      </p:sp>
      <p:sp>
        <p:nvSpPr>
          <p:cNvPr id="2" name="Title 1">
            <a:extLst>
              <a:ext uri="{FF2B5EF4-FFF2-40B4-BE49-F238E27FC236}">
                <a16:creationId xmlns:a16="http://schemas.microsoft.com/office/drawing/2014/main" id="{9369A87B-E2BB-0930-5F00-DCD53F2FD064}"/>
              </a:ext>
            </a:extLst>
          </p:cNvPr>
          <p:cNvSpPr txBox="1">
            <a:spLocks/>
          </p:cNvSpPr>
          <p:nvPr/>
        </p:nvSpPr>
        <p:spPr bwMode="auto">
          <a:xfrm>
            <a:off x="250097"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Roadmap &amp; Release Planning </a:t>
            </a:r>
          </a:p>
          <a:p>
            <a:r>
              <a:rPr lang="en-US" sz="2400" dirty="0">
                <a:solidFill>
                  <a:schemeClr val="tx2">
                    <a:lumMod val="60000"/>
                    <a:lumOff val="40000"/>
                  </a:schemeClr>
                </a:solidFill>
              </a:rPr>
              <a:t>Cross-Team Collaboration Cycles </a:t>
            </a:r>
          </a:p>
        </p:txBody>
      </p:sp>
    </p:spTree>
    <p:extLst>
      <p:ext uri="{BB962C8B-B14F-4D97-AF65-F5344CB8AC3E}">
        <p14:creationId xmlns:p14="http://schemas.microsoft.com/office/powerpoint/2010/main" val="3382663301"/>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23168</TotalTime>
  <Words>531</Words>
  <Application>Microsoft Office PowerPoint</Application>
  <PresentationFormat>On-screen Show (4:3)</PresentationFormat>
  <Paragraphs>89</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Arial Narrow</vt:lpstr>
      <vt:lpstr>Calibri</vt:lpstr>
      <vt:lpstr>Segoe UI Semibold</vt:lpstr>
      <vt:lpstr>Segoe UI Semilight</vt:lpstr>
      <vt:lpstr>PPT_Template_2010SummerSchool</vt:lpstr>
      <vt:lpstr>1_UPCRC_Powerpoint_Template_with I-Mark</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919</cp:revision>
  <cp:lastPrinted>2015-10-11T15:37:17Z</cp:lastPrinted>
  <dcterms:created xsi:type="dcterms:W3CDTF">2010-06-16T02:58:04Z</dcterms:created>
  <dcterms:modified xsi:type="dcterms:W3CDTF">2025-08-14T21:01:28Z</dcterms:modified>
</cp:coreProperties>
</file>