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1" r:id="rId12"/>
    <p:sldId id="283" r:id="rId13"/>
    <p:sldId id="266" r:id="rId14"/>
    <p:sldId id="267" r:id="rId15"/>
    <p:sldId id="268" r:id="rId16"/>
    <p:sldId id="270" r:id="rId17"/>
    <p:sldId id="272" r:id="rId18"/>
    <p:sldId id="284" r:id="rId19"/>
    <p:sldId id="271" r:id="rId20"/>
    <p:sldId id="285" r:id="rId21"/>
    <p:sldId id="275" r:id="rId22"/>
    <p:sldId id="276" r:id="rId23"/>
    <p:sldId id="277" r:id="rId24"/>
    <p:sldId id="278" r:id="rId25"/>
    <p:sldId id="279" r:id="rId26"/>
    <p:sldId id="26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3.7753685349035886E-2"/>
          <c:w val="0.79926763833039671"/>
          <c:h val="0.93684433964740754"/>
        </c:manualLayout>
      </c:layout>
      <c:pie3DChart>
        <c:varyColors val="1"/>
        <c:ser>
          <c:idx val="0"/>
          <c:order val="0"/>
          <c:tx>
            <c:strRef>
              <c:f>Arkusz1!$B$1</c:f>
              <c:strCache>
                <c:ptCount val="1"/>
                <c:pt idx="0">
                  <c:v>Procentowe zapotrzebowanie na pracowników w różnych sektorach w Polsce (2023/2024)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A8A7-48BB-A518-D7BC201F937E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8A7-48BB-A518-D7BC201F937E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A8A7-48BB-A518-D7BC201F937E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8A7-48BB-A518-D7BC201F937E}"/>
              </c:ext>
            </c:extLst>
          </c:dPt>
          <c:dPt>
            <c:idx val="4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A8A7-48BB-A518-D7BC201F937E}"/>
              </c:ext>
            </c:extLst>
          </c:dPt>
          <c:dPt>
            <c:idx val="5"/>
            <c:bubble3D val="0"/>
            <c:spPr>
              <a:solidFill>
                <a:schemeClr val="accent6">
                  <a:alpha val="9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>
                <a:innerShdw blurRad="114300">
                  <a:schemeClr val="accent6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6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8A7-48BB-A518-D7BC201F937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  <a:alpha val="90000"/>
                </a:schemeClr>
              </a:solidFill>
              <a:ln w="19050">
                <a:solidFill>
                  <a:schemeClr val="accent1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60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8A7-48BB-A518-D7BC201F937E}"/>
              </c:ext>
            </c:extLst>
          </c:dPt>
          <c:dLbls>
            <c:dLbl>
              <c:idx val="0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6785AC12-780E-4F72-86A1-3BB50CA49D7A}" type="PERCENTAGE">
                      <a:rPr lang="en-US" baseline="0" smtClean="0"/>
                      <a:pPr>
                        <a:defRPr/>
                      </a:pPr>
                      <a:t>[PROCENTOWE]</a:t>
                    </a:fld>
                    <a:endParaRPr lang="pl-PL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8A7-48BB-A518-D7BC201F937E}"/>
                </c:ext>
              </c:extLst>
            </c:dLbl>
            <c:dLbl>
              <c:idx val="1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1A114EA3-713A-4C83-8055-A2BD66E1EA9D}" type="PERCENTAGE">
                      <a:rPr lang="en-US" baseline="0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[PROCENTOWE]</a:t>
                    </a:fld>
                    <a:endParaRPr lang="pl-PL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8A7-48BB-A518-D7BC201F937E}"/>
                </c:ext>
              </c:extLst>
            </c:dLbl>
            <c:dLbl>
              <c:idx val="2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600D841D-EB22-46C4-8AA3-1CC312DB2192}" type="PERCENTAGE">
                      <a:rPr lang="en-US" baseline="0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[PROCENTOWE]</a:t>
                    </a:fld>
                    <a:endParaRPr lang="pl-PL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8A7-48BB-A518-D7BC201F937E}"/>
                </c:ext>
              </c:extLst>
            </c:dLbl>
            <c:dLbl>
              <c:idx val="3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4A691515-AE2F-4C9A-9D21-109814E42BA0}" type="PERCENTAGE">
                      <a:rPr lang="en-US" baseline="0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[PROCENTOWE]</a:t>
                    </a:fld>
                    <a:endParaRPr lang="pl-PL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8A7-48BB-A518-D7BC201F937E}"/>
                </c:ext>
              </c:extLst>
            </c:dLbl>
            <c:dLbl>
              <c:idx val="4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7C359B37-CD51-44BC-B825-527CC38D9093}" type="PERCENTAGE">
                      <a:rPr lang="en-US" baseline="0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[PROCENTOWE]</a:t>
                    </a:fld>
                    <a:endParaRPr lang="pl-PL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8A7-48BB-A518-D7BC201F937E}"/>
                </c:ext>
              </c:extLst>
            </c:dLbl>
            <c:dLbl>
              <c:idx val="5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9EA88071-8E97-4B83-81E2-F3956B1D5B55}" type="PERCENTAGE">
                      <a:rPr lang="en-US" baseline="0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[PROCENTOWE]</a:t>
                    </a:fld>
                    <a:endParaRPr lang="pl-PL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6"/>
                  </a:solidFill>
                  <a:round/>
                </a:ln>
                <a:effectLst>
                  <a:outerShdw blurRad="50800" dist="38100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8A7-48BB-A518-D7BC201F937E}"/>
                </c:ext>
              </c:extLst>
            </c:dLbl>
            <c:dLbl>
              <c:idx val="6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302E56AB-A77A-4CC8-AB2F-ECB3E8768CB8}" type="PERCENTAGE">
                      <a:rPr lang="en-US" baseline="0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[PROCENTOWE]</a:t>
                    </a:fld>
                    <a:endParaRPr lang="pl-PL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8A7-48BB-A518-D7BC201F937E}"/>
                </c:ext>
              </c:extLst>
            </c:dLbl>
            <c:spPr>
              <a:solidFill>
                <a:prstClr val="white">
                  <a:alpha val="90000"/>
                </a:prstClr>
              </a:solidFill>
              <a:ln w="12700" cap="flat" cmpd="sng" algn="ctr">
                <a:solidFill>
                  <a:srgbClr val="8C8D86"/>
                </a:solidFill>
                <a:round/>
              </a:ln>
              <a:effectLst>
                <a:outerShdw blurRad="50800" dist="38100" dir="2700000" algn="tl" rotWithShape="0">
                  <a:srgbClr val="8C8D86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Arkusz1!$A$2:$A$8</c:f>
              <c:strCache>
                <c:ptCount val="7"/>
                <c:pt idx="0">
                  <c:v>Sektor IT i technologie</c:v>
                </c:pt>
                <c:pt idx="1">
                  <c:v>Budownictwo</c:v>
                </c:pt>
                <c:pt idx="2">
                  <c:v>Usługi zdrowotne i opiekuńcze</c:v>
                </c:pt>
                <c:pt idx="3">
                  <c:v>Logistyka i transport</c:v>
                </c:pt>
                <c:pt idx="4">
                  <c:v>Handel</c:v>
                </c:pt>
                <c:pt idx="5">
                  <c:v>Przemysł</c:v>
                </c:pt>
                <c:pt idx="6">
                  <c:v>Sektor edukacyjny i szkoleniowy</c:v>
                </c:pt>
              </c:strCache>
            </c:strRef>
          </c:cat>
          <c:val>
            <c:numRef>
              <c:f>Arkusz1!$B$2:$B$8</c:f>
              <c:numCache>
                <c:formatCode>General</c:formatCode>
                <c:ptCount val="7"/>
                <c:pt idx="0">
                  <c:v>22</c:v>
                </c:pt>
                <c:pt idx="1">
                  <c:v>15</c:v>
                </c:pt>
                <c:pt idx="2">
                  <c:v>14</c:v>
                </c:pt>
                <c:pt idx="3">
                  <c:v>13</c:v>
                </c:pt>
                <c:pt idx="4">
                  <c:v>12</c:v>
                </c:pt>
                <c:pt idx="5">
                  <c:v>10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A7-48BB-A518-D7BC201F937E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076624440164593"/>
          <c:y val="0.23245982375129667"/>
          <c:w val="0.40212725101097491"/>
          <c:h val="0.744297119101010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8377458219962767E-2"/>
          <c:y val="1.9497854662109036E-2"/>
          <c:w val="0.92162254178003722"/>
          <c:h val="0.4537021351619076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Seria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5CC5-43F1-8EF2-E7A7510CCB6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1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Arkusz1!$A$2:$A$7</c:f>
              <c:strCache>
                <c:ptCount val="6"/>
                <c:pt idx="0">
                  <c:v>Zmiany strukturalne</c:v>
                </c:pt>
                <c:pt idx="1">
                  <c:v>Niedopasowanie kwalifikacji </c:v>
                </c:pt>
                <c:pt idx="2">
                  <c:v>Bezrobocie cykliczne</c:v>
                </c:pt>
                <c:pt idx="3">
                  <c:v>Migracje zarobkowe</c:v>
                </c:pt>
                <c:pt idx="4">
                  <c:v>Starzenie się społeczeństwa</c:v>
                </c:pt>
                <c:pt idx="5">
                  <c:v>Bezrobocie frikcyjne</c:v>
                </c:pt>
              </c:strCache>
            </c:strRef>
          </c:cat>
          <c:val>
            <c:numRef>
              <c:f>Arkusz1!$B$2:$B$7</c:f>
              <c:numCache>
                <c:formatCode>General</c:formatCode>
                <c:ptCount val="6"/>
                <c:pt idx="0">
                  <c:v>35</c:v>
                </c:pt>
                <c:pt idx="1">
                  <c:v>30</c:v>
                </c:pt>
                <c:pt idx="2">
                  <c:v>15</c:v>
                </c:pt>
                <c:pt idx="3">
                  <c:v>10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C5-43F1-8EF2-E7A7510CCB6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572679368"/>
        <c:axId val="572680808"/>
        <c:axId val="0"/>
      </c:bar3DChart>
      <c:catAx>
        <c:axId val="572679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72680808"/>
        <c:crosses val="autoZero"/>
        <c:auto val="1"/>
        <c:lblAlgn val="ctr"/>
        <c:lblOffset val="100"/>
        <c:noMultiLvlLbl val="0"/>
      </c:catAx>
      <c:valAx>
        <c:axId val="572680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72679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Bezrobocie</a:t>
            </a:r>
            <a:r>
              <a:rPr lang="pl-PL" dirty="0"/>
              <a:t> w Europie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Arkusz1!$B$1</c:f>
              <c:strCache>
                <c:ptCount val="1"/>
                <c:pt idx="0">
                  <c:v>Bezrobocie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1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Arkusz1!$A$2:$A$13</c:f>
              <c:strCache>
                <c:ptCount val="12"/>
                <c:pt idx="0">
                  <c:v>Hiszpania</c:v>
                </c:pt>
                <c:pt idx="1">
                  <c:v>Grecja</c:v>
                </c:pt>
                <c:pt idx="2">
                  <c:v>Włochy</c:v>
                </c:pt>
                <c:pt idx="3">
                  <c:v>Francja</c:v>
                </c:pt>
                <c:pt idx="4">
                  <c:v>Portugalia</c:v>
                </c:pt>
                <c:pt idx="5">
                  <c:v>Szwecja</c:v>
                </c:pt>
                <c:pt idx="6">
                  <c:v>Niemcy</c:v>
                </c:pt>
                <c:pt idx="7">
                  <c:v>Czechy</c:v>
                </c:pt>
                <c:pt idx="8">
                  <c:v>Polska</c:v>
                </c:pt>
                <c:pt idx="9">
                  <c:v>Austria</c:v>
                </c:pt>
                <c:pt idx="10">
                  <c:v>Holandia</c:v>
                </c:pt>
                <c:pt idx="11">
                  <c:v>Węgry</c:v>
                </c:pt>
              </c:strCache>
            </c:strRef>
          </c:cat>
          <c:val>
            <c:numRef>
              <c:f>Arkusz1!$B$2:$B$13</c:f>
              <c:numCache>
                <c:formatCode>General</c:formatCode>
                <c:ptCount val="12"/>
                <c:pt idx="0">
                  <c:v>12.5</c:v>
                </c:pt>
                <c:pt idx="1">
                  <c:v>11.8</c:v>
                </c:pt>
                <c:pt idx="2">
                  <c:v>8.4</c:v>
                </c:pt>
                <c:pt idx="3">
                  <c:v>7.2</c:v>
                </c:pt>
                <c:pt idx="4">
                  <c:v>6.8</c:v>
                </c:pt>
                <c:pt idx="5">
                  <c:v>7.3</c:v>
                </c:pt>
                <c:pt idx="6">
                  <c:v>3</c:v>
                </c:pt>
                <c:pt idx="7">
                  <c:v>2.4</c:v>
                </c:pt>
                <c:pt idx="8">
                  <c:v>5.2</c:v>
                </c:pt>
                <c:pt idx="9">
                  <c:v>4.8</c:v>
                </c:pt>
                <c:pt idx="10">
                  <c:v>3.5</c:v>
                </c:pt>
                <c:pt idx="1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5E-49B5-965F-FBCA689CBC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7.0310010862988945E-3"/>
          <c:y val="8.1976074246915318E-2"/>
          <c:w val="0.22061888126438436"/>
          <c:h val="0.908941260349911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75C86-313D-4C68-80A1-A4DC11E7A2F0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A141A-5BC0-4CCD-8E55-B43733929A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815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tym miejscu można zapytać uczestników może coś powiedzą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A141A-5BC0-4CCD-8E55-B43733929A3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5052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tym miejscu przeczytamy czy też opowiemy definicję a uczestnicy niech spróbują zdefiniować rodzaje rynków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A141A-5BC0-4CCD-8E55-B43733929A3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890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tym miejscu możemy podyskutować z uczestnikami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A141A-5BC0-4CCD-8E55-B43733929A3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190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9E6C3C-BA29-4FB8-A0A7-8E6CDD7F814C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6D91D6-B9BE-4C01-A304-539F6CAFBC3B}" type="slidenum">
              <a:rPr lang="pl-PL" smtClean="0"/>
              <a:t>‹#›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55357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6C3C-BA29-4FB8-A0A7-8E6CDD7F814C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91D6-B9BE-4C01-A304-539F6CAFBC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645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6C3C-BA29-4FB8-A0A7-8E6CDD7F814C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91D6-B9BE-4C01-A304-539F6CAFBC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62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6C3C-BA29-4FB8-A0A7-8E6CDD7F814C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91D6-B9BE-4C01-A304-539F6CAFBC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278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9E6C3C-BA29-4FB8-A0A7-8E6CDD7F814C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6D91D6-B9BE-4C01-A304-539F6CAFBC3B}" type="slidenum">
              <a:rPr lang="pl-PL" smtClean="0"/>
              <a:t>‹#›</a:t>
            </a:fld>
            <a:endParaRPr lang="pl-P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45925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6C3C-BA29-4FB8-A0A7-8E6CDD7F814C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91D6-B9BE-4C01-A304-539F6CAFBC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653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6C3C-BA29-4FB8-A0A7-8E6CDD7F814C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91D6-B9BE-4C01-A304-539F6CAFBC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537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6C3C-BA29-4FB8-A0A7-8E6CDD7F814C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91D6-B9BE-4C01-A304-539F6CAFBC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311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6C3C-BA29-4FB8-A0A7-8E6CDD7F814C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91D6-B9BE-4C01-A304-539F6CAFBC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031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9E6C3C-BA29-4FB8-A0A7-8E6CDD7F814C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6D91D6-B9BE-4C01-A304-539F6CAFBC3B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236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9E6C3C-BA29-4FB8-A0A7-8E6CDD7F814C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6D91D6-B9BE-4C01-A304-539F6CAFBC3B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868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39E6C3C-BA29-4FB8-A0A7-8E6CDD7F814C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D6D91D6-B9BE-4C01-A304-539F6CAFBC3B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398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5C307-C68A-D5B5-673E-8DADB778F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dirty="0"/>
              <a:t>Sytuacja na rynku pracy w Polsce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CB71F9B-0B1A-D4E4-3736-060DEE339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l-PL" dirty="0"/>
              <a:t>Stan bezrobocia w odniesieniu do innych krajów</a:t>
            </a:r>
          </a:p>
        </p:txBody>
      </p:sp>
    </p:spTree>
    <p:extLst>
      <p:ext uri="{BB962C8B-B14F-4D97-AF65-F5344CB8AC3E}">
        <p14:creationId xmlns:p14="http://schemas.microsoft.com/office/powerpoint/2010/main" val="69413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E6F6C9-A5A7-2EC9-88C3-A8DFD3F4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Jakie są przyczyny bezrobocia w Polsce?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91CAB63-CBA8-BF65-A526-17CDA8E44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4443"/>
            <a:ext cx="9601200" cy="4280169"/>
          </a:xfrm>
        </p:spPr>
        <p:txBody>
          <a:bodyPr>
            <a:noAutofit/>
          </a:bodyPr>
          <a:lstStyle/>
          <a:p>
            <a:pPr algn="ctr"/>
            <a:r>
              <a:rPr lang="pl-PL" sz="2800" b="1" dirty="0"/>
              <a:t>Zmiany strukturalne w gospodarce</a:t>
            </a:r>
            <a:r>
              <a:rPr lang="pl-PL" sz="2800" dirty="0"/>
              <a:t> – Branże tradycyjne (np. przemysł ciężki) zmniejszają zatrudnienie, podczas gdy wzrasta zapotrzebowanie w sektorach takich jak IT czy usługi zdrowotne.</a:t>
            </a:r>
          </a:p>
          <a:p>
            <a:pPr algn="ctr"/>
            <a:r>
              <a:rPr lang="pl-PL" sz="2800" b="1" dirty="0"/>
              <a:t>Niedopasowanie kwalifikacji</a:t>
            </a:r>
            <a:r>
              <a:rPr lang="pl-PL" sz="2800" dirty="0"/>
              <a:t> – Wiele osób bezrobotnych nie posiada umiejętności, które są aktualnie poszukiwane na rynku pracy.</a:t>
            </a:r>
          </a:p>
          <a:p>
            <a:pPr algn="ctr"/>
            <a:r>
              <a:rPr lang="pl-PL" sz="2800" b="1" dirty="0"/>
              <a:t>Bezrobocie cykliczne</a:t>
            </a:r>
            <a:r>
              <a:rPr lang="pl-PL" sz="2800" dirty="0"/>
              <a:t> – Wynikające z cykli gospodarczych, kiedy to bezrobocie wzrasta podczas recesji gospodarczej i spada w okresie wzrostu gospodarczego.</a:t>
            </a:r>
          </a:p>
        </p:txBody>
      </p:sp>
    </p:spTree>
    <p:extLst>
      <p:ext uri="{BB962C8B-B14F-4D97-AF65-F5344CB8AC3E}">
        <p14:creationId xmlns:p14="http://schemas.microsoft.com/office/powerpoint/2010/main" val="302772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70722C-90F7-715D-89BF-7E8826A4C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42219"/>
            <a:ext cx="9601200" cy="4825181"/>
          </a:xfrm>
        </p:spPr>
        <p:txBody>
          <a:bodyPr>
            <a:normAutofit/>
          </a:bodyPr>
          <a:lstStyle/>
          <a:p>
            <a:pPr algn="ctr"/>
            <a:r>
              <a:rPr lang="pl-PL" sz="2800" b="1" dirty="0"/>
              <a:t>Migracje zarobkowe</a:t>
            </a:r>
            <a:r>
              <a:rPr lang="pl-PL" sz="2800" dirty="0"/>
              <a:t> – Zarówno emigracja Polaków do innych krajów Unii Europejskiej, jak i napływ pracowników z zagranicy mają wpływ na rynek pracy.</a:t>
            </a:r>
          </a:p>
          <a:p>
            <a:pPr algn="ctr"/>
            <a:r>
              <a:rPr lang="pl-PL" sz="2800" b="1" dirty="0"/>
              <a:t>Starzenie się społeczeństwa</a:t>
            </a:r>
            <a:r>
              <a:rPr lang="pl-PL" sz="2800" dirty="0"/>
              <a:t> – Zmniejszająca się liczba osób aktywnych zawodowo przyczynia się do zmian w strukturze zatrudnienia</a:t>
            </a:r>
          </a:p>
          <a:p>
            <a:pPr algn="ctr"/>
            <a:r>
              <a:rPr lang="pl-PL" sz="2800" b="1" dirty="0"/>
              <a:t>Bariery biurokratyczne</a:t>
            </a:r>
            <a:r>
              <a:rPr lang="pl-PL" sz="2800" dirty="0"/>
              <a:t> – Skomplikowane procedury związane z prowadzeniem działalności gospodarczej mogą hamować powstawanie nowych miejsc pracy.</a:t>
            </a:r>
          </a:p>
        </p:txBody>
      </p:sp>
    </p:spTree>
    <p:extLst>
      <p:ext uri="{BB962C8B-B14F-4D97-AF65-F5344CB8AC3E}">
        <p14:creationId xmlns:p14="http://schemas.microsoft.com/office/powerpoint/2010/main" val="107851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AEFE8-6C72-F3C9-4931-B3FA69888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118984-BF7C-8B69-BB2B-5705D411F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44129"/>
            <a:ext cx="9601200" cy="6154994"/>
          </a:xfrm>
        </p:spPr>
        <p:txBody>
          <a:bodyPr>
            <a:normAutofit lnSpcReduction="10000"/>
          </a:bodyPr>
          <a:lstStyle/>
          <a:p>
            <a:pPr algn="ctr"/>
            <a:r>
              <a:rPr lang="pl-PL" sz="2800" b="1" dirty="0"/>
              <a:t>Uzależnienia od używek</a:t>
            </a:r>
            <a:r>
              <a:rPr lang="pl-PL" sz="2800" dirty="0"/>
              <a:t> – Nadużywanie alkoholu, narkotyków lub innych substancji zmniejsza produktywność, prowadzi do częstych nieobecności w pracy i utrudnia utrzymanie zatrudnienia.</a:t>
            </a:r>
          </a:p>
          <a:p>
            <a:pPr algn="ctr"/>
            <a:r>
              <a:rPr lang="pl-PL" sz="2800" b="1" dirty="0"/>
              <a:t>Niska motywacja i brak aspiracji</a:t>
            </a:r>
            <a:r>
              <a:rPr lang="pl-PL" sz="2800" dirty="0"/>
              <a:t> – Brak celów zawodowych i motywacji do zdobywania nowych umiejętności może powodować długotrwałe bezrobocie, szczególnie wśród młodych ludzi.</a:t>
            </a:r>
          </a:p>
          <a:p>
            <a:pPr algn="ctr"/>
            <a:r>
              <a:rPr lang="pl-PL" sz="2800" b="1" dirty="0"/>
              <a:t>Wykluczenie społeczne</a:t>
            </a:r>
            <a:r>
              <a:rPr lang="pl-PL" sz="2800" dirty="0"/>
              <a:t> – Osoby zmagające się z wykluczeniem społecznym mają trudności w zdobywaniu zatrudnienia z powodu braku zasobów, wsparcia lub umiejętności.</a:t>
            </a:r>
          </a:p>
          <a:p>
            <a:pPr algn="ctr"/>
            <a:r>
              <a:rPr lang="pl-PL" sz="2800" b="1" dirty="0"/>
              <a:t>Stygmatyzacja i stereotypy</a:t>
            </a:r>
            <a:r>
              <a:rPr lang="pl-PL" sz="2800" dirty="0"/>
              <a:t> – Negatywne stereotypy wobec niektórych grup społecznych mogą prowadzić do trudności w znalezieniu pracy.</a:t>
            </a:r>
          </a:p>
        </p:txBody>
      </p:sp>
    </p:spTree>
    <p:extLst>
      <p:ext uri="{BB962C8B-B14F-4D97-AF65-F5344CB8AC3E}">
        <p14:creationId xmlns:p14="http://schemas.microsoft.com/office/powerpoint/2010/main" val="292521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6AB7BA-308A-F35D-84E6-113924A6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Główne przyczyny bezrobocia w Polsce</a:t>
            </a:r>
          </a:p>
        </p:txBody>
      </p:sp>
      <p:graphicFrame>
        <p:nvGraphicFramePr>
          <p:cNvPr id="9" name="Symbol zastępczy zawartości 8">
            <a:extLst>
              <a:ext uri="{FF2B5EF4-FFF2-40B4-BE49-F238E27FC236}">
                <a16:creationId xmlns:a16="http://schemas.microsoft.com/office/drawing/2014/main" id="{975098D5-42D9-B711-1565-038460516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778302"/>
              </p:ext>
            </p:extLst>
          </p:nvPr>
        </p:nvGraphicFramePr>
        <p:xfrm>
          <a:off x="758536" y="1257301"/>
          <a:ext cx="11305309" cy="5673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435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8AEEAC-DB28-4DC9-3EF0-63CBEFD5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Stopa bezrobocia rejestrowanego w Polsce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D1FF0F-6E66-707F-4B31-2F9ABFE35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800" dirty="0"/>
              <a:t>Ogólnokrajowa stopa bezrobocia rejestrowanego wynosi </a:t>
            </a:r>
            <a:r>
              <a:rPr lang="pl-PL" sz="2800" b="1" dirty="0"/>
              <a:t>5,2%.</a:t>
            </a:r>
          </a:p>
          <a:p>
            <a:pPr algn="ctr"/>
            <a:r>
              <a:rPr lang="pl-PL" sz="2800" dirty="0"/>
              <a:t>Najniższa stopa bezrobocia występuje w województwach takich jak Wielkopolskie (3,3%) i Śląskie (4,2%).</a:t>
            </a:r>
          </a:p>
          <a:p>
            <a:pPr algn="ctr"/>
            <a:r>
              <a:rPr lang="pl-PL" sz="2800" dirty="0"/>
              <a:t>Najwyższa stopa bezrobocia odnotowana jest w województwie Warmińsko-Mazurskim (10,9%) i Podkarpackim (9,1%).</a:t>
            </a:r>
          </a:p>
        </p:txBody>
      </p:sp>
    </p:spTree>
    <p:extLst>
      <p:ext uri="{BB962C8B-B14F-4D97-AF65-F5344CB8AC3E}">
        <p14:creationId xmlns:p14="http://schemas.microsoft.com/office/powerpoint/2010/main" val="66037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BA7717-54BF-E1F3-19D8-482E2A2A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0EF9086-7803-863A-9E77-4537A8F9B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06" y="0"/>
            <a:ext cx="7107261" cy="6599103"/>
          </a:xfrm>
        </p:spPr>
      </p:pic>
    </p:spTree>
    <p:extLst>
      <p:ext uri="{BB962C8B-B14F-4D97-AF65-F5344CB8AC3E}">
        <p14:creationId xmlns:p14="http://schemas.microsoft.com/office/powerpoint/2010/main" val="2624822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38593C-1CCB-535E-1A40-89E2C9DE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Bezrobocie w Europie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608E91-8857-9C5C-0142-D46B7A304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pl-PL" sz="2400" b="1" dirty="0"/>
              <a:t>Hiszpania</a:t>
            </a:r>
            <a:r>
              <a:rPr lang="pl-PL" sz="2400" dirty="0"/>
              <a:t> – Najwyższa stopa bezrobocia wynosi około 12,5%. Hiszpania zmaga się z wysokim bezrobociem wśród młodzieży, które jest jednym z najwyższych w UE. Wysokie wskaźniki bezrobocia wynikają z trudnej sytuacji gospodarczej oraz reform rynku pracy, które nie przyniosły oczekiwanych rezultatów.</a:t>
            </a:r>
          </a:p>
          <a:p>
            <a:pPr algn="ctr"/>
            <a:r>
              <a:rPr lang="pl-PL" sz="2400" b="1" dirty="0"/>
              <a:t>Grecja</a:t>
            </a:r>
            <a:r>
              <a:rPr lang="pl-PL" sz="2400" dirty="0"/>
              <a:t> – Stopa bezrobocia wynosi około 11,8%. Kraj ten od lat zmaga się z kryzysem gospodarczym, dużym długiem publicznym i brakiem stabilności politycznej.</a:t>
            </a:r>
          </a:p>
        </p:txBody>
      </p:sp>
    </p:spTree>
    <p:extLst>
      <p:ext uri="{BB962C8B-B14F-4D97-AF65-F5344CB8AC3E}">
        <p14:creationId xmlns:p14="http://schemas.microsoft.com/office/powerpoint/2010/main" val="166251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15F50D-9E19-A7D2-ADAA-81B69444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8CDE4D-5919-01DC-273C-1277AD415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pl-PL" sz="2800" b="1" dirty="0"/>
              <a:t>Włochy</a:t>
            </a:r>
            <a:r>
              <a:rPr lang="pl-PL" sz="2800" dirty="0"/>
              <a:t> – Stopa bezrobocia to około 8,4%. Włochy zmagają się z problemami strukturalnymi na rynku pracy oraz brakiem reform sprzyjających zatrudnieniu </a:t>
            </a:r>
          </a:p>
          <a:p>
            <a:pPr algn="ctr"/>
            <a:r>
              <a:rPr lang="pl-PL" sz="2800" b="1" dirty="0"/>
              <a:t>Czechy</a:t>
            </a:r>
            <a:r>
              <a:rPr lang="pl-PL" sz="2800" dirty="0"/>
              <a:t> – Stopa bezrobocia wynosi 2,5%, co jest jednym z najniższych wskaźników w UE. Czechy charakteryzują się stabilną gospodarką i dużym popytem na pracowników.</a:t>
            </a:r>
          </a:p>
          <a:p>
            <a:pPr algn="ctr"/>
            <a:r>
              <a:rPr lang="pl-PL" sz="2800" b="1" dirty="0"/>
              <a:t>Niemcy</a:t>
            </a:r>
            <a:r>
              <a:rPr lang="pl-PL" sz="2800" dirty="0"/>
              <a:t> – Stopa bezrobocia wynosi 3%. Kraj ten ma silną gospodarkę i dobrze rozwiniętą politykę zatrudnienia, co sprzyja utrzymaniu niskiego poziomu bezrobocia.</a:t>
            </a:r>
          </a:p>
        </p:txBody>
      </p:sp>
    </p:spTree>
    <p:extLst>
      <p:ext uri="{BB962C8B-B14F-4D97-AF65-F5344CB8AC3E}">
        <p14:creationId xmlns:p14="http://schemas.microsoft.com/office/powerpoint/2010/main" val="261200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E36E36DF-6C10-0D9D-5BEA-0A4DA07C0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800293"/>
              </p:ext>
            </p:extLst>
          </p:nvPr>
        </p:nvGraphicFramePr>
        <p:xfrm>
          <a:off x="768927" y="145473"/>
          <a:ext cx="10837717" cy="6639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911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1A1795-1B9D-70F8-BF70-727E925F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Przyczyny wysokiego bezrobocia w niektórych krajach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0C93D6-F811-C6E0-C466-C5D4D9DA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pl-PL" sz="2400" b="1" dirty="0"/>
              <a:t>Młodzieżowe bezrobocie</a:t>
            </a:r>
            <a:r>
              <a:rPr lang="pl-PL" sz="2400" dirty="0"/>
              <a:t>: W krajach takich jak Hiszpania i Grecja poziom bezrobocia wśród młodych ludzi (osób poniżej 25 roku życia) wynosi nawet ponad 20%.</a:t>
            </a:r>
          </a:p>
          <a:p>
            <a:pPr algn="ctr"/>
            <a:r>
              <a:rPr lang="pl-PL" sz="2400" b="1" dirty="0"/>
              <a:t>Kryzys gospodarczy</a:t>
            </a:r>
            <a:r>
              <a:rPr lang="pl-PL" sz="2400" dirty="0"/>
              <a:t>: Wysokie zadłużenie i brak stabilności gospodarczej w Grecji oraz Hiszpanii miały długofalowy wpływ na rynek pracy.</a:t>
            </a:r>
          </a:p>
          <a:p>
            <a:pPr algn="ctr"/>
            <a:r>
              <a:rPr lang="pl-PL" sz="2400" b="1" dirty="0"/>
              <a:t>Niestabilność polityczna</a:t>
            </a:r>
            <a:r>
              <a:rPr lang="pl-PL" sz="2400" dirty="0"/>
              <a:t>: W krajach takich jak Włochy, niepewność polityczna i zmiany rządowe wpływają na poziom zatrudnienia.</a:t>
            </a:r>
          </a:p>
        </p:txBody>
      </p:sp>
    </p:spTree>
    <p:extLst>
      <p:ext uri="{BB962C8B-B14F-4D97-AF65-F5344CB8AC3E}">
        <p14:creationId xmlns:p14="http://schemas.microsoft.com/office/powerpoint/2010/main" val="234854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3BA7A4-5F37-F669-E249-6A89885D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Czym jest rynek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EDC7D9-A317-8FDD-C678-FF408169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821858"/>
            <a:ext cx="9601200" cy="3045542"/>
          </a:xfrm>
        </p:spPr>
        <p:txBody>
          <a:bodyPr>
            <a:normAutofit/>
          </a:bodyPr>
          <a:lstStyle/>
          <a:p>
            <a:r>
              <a:rPr lang="pl-PL" sz="2800" dirty="0"/>
              <a:t>Rynek pracy to miejsce, gdzie spotykają się pracodawcy oferujący zatrudnienie i osoby poszukujące pracy.</a:t>
            </a:r>
          </a:p>
          <a:p>
            <a:r>
              <a:rPr lang="pl-PL" sz="2800" dirty="0"/>
              <a:t>Główne elementy rynku pracy to </a:t>
            </a:r>
            <a:r>
              <a:rPr lang="pl-PL" sz="2800" b="1" dirty="0"/>
              <a:t>podaż</a:t>
            </a:r>
            <a:r>
              <a:rPr lang="pl-PL" sz="2800" dirty="0"/>
              <a:t> pracy (liczba osób gotowych do pracy) oraz </a:t>
            </a:r>
            <a:r>
              <a:rPr lang="pl-PL" sz="2800" b="1" dirty="0"/>
              <a:t>popyt</a:t>
            </a:r>
            <a:r>
              <a:rPr lang="pl-PL" sz="2800" dirty="0"/>
              <a:t> na pracę (liczba miejsc pracy oferowanych przez pracodawców)</a:t>
            </a:r>
          </a:p>
        </p:txBody>
      </p:sp>
    </p:spTree>
    <p:extLst>
      <p:ext uri="{BB962C8B-B14F-4D97-AF65-F5344CB8AC3E}">
        <p14:creationId xmlns:p14="http://schemas.microsoft.com/office/powerpoint/2010/main" val="79899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F8358-D38A-639C-623C-5DCDB8B4E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82AF46-B24D-FD28-62D1-7A52B6CE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Kraje z najwyższym bezrobociem na świecie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C7813E-4ADD-D071-0B55-633246801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b="1" dirty="0"/>
              <a:t>Afryka Południowa</a:t>
            </a:r>
            <a:r>
              <a:rPr lang="pl-PL" sz="2400" dirty="0"/>
              <a:t>: około 33%, jedno z najwyższych na świecie, spowodowane problemami strukturalnymi i gospodarczymi.</a:t>
            </a:r>
          </a:p>
          <a:p>
            <a:pPr algn="ctr"/>
            <a:r>
              <a:rPr lang="pl-PL" sz="2400" b="1" dirty="0"/>
              <a:t>Nigeria</a:t>
            </a:r>
            <a:r>
              <a:rPr lang="pl-PL" sz="2400" dirty="0"/>
              <a:t>: bezrobocie sięgające 27%, spowodowane wysoką liczbą młodych bezrobotnych i ograniczonymi możliwościami zatrudnienia.</a:t>
            </a:r>
          </a:p>
          <a:p>
            <a:pPr algn="ctr"/>
            <a:r>
              <a:rPr lang="pl-PL" sz="2400" b="1" dirty="0"/>
              <a:t>Haiti</a:t>
            </a:r>
            <a:r>
              <a:rPr lang="pl-PL" sz="2400" dirty="0"/>
              <a:t>: około 20%, wynikające z kryzysu gospodarczego i politycznego.</a:t>
            </a:r>
          </a:p>
          <a:p>
            <a:pPr algn="ctr"/>
            <a:r>
              <a:rPr lang="pl-PL" sz="2400" b="1" dirty="0"/>
              <a:t>Wenezuela</a:t>
            </a:r>
            <a:r>
              <a:rPr lang="pl-PL" sz="2400" dirty="0"/>
              <a:t>: ponad 30%, z powodu kryzysu gospodarczego i politycznego.</a:t>
            </a:r>
          </a:p>
        </p:txBody>
      </p:sp>
    </p:spTree>
    <p:extLst>
      <p:ext uri="{BB962C8B-B14F-4D97-AF65-F5344CB8AC3E}">
        <p14:creationId xmlns:p14="http://schemas.microsoft.com/office/powerpoint/2010/main" val="379777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6D9D68-FA3D-CB80-C8DB-6097FE34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Programy szkoleniowe i inicjatywy UE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5F3833-87C0-23D5-A6D1-BD3CE24EF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pl-PL" sz="2400" b="1" dirty="0" err="1"/>
              <a:t>Youth</a:t>
            </a:r>
            <a:r>
              <a:rPr lang="pl-PL" sz="2400" b="1" dirty="0"/>
              <a:t> </a:t>
            </a:r>
            <a:r>
              <a:rPr lang="pl-PL" sz="2400" b="1" dirty="0" err="1"/>
              <a:t>Employment</a:t>
            </a:r>
            <a:r>
              <a:rPr lang="pl-PL" sz="2400" b="1" dirty="0"/>
              <a:t> </a:t>
            </a:r>
            <a:r>
              <a:rPr lang="pl-PL" sz="2400" b="1" dirty="0" err="1"/>
              <a:t>Initiative</a:t>
            </a:r>
            <a:r>
              <a:rPr lang="pl-PL" sz="2400" b="1" dirty="0"/>
              <a:t> (YEI): </a:t>
            </a:r>
            <a:r>
              <a:rPr lang="pl-PL" sz="2400" dirty="0"/>
              <a:t>Program skierowany do regionów, gdzie stopa bezrobocia młodzieży przekracza 25%. Oferuje wsparcie w formie szkoleń, staży i przygotowań zawodowych.</a:t>
            </a:r>
          </a:p>
          <a:p>
            <a:pPr algn="ctr"/>
            <a:r>
              <a:rPr lang="pl-PL" sz="2400" b="1" dirty="0" err="1"/>
              <a:t>European</a:t>
            </a:r>
            <a:r>
              <a:rPr lang="pl-PL" sz="2400" b="1" dirty="0"/>
              <a:t> </a:t>
            </a:r>
            <a:r>
              <a:rPr lang="pl-PL" sz="2400" b="1" dirty="0" err="1"/>
              <a:t>Social</a:t>
            </a:r>
            <a:r>
              <a:rPr lang="pl-PL" sz="2400" b="1" dirty="0"/>
              <a:t> Fund (ESF): </a:t>
            </a:r>
            <a:r>
              <a:rPr lang="pl-PL" sz="2400" dirty="0"/>
              <a:t>Fundusz, który finansuje projekty związane z podnoszeniem kwalifikacji pracowników i wspieraniem zatrudnienia, ze szczególnym uwzględnieniem długotrwale bezrobotnych.</a:t>
            </a:r>
          </a:p>
          <a:p>
            <a:pPr algn="ctr"/>
            <a:r>
              <a:rPr lang="pl-PL" sz="2400" b="1" dirty="0"/>
              <a:t>Erasmus+: </a:t>
            </a:r>
            <a:r>
              <a:rPr lang="pl-PL" sz="2400" dirty="0"/>
              <a:t>Program edukacyjny, który wspiera młodych ludzi w zdobywaniu umiejętności zawodowych poprzez staże i wymiany międzynarodowe.</a:t>
            </a:r>
          </a:p>
        </p:txBody>
      </p:sp>
    </p:spTree>
    <p:extLst>
      <p:ext uri="{BB962C8B-B14F-4D97-AF65-F5344CB8AC3E}">
        <p14:creationId xmlns:p14="http://schemas.microsoft.com/office/powerpoint/2010/main" val="92154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3F1BF9-86C7-2216-2176-D763AC27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Wsparcie dla startupów i innowacyjnych przedsiębiorstw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EBF1D3-D1FC-EEAB-9ED0-AE76E51F8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Horizon Europe: Program wspierający innowacyjne startupy, badania naukowe oraz rozwój nowoczesnych technologii. Ma na celu zwiększenie zatrudnienia w sektorze nowych technologii i zielonej gospodarki.</a:t>
            </a:r>
          </a:p>
          <a:p>
            <a:r>
              <a:rPr lang="pl-PL" dirty="0"/>
              <a:t>Startup Europe: Inicjatywa mająca na celu tworzenie i rozwijanie startupów technologicznych w Europie, oferująca wsparcie finansowe i mentoring.</a:t>
            </a:r>
          </a:p>
        </p:txBody>
      </p:sp>
    </p:spTree>
    <p:extLst>
      <p:ext uri="{BB962C8B-B14F-4D97-AF65-F5344CB8AC3E}">
        <p14:creationId xmlns:p14="http://schemas.microsoft.com/office/powerpoint/2010/main" val="3543284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75C0CE-0DA1-4D39-B520-F41C990F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Strategiczne działania UE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D23815-D12E-6037-4889-7530FF20F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Green Deal: Inicjatywa mająca na celu transformację gospodarczą Europy w kierunku zrównoważonej gospodarki, co generuje nowe miejsca pracy w sektorach zielonej energii i technologii.</a:t>
            </a:r>
          </a:p>
          <a:p>
            <a:r>
              <a:rPr lang="pl-PL" dirty="0"/>
              <a:t>Digital Europe: Program koncentrujący się na rozwijaniu kompetencji cyfrowych i promowaniu zatrudnienia w sektorze technologicznym.</a:t>
            </a:r>
          </a:p>
        </p:txBody>
      </p:sp>
    </p:spTree>
    <p:extLst>
      <p:ext uri="{BB962C8B-B14F-4D97-AF65-F5344CB8AC3E}">
        <p14:creationId xmlns:p14="http://schemas.microsoft.com/office/powerpoint/2010/main" val="3552708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5A0463-CC94-8B55-5E64-EA018E0F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Wyzwania dla polskiego rynku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FCD4BC-06D7-76A5-FDEC-37F35E05C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l-PL" dirty="0"/>
              <a:t>Starzenie się społeczeństwa:</a:t>
            </a:r>
          </a:p>
          <a:p>
            <a:endParaRPr lang="pl-PL" dirty="0"/>
          </a:p>
          <a:p>
            <a:r>
              <a:rPr lang="pl-PL" dirty="0"/>
              <a:t>Fakt: Polska należy do najszybciej starzejących się krajów w Europie, co może prowadzić do kurczenia się siły roboczej i wzrostu kosztów związanych z emeryturami oraz opieką zdrowotną.</a:t>
            </a:r>
          </a:p>
          <a:p>
            <a:r>
              <a:rPr lang="pl-PL" dirty="0"/>
              <a:t>Konsekwencje: Wzrost zapotrzebowania na pracowników w sektorach opieki zdrowotnej i pomocy społecznej. Możliwe są również niedobory siły roboczej w niektórych branżach.</a:t>
            </a:r>
          </a:p>
          <a:p>
            <a:r>
              <a:rPr lang="pl-PL" dirty="0"/>
              <a:t>Nowe technologie i automatyzacja:</a:t>
            </a:r>
          </a:p>
          <a:p>
            <a:endParaRPr lang="pl-PL" dirty="0"/>
          </a:p>
          <a:p>
            <a:r>
              <a:rPr lang="pl-PL" dirty="0"/>
              <a:t>Fakt: Wprowadzenie nowych technologii, takich jak sztuczna inteligencja, automatyzacja i robotyzacja, zmienia rynek pracy.</a:t>
            </a:r>
          </a:p>
          <a:p>
            <a:r>
              <a:rPr lang="pl-PL" dirty="0"/>
              <a:t>Konsekwencje: Z jednej strony tworzy nowe miejsca pracy w sektorach technologicznych, ale z drugiej strony może prowadzić do utraty miejsc pracy w tradycyjnych branżach (np. przemysł produkcyjny).</a:t>
            </a:r>
          </a:p>
          <a:p>
            <a:r>
              <a:rPr lang="pl-PL" dirty="0"/>
              <a:t>Migracje:</a:t>
            </a:r>
          </a:p>
          <a:p>
            <a:endParaRPr lang="pl-PL" dirty="0"/>
          </a:p>
          <a:p>
            <a:r>
              <a:rPr lang="pl-PL" dirty="0"/>
              <a:t>Fakt: Polska doświadcza migracji zarobkowych, zarówno w postaci napływu pracowników z Ukrainy i innych krajów wschodnich, jak i emigracji Polaków do krajów Europy Zachodniej.</a:t>
            </a:r>
          </a:p>
          <a:p>
            <a:r>
              <a:rPr lang="pl-PL" dirty="0"/>
              <a:t>Konsekwencje: Zmienia się struktura zatrudnienia w Polsce, rośnie konkurencja na rynku pracy, ale również pojawiają się problemy z niedoborem siły roboczej w niektórych branżach.</a:t>
            </a:r>
          </a:p>
        </p:txBody>
      </p:sp>
    </p:spTree>
    <p:extLst>
      <p:ext uri="{BB962C8B-B14F-4D97-AF65-F5344CB8AC3E}">
        <p14:creationId xmlns:p14="http://schemas.microsoft.com/office/powerpoint/2010/main" val="1049248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6D5743-FE2B-E0F4-1A82-78E06422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Prognozy dotyczące przyszłości rynku pracy w Polsce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5B3253-2DCA-628A-3EDA-D2BAEB29F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 dirty="0"/>
              <a:t>Kierunki rozwoju:</a:t>
            </a:r>
          </a:p>
          <a:p>
            <a:endParaRPr lang="pl-PL" dirty="0"/>
          </a:p>
          <a:p>
            <a:r>
              <a:rPr lang="pl-PL" dirty="0"/>
              <a:t>Zielona gospodarka: Przejście na zieloną gospodarkę, wspierane przez unijne programy, takie jak Green Deal, będzie tworzyć nowe miejsca pracy w sektorach energii odnawialnej, recyklingu i zrównoważonego budownictwa.</a:t>
            </a:r>
          </a:p>
          <a:p>
            <a:r>
              <a:rPr lang="pl-PL" dirty="0"/>
              <a:t>Rozwój sektora IT i cyfryzacja: Polska może stać się jednym z europejskich liderów w sektorze IT, co wynika z dynamicznego rozwoju branży technologicznej i dużej liczby młodych specjalistów.</a:t>
            </a:r>
          </a:p>
          <a:p>
            <a:r>
              <a:rPr lang="pl-PL" dirty="0"/>
              <a:t>Wyzwania demograficzne:</a:t>
            </a:r>
          </a:p>
          <a:p>
            <a:endParaRPr lang="pl-PL" dirty="0"/>
          </a:p>
          <a:p>
            <a:r>
              <a:rPr lang="pl-PL" dirty="0"/>
              <a:t>Spadająca liczba osób w wieku produkcyjnym oraz rosnące koszty związane ze starzeniem się społeczeństwa mogą prowadzić do większych obciążeń finansowych na rynku pracy.</a:t>
            </a:r>
          </a:p>
          <a:p>
            <a:r>
              <a:rPr lang="pl-PL" dirty="0"/>
              <a:t>Innowacje i edukacja:</a:t>
            </a:r>
          </a:p>
          <a:p>
            <a:endParaRPr lang="pl-PL" dirty="0"/>
          </a:p>
          <a:p>
            <a:r>
              <a:rPr lang="pl-PL" dirty="0"/>
              <a:t>Nacisk na kształcenie w zakresie kompetencji cyfrowych oraz wspieranie innowacyjnych startupów. Rosnące zapotrzebowanie na specjalistów z branż technologicznych będzie kluczowe dla przyszłości rynku pracy.</a:t>
            </a:r>
          </a:p>
        </p:txBody>
      </p:sp>
    </p:spTree>
    <p:extLst>
      <p:ext uri="{BB962C8B-B14F-4D97-AF65-F5344CB8AC3E}">
        <p14:creationId xmlns:p14="http://schemas.microsoft.com/office/powerpoint/2010/main" val="1425527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A1484A-AE3F-C7D0-2302-C699FB22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Dodaj coś o najnowszych statystykach których czat nie ma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03BBFF-7FB0-1D21-DD0F-F0947EF8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Stopy bezrobocia 2024 no i co tam znajdziesz na temat innych państw</a:t>
            </a:r>
          </a:p>
          <a:p>
            <a:r>
              <a:rPr lang="pl-PL" dirty="0"/>
              <a:t>Może jakieś porównanie bo prezentacja jest oparta na danych z 2023 roku chyba </a:t>
            </a:r>
          </a:p>
          <a:p>
            <a:r>
              <a:rPr lang="pl-PL" dirty="0"/>
              <a:t>Oczywiście po za slajdem z aktualizacjami statystyk również sprawdź literówki oraz czy to ma sens wszystko możesz skrócić coś doda co tam chcesz </a:t>
            </a:r>
            <a:r>
              <a:rPr lang="pl-PL"/>
              <a:t>xD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2098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DC205B2-3D96-35A4-AD3E-7E1915F5A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Koniec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27899C4A-BA78-5E6D-2FE7-461C8A6605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30034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5852F1-17E9-F4FE-C786-7AB723C2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Czynniki wpływające na sytuację na rynku pracy w Polsce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0B06FA-5CB1-2366-905F-9C621D49E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2453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/>
              <a:t>Stan gospodarki</a:t>
            </a:r>
          </a:p>
          <a:p>
            <a:pPr lvl="1" algn="ctr"/>
            <a:r>
              <a:rPr lang="pl-PL" sz="2400" dirty="0"/>
              <a:t>Wzrost gospodarczy wpływa na zwiększenie popytu na pracowników. Kryzysy ekonomiczne prowadzą natomiast do redukcji zatrudnienia i wzrostu bezrobocia</a:t>
            </a:r>
          </a:p>
          <a:p>
            <a:pPr lvl="1"/>
            <a:endParaRPr lang="pl-PL" sz="2400" dirty="0"/>
          </a:p>
          <a:p>
            <a:pPr algn="ctr"/>
            <a:r>
              <a:rPr lang="pl-PL" sz="2400" b="1" dirty="0"/>
              <a:t>Technologia i automatyzacja</a:t>
            </a:r>
          </a:p>
          <a:p>
            <a:pPr lvl="1" algn="ctr"/>
            <a:r>
              <a:rPr lang="pl-PL" sz="2400" dirty="0"/>
              <a:t>Wprowadzenie nowych technologii i automatyzacja procesów produkcji zastępuje tradycyjne miejsca pracy, jednocześnie tworząc zapotrzebowanie na specjalistów w branżach technologicznych​</a:t>
            </a:r>
          </a:p>
        </p:txBody>
      </p:sp>
    </p:spTree>
    <p:extLst>
      <p:ext uri="{BB962C8B-B14F-4D97-AF65-F5344CB8AC3E}">
        <p14:creationId xmlns:p14="http://schemas.microsoft.com/office/powerpoint/2010/main" val="365534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8E2442-CF88-0128-DAAC-89B838F5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15839"/>
            <a:ext cx="9601200" cy="4626321"/>
          </a:xfrm>
        </p:spPr>
        <p:txBody>
          <a:bodyPr>
            <a:noAutofit/>
          </a:bodyPr>
          <a:lstStyle/>
          <a:p>
            <a:pPr algn="ctr"/>
            <a:r>
              <a:rPr lang="pl-PL" sz="2400" b="1" dirty="0"/>
              <a:t>Zmiany demograficzne</a:t>
            </a:r>
          </a:p>
          <a:p>
            <a:pPr lvl="1" algn="ctr"/>
            <a:r>
              <a:rPr lang="pl-PL" sz="2400" dirty="0"/>
              <a:t>Starzenie się społeczeństwa oraz niski przyrost naturalny ograniczają liczbę osób w wieku produkcyjnym, co może prowadzić do niedoborów pracowników</a:t>
            </a:r>
          </a:p>
          <a:p>
            <a:pPr lvl="1"/>
            <a:endParaRPr lang="pl-PL" sz="2400" b="1" dirty="0"/>
          </a:p>
          <a:p>
            <a:pPr algn="ctr"/>
            <a:r>
              <a:rPr lang="pl-PL" sz="2400" b="1" dirty="0"/>
              <a:t>Migracje zarobkowe</a:t>
            </a:r>
          </a:p>
          <a:p>
            <a:pPr lvl="1" algn="ctr"/>
            <a:r>
              <a:rPr lang="pl-PL" sz="2400" dirty="0"/>
              <a:t>Napływ pracowników z innych krajów, ma duży wpływ na strukturę zatrudnienia w Polsce. Emigracja Polaków do innych krajów również zmienia sytuację na rynku pracy</a:t>
            </a:r>
          </a:p>
          <a:p>
            <a:pPr lvl="1"/>
            <a:endParaRPr lang="pl-PL" sz="2400" dirty="0"/>
          </a:p>
          <a:p>
            <a:pPr algn="ctr"/>
            <a:r>
              <a:rPr lang="pl-PL" sz="2400" b="1" dirty="0"/>
              <a:t>Polityka rządu</a:t>
            </a:r>
          </a:p>
          <a:p>
            <a:pPr lvl="1" algn="ctr"/>
            <a:r>
              <a:rPr lang="pl-PL" sz="2400" dirty="0"/>
              <a:t>Programy wspierające zatrudnienie oraz regulacje prawne, takie jak płaca minimalna, wpływają na rynek pracy. </a:t>
            </a: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05414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6305E7-2E6E-91AB-C5E7-D9E3C830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Typy rynku pracy w Polsce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D2A275-004B-DC34-AB75-EADE8BC60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56619"/>
            <a:ext cx="9601200" cy="3910781"/>
          </a:xfrm>
        </p:spPr>
        <p:txBody>
          <a:bodyPr>
            <a:noAutofit/>
          </a:bodyPr>
          <a:lstStyle/>
          <a:p>
            <a:pPr algn="ctr"/>
            <a:r>
              <a:rPr lang="pl-PL" sz="2400" b="1" dirty="0"/>
              <a:t>Rynek pracodawcy</a:t>
            </a:r>
          </a:p>
          <a:p>
            <a:pPr lvl="1" algn="ctr"/>
            <a:r>
              <a:rPr lang="pl-PL" sz="2400" dirty="0"/>
              <a:t>Występuje, gdy podaż pracy przewyższa popyt, czyli gdy na jedno miejsce pracy przypada więcej kandydatów. Pracodawcy mają przewagę negocjacyjną, mogą oferować niższe wynagrodzenia lub mniej korzystne warunki zatrudnienia.</a:t>
            </a:r>
          </a:p>
          <a:p>
            <a:pPr lvl="1"/>
            <a:endParaRPr lang="pl-PL" sz="2400" dirty="0"/>
          </a:p>
          <a:p>
            <a:pPr algn="ctr"/>
            <a:r>
              <a:rPr lang="pl-PL" sz="2400" b="1" dirty="0"/>
              <a:t>Rynek pracownika</a:t>
            </a:r>
          </a:p>
          <a:p>
            <a:pPr lvl="1" algn="ctr"/>
            <a:r>
              <a:rPr lang="pl-PL" sz="2400" dirty="0"/>
              <a:t>Sytuacja, w której to pracownicy dyktują warunki pracy, ponieważ popyt na pracę przewyższa podaż. Dotyczy to przede wszystkim wykwalifikowanych specjalistów, np. w branży IT, gdzie istnieje duże zapotrzebowanie na pracowników i niedobór specjalistów.</a:t>
            </a:r>
          </a:p>
        </p:txBody>
      </p:sp>
    </p:spTree>
    <p:extLst>
      <p:ext uri="{BB962C8B-B14F-4D97-AF65-F5344CB8AC3E}">
        <p14:creationId xmlns:p14="http://schemas.microsoft.com/office/powerpoint/2010/main" val="336110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8309F-72AB-84DD-74EC-DC2ED557A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F0944B-D184-E4FE-3FE0-A4226BFB8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220" y="250601"/>
            <a:ext cx="9601200" cy="4626321"/>
          </a:xfrm>
        </p:spPr>
        <p:txBody>
          <a:bodyPr>
            <a:noAutofit/>
          </a:bodyPr>
          <a:lstStyle/>
          <a:p>
            <a:pPr algn="ctr"/>
            <a:r>
              <a:rPr lang="pl-PL" sz="2300" b="1" dirty="0"/>
              <a:t>Rynek lokalny</a:t>
            </a:r>
          </a:p>
          <a:p>
            <a:pPr lvl="1" algn="ctr"/>
            <a:r>
              <a:rPr lang="pl-PL" sz="2300" dirty="0"/>
              <a:t>Obejmuje zatrudnienie i poszukiwanie pracy na ograniczonym, lokalnym obszarze, np. w małych miastach czy wsiach. Często dominuje tu ograniczona liczba pracodawców, a oferta pracy jest mocno związana z miejscową gospodarką.</a:t>
            </a:r>
          </a:p>
          <a:p>
            <a:pPr lvl="1"/>
            <a:endParaRPr lang="pl-PL" sz="2300" dirty="0"/>
          </a:p>
          <a:p>
            <a:pPr algn="ctr"/>
            <a:r>
              <a:rPr lang="pl-PL" sz="2300" b="1" dirty="0"/>
              <a:t>Rynek regionalny</a:t>
            </a:r>
          </a:p>
          <a:p>
            <a:pPr lvl="1" algn="ctr"/>
            <a:r>
              <a:rPr lang="pl-PL" sz="2300" dirty="0"/>
              <a:t>Związany z większymi aglomeracjami lub regionami. Tutaj często rozwijają się różne sektory gospodarki (np. usługi, przemysł, handel). Przykłady to Warszawa, Kraków, Trójmiasto, gdzie oferta pracy jest zróżnicowana i dynamiczna.</a:t>
            </a:r>
          </a:p>
          <a:p>
            <a:pPr lvl="1"/>
            <a:endParaRPr lang="pl-PL" sz="2300" dirty="0"/>
          </a:p>
          <a:p>
            <a:pPr algn="ctr"/>
            <a:r>
              <a:rPr lang="pl-PL" sz="2300" b="1" dirty="0"/>
              <a:t>Rynek sektorowy</a:t>
            </a:r>
          </a:p>
          <a:p>
            <a:pPr lvl="1" algn="ctr"/>
            <a:r>
              <a:rPr lang="pl-PL" sz="2300" dirty="0"/>
              <a:t>Dotyczy konkretnych branż, takich jak sektor IT, budownictwo, rolnictwo, przemysł. Każda z tych branż ma swoją specyfikę, podaż i popyt na pracowników oraz dynamikę zmian na rynku pracy.</a:t>
            </a:r>
          </a:p>
        </p:txBody>
      </p:sp>
    </p:spTree>
    <p:extLst>
      <p:ext uri="{BB962C8B-B14F-4D97-AF65-F5344CB8AC3E}">
        <p14:creationId xmlns:p14="http://schemas.microsoft.com/office/powerpoint/2010/main" val="409039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C8761A-C227-FE59-0DAE-193C1ECA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/>
              <a:t>Procentowe zapotrzebowanie na pracowników w różnych sektorach w Polsce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FB20E93E-CE69-60EB-3642-A098886F4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454409"/>
              </p:ext>
            </p:extLst>
          </p:nvPr>
        </p:nvGraphicFramePr>
        <p:xfrm>
          <a:off x="810914" y="2266545"/>
          <a:ext cx="10722571" cy="3999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277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912C16-2C9A-DE81-63AE-45DB9E4E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Bezrobocie i jego rodzaje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B06D56-337A-43FB-FD16-1ED9957FD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62864"/>
            <a:ext cx="9601200" cy="3104535"/>
          </a:xfrm>
        </p:spPr>
        <p:txBody>
          <a:bodyPr>
            <a:normAutofit/>
          </a:bodyPr>
          <a:lstStyle/>
          <a:p>
            <a:pPr algn="ctr"/>
            <a:r>
              <a:rPr lang="pl-PL" sz="2800" b="1" dirty="0"/>
              <a:t>Bezrobocie</a:t>
            </a:r>
            <a:r>
              <a:rPr lang="pl-PL" sz="2800" dirty="0"/>
              <a:t> to sytuacja, w której osoby zdolne do pracy i gotowe ją podjąć nie mogą znaleźć zatrudnienia.</a:t>
            </a:r>
          </a:p>
          <a:p>
            <a:pPr algn="ctr"/>
            <a:r>
              <a:rPr lang="pl-PL" sz="2800" dirty="0"/>
              <a:t> </a:t>
            </a:r>
            <a:r>
              <a:rPr lang="pl-PL" sz="2800" b="1" dirty="0"/>
              <a:t>Stopa bezrobocia </a:t>
            </a:r>
            <a:r>
              <a:rPr lang="pl-PL" sz="2800" dirty="0"/>
              <a:t>to stosunek liczby bezrobotnych do liczby osób aktywnych zawodowo.</a:t>
            </a:r>
          </a:p>
        </p:txBody>
      </p:sp>
    </p:spTree>
    <p:extLst>
      <p:ext uri="{BB962C8B-B14F-4D97-AF65-F5344CB8AC3E}">
        <p14:creationId xmlns:p14="http://schemas.microsoft.com/office/powerpoint/2010/main" val="103375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F1298C-301B-B85E-9314-3E7BF783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Rodzaje bezrobocia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B6D186-C020-CE54-A6A7-EDDCBF5B6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7793"/>
            <a:ext cx="9601200" cy="4463845"/>
          </a:xfrm>
        </p:spPr>
        <p:txBody>
          <a:bodyPr>
            <a:noAutofit/>
          </a:bodyPr>
          <a:lstStyle/>
          <a:p>
            <a:pPr algn="ctr"/>
            <a:r>
              <a:rPr lang="pl-PL" sz="2800" b="1" dirty="0"/>
              <a:t>Bezrobocie </a:t>
            </a:r>
            <a:r>
              <a:rPr lang="pl-PL" sz="2800" b="1" dirty="0" err="1"/>
              <a:t>frikcyjne</a:t>
            </a:r>
            <a:r>
              <a:rPr lang="pl-PL" sz="2800" dirty="0"/>
              <a:t>: Wynika z naturalnych zmian na rynku pracy, takich jak poszukiwanie nowego zatrudnienia lub przeprowadzka.</a:t>
            </a:r>
          </a:p>
          <a:p>
            <a:pPr algn="ctr"/>
            <a:r>
              <a:rPr lang="pl-PL" sz="2800" b="1" dirty="0"/>
              <a:t>Bezrobocie strukturalne</a:t>
            </a:r>
            <a:r>
              <a:rPr lang="pl-PL" sz="2800" dirty="0"/>
              <a:t>: Spowodowane zmianami w gospodarce, np. w wyniku automatyzacji, gdzie pewne zawody stają się zbędne.</a:t>
            </a:r>
          </a:p>
          <a:p>
            <a:pPr algn="ctr"/>
            <a:r>
              <a:rPr lang="pl-PL" sz="2800" b="1" dirty="0"/>
              <a:t>Bezrobocie cykliczne</a:t>
            </a:r>
            <a:r>
              <a:rPr lang="pl-PL" sz="2800" dirty="0"/>
              <a:t>: Związane ze spadkami i wzrostami w gospodarce – rośnie podczas kryzysu i maleje w czasie ożywienia.</a:t>
            </a:r>
          </a:p>
        </p:txBody>
      </p:sp>
    </p:spTree>
    <p:extLst>
      <p:ext uri="{BB962C8B-B14F-4D97-AF65-F5344CB8AC3E}">
        <p14:creationId xmlns:p14="http://schemas.microsoft.com/office/powerpoint/2010/main" val="122376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zycinanie">
  <a:themeElements>
    <a:clrScheme name="Przycinani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Przycinani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rzycin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Przycinanie</Template>
  <TotalTime>231</TotalTime>
  <Words>1641</Words>
  <Application>Microsoft Office PowerPoint</Application>
  <PresentationFormat>Panoramiczny</PresentationFormat>
  <Paragraphs>126</Paragraphs>
  <Slides>27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0" baseType="lpstr">
      <vt:lpstr>Calibri</vt:lpstr>
      <vt:lpstr>Franklin Gothic Book</vt:lpstr>
      <vt:lpstr>Przycinanie</vt:lpstr>
      <vt:lpstr>Sytuacja na rynku pracy w Polsce</vt:lpstr>
      <vt:lpstr>Czym jest rynek pracy</vt:lpstr>
      <vt:lpstr>Czynniki wpływające na sytuację na rynku pracy w Polsce</vt:lpstr>
      <vt:lpstr>Prezentacja programu PowerPoint</vt:lpstr>
      <vt:lpstr>Typy rynku pracy w Polsce</vt:lpstr>
      <vt:lpstr>Prezentacja programu PowerPoint</vt:lpstr>
      <vt:lpstr>Procentowe zapotrzebowanie na pracowników w różnych sektorach w Polsce</vt:lpstr>
      <vt:lpstr>Bezrobocie i jego rodzaje</vt:lpstr>
      <vt:lpstr>Rodzaje bezrobocia</vt:lpstr>
      <vt:lpstr>Jakie są przyczyny bezrobocia w Polsce? </vt:lpstr>
      <vt:lpstr>Prezentacja programu PowerPoint</vt:lpstr>
      <vt:lpstr>Prezentacja programu PowerPoint</vt:lpstr>
      <vt:lpstr>Główne przyczyny bezrobocia w Polsce</vt:lpstr>
      <vt:lpstr>Stopa bezrobocia rejestrowanego w Polsce</vt:lpstr>
      <vt:lpstr>Prezentacja programu PowerPoint</vt:lpstr>
      <vt:lpstr>Bezrobocie w Europie</vt:lpstr>
      <vt:lpstr>Prezentacja programu PowerPoint</vt:lpstr>
      <vt:lpstr>Prezentacja programu PowerPoint</vt:lpstr>
      <vt:lpstr>Przyczyny wysokiego bezrobocia w niektórych krajach</vt:lpstr>
      <vt:lpstr>Kraje z najwyższym bezrobociem na świecie</vt:lpstr>
      <vt:lpstr>Programy szkoleniowe i inicjatywy UE</vt:lpstr>
      <vt:lpstr>Wsparcie dla startupów i innowacyjnych przedsiębiorstw</vt:lpstr>
      <vt:lpstr>Strategiczne działania UE</vt:lpstr>
      <vt:lpstr>Wyzwania dla polskiego rynku pracy</vt:lpstr>
      <vt:lpstr>Prognozy dotyczące przyszłości rynku pracy w Polsce</vt:lpstr>
      <vt:lpstr>Dodaj coś o najnowszych statystykach których czat nie ma </vt:lpstr>
      <vt:lpstr>Koniec</vt:lpstr>
    </vt:vector>
  </TitlesOfParts>
  <Company>Ministrerstwo Edukacji Narodowej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Marek Sigmund</dc:creator>
  <cp:lastModifiedBy>Marek Sigmund</cp:lastModifiedBy>
  <cp:revision>101</cp:revision>
  <dcterms:created xsi:type="dcterms:W3CDTF">2024-10-20T09:45:09Z</dcterms:created>
  <dcterms:modified xsi:type="dcterms:W3CDTF">2024-11-02T11:26:36Z</dcterms:modified>
</cp:coreProperties>
</file>