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Maven Pro" panose="020B0604020202020204" charset="-18"/>
      <p:regular r:id="rId23"/>
      <p:bold r:id="rId24"/>
    </p:embeddedFont>
    <p:embeddedFont>
      <p:font typeface="Nunito" pitchFamily="2" charset="-18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P/BvfURcMJlQ62tkMXpOU2qZX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ce3085234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1ce3085234_0_18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31ce3085234_0_18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dirty="0"/>
              <a:t>Tutaj każdy z nas może zapisać sobie odpowiedzi i wykonać własną analizę generalnie można zaznaczyć na wstępie że takich testów jest sporo w Internecie a my taki krótki ogólny zaprezentujemy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/>
              <a:t>Tutaj każdy z nas może zapisać sobie odpowiedzi i wykonać własną analizę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31ce3085234_0_1609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5" name="Google Shape;15;g31ce3085234_0_1609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g31ce3085234_0_160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g31ce3085234_0_160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g31ce3085234_0_160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g31ce3085234_0_160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g31ce3085234_0_160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g31ce3085234_0_160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g31ce3085234_0_160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g31ce3085234_0_160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g31ce3085234_0_160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g31ce3085234_0_160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g31ce3085234_0_160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g31ce3085234_0_160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g31ce3085234_0_160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g31ce3085234_0_160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g31ce3085234_0_160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g31ce3085234_0_160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g31ce3085234_0_160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g31ce3085234_0_1609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4" name="Google Shape;34;g31ce3085234_0_160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31ce3085234_0_160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g31ce3085234_0_160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g31ce3085234_0_160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g31ce3085234_0_160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g31ce3085234_0_160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g31ce3085234_0_160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g31ce3085234_0_160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g31ce3085234_0_160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g31ce3085234_0_160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44;g31ce3085234_0_160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31ce3085234_0_160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g31ce3085234_0_160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g31ce3085234_0_160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g31ce3085234_0_160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g31ce3085234_0_160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g31ce3085234_0_1609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31ce3085234_0_1609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31ce3085234_0_160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31ce3085234_0_174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7" name="Google Shape;147;g31ce3085234_0_174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g31ce3085234_0_17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g31ce3085234_0_17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g31ce3085234_0_17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g31ce3085234_0_17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152;g31ce3085234_0_174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g31ce3085234_0_17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g31ce3085234_0_17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g31ce3085234_0_17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g31ce3085234_0_174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g31ce3085234_0_17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g31ce3085234_0_174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g31ce3085234_0_17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g31ce3085234_0_17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g31ce3085234_0_17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g31ce3085234_0_17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g31ce3085234_0_174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g31ce3085234_0_17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g31ce3085234_0_17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g31ce3085234_0_17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g31ce3085234_0_174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g31ce3085234_0_174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g31ce3085234_0_174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g31ce3085234_0_174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g31ce3085234_0_174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g31ce3085234_0_174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g31ce3085234_0_174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g31ce3085234_0_174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g31ce3085234_0_174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g31ce3085234_0_174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g31ce3085234_0_174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g31ce3085234_0_174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g31ce3085234_0_174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g31ce3085234_0_174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g31ce3085234_0_174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g31ce3085234_0_174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g31ce3085234_0_174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g31ce3085234_0_174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g31ce3085234_0_174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g31ce3085234_0_174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g31ce3085234_0_174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g31ce3085234_0_174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g31ce3085234_0_174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g31ce3085234_0_174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g31ce3085234_0_174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g31ce3085234_0_174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g31ce3085234_0_174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g31ce3085234_0_174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g31ce3085234_0_174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g31ce3085234_0_174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g31ce3085234_0_174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g31ce3085234_0_174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g31ce3085234_0_174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g31ce3085234_0_174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g31ce3085234_0_174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g31ce3085234_0_174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g31ce3085234_0_174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g31ce3085234_0_174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g31ce3085234_0_174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g31ce3085234_0_174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g31ce3085234_0_174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g31ce3085234_0_174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g31ce3085234_0_174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g31ce3085234_0_174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g31ce3085234_0_174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g31ce3085234_0_174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g31ce3085234_0_174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g31ce3085234_0_174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g31ce3085234_0_174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g31ce3085234_0_174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g31ce3085234_0_174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g31ce3085234_0_174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g31ce3085234_0_174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g31ce3085234_0_174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g31ce3085234_0_174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g31ce3085234_0_174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g31ce3085234_0_174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g31ce3085234_0_174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g31ce3085234_0_174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g31ce3085234_0_174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g31ce3085234_0_174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g31ce3085234_0_174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g31ce3085234_0_174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g31ce3085234_0_174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g31ce3085234_0_174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g31ce3085234_0_174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g31ce3085234_0_174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g31ce3085234_0_174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g31ce3085234_0_174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g31ce3085234_0_174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g31ce3085234_0_174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g31ce3085234_0_174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g31ce3085234_0_174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g31ce3085234_0_174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g31ce3085234_0_174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g31ce3085234_0_174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g31ce3085234_0_174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g31ce3085234_0_174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g31ce3085234_0_17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g31ce3085234_0_174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g31ce3085234_0_174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g31ce3085234_0_174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g31ce3085234_0_174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g31ce3085234_0_174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g31ce3085234_0_174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g31ce3085234_0_174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g31ce3085234_0_174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g31ce3085234_0_174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g31ce3085234_0_174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g31ce3085234_0_174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g31ce3085234_0_174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g31ce3085234_0_174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g31ce3085234_0_174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g31ce3085234_0_174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g31ce3085234_0_174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g31ce3085234_0_174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g31ce3085234_0_174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g31ce3085234_0_174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g31ce3085234_0_174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g31ce3085234_0_174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g31ce3085234_0_174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g31ce3085234_0_174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g31ce3085234_0_174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g31ce3085234_0_174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g31ce3085234_0_174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2" name="Google Shape;272;g31ce3085234_0_174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g31ce3085234_0_174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g31ce3085234_0_174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ce3085234_0_187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ce3085234_0_187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g31ce3085234_0_187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280" name="Google Shape;280;g31ce3085234_0_18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g31ce3085234_0_187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g31ce3085234_0_187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31ce3085234_0_1649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5" name="Google Shape;55;g31ce3085234_0_164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g31ce3085234_0_164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g31ce3085234_0_164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g31ce3085234_0_164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g31ce3085234_0_164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g31ce3085234_0_164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g31ce3085234_0_164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g31ce3085234_0_164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g31ce3085234_0_164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g31ce3085234_0_164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g31ce3085234_0_164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g31ce3085234_0_164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" name="Google Shape;67;g31ce3085234_0_1649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8" name="Google Shape;68;g31ce3085234_0_164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g31ce3085234_0_164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g31ce3085234_0_164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g31ce3085234_0_164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g31ce3085234_0_164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g31ce3085234_0_164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g31ce3085234_0_164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g31ce3085234_0_164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g31ce3085234_0_164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g31ce3085234_0_164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g31ce3085234_0_164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g31ce3085234_0_164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g31ce3085234_0_164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g31ce3085234_0_164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g31ce3085234_0_164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g31ce3085234_0_164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g31ce3085234_0_164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g31ce3085234_0_164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" name="Google Shape;86;g31ce3085234_0_1649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g31ce3085234_0_164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31ce3085234_0_168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0" name="Google Shape;90;g31ce3085234_0_168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g31ce3085234_0_168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g31ce3085234_0_168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31ce3085234_0_168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g31ce3085234_0_168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31ce3085234_0_1691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7" name="Google Shape;97;g31ce3085234_0_169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g31ce3085234_0_169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g31ce3085234_0_1691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31ce3085234_0_1691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g31ce3085234_0_1691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31ce3085234_0_169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31ce3085234_0_169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5" name="Google Shape;105;g31ce3085234_0_169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g31ce3085234_0_169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g31ce3085234_0_169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31ce3085234_0_169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31ce3085234_0_170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1" name="Google Shape;111;g31ce3085234_0_170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31ce3085234_0_170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g31ce3085234_0_170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31ce3085234_0_1705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g31ce3085234_0_170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31ce3085234_0_1712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8" name="Google Shape;118;g31ce3085234_0_1712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g31ce3085234_0_171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g31ce3085234_0_171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g31ce3085234_0_171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g31ce3085234_0_1712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g31ce3085234_0_171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g31ce3085234_0_171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g31ce3085234_0_171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g31ce3085234_0_171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g31ce3085234_0_171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g31ce3085234_0_171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g31ce3085234_0_1712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g31ce3085234_0_17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31ce3085234_0_172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3" name="Google Shape;133;g31ce3085234_0_17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g31ce3085234_0_17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g31ce3085234_0_172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31ce3085234_0_1727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g31ce3085234_0_1727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g31ce3085234_0_172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31ce3085234_0_1735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41" name="Google Shape;141;g31ce3085234_0_173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g31ce3085234_0_173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g31ce3085234_0_1735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4" name="Google Shape;144;g31ce3085234_0_173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ce3085234_0_160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1" name="Google Shape;11;g31ce3085234_0_16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" name="Google Shape;12;g31ce3085234_0_160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l-PL"/>
              <a:t>Analiza własnych predyspozycji osobowościowych</a:t>
            </a:r>
            <a:endParaRPr/>
          </a:p>
        </p:txBody>
      </p:sp>
      <p:sp>
        <p:nvSpPr>
          <p:cNvPr id="288" name="Google Shape;288;p1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l-PL"/>
              <a:t>w odniesieniu do procesu aktywnego poruszania się na rynku pracy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Aktywne poruszanie się na rynku pracy</a:t>
            </a:r>
            <a:endParaRPr/>
          </a:p>
        </p:txBody>
      </p:sp>
      <p:sp>
        <p:nvSpPr>
          <p:cNvPr id="343" name="Google Shape;343;p11"/>
          <p:cNvSpPr txBox="1">
            <a:spLocks noGrp="1"/>
          </p:cNvSpPr>
          <p:nvPr>
            <p:ph type="body" idx="1"/>
          </p:nvPr>
        </p:nvSpPr>
        <p:spPr>
          <a:xfrm>
            <a:off x="1738400" y="2179900"/>
            <a:ext cx="9374100" cy="3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0520" algn="l" rtl="0">
              <a:spcBef>
                <a:spcPts val="1000"/>
              </a:spcBef>
              <a:spcAft>
                <a:spcPts val="0"/>
              </a:spcAft>
              <a:buSzPts val="1560"/>
              <a:buChar char="○"/>
            </a:pPr>
            <a:r>
              <a:rPr lang="pl-PL" sz="1625" b="1"/>
              <a:t>Czym jest aktywne poruszanie się?</a:t>
            </a:r>
            <a:endParaRPr sz="1625" b="1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425"/>
              <a:t>Podejmowanie świadomych działań w celu rozwijania swojej kariery zawodowej.</a:t>
            </a:r>
            <a:endParaRPr sz="1425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425"/>
              <a:t>Proaktywne szukanie możliwości i budowanie sieci kontaktów.</a:t>
            </a:r>
            <a:endParaRPr sz="1425"/>
          </a:p>
          <a:p>
            <a:pPr marL="342900" lvl="0" indent="-350520" algn="l" rtl="0">
              <a:spcBef>
                <a:spcPts val="1000"/>
              </a:spcBef>
              <a:spcAft>
                <a:spcPts val="0"/>
              </a:spcAft>
              <a:buSzPts val="1560"/>
              <a:buChar char="○"/>
            </a:pPr>
            <a:r>
              <a:rPr lang="pl-PL" sz="1625" b="1"/>
              <a:t>Kluczowe działania:</a:t>
            </a:r>
            <a:endParaRPr sz="1625" b="1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425"/>
              <a:t>Networking</a:t>
            </a:r>
            <a:endParaRPr sz="1425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425"/>
              <a:t>Doskonalenie umiejętności</a:t>
            </a:r>
            <a:endParaRPr sz="1425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425"/>
              <a:t>Proaktywność w rekrutacji</a:t>
            </a:r>
            <a:endParaRPr sz="1425"/>
          </a:p>
          <a:p>
            <a:pPr marL="342900" lvl="0" indent="-350520" algn="l" rtl="0">
              <a:spcBef>
                <a:spcPts val="1000"/>
              </a:spcBef>
              <a:spcAft>
                <a:spcPts val="0"/>
              </a:spcAft>
              <a:buSzPts val="1560"/>
              <a:buChar char="○"/>
            </a:pPr>
            <a:r>
              <a:rPr lang="pl-PL" sz="1625" b="1"/>
              <a:t>Dlaczego to ważne?</a:t>
            </a:r>
            <a:endParaRPr sz="1625" b="1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425"/>
              <a:t>Wyróżnienie się na konkurencyjnym rynku pracy.</a:t>
            </a:r>
            <a:endParaRPr sz="1425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425"/>
              <a:t>Zdobycie dostępu do ukrytych ofert pracy.</a:t>
            </a:r>
            <a:endParaRPr sz="1425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4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Trebuchet MS"/>
              <a:buNone/>
            </a:pPr>
            <a:r>
              <a:rPr lang="pl-PL" b="1"/>
              <a:t>Główne elementy aktywnego poruszania się po rynku pracy</a:t>
            </a:r>
            <a:br>
              <a:rPr lang="pl-PL"/>
            </a:br>
            <a:endParaRPr/>
          </a:p>
        </p:txBody>
      </p:sp>
      <p:sp>
        <p:nvSpPr>
          <p:cNvPr id="349" name="Google Shape;349;p12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36042" algn="l" rtl="0">
              <a:spcBef>
                <a:spcPts val="0"/>
              </a:spcBef>
              <a:spcAft>
                <a:spcPts val="0"/>
              </a:spcAft>
              <a:buSzPct val="84705"/>
              <a:buFont typeface="Trebuchet MS"/>
              <a:buAutoNum type="arabicPeriod"/>
            </a:pPr>
            <a:r>
              <a:rPr lang="pl-PL" b="1"/>
              <a:t>Budowanie sieci kontaktów (networking):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85333"/>
              <a:buFont typeface="Trebuchet MS"/>
              <a:buAutoNum type="arabicPeriod"/>
            </a:pPr>
            <a:r>
              <a:rPr lang="pl-PL"/>
              <a:t>Rozmowy z osobami z branży.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85333"/>
              <a:buFont typeface="Trebuchet MS"/>
              <a:buAutoNum type="arabicPeriod"/>
            </a:pPr>
            <a:r>
              <a:rPr lang="pl-PL"/>
              <a:t>Udział w grupach zawodowych i wydarzeniach networkingowych.</a:t>
            </a:r>
            <a:endParaRPr/>
          </a:p>
          <a:p>
            <a:pPr marL="342900" lvl="0" indent="-336042" algn="l" rtl="0">
              <a:spcBef>
                <a:spcPts val="1000"/>
              </a:spcBef>
              <a:spcAft>
                <a:spcPts val="0"/>
              </a:spcAft>
              <a:buSzPct val="84705"/>
              <a:buFont typeface="Trebuchet MS"/>
              <a:buAutoNum type="arabicPeriod"/>
            </a:pPr>
            <a:r>
              <a:rPr lang="pl-PL" b="1"/>
              <a:t>Uczestnictwo w targach pracy i wydarzeniach branżowych: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85333"/>
              <a:buFont typeface="Trebuchet MS"/>
              <a:buAutoNum type="arabicPeriod"/>
            </a:pPr>
            <a:r>
              <a:rPr lang="pl-PL"/>
              <a:t>Bezpośredni kontakt z potencjalnymi pracodawcami.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85333"/>
              <a:buFont typeface="Trebuchet MS"/>
              <a:buAutoNum type="arabicPeriod"/>
            </a:pPr>
            <a:r>
              <a:rPr lang="pl-PL"/>
              <a:t>Zdobywanie informacji o trendach w branży.</a:t>
            </a:r>
            <a:endParaRPr/>
          </a:p>
          <a:p>
            <a:pPr marL="342900" lvl="0" indent="-336042" algn="l" rtl="0">
              <a:spcBef>
                <a:spcPts val="1000"/>
              </a:spcBef>
              <a:spcAft>
                <a:spcPts val="0"/>
              </a:spcAft>
              <a:buSzPct val="84705"/>
              <a:buFont typeface="Trebuchet MS"/>
              <a:buAutoNum type="arabicPeriod"/>
            </a:pPr>
            <a:r>
              <a:rPr lang="pl-PL" b="1"/>
              <a:t>Stałe doskonalenie umiejętności: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85333"/>
              <a:buFont typeface="Trebuchet MS"/>
              <a:buAutoNum type="arabicPeriod"/>
            </a:pPr>
            <a:r>
              <a:rPr lang="pl-PL"/>
              <a:t>Kursy online, warsztaty, studia podyplomowe.</a:t>
            </a:r>
            <a:endParaRPr/>
          </a:p>
          <a:p>
            <a:pPr marL="742950" lvl="1" indent="-279653" algn="l" rtl="0">
              <a:spcBef>
                <a:spcPts val="1000"/>
              </a:spcBef>
              <a:spcAft>
                <a:spcPts val="0"/>
              </a:spcAft>
              <a:buSzPct val="85333"/>
              <a:buFont typeface="Trebuchet MS"/>
              <a:buAutoNum type="arabicPeriod"/>
            </a:pPr>
            <a:r>
              <a:rPr lang="pl-PL"/>
              <a:t>Śledzenie nowinek w swojej dziedzinie.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Jak wykorzystać swoje predyspozycje?</a:t>
            </a:r>
            <a:endParaRPr/>
          </a:p>
        </p:txBody>
      </p:sp>
      <p:pic>
        <p:nvPicPr>
          <p:cNvPr id="355" name="Google Shape;3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300"/>
            <a:ext cx="2535275" cy="3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3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-PL" sz="1600" b="1">
                <a:solidFill>
                  <a:srgbClr val="000000"/>
                </a:solidFill>
              </a:rPr>
              <a:t>Dopasowanie do wymagań rynku pracy:</a:t>
            </a:r>
            <a:endParaRPr sz="16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pl-PL" sz="1300">
                <a:solidFill>
                  <a:srgbClr val="000000"/>
                </a:solidFill>
              </a:rPr>
              <a:t>Analiza stanowiska: Zrozum wymagania i oczekiwania na interesujących Cię stanowiskach.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pl-PL" sz="1300">
                <a:solidFill>
                  <a:srgbClr val="000000"/>
                </a:solidFill>
              </a:rPr>
              <a:t>Podkreślanie mocnych stron: W CV i podczas rozmów kwalifikacyjnych uwypuklaj cechy, które najlepiej odpowiadają danemu stanowisku.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pl-PL" sz="1300">
                <a:solidFill>
                  <a:srgbClr val="000000"/>
                </a:solidFill>
              </a:rPr>
              <a:t>Personalizacja dokumentów: Dopasuj treść CV i listu motywacyjnego do specyficznych potrzeb pracodawcy.</a:t>
            </a:r>
            <a:endParaRPr sz="13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pl-PL" sz="1600" b="1">
                <a:solidFill>
                  <a:srgbClr val="000000"/>
                </a:solidFill>
              </a:rPr>
              <a:t>Budowanie marki osobistej:</a:t>
            </a:r>
            <a:endParaRPr sz="16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pl-PL" sz="1300">
                <a:solidFill>
                  <a:srgbClr val="000000"/>
                </a:solidFill>
              </a:rPr>
              <a:t>Rozpoznawalność: Podkreślaj swoje unikalne cechy osobowościowe i kompetencje.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pl-PL" sz="1300">
                <a:solidFill>
                  <a:srgbClr val="000000"/>
                </a:solidFill>
              </a:rPr>
              <a:t>Aktywność online: Twórz wartościowe treści i angażuj się w dyskusje na platformach zawodowych (np. LinkedIn).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pl-PL" sz="1300">
                <a:solidFill>
                  <a:srgbClr val="000000"/>
                </a:solidFill>
              </a:rPr>
              <a:t>Portfolio sukcesów: Przygotuj prezentację swoich osiągnięć, którą możesz zaprezentować w trakcie rekrutacji.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ce3085234_0_1888"/>
          <p:cNvSpPr txBox="1">
            <a:spLocks noGrp="1"/>
          </p:cNvSpPr>
          <p:nvPr>
            <p:ph type="body" idx="4294967295"/>
          </p:nvPr>
        </p:nvSpPr>
        <p:spPr>
          <a:xfrm>
            <a:off x="1738400" y="1813375"/>
            <a:ext cx="9374100" cy="42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-PL" sz="1600" b="1"/>
              <a:t>Rozwijanie predyspozycji:</a:t>
            </a:r>
            <a:endParaRPr sz="1600" b="1"/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-PL" sz="1600"/>
              <a:t>Kursy i szkolenia: Uczestnicz w wydarzeniach, które rozwijają Twoje kompetencje miękkie i techniczne.</a:t>
            </a:r>
            <a:endParaRPr sz="1600"/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-PL" sz="1600"/>
              <a:t>Feedback: Regularnie analizuj opinie o swojej pracy, aby rozwijać kluczowe umiejętności.</a:t>
            </a:r>
            <a:endParaRPr sz="1600"/>
          </a:p>
          <a:p>
            <a:pPr marL="91440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l-PL" sz="1600" b="1"/>
              <a:t>Praca zgodna z Twoimi predyspozycjami:</a:t>
            </a:r>
            <a:endParaRPr sz="1600" b="1"/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-PL" sz="1600"/>
              <a:t>Wybieraj środowiska i zadania, które wspierają Twoje mocne strony, zamiast skupiać się na poprawianiu słabości.</a:t>
            </a:r>
            <a:endParaRPr sz="1600"/>
          </a:p>
          <a:p>
            <a:pPr marL="914400" lvl="1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-PL" sz="1600"/>
              <a:t>Poszukuj możliwości, które odpowiadają Twojemu stylowi pracy (np. praca indywidualna czy zespołowa).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688"/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Podsumowanie aktywnego działania</a:t>
            </a:r>
            <a:endParaRPr/>
          </a:p>
        </p:txBody>
      </p:sp>
      <p:sp>
        <p:nvSpPr>
          <p:cNvPr id="368" name="Google Shape;368;p1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/>
              <a:t>Aktywne poruszanie się to klucz do sukcesu:</a:t>
            </a:r>
            <a:endParaRPr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pl-PL"/>
              <a:t>Rozwijaj umiejętności i utrzymuj otwartość na nowe doświadczenia.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l-PL"/>
              <a:t>Wykorzystuj swoje predyspozycje, aby skutecznie wyróżnić się na rynku pracy.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l-PL"/>
              <a:t>Pamiętaj, że networking i budowanie marki osobistej mogą znacząco przyspieszyć osiągnięcie celów zawodowych.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l-PL" sz="3230"/>
              <a:t>Osobowość w praktyce – Jak dopasowanie wpływa na sukces zawodowy?</a:t>
            </a:r>
            <a:endParaRPr sz="323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endParaRPr sz="323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endParaRPr sz="3230"/>
          </a:p>
        </p:txBody>
      </p:sp>
      <p:sp>
        <p:nvSpPr>
          <p:cNvPr id="374" name="Google Shape;374;p1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Teoria dopasowania osobowości do środowiska pracy (</a:t>
            </a:r>
            <a:r>
              <a:rPr lang="pl-PL" b="1" dirty="0" err="1"/>
              <a:t>Holland's</a:t>
            </a:r>
            <a:r>
              <a:rPr lang="pl-PL" b="1" dirty="0"/>
              <a:t> </a:t>
            </a:r>
            <a:r>
              <a:rPr lang="pl-PL" b="1" dirty="0" err="1"/>
              <a:t>Theory</a:t>
            </a:r>
            <a:r>
              <a:rPr lang="pl-PL" b="1" dirty="0"/>
              <a:t> of </a:t>
            </a:r>
            <a:r>
              <a:rPr lang="pl-PL" b="1" dirty="0" err="1"/>
              <a:t>Career</a:t>
            </a:r>
            <a:r>
              <a:rPr lang="pl-PL" b="1" dirty="0"/>
              <a:t> Choice):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dirty="0"/>
              <a:t>Według Johna Hollanda ludzie i środowiska pracy mogą być klasyfikowani według sześciu typów:</a:t>
            </a:r>
            <a:endParaRPr dirty="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pl-PL" b="1" dirty="0"/>
              <a:t>Realistyczny:</a:t>
            </a:r>
            <a:r>
              <a:rPr lang="pl-PL" dirty="0"/>
              <a:t> praca z narzędziami, maszynami (np. inżynier).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l-PL" b="1" dirty="0"/>
              <a:t>Badawczy:</a:t>
            </a:r>
            <a:r>
              <a:rPr lang="pl-PL" dirty="0"/>
              <a:t> rozwiązywanie problemów, analiza (np. naukowiec).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l-PL" b="1" dirty="0"/>
              <a:t>Artystyczny:</a:t>
            </a:r>
            <a:r>
              <a:rPr lang="pl-PL" dirty="0"/>
              <a:t> kreatywność, innowacja (np. projektant).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l-PL" b="1" dirty="0"/>
              <a:t>Społeczny:</a:t>
            </a:r>
            <a:r>
              <a:rPr lang="pl-PL" dirty="0"/>
              <a:t> pomoc innym, komunikacja (np. nauczyciel).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l-PL" b="1" dirty="0"/>
              <a:t>Przedsiębiorczy:</a:t>
            </a:r>
            <a:r>
              <a:rPr lang="pl-PL" dirty="0"/>
              <a:t> zarządzanie, wpływanie na innych (np. sprzedawca).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l-PL" b="1" dirty="0"/>
              <a:t>Konwencjonalny:</a:t>
            </a:r>
            <a:r>
              <a:rPr lang="pl-PL" dirty="0"/>
              <a:t> porządek, szczegóły (np. księgowy).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dirty="0"/>
              <a:t>Dopasowanie osobowości do środowiska pracy zwiększa satysfakcję zawodową i efektywność.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>
            <a:spLocks noGrp="1"/>
          </p:cNvSpPr>
          <p:nvPr>
            <p:ph type="body" idx="4294967295"/>
          </p:nvPr>
        </p:nvSpPr>
        <p:spPr>
          <a:xfrm>
            <a:off x="1738400" y="1736200"/>
            <a:ext cx="9374100" cy="4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/>
              <a:t>Badania naukowe wspierające dopasowanie cech do stanowiska:</a:t>
            </a:r>
            <a:endParaRPr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pl-PL" b="1"/>
              <a:t>Schmidt i Hunter (1998):</a:t>
            </a:r>
            <a:r>
              <a:rPr lang="pl-PL"/>
              <a:t> 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Metaanaliza wskazuje, że cechy osobowości, takie jak sumienność i stabilność emocjonalna, są kluczowe dla sukcesu zawodowego.</a:t>
            </a:r>
            <a:endParaRPr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pl-PL" b="1"/>
              <a:t>Barrick i Mount (1991):</a:t>
            </a:r>
            <a:r>
              <a:rPr lang="pl-PL"/>
              <a:t> 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Model Wielkiej Piątki (Big Five) pokazuje, że:</a:t>
            </a:r>
            <a:endParaRPr/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pl-PL"/>
              <a:t>Sumienność koreluje z wynikami w pracy we wszystkich zawodach.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l-PL"/>
              <a:t>Ekstrawersja ma znaczenie w zawodach wymagających kontaktów z ludźmi.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l-PL"/>
              <a:t>Otwartość na doświadczenie jest ceniona w kreatywnych branżach.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Wyzwania i zagrożenia w analizie osobowości</a:t>
            </a:r>
            <a:endParaRPr/>
          </a:p>
        </p:txBody>
      </p:sp>
      <p:sp>
        <p:nvSpPr>
          <p:cNvPr id="385" name="Google Shape;385;p18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-PL" sz="2400" b="1"/>
              <a:t>Brak samoświadomości – ryzyka</a:t>
            </a:r>
            <a:endParaRPr sz="24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l-PL" sz="2000" b="1"/>
              <a:t>Podejmowanie niewłaściwych decyzji zawodowych:</a:t>
            </a:r>
            <a:br>
              <a:rPr lang="pl-PL" sz="2000"/>
            </a:br>
            <a:r>
              <a:rPr lang="pl-PL" sz="2000"/>
              <a:t>Brak zrozumienia swoich predyspozycji może prowadzić do wyboru ścieżki kariery, która nie pasuje do naszej osobowości, co może skutkować frustracją i wypaleniem zawodowym.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l-PL" sz="2000" b="1"/>
              <a:t>Niezdawanie sobie sprawy z własnych mocnych stron:</a:t>
            </a:r>
            <a:br>
              <a:rPr lang="pl-PL" sz="2000"/>
            </a:br>
            <a:r>
              <a:rPr lang="pl-PL" sz="2000"/>
              <a:t>Osoby, które nie są świadome swoich atutów, mogą nie wykorzystywać w pełni swojego potencjału na rynku pracy.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Pułapki samodiagnozy</a:t>
            </a:r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516" b="1"/>
              <a:t>2. Przecenianie lub niedocenianie swoich możliwości:</a:t>
            </a:r>
            <a:endParaRPr sz="2516"/>
          </a:p>
          <a:p>
            <a:pPr marL="457200" lvl="0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l-PL" sz="2000" b="1"/>
              <a:t>Przecenianie: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Może prowadzić do podejmowania ról zawodowych przekraczających nasze aktualne kompetencje.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pl-PL" sz="2000" b="1"/>
              <a:t>Skutki</a:t>
            </a:r>
            <a:r>
              <a:rPr lang="pl-PL" sz="2000"/>
              <a:t>: stres, porażki, negatywny wpływ na poczucie własnej wartości.</a:t>
            </a:r>
            <a:endParaRPr sz="200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l-PL" sz="2000" b="1"/>
              <a:t>Niedocenianie:</a:t>
            </a:r>
            <a:endParaRPr sz="20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Hamuje rozwój zawodowy i ogranicza możliwość podejmowania nowych wyzwań.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pl-PL" sz="2000" b="1"/>
              <a:t>Skutki</a:t>
            </a:r>
            <a:r>
              <a:rPr lang="pl-PL" sz="2000"/>
              <a:t>: stagnacja, poczucie niespełnienia.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ct val="84705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Podsumowanie</a:t>
            </a:r>
            <a:endParaRPr/>
          </a:p>
        </p:txBody>
      </p:sp>
      <p:pic>
        <p:nvPicPr>
          <p:cNvPr id="397" name="Google Shape;3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1549" y="5198950"/>
            <a:ext cx="2210450" cy="16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0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600" b="1">
                <a:solidFill>
                  <a:srgbClr val="000000"/>
                </a:solidFill>
              </a:rPr>
              <a:t>Najważniejsze myśli: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pl-PL" sz="1300" b="1">
                <a:solidFill>
                  <a:srgbClr val="000000"/>
                </a:solidFill>
              </a:rPr>
              <a:t>Osobowość kieruje Twoją karierą:</a:t>
            </a:r>
            <a:r>
              <a:rPr lang="pl-PL" sz="1300">
                <a:solidFill>
                  <a:srgbClr val="000000"/>
                </a:solidFill>
              </a:rPr>
              <a:t> Świadomość swoich cech pomaga lepiej zrozumieć, gdzie możesz osiągnąć sukces.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pl-PL" sz="1300" b="1">
                <a:solidFill>
                  <a:srgbClr val="000000"/>
                </a:solidFill>
              </a:rPr>
              <a:t>Dopasowanie to klucz:</a:t>
            </a:r>
            <a:r>
              <a:rPr lang="pl-PL" sz="1300">
                <a:solidFill>
                  <a:srgbClr val="000000"/>
                </a:solidFill>
              </a:rPr>
              <a:t> Sukces zawodowy wynika z harmonii między Twoimi predyspozycjami a wymaganiami stanowiska.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pl-PL" sz="1300" b="1">
                <a:solidFill>
                  <a:srgbClr val="000000"/>
                </a:solidFill>
              </a:rPr>
              <a:t>Rozwój nie ma końca:</a:t>
            </a:r>
            <a:r>
              <a:rPr lang="pl-PL" sz="1300">
                <a:solidFill>
                  <a:srgbClr val="000000"/>
                </a:solidFill>
              </a:rPr>
              <a:t> Systematyczne doskonalenie umiejętności i elastyczność to podstawa aktywnego poruszania się na rynku pracy.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600" b="1">
                <a:solidFill>
                  <a:srgbClr val="000000"/>
                </a:solidFill>
              </a:rPr>
              <a:t>Inspiracja do działania: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○"/>
            </a:pPr>
            <a:r>
              <a:rPr lang="pl-PL" sz="1300">
                <a:solidFill>
                  <a:srgbClr val="000000"/>
                </a:solidFill>
              </a:rPr>
              <a:t>Poznaj swoje mocne i słabe strony, by podejmować bardziej świadome decyzje zawodowe.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○"/>
            </a:pPr>
            <a:r>
              <a:rPr lang="pl-PL" sz="1300">
                <a:solidFill>
                  <a:srgbClr val="000000"/>
                </a:solidFill>
              </a:rPr>
              <a:t>Zadbaj o swoją markę osobistą i bądź widoczny tam, gdzie liczy się Twoja obecność.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600" b="1">
                <a:solidFill>
                  <a:srgbClr val="000000"/>
                </a:solidFill>
              </a:rPr>
              <a:t>Ważne pytanie na koniec:</a:t>
            </a:r>
            <a:endParaRPr sz="1600" b="1">
              <a:solidFill>
                <a:srgbClr val="000000"/>
              </a:solidFill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300" b="1">
                <a:solidFill>
                  <a:srgbClr val="000000"/>
                </a:solidFill>
              </a:rPr>
              <a:t>Jakie pierwsze kroki podejmiesz, aby lepiej wykorzystać swoje predyspozycje na rynku pracy?</a:t>
            </a:r>
            <a:endParaRPr sz="13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25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Znaczenie osobowości w karierze zawodowej</a:t>
            </a:r>
            <a:endParaRPr/>
          </a:p>
        </p:txBody>
      </p:sp>
      <p:sp>
        <p:nvSpPr>
          <p:cNvPr id="294" name="Google Shape;294;p2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-PL" sz="2000"/>
              <a:t>Osobowość odgrywa kluczową rolę w kształtowaniu ścieżki zawodowej. Predyspozycje osobowościowe wpływają na to, jakie role i środowiska pracy są dla nas najbardziej odpowiednie. Dobrze dobrana praca nie tylko zwiększa nasze zadowolenie, ale także sprzyja efektywności oraz osobistemu rozwojowi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l-PL" sz="2000"/>
              <a:t>Świadomość swoich cech osobowościowych pozwala lepiej zaprezentować się podczas rekrutacji i dostosować swoje umiejętności miękkie oraz postawy do wymagań rynku pracy. Takie podejście znacząco zwiększa szanse na osiągnięcie sukcesu zawodowego oraz realizację celów długoterminowych.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117" y="342900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2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Dziękujemy za uwagę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Predyspozycje osobowościowe</a:t>
            </a:r>
            <a:endParaRPr/>
          </a:p>
        </p:txBody>
      </p:sp>
      <p:sp>
        <p:nvSpPr>
          <p:cNvPr id="300" name="Google Shape;300;p3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-PL" sz="2000" dirty="0"/>
              <a:t>Predyspozycje osobowościowe to zbiór cech charakteru, umiejętności miękkich oraz postaw, które kształtują nasz sposób działania i reagowania na różne sytuacje. Obejmują takie elementy jak: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pl-PL" sz="1800" dirty="0"/>
              <a:t>Styl komunikacji i współpracy.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pl-PL" sz="1800" dirty="0"/>
              <a:t>Umiejętność radzenia sobie z presją.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pl-PL" sz="1800" dirty="0"/>
              <a:t>Otwartość na zmiany i nowe doświadczenia.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l-PL" sz="2000" dirty="0"/>
              <a:t>Te cechy są kluczowe dla określenia, jakie środowisko zawodowe i jakie zadania będą dla nas najbardziej odpowiednie.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Klasyczne modele osobowości</a:t>
            </a:r>
            <a:endParaRPr/>
          </a:p>
        </p:txBody>
      </p:sp>
      <p:sp>
        <p:nvSpPr>
          <p:cNvPr id="306" name="Google Shape;306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0040" algn="l" rtl="0">
              <a:spcBef>
                <a:spcPts val="0"/>
              </a:spcBef>
              <a:spcAft>
                <a:spcPts val="0"/>
              </a:spcAft>
              <a:buSzPct val="80000"/>
              <a:buChar char="○"/>
            </a:pPr>
            <a:r>
              <a:rPr lang="pl-PL" sz="1600" b="1" dirty="0"/>
              <a:t>Model Wielkiej Piątki (Big Five):</a:t>
            </a:r>
            <a:br>
              <a:rPr lang="pl-PL" sz="1600" dirty="0"/>
            </a:br>
            <a:r>
              <a:rPr lang="pl-PL" sz="1600" dirty="0"/>
              <a:t>Jeden z najczęściej stosowanych modeli w psychologii osobowości. Obejmuje pięć głównych wymiarów:</a:t>
            </a:r>
            <a:endParaRPr sz="1600" dirty="0"/>
          </a:p>
          <a:p>
            <a:pPr marL="742950" lvl="1" indent="-265175" algn="l" rtl="0">
              <a:spcBef>
                <a:spcPts val="1000"/>
              </a:spcBef>
              <a:spcAft>
                <a:spcPts val="0"/>
              </a:spcAft>
              <a:buSzPct val="79999"/>
              <a:buFont typeface="Trebuchet MS"/>
              <a:buAutoNum type="arabicPeriod"/>
            </a:pPr>
            <a:r>
              <a:rPr lang="pl-PL" sz="1600" b="1" dirty="0"/>
              <a:t>Otwartość na doświadczenia</a:t>
            </a:r>
            <a:r>
              <a:rPr lang="pl-PL" sz="1600" dirty="0"/>
              <a:t> – kreatywność, ciekawość, gotowość do uczenia się.</a:t>
            </a:r>
            <a:endParaRPr sz="1600" dirty="0"/>
          </a:p>
          <a:p>
            <a:pPr marL="742950" lvl="1" indent="-265175" algn="l" rtl="0">
              <a:spcBef>
                <a:spcPts val="1000"/>
              </a:spcBef>
              <a:spcAft>
                <a:spcPts val="0"/>
              </a:spcAft>
              <a:buSzPct val="79999"/>
              <a:buFont typeface="Trebuchet MS"/>
              <a:buAutoNum type="arabicPeriod"/>
            </a:pPr>
            <a:r>
              <a:rPr lang="pl-PL" sz="1600" b="1" dirty="0"/>
              <a:t>Sumienność</a:t>
            </a:r>
            <a:r>
              <a:rPr lang="pl-PL" sz="1600" dirty="0"/>
              <a:t> – organizacja, odpowiedzialność, dążenie do celów.</a:t>
            </a:r>
            <a:endParaRPr sz="1600" dirty="0"/>
          </a:p>
          <a:p>
            <a:pPr marL="742950" lvl="1" indent="-265175" algn="l" rtl="0">
              <a:spcBef>
                <a:spcPts val="1000"/>
              </a:spcBef>
              <a:spcAft>
                <a:spcPts val="0"/>
              </a:spcAft>
              <a:buSzPct val="79999"/>
              <a:buFont typeface="Trebuchet MS"/>
              <a:buAutoNum type="arabicPeriod"/>
            </a:pPr>
            <a:r>
              <a:rPr lang="pl-PL" sz="1600" b="1" dirty="0"/>
              <a:t>Ekstrawersja</a:t>
            </a:r>
            <a:r>
              <a:rPr lang="pl-PL" sz="1600" dirty="0"/>
              <a:t> – towarzyskość, energia, asertywność.</a:t>
            </a:r>
            <a:endParaRPr sz="1600" dirty="0"/>
          </a:p>
          <a:p>
            <a:pPr marL="742950" lvl="1" indent="-265175" algn="l" rtl="0">
              <a:spcBef>
                <a:spcPts val="1000"/>
              </a:spcBef>
              <a:spcAft>
                <a:spcPts val="0"/>
              </a:spcAft>
              <a:buSzPct val="79999"/>
              <a:buFont typeface="Trebuchet MS"/>
              <a:buAutoNum type="arabicPeriod"/>
            </a:pPr>
            <a:r>
              <a:rPr lang="pl-PL" sz="1600" b="1" dirty="0"/>
              <a:t>Ugodowość</a:t>
            </a:r>
            <a:r>
              <a:rPr lang="pl-PL" sz="1600" dirty="0"/>
              <a:t> – empatia, uprzejmość, współpraca.</a:t>
            </a:r>
            <a:endParaRPr sz="1600" dirty="0"/>
          </a:p>
          <a:p>
            <a:pPr marL="742950" lvl="1" indent="-265175" algn="l" rtl="0">
              <a:spcBef>
                <a:spcPts val="1000"/>
              </a:spcBef>
              <a:spcAft>
                <a:spcPts val="0"/>
              </a:spcAft>
              <a:buSzPct val="79999"/>
              <a:buFont typeface="Trebuchet MS"/>
              <a:buAutoNum type="arabicPeriod"/>
            </a:pPr>
            <a:r>
              <a:rPr lang="pl-PL" sz="1600" b="1" dirty="0"/>
              <a:t>Stabilność emocjonalna</a:t>
            </a:r>
            <a:r>
              <a:rPr lang="pl-PL" sz="1600" dirty="0"/>
              <a:t> (vs. neurotyczność) – odporność na stres, równowaga emocjonalna.</a:t>
            </a:r>
            <a:endParaRPr sz="1600" dirty="0"/>
          </a:p>
          <a:p>
            <a:pPr marL="342900" lvl="0" indent="-320040" algn="l" rtl="0">
              <a:spcBef>
                <a:spcPts val="1000"/>
              </a:spcBef>
              <a:spcAft>
                <a:spcPts val="0"/>
              </a:spcAft>
              <a:buSzPct val="80000"/>
              <a:buChar char="○"/>
            </a:pPr>
            <a:r>
              <a:rPr lang="pl-PL" sz="1600" dirty="0"/>
              <a:t>Model ten pomaga zrozumieć, jak różne cechy osobowości wpływają na zachowanie w pracy i wybór odpowiedniej ścieżki kariery.</a:t>
            </a:r>
            <a:endParaRPr sz="160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Najważniejsze cechy na rynku pracy</a:t>
            </a:r>
            <a:endParaRPr/>
          </a:p>
        </p:txBody>
      </p:sp>
      <p:sp>
        <p:nvSpPr>
          <p:cNvPr id="312" name="Google Shape;312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35280" algn="l" rtl="0">
              <a:spcBef>
                <a:spcPts val="0"/>
              </a:spcBef>
              <a:spcAft>
                <a:spcPts val="0"/>
              </a:spcAft>
              <a:buSzPct val="80000"/>
              <a:buChar char="○"/>
            </a:pPr>
            <a:r>
              <a:rPr lang="pl-PL" sz="2000" b="1" dirty="0"/>
              <a:t>Elastyczność i otwartość:</a:t>
            </a:r>
            <a:endParaRPr sz="2000" dirty="0"/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pl-PL" sz="2000" dirty="0"/>
              <a:t>Umiejętność adaptacji do dynamicznie zmieniających się warunków.</a:t>
            </a:r>
            <a:endParaRPr dirty="0"/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pl-PL" sz="2000" dirty="0"/>
              <a:t>Gotowość do przyjmowania nowych wyzwań i rozwijania swoich kompetencji.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000" dirty="0"/>
          </a:p>
          <a:p>
            <a:pPr marL="342900" lvl="0" indent="-335280" algn="l" rtl="0">
              <a:spcBef>
                <a:spcPts val="1000"/>
              </a:spcBef>
              <a:spcAft>
                <a:spcPts val="0"/>
              </a:spcAft>
              <a:buSzPct val="80000"/>
              <a:buChar char="○"/>
            </a:pPr>
            <a:r>
              <a:rPr lang="pl-PL" sz="2000" b="1" dirty="0"/>
              <a:t>Odporność na stres:</a:t>
            </a:r>
            <a:endParaRPr sz="2000" dirty="0"/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pl-PL" sz="2000" dirty="0"/>
              <a:t>Radzenie sobie w trudnych sytuacjach i utrzymanie efektywności pracy pod presją.</a:t>
            </a:r>
            <a:endParaRPr dirty="0"/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pl-PL" sz="2000" dirty="0"/>
              <a:t>Ważne w zawodach wymagających szybkiego podejmowania decyzji.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342900" lvl="0" indent="-320040" algn="l" rtl="0">
              <a:spcBef>
                <a:spcPts val="0"/>
              </a:spcBef>
              <a:spcAft>
                <a:spcPts val="0"/>
              </a:spcAft>
              <a:buSzPct val="80000"/>
              <a:buChar char="○"/>
            </a:pPr>
            <a:r>
              <a:rPr lang="pl-PL" sz="2000" b="1"/>
              <a:t>Komunikatywność:</a:t>
            </a:r>
            <a:endParaRPr sz="2000"/>
          </a:p>
          <a:p>
            <a:pPr marL="742950" lvl="1" indent="-262890" algn="l" rtl="0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pl-PL" sz="2000"/>
              <a:t>Jasne i efektywne wyrażanie myśli oraz współpraca w zespole.</a:t>
            </a:r>
            <a:endParaRPr/>
          </a:p>
          <a:p>
            <a:pPr marL="742950" lvl="1" indent="-262890" algn="l" rtl="0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pl-PL" sz="2000"/>
              <a:t>Niezbędne w większości ról zawodowych, szczególnie tych związanych z obsługą klienta czy zarządzaniem.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342900" lvl="0" indent="-320040" algn="l" rtl="0">
              <a:spcBef>
                <a:spcPts val="1000"/>
              </a:spcBef>
              <a:spcAft>
                <a:spcPts val="0"/>
              </a:spcAft>
              <a:buSzPct val="80000"/>
              <a:buChar char="○"/>
            </a:pPr>
            <a:r>
              <a:rPr lang="pl-PL" sz="2000" b="1"/>
              <a:t>Proaktywność i zdolność adaptacyjna:</a:t>
            </a:r>
            <a:endParaRPr sz="2000"/>
          </a:p>
          <a:p>
            <a:pPr marL="742950" lvl="1" indent="-262890" algn="l" rtl="0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pl-PL" sz="2000"/>
              <a:t>Aktywne poszukiwanie rozwiązań i inicjowanie działań.</a:t>
            </a:r>
            <a:endParaRPr/>
          </a:p>
          <a:p>
            <a:pPr marL="742950" lvl="1" indent="-262890" algn="l" rtl="0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pl-PL" sz="2000"/>
              <a:t>Umiejętność szybkiego reagowania na zmiany i wykorzystywania pojawiających się możliwości.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000"/>
          </a:p>
        </p:txBody>
      </p: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Trebuchet MS"/>
              <a:buNone/>
            </a:pPr>
            <a:r>
              <a:rPr lang="pl-PL"/>
              <a:t>Najważniejsze cechy na rynku pracy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Samodzielna analiza predyspozycji osobowościowych</a:t>
            </a:r>
            <a:endParaRPr/>
          </a:p>
        </p:txBody>
      </p:sp>
      <p:sp>
        <p:nvSpPr>
          <p:cNvPr id="324" name="Google Shape;324;p7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pl-PL" sz="2000" b="1"/>
              <a:t>Dlaczego warto przeprowadzać autodiagnozę?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pl-PL" sz="2000"/>
              <a:t>Pomaga zrozumieć swoje mocne i słabe strony.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pl-PL" sz="2000"/>
              <a:t>Ułatwia świadome podejmowanie decyzji zawodowych.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pl-PL" sz="2000" b="1"/>
              <a:t>Jak analiza predyspozycji pomaga na rynku pracy?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pl-PL" sz="2000"/>
              <a:t>Pozwala lepiej dopasować się do oczekiwań pracodawców.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pl-PL" sz="2000"/>
              <a:t>Zwiększa skuteczność w autoprezentacji podczas rekrutacji.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l-PL"/>
              <a:t>Indywidualna analiza predyspozycji</a:t>
            </a:r>
            <a:endParaRPr/>
          </a:p>
        </p:txBody>
      </p:sp>
      <p:sp>
        <p:nvSpPr>
          <p:cNvPr id="331" name="Google Shape;331;p8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27660" algn="ctr" rtl="0">
              <a:spcBef>
                <a:spcPts val="0"/>
              </a:spcBef>
              <a:spcAft>
                <a:spcPts val="0"/>
              </a:spcAft>
              <a:buSzPct val="80000"/>
              <a:buChar char="●"/>
            </a:pPr>
            <a:r>
              <a:rPr lang="pl-PL" sz="2000" b="1"/>
              <a:t>Moje mocne strony:</a:t>
            </a:r>
            <a:endParaRPr/>
          </a:p>
          <a:p>
            <a:pPr marL="742950" lvl="1" indent="-270510" algn="l" rtl="0">
              <a:spcBef>
                <a:spcPts val="1000"/>
              </a:spcBef>
              <a:spcAft>
                <a:spcPts val="0"/>
              </a:spcAft>
              <a:buSzPct val="80000"/>
              <a:buChar char="○"/>
            </a:pPr>
            <a:r>
              <a:rPr lang="pl-PL" sz="2000"/>
              <a:t>W czym czuję się pewnie?</a:t>
            </a:r>
            <a:endParaRPr/>
          </a:p>
          <a:p>
            <a:pPr marL="742950" lvl="1" indent="-270510" algn="l" rtl="0">
              <a:spcBef>
                <a:spcPts val="1000"/>
              </a:spcBef>
              <a:spcAft>
                <a:spcPts val="0"/>
              </a:spcAft>
              <a:buSzPct val="80000"/>
              <a:buChar char="○"/>
            </a:pPr>
            <a:r>
              <a:rPr lang="pl-PL" sz="2000"/>
              <a:t>Jakie umiejętności wyróżniają mnie na tle innych?</a:t>
            </a: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342900" lvl="0" indent="-327660" algn="ctr" rtl="0">
              <a:spcBef>
                <a:spcPts val="1000"/>
              </a:spcBef>
              <a:spcAft>
                <a:spcPts val="0"/>
              </a:spcAft>
              <a:buSzPct val="80000"/>
              <a:buChar char="●"/>
            </a:pPr>
            <a:r>
              <a:rPr lang="pl-PL" sz="2000" b="1"/>
              <a:t>Moje słabe strony:</a:t>
            </a:r>
            <a:endParaRPr/>
          </a:p>
          <a:p>
            <a:pPr marL="742950" lvl="1" indent="-270510" algn="l" rtl="0">
              <a:spcBef>
                <a:spcPts val="1000"/>
              </a:spcBef>
              <a:spcAft>
                <a:spcPts val="0"/>
              </a:spcAft>
              <a:buSzPct val="80000"/>
              <a:buChar char="○"/>
            </a:pPr>
            <a:r>
              <a:rPr lang="pl-PL" sz="2000"/>
              <a:t>Co sprawia mi trudność?</a:t>
            </a:r>
            <a:endParaRPr/>
          </a:p>
          <a:p>
            <a:pPr marL="742950" lvl="1" indent="-270510" algn="l" rtl="0">
              <a:spcBef>
                <a:spcPts val="1000"/>
              </a:spcBef>
              <a:spcAft>
                <a:spcPts val="0"/>
              </a:spcAft>
              <a:buSzPct val="80000"/>
              <a:buChar char="○"/>
            </a:pPr>
            <a:r>
              <a:rPr lang="pl-PL" sz="2000"/>
              <a:t>Jakie obszary wymagają poprawy?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>
            <a:spLocks noGrp="1"/>
          </p:cNvSpPr>
          <p:nvPr>
            <p:ph type="body" idx="4294967295"/>
          </p:nvPr>
        </p:nvSpPr>
        <p:spPr>
          <a:xfrm>
            <a:off x="1728750" y="1070675"/>
            <a:ext cx="93741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35280" algn="ctr" rtl="0">
              <a:spcBef>
                <a:spcPts val="0"/>
              </a:spcBef>
              <a:spcAft>
                <a:spcPts val="0"/>
              </a:spcAft>
              <a:buSzPct val="80000"/>
              <a:buChar char="●"/>
            </a:pPr>
            <a:r>
              <a:rPr lang="pl-PL" sz="2000" b="1"/>
              <a:t>Preferencje zawodowe:</a:t>
            </a:r>
            <a:endParaRPr/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Char char="○"/>
            </a:pPr>
            <a:r>
              <a:rPr lang="pl-PL" sz="2000"/>
              <a:t>Czy wolę pracować w zespole, czy indywidualnie? Dlaczego?</a:t>
            </a:r>
            <a:endParaRPr/>
          </a:p>
          <a:p>
            <a:pPr marL="742950" lvl="1" indent="-278130" algn="l" rtl="0">
              <a:spcBef>
                <a:spcPts val="1000"/>
              </a:spcBef>
              <a:spcAft>
                <a:spcPts val="0"/>
              </a:spcAft>
              <a:buSzPct val="80000"/>
              <a:buChar char="○"/>
            </a:pPr>
            <a:r>
              <a:rPr lang="pl-PL" sz="2000"/>
              <a:t>Jakie środowisko pracy najbardziej mi odpowiada?</a:t>
            </a: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342900" lvl="0" indent="-335280" algn="ctr" rtl="0">
              <a:spcBef>
                <a:spcPts val="1000"/>
              </a:spcBef>
              <a:spcAft>
                <a:spcPts val="0"/>
              </a:spcAft>
              <a:buSzPct val="80000"/>
              <a:buChar char="●"/>
            </a:pPr>
            <a:r>
              <a:rPr lang="pl-PL" sz="2000" b="1"/>
              <a:t>Styl radzenia sobie z wyzwaniami:</a:t>
            </a:r>
            <a:endParaRPr/>
          </a:p>
          <a:p>
            <a:pPr marL="742950" lvl="1" indent="-278892" algn="l" rtl="0">
              <a:spcBef>
                <a:spcPts val="1000"/>
              </a:spcBef>
              <a:spcAft>
                <a:spcPts val="0"/>
              </a:spcAft>
              <a:buSzPct val="79999"/>
              <a:buChar char="○"/>
            </a:pPr>
            <a:r>
              <a:rPr lang="pl-PL" sz="1800"/>
              <a:t>Jak reaguję na stresujące sytuacje?</a:t>
            </a:r>
            <a:endParaRPr/>
          </a:p>
          <a:p>
            <a:pPr marL="742950" lvl="1" indent="-278892" algn="l" rtl="0">
              <a:spcBef>
                <a:spcPts val="1000"/>
              </a:spcBef>
              <a:spcAft>
                <a:spcPts val="0"/>
              </a:spcAft>
              <a:buSzPct val="79999"/>
              <a:buChar char="○"/>
            </a:pPr>
            <a:r>
              <a:rPr lang="pl-PL" sz="1800"/>
              <a:t>Czy działam analitycznie czy intuicyjnie?</a:t>
            </a:r>
            <a:endParaRPr/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sz="1800"/>
          </a:p>
          <a:p>
            <a:pPr marL="342900" lvl="0" indent="-335280" algn="ctr" rtl="0">
              <a:spcBef>
                <a:spcPts val="1000"/>
              </a:spcBef>
              <a:spcAft>
                <a:spcPts val="0"/>
              </a:spcAft>
              <a:buSzPct val="80000"/>
              <a:buChar char="●"/>
            </a:pPr>
            <a:r>
              <a:rPr lang="pl-PL" sz="2000" b="1"/>
              <a:t>Cele zawodowe:</a:t>
            </a:r>
            <a:endParaRPr/>
          </a:p>
          <a:p>
            <a:pPr marL="742950" lvl="1" indent="-278892" algn="l" rtl="0">
              <a:spcBef>
                <a:spcPts val="1000"/>
              </a:spcBef>
              <a:spcAft>
                <a:spcPts val="0"/>
              </a:spcAft>
              <a:buSzPct val="79999"/>
              <a:buChar char="○"/>
            </a:pPr>
            <a:r>
              <a:rPr lang="pl-PL" sz="1800"/>
              <a:t>Co chcę osiągnąć w ciągu najbliższych 5 lat?</a:t>
            </a:r>
            <a:endParaRPr/>
          </a:p>
          <a:p>
            <a:pPr marL="742950" lvl="1" indent="-278892" algn="l" rtl="0">
              <a:spcBef>
                <a:spcPts val="1000"/>
              </a:spcBef>
              <a:spcAft>
                <a:spcPts val="0"/>
              </a:spcAft>
              <a:buSzPct val="79999"/>
              <a:buChar char="○"/>
            </a:pPr>
            <a:r>
              <a:rPr lang="pl-PL" sz="1800"/>
              <a:t>Jakie wartości są dla mnie ważne w pracy?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1337</Words>
  <Application>Microsoft Office PowerPoint</Application>
  <PresentationFormat>Panoramiczny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6" baseType="lpstr">
      <vt:lpstr>Calibri</vt:lpstr>
      <vt:lpstr>Trebuchet MS</vt:lpstr>
      <vt:lpstr>Arial</vt:lpstr>
      <vt:lpstr>Maven Pro</vt:lpstr>
      <vt:lpstr>Nunito</vt:lpstr>
      <vt:lpstr>Momentum</vt:lpstr>
      <vt:lpstr>Analiza własnych predyspozycji osobowościowych</vt:lpstr>
      <vt:lpstr>Znaczenie osobowości w karierze zawodowej</vt:lpstr>
      <vt:lpstr>Predyspozycje osobowościowe</vt:lpstr>
      <vt:lpstr>Klasyczne modele osobowości</vt:lpstr>
      <vt:lpstr>Najważniejsze cechy na rynku pracy</vt:lpstr>
      <vt:lpstr>Najważniejsze cechy na rynku pracy </vt:lpstr>
      <vt:lpstr>Samodzielna analiza predyspozycji osobowościowych</vt:lpstr>
      <vt:lpstr>Indywidualna analiza predyspozycji</vt:lpstr>
      <vt:lpstr>Prezentacja programu PowerPoint</vt:lpstr>
      <vt:lpstr>Aktywne poruszanie się na rynku pracy</vt:lpstr>
      <vt:lpstr>Główne elementy aktywnego poruszania się po rynku pracy </vt:lpstr>
      <vt:lpstr>Jak wykorzystać swoje predyspozycje?</vt:lpstr>
      <vt:lpstr>Prezentacja programu PowerPoint</vt:lpstr>
      <vt:lpstr>Podsumowanie aktywnego działania</vt:lpstr>
      <vt:lpstr>Osobowość w praktyce – Jak dopasowanie wpływa na sukces zawodowy?  </vt:lpstr>
      <vt:lpstr>Prezentacja programu PowerPoint</vt:lpstr>
      <vt:lpstr>Wyzwania i zagrożenia w analizie osobowości</vt:lpstr>
      <vt:lpstr>Pułapki samodiagnozy</vt:lpstr>
      <vt:lpstr>Podsumowanie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Marek Sigmund</dc:creator>
  <cp:lastModifiedBy>Marek Sigmund</cp:lastModifiedBy>
  <cp:revision>2</cp:revision>
  <dcterms:created xsi:type="dcterms:W3CDTF">2024-12-07T12:53:20Z</dcterms:created>
  <dcterms:modified xsi:type="dcterms:W3CDTF">2024-12-08T08:10:06Z</dcterms:modified>
</cp:coreProperties>
</file>