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D66473-5DFF-4FAC-9BDA-42D7B9EA0319}">
  <a:tblStyle styleId="{87D66473-5DFF-4FAC-9BDA-42D7B9EA031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Roboto-bold.fntdata"/><Relationship Id="rId10" Type="http://schemas.openxmlformats.org/officeDocument/2006/relationships/slide" Target="slides/slide4.xml"/><Relationship Id="rId21" Type="http://schemas.openxmlformats.org/officeDocument/2006/relationships/font" Target="fonts/Roboto-regular.fntdata"/><Relationship Id="rId13" Type="http://schemas.openxmlformats.org/officeDocument/2006/relationships/slide" Target="slides/slide7.xml"/><Relationship Id="rId24" Type="http://schemas.openxmlformats.org/officeDocument/2006/relationships/font" Target="fonts/Roboto-boldItalic.fntdata"/><Relationship Id="rId12" Type="http://schemas.openxmlformats.org/officeDocument/2006/relationships/slide" Target="slides/slide6.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42fcadc0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42fcadc0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42fcadc0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42fcadc0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7447dc7d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7447dc7d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7447dc7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7447dc7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7447dc7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7447dc7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3507b7c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3507b7c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rgbClr val="2A3990"/>
                </a:solidFill>
                <a:latin typeface="Roboto"/>
                <a:ea typeface="Roboto"/>
                <a:cs typeface="Roboto"/>
                <a:sym typeface="Roboto"/>
              </a:rPr>
              <a:t> Application Background </a:t>
            </a:r>
            <a:endParaRPr b="1" sz="1300">
              <a:solidFill>
                <a:srgbClr val="2A3990"/>
              </a:solidFill>
              <a:latin typeface="Roboto"/>
              <a:ea typeface="Roboto"/>
              <a:cs typeface="Roboto"/>
              <a:sym typeface="Roboto"/>
            </a:endParaRPr>
          </a:p>
          <a:p>
            <a:pPr indent="0" lvl="0" marL="0" rtl="0" algn="l">
              <a:lnSpc>
                <a:spcPct val="115000"/>
              </a:lnSpc>
              <a:spcBef>
                <a:spcPts val="1400"/>
              </a:spcBef>
              <a:spcAft>
                <a:spcPts val="0"/>
              </a:spcAft>
              <a:buNone/>
            </a:pPr>
            <a:r>
              <a:rPr b="1" lang="en" sz="1300">
                <a:solidFill>
                  <a:srgbClr val="2A3990"/>
                </a:solidFill>
                <a:latin typeface="Roboto"/>
                <a:ea typeface="Roboto"/>
                <a:cs typeface="Roboto"/>
                <a:sym typeface="Roboto"/>
              </a:rPr>
              <a:t>Centralizes patient and staff records in a unified database system. Enables efficient access to medical history, billing, treatments, and shift schedules. Streamlines hospital operations to support fast, high-quality medical care. Reduces reliance on manual paperwork and physical recordkeeping. Improves coordination between departments and medical personnel. Enhances data accuracy, security, and compliance with healthcare regulations. Supports timely decision-making through structured, real-time information access.</a:t>
            </a:r>
            <a:endParaRPr b="1" sz="1300">
              <a:solidFill>
                <a:srgbClr val="2A3990"/>
              </a:solidFill>
              <a:latin typeface="Roboto"/>
              <a:ea typeface="Roboto"/>
              <a:cs typeface="Roboto"/>
              <a:sym typeface="Roboto"/>
            </a:endParaRPr>
          </a:p>
          <a:p>
            <a:pPr indent="0" lvl="0" marL="0" rtl="0" algn="l">
              <a:lnSpc>
                <a:spcPct val="115000"/>
              </a:lnSpc>
              <a:spcBef>
                <a:spcPts val="1400"/>
              </a:spcBef>
              <a:spcAft>
                <a:spcPts val="0"/>
              </a:spcAft>
              <a:buNone/>
            </a:pPr>
            <a:r>
              <a:t/>
            </a:r>
            <a:endParaRPr b="1" sz="1300">
              <a:solidFill>
                <a:srgbClr val="2A3990"/>
              </a:solidFill>
              <a:latin typeface="Roboto"/>
              <a:ea typeface="Roboto"/>
              <a:cs typeface="Roboto"/>
              <a:sym typeface="Roboto"/>
            </a:endParaRPr>
          </a:p>
          <a:p>
            <a:pPr indent="0" lvl="0" marL="0" rtl="0" algn="l">
              <a:lnSpc>
                <a:spcPct val="115000"/>
              </a:lnSpc>
              <a:spcBef>
                <a:spcPts val="1400"/>
              </a:spcBef>
              <a:spcAft>
                <a:spcPts val="0"/>
              </a:spcAft>
              <a:buClr>
                <a:schemeClr val="dk1"/>
              </a:buClr>
              <a:buSzPts val="1100"/>
              <a:buFont typeface="Arial"/>
              <a:buNone/>
            </a:pPr>
            <a:r>
              <a:rPr b="1" lang="en" sz="1300">
                <a:solidFill>
                  <a:srgbClr val="2A3990"/>
                </a:solidFill>
                <a:latin typeface="Roboto"/>
                <a:ea typeface="Roboto"/>
                <a:cs typeface="Roboto"/>
                <a:sym typeface="Roboto"/>
              </a:rPr>
              <a:t>Business Rules</a:t>
            </a:r>
            <a:endParaRPr b="1" sz="1300">
              <a:solidFill>
                <a:srgbClr val="2A3990"/>
              </a:solidFill>
              <a:latin typeface="Roboto"/>
              <a:ea typeface="Roboto"/>
              <a:cs typeface="Roboto"/>
              <a:sym typeface="Roboto"/>
            </a:endParaRPr>
          </a:p>
          <a:p>
            <a:pPr indent="0" lvl="0" marL="12700" rtl="0" algn="l">
              <a:lnSpc>
                <a:spcPct val="115000"/>
              </a:lnSpc>
              <a:spcBef>
                <a:spcPts val="1200"/>
              </a:spcBef>
              <a:spcAft>
                <a:spcPts val="0"/>
              </a:spcAft>
              <a:buClr>
                <a:schemeClr val="dk1"/>
              </a:buClr>
              <a:buSzPts val="1100"/>
              <a:buFont typeface="Arial"/>
              <a:buNone/>
            </a:pPr>
            <a:r>
              <a:rPr lang="en">
                <a:solidFill>
                  <a:srgbClr val="2A3990"/>
                </a:solidFill>
                <a:latin typeface="Roboto"/>
                <a:ea typeface="Roboto"/>
                <a:cs typeface="Roboto"/>
                <a:sym typeface="Roboto"/>
              </a:rPr>
              <a:t>●Every patient must complete pre-admission documentation, including medical information, and emergency contact, prior to receiving care.</a:t>
            </a:r>
            <a:endParaRPr>
              <a:solidFill>
                <a:srgbClr val="2A3990"/>
              </a:solidFill>
              <a:latin typeface="Roboto"/>
              <a:ea typeface="Roboto"/>
              <a:cs typeface="Roboto"/>
              <a:sym typeface="Roboto"/>
            </a:endParaRPr>
          </a:p>
          <a:p>
            <a:pPr indent="0" lvl="0" marL="12700" rtl="0" algn="l">
              <a:lnSpc>
                <a:spcPct val="115000"/>
              </a:lnSpc>
              <a:spcBef>
                <a:spcPts val="0"/>
              </a:spcBef>
              <a:spcAft>
                <a:spcPts val="0"/>
              </a:spcAft>
              <a:buClr>
                <a:schemeClr val="dk1"/>
              </a:buClr>
              <a:buSzPts val="1100"/>
              <a:buFont typeface="Arial"/>
              <a:buNone/>
            </a:pPr>
            <a:r>
              <a:rPr lang="en">
                <a:solidFill>
                  <a:srgbClr val="2A3990"/>
                </a:solidFill>
                <a:latin typeface="Roboto"/>
                <a:ea typeface="Roboto"/>
                <a:cs typeface="Roboto"/>
                <a:sym typeface="Roboto"/>
              </a:rPr>
              <a:t>●Only medical personnel assigned to a specific patient can access that patient's medical records.</a:t>
            </a:r>
            <a:endParaRPr>
              <a:solidFill>
                <a:srgbClr val="2A3990"/>
              </a:solidFill>
              <a:latin typeface="Roboto"/>
              <a:ea typeface="Roboto"/>
              <a:cs typeface="Roboto"/>
              <a:sym typeface="Roboto"/>
            </a:endParaRPr>
          </a:p>
          <a:p>
            <a:pPr indent="0" lvl="0" marL="12700" rtl="0" algn="l">
              <a:lnSpc>
                <a:spcPct val="115000"/>
              </a:lnSpc>
              <a:spcBef>
                <a:spcPts val="0"/>
              </a:spcBef>
              <a:spcAft>
                <a:spcPts val="0"/>
              </a:spcAft>
              <a:buClr>
                <a:schemeClr val="dk1"/>
              </a:buClr>
              <a:buSzPts val="1100"/>
              <a:buFont typeface="Arial"/>
              <a:buNone/>
            </a:pPr>
            <a:r>
              <a:rPr lang="en">
                <a:solidFill>
                  <a:srgbClr val="2A3990"/>
                </a:solidFill>
                <a:latin typeface="Roboto"/>
                <a:ea typeface="Roboto"/>
                <a:cs typeface="Roboto"/>
                <a:sym typeface="Roboto"/>
              </a:rPr>
              <a:t>●Any updates to a patient’s diagnosis or treatment plan must be logged by staff within 24 hours of change.</a:t>
            </a:r>
            <a:endParaRPr>
              <a:solidFill>
                <a:srgbClr val="2A3990"/>
              </a:solidFill>
              <a:latin typeface="Roboto"/>
              <a:ea typeface="Roboto"/>
              <a:cs typeface="Roboto"/>
              <a:sym typeface="Roboto"/>
            </a:endParaRPr>
          </a:p>
          <a:p>
            <a:pPr indent="0" lvl="0" marL="12700" rtl="0" algn="l">
              <a:lnSpc>
                <a:spcPct val="115000"/>
              </a:lnSpc>
              <a:spcBef>
                <a:spcPts val="0"/>
              </a:spcBef>
              <a:spcAft>
                <a:spcPts val="0"/>
              </a:spcAft>
              <a:buClr>
                <a:schemeClr val="dk1"/>
              </a:buClr>
              <a:buSzPts val="1100"/>
              <a:buFont typeface="Arial"/>
              <a:buNone/>
            </a:pPr>
            <a:r>
              <a:rPr lang="en">
                <a:solidFill>
                  <a:srgbClr val="2A3990"/>
                </a:solidFill>
                <a:latin typeface="Roboto"/>
                <a:ea typeface="Roboto"/>
                <a:cs typeface="Roboto"/>
                <a:sym typeface="Roboto"/>
              </a:rPr>
              <a:t>●Patients may undergo multiple treatments, each with its own unique record and associated billing entry.</a:t>
            </a:r>
            <a:endParaRPr>
              <a:solidFill>
                <a:srgbClr val="2A3990"/>
              </a:solidFill>
              <a:latin typeface="Roboto"/>
              <a:ea typeface="Roboto"/>
              <a:cs typeface="Roboto"/>
              <a:sym typeface="Roboto"/>
            </a:endParaRPr>
          </a:p>
          <a:p>
            <a:pPr indent="0" lvl="0" marL="12700" rtl="0" algn="l">
              <a:lnSpc>
                <a:spcPct val="115000"/>
              </a:lnSpc>
              <a:spcBef>
                <a:spcPts val="0"/>
              </a:spcBef>
              <a:spcAft>
                <a:spcPts val="0"/>
              </a:spcAft>
              <a:buClr>
                <a:schemeClr val="dk1"/>
              </a:buClr>
              <a:buSzPts val="1100"/>
              <a:buFont typeface="Arial"/>
              <a:buNone/>
            </a:pPr>
            <a:r>
              <a:rPr lang="en">
                <a:solidFill>
                  <a:srgbClr val="2A3990"/>
                </a:solidFill>
                <a:latin typeface="Roboto"/>
                <a:ea typeface="Roboto"/>
                <a:cs typeface="Roboto"/>
                <a:sym typeface="Roboto"/>
              </a:rPr>
              <a:t>●Managers are responsible for scheduling nursing shifts and overseeing operational workflows on their assigned floor.</a:t>
            </a:r>
            <a:endParaRPr>
              <a:solidFill>
                <a:srgbClr val="2A3990"/>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46e5b6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46e5b6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2A3990"/>
              </a:buClr>
              <a:buSzPts val="1100"/>
              <a:buFont typeface="Roboto"/>
              <a:buAutoNum type="arabicPeriod"/>
            </a:pPr>
            <a:r>
              <a:rPr b="1" lang="en">
                <a:solidFill>
                  <a:srgbClr val="2A3990"/>
                </a:solidFill>
                <a:latin typeface="Roboto"/>
                <a:ea typeface="Roboto"/>
                <a:cs typeface="Roboto"/>
                <a:sym typeface="Roboto"/>
              </a:rPr>
              <a:t>Patient Registration and Medical History</a:t>
            </a:r>
            <a:br>
              <a:rPr b="1" lang="en">
                <a:solidFill>
                  <a:srgbClr val="2A3990"/>
                </a:solidFill>
                <a:latin typeface="Roboto"/>
                <a:ea typeface="Roboto"/>
                <a:cs typeface="Roboto"/>
                <a:sym typeface="Roboto"/>
              </a:rPr>
            </a:br>
            <a:r>
              <a:rPr lang="en">
                <a:solidFill>
                  <a:srgbClr val="2A3990"/>
                </a:solidFill>
                <a:latin typeface="Roboto"/>
                <a:ea typeface="Roboto"/>
                <a:cs typeface="Roboto"/>
                <a:sym typeface="Roboto"/>
              </a:rPr>
              <a:t>Collects and stores detailed information on each patient, including emergency contacts and pre-existing conditions.</a:t>
            </a:r>
            <a:endParaRPr>
              <a:solidFill>
                <a:srgbClr val="2A3990"/>
              </a:solidFill>
              <a:latin typeface="Roboto"/>
              <a:ea typeface="Roboto"/>
              <a:cs typeface="Roboto"/>
              <a:sym typeface="Roboto"/>
            </a:endParaRPr>
          </a:p>
          <a:p>
            <a:pPr indent="-298450" lvl="0" marL="457200" rtl="0" algn="l">
              <a:lnSpc>
                <a:spcPct val="115000"/>
              </a:lnSpc>
              <a:spcBef>
                <a:spcPts val="0"/>
              </a:spcBef>
              <a:spcAft>
                <a:spcPts val="0"/>
              </a:spcAft>
              <a:buClr>
                <a:srgbClr val="2A3990"/>
              </a:buClr>
              <a:buSzPts val="1100"/>
              <a:buFont typeface="Roboto"/>
              <a:buAutoNum type="arabicPeriod"/>
            </a:pPr>
            <a:r>
              <a:rPr b="1" lang="en">
                <a:solidFill>
                  <a:srgbClr val="2A3990"/>
                </a:solidFill>
                <a:latin typeface="Roboto"/>
                <a:ea typeface="Roboto"/>
                <a:cs typeface="Roboto"/>
                <a:sym typeface="Roboto"/>
              </a:rPr>
              <a:t>Treatment Management</a:t>
            </a:r>
            <a:br>
              <a:rPr b="1" lang="en">
                <a:solidFill>
                  <a:srgbClr val="2A3990"/>
                </a:solidFill>
                <a:latin typeface="Roboto"/>
                <a:ea typeface="Roboto"/>
                <a:cs typeface="Roboto"/>
                <a:sym typeface="Roboto"/>
              </a:rPr>
            </a:br>
            <a:r>
              <a:rPr lang="en">
                <a:solidFill>
                  <a:srgbClr val="2A3990"/>
                </a:solidFill>
                <a:latin typeface="Roboto"/>
                <a:ea typeface="Roboto"/>
                <a:cs typeface="Roboto"/>
                <a:sym typeface="Roboto"/>
              </a:rPr>
              <a:t>Tracks all treatments administered to patients, including assigned staff, costs, outcomes, and timeframes.</a:t>
            </a:r>
            <a:br>
              <a:rPr lang="en">
                <a:solidFill>
                  <a:srgbClr val="2A3990"/>
                </a:solidFill>
                <a:latin typeface="Roboto"/>
                <a:ea typeface="Roboto"/>
                <a:cs typeface="Roboto"/>
                <a:sym typeface="Roboto"/>
              </a:rPr>
            </a:br>
            <a:endParaRPr>
              <a:solidFill>
                <a:srgbClr val="2A3990"/>
              </a:solidFill>
              <a:latin typeface="Roboto"/>
              <a:ea typeface="Roboto"/>
              <a:cs typeface="Roboto"/>
              <a:sym typeface="Roboto"/>
            </a:endParaRPr>
          </a:p>
          <a:p>
            <a:pPr indent="-298450" lvl="0" marL="457200" rtl="0" algn="l">
              <a:lnSpc>
                <a:spcPct val="115000"/>
              </a:lnSpc>
              <a:spcBef>
                <a:spcPts val="0"/>
              </a:spcBef>
              <a:spcAft>
                <a:spcPts val="0"/>
              </a:spcAft>
              <a:buClr>
                <a:srgbClr val="2A3990"/>
              </a:buClr>
              <a:buSzPts val="1100"/>
              <a:buFont typeface="Roboto"/>
              <a:buAutoNum type="arabicPeriod"/>
            </a:pPr>
            <a:r>
              <a:rPr b="1" lang="en">
                <a:solidFill>
                  <a:srgbClr val="2A3990"/>
                </a:solidFill>
                <a:latin typeface="Roboto"/>
                <a:ea typeface="Roboto"/>
                <a:cs typeface="Roboto"/>
                <a:sym typeface="Roboto"/>
              </a:rPr>
              <a:t>Billing</a:t>
            </a:r>
            <a:br>
              <a:rPr b="1" lang="en">
                <a:solidFill>
                  <a:srgbClr val="2A3990"/>
                </a:solidFill>
                <a:latin typeface="Roboto"/>
                <a:ea typeface="Roboto"/>
                <a:cs typeface="Roboto"/>
                <a:sym typeface="Roboto"/>
              </a:rPr>
            </a:br>
            <a:r>
              <a:rPr lang="en">
                <a:solidFill>
                  <a:srgbClr val="2A3990"/>
                </a:solidFill>
                <a:latin typeface="Roboto"/>
                <a:ea typeface="Roboto"/>
                <a:cs typeface="Roboto"/>
                <a:sym typeface="Roboto"/>
              </a:rPr>
              <a:t>Manages billing for room charges, treatments, and medications, with support for multiple bills per patient based on ongoing care.</a:t>
            </a:r>
            <a:br>
              <a:rPr lang="en">
                <a:solidFill>
                  <a:srgbClr val="2A3990"/>
                </a:solidFill>
                <a:latin typeface="Roboto"/>
                <a:ea typeface="Roboto"/>
                <a:cs typeface="Roboto"/>
                <a:sym typeface="Roboto"/>
              </a:rPr>
            </a:br>
            <a:endParaRPr>
              <a:solidFill>
                <a:srgbClr val="2A3990"/>
              </a:solidFill>
              <a:latin typeface="Roboto"/>
              <a:ea typeface="Roboto"/>
              <a:cs typeface="Roboto"/>
              <a:sym typeface="Roboto"/>
            </a:endParaRPr>
          </a:p>
          <a:p>
            <a:pPr indent="-298450" lvl="0" marL="457200" rtl="0" algn="l">
              <a:lnSpc>
                <a:spcPct val="115000"/>
              </a:lnSpc>
              <a:spcBef>
                <a:spcPts val="0"/>
              </a:spcBef>
              <a:spcAft>
                <a:spcPts val="0"/>
              </a:spcAft>
              <a:buClr>
                <a:srgbClr val="2A3990"/>
              </a:buClr>
              <a:buSzPts val="1100"/>
              <a:buFont typeface="Roboto"/>
              <a:buAutoNum type="arabicPeriod"/>
            </a:pPr>
            <a:r>
              <a:rPr b="1" lang="en">
                <a:solidFill>
                  <a:srgbClr val="2A3990"/>
                </a:solidFill>
                <a:latin typeface="Roboto"/>
                <a:ea typeface="Roboto"/>
                <a:cs typeface="Roboto"/>
                <a:sym typeface="Roboto"/>
              </a:rPr>
              <a:t>Staff and Shift Management</a:t>
            </a:r>
            <a:br>
              <a:rPr b="1" lang="en">
                <a:solidFill>
                  <a:srgbClr val="2A3990"/>
                </a:solidFill>
                <a:latin typeface="Roboto"/>
                <a:ea typeface="Roboto"/>
                <a:cs typeface="Roboto"/>
                <a:sym typeface="Roboto"/>
              </a:rPr>
            </a:br>
            <a:r>
              <a:rPr lang="en">
                <a:solidFill>
                  <a:srgbClr val="2A3990"/>
                </a:solidFill>
                <a:latin typeface="Roboto"/>
                <a:ea typeface="Roboto"/>
                <a:cs typeface="Roboto"/>
                <a:sym typeface="Roboto"/>
              </a:rPr>
              <a:t>Logs staff information, shift times, and special roles (e.g., Doctors, Managers), including clock-in and clock-out tracking.</a:t>
            </a:r>
            <a:br>
              <a:rPr lang="en">
                <a:solidFill>
                  <a:srgbClr val="2A3990"/>
                </a:solidFill>
                <a:latin typeface="Roboto"/>
                <a:ea typeface="Roboto"/>
                <a:cs typeface="Roboto"/>
                <a:sym typeface="Roboto"/>
              </a:rPr>
            </a:br>
            <a:endParaRPr>
              <a:solidFill>
                <a:srgbClr val="2A3990"/>
              </a:solidFill>
              <a:latin typeface="Roboto"/>
              <a:ea typeface="Roboto"/>
              <a:cs typeface="Roboto"/>
              <a:sym typeface="Roboto"/>
            </a:endParaRPr>
          </a:p>
          <a:p>
            <a:pPr indent="-298450" lvl="0" marL="457200" rtl="0" algn="l">
              <a:lnSpc>
                <a:spcPct val="115000"/>
              </a:lnSpc>
              <a:spcBef>
                <a:spcPts val="0"/>
              </a:spcBef>
              <a:spcAft>
                <a:spcPts val="0"/>
              </a:spcAft>
              <a:buClr>
                <a:srgbClr val="2A3990"/>
              </a:buClr>
              <a:buSzPts val="1100"/>
              <a:buFont typeface="Roboto"/>
              <a:buAutoNum type="arabicPeriod"/>
            </a:pPr>
            <a:r>
              <a:rPr b="1" lang="en">
                <a:solidFill>
                  <a:srgbClr val="2A3990"/>
                </a:solidFill>
                <a:latin typeface="Roboto"/>
                <a:ea typeface="Roboto"/>
                <a:cs typeface="Roboto"/>
                <a:sym typeface="Roboto"/>
              </a:rPr>
              <a:t>Access Control</a:t>
            </a:r>
            <a:br>
              <a:rPr b="1" lang="en">
                <a:solidFill>
                  <a:srgbClr val="2A3990"/>
                </a:solidFill>
                <a:latin typeface="Roboto"/>
                <a:ea typeface="Roboto"/>
                <a:cs typeface="Roboto"/>
                <a:sym typeface="Roboto"/>
              </a:rPr>
            </a:br>
            <a:r>
              <a:rPr lang="en">
                <a:solidFill>
                  <a:srgbClr val="2A3990"/>
                </a:solidFill>
                <a:latin typeface="Roboto"/>
                <a:ea typeface="Roboto"/>
                <a:cs typeface="Roboto"/>
                <a:sym typeface="Roboto"/>
              </a:rPr>
              <a:t>Ensures only assigned staff can access sensitive patient medical information, preserving confidentiality and data security.</a:t>
            </a:r>
            <a:endParaRPr>
              <a:solidFill>
                <a:srgbClr val="2A3990"/>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800">
              <a:solidFill>
                <a:srgbClr val="43434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3507b7c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3507b7c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7447dc7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7447dc7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3507b7c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3507b7c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point out:</a:t>
            </a:r>
            <a:br>
              <a:rPr lang="en"/>
            </a:br>
            <a:r>
              <a:rPr lang="en"/>
              <a:t>Normally we only use 11 digits for phone number taking into account the US country code being one we extended emergency contact to take in a varchar of 20 to include international numbers and since we’re not using any mathematical operations in there we used varchar rather than integers. Another thing we did was make emergency contact not null, this is so incase the hospital needs a guaranteed way to reach someone close to the patient for critical decisions, consent, or urgent updates.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42fcadc0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42fcadc0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keep in mind, we can use timestampdiff which is a function we found while looking up datetime datatype for things where we need date and time. And this basically as the name implies find the difference between the date and time. Which we could then use to multiply with hourly_rate to find how much that staff member makes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42fcadc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42fcadc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42fcadc0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42fcadc0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4.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Hospital Database</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Alex Dela Cruz and Inuka Hulathduwage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177400" y="20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Inserting data</a:t>
            </a:r>
            <a:endParaRPr/>
          </a:p>
        </p:txBody>
      </p:sp>
      <p:pic>
        <p:nvPicPr>
          <p:cNvPr id="149" name="Google Shape;149;p22"/>
          <p:cNvPicPr preferRelativeResize="0"/>
          <p:nvPr/>
        </p:nvPicPr>
        <p:blipFill>
          <a:blip r:embed="rId3">
            <a:alphaModFix/>
          </a:blip>
          <a:stretch>
            <a:fillRect/>
          </a:stretch>
        </p:blipFill>
        <p:spPr>
          <a:xfrm>
            <a:off x="152400" y="847825"/>
            <a:ext cx="8839199" cy="1944281"/>
          </a:xfrm>
          <a:prstGeom prst="rect">
            <a:avLst/>
          </a:prstGeom>
          <a:noFill/>
          <a:ln>
            <a:noFill/>
          </a:ln>
        </p:spPr>
      </p:pic>
      <p:pic>
        <p:nvPicPr>
          <p:cNvPr id="150" name="Google Shape;150;p22"/>
          <p:cNvPicPr preferRelativeResize="0"/>
          <p:nvPr/>
        </p:nvPicPr>
        <p:blipFill>
          <a:blip r:embed="rId4">
            <a:alphaModFix/>
          </a:blip>
          <a:stretch>
            <a:fillRect/>
          </a:stretch>
        </p:blipFill>
        <p:spPr>
          <a:xfrm>
            <a:off x="152400" y="2863931"/>
            <a:ext cx="5804437" cy="1966019"/>
          </a:xfrm>
          <a:prstGeom prst="rect">
            <a:avLst/>
          </a:prstGeom>
          <a:noFill/>
          <a:ln>
            <a:noFill/>
          </a:ln>
        </p:spPr>
      </p:pic>
      <p:pic>
        <p:nvPicPr>
          <p:cNvPr id="151" name="Google Shape;151;p22"/>
          <p:cNvPicPr preferRelativeResize="0"/>
          <p:nvPr/>
        </p:nvPicPr>
        <p:blipFill>
          <a:blip r:embed="rId5">
            <a:alphaModFix/>
          </a:blip>
          <a:stretch>
            <a:fillRect/>
          </a:stretch>
        </p:blipFill>
        <p:spPr>
          <a:xfrm>
            <a:off x="5981825" y="2070000"/>
            <a:ext cx="3162175" cy="3002060"/>
          </a:xfrm>
          <a:prstGeom prst="rect">
            <a:avLst/>
          </a:prstGeom>
          <a:noFill/>
          <a:ln>
            <a:noFill/>
          </a:ln>
        </p:spPr>
      </p:pic>
      <p:sp>
        <p:nvSpPr>
          <p:cNvPr id="152" name="Google Shape;152;p22"/>
          <p:cNvSpPr txBox="1"/>
          <p:nvPr/>
        </p:nvSpPr>
        <p:spPr>
          <a:xfrm>
            <a:off x="6674450" y="16921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*Distraction*</a:t>
            </a:r>
            <a:endParaRPr sz="1800">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Queries</a:t>
            </a:r>
            <a:endParaRPr/>
          </a:p>
        </p:txBody>
      </p:sp>
      <p:pic>
        <p:nvPicPr>
          <p:cNvPr id="158" name="Google Shape;158;p23"/>
          <p:cNvPicPr preferRelativeResize="0"/>
          <p:nvPr/>
        </p:nvPicPr>
        <p:blipFill>
          <a:blip r:embed="rId3">
            <a:alphaModFix/>
          </a:blip>
          <a:stretch>
            <a:fillRect/>
          </a:stretch>
        </p:blipFill>
        <p:spPr>
          <a:xfrm>
            <a:off x="152400" y="1170125"/>
            <a:ext cx="5009199" cy="2649973"/>
          </a:xfrm>
          <a:prstGeom prst="rect">
            <a:avLst/>
          </a:prstGeom>
          <a:noFill/>
          <a:ln>
            <a:noFill/>
          </a:ln>
        </p:spPr>
      </p:pic>
      <p:pic>
        <p:nvPicPr>
          <p:cNvPr id="159" name="Google Shape;159;p23"/>
          <p:cNvPicPr preferRelativeResize="0"/>
          <p:nvPr/>
        </p:nvPicPr>
        <p:blipFill>
          <a:blip r:embed="rId4">
            <a:alphaModFix/>
          </a:blip>
          <a:stretch>
            <a:fillRect/>
          </a:stretch>
        </p:blipFill>
        <p:spPr>
          <a:xfrm>
            <a:off x="3845525" y="2021175"/>
            <a:ext cx="4788150" cy="241557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195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queries</a:t>
            </a:r>
            <a:endParaRPr/>
          </a:p>
        </p:txBody>
      </p:sp>
      <p:pic>
        <p:nvPicPr>
          <p:cNvPr id="165" name="Google Shape;165;p24"/>
          <p:cNvPicPr preferRelativeResize="0"/>
          <p:nvPr/>
        </p:nvPicPr>
        <p:blipFill>
          <a:blip r:embed="rId3">
            <a:alphaModFix/>
          </a:blip>
          <a:stretch>
            <a:fillRect/>
          </a:stretch>
        </p:blipFill>
        <p:spPr>
          <a:xfrm>
            <a:off x="152400" y="928400"/>
            <a:ext cx="7543800" cy="3667125"/>
          </a:xfrm>
          <a:prstGeom prst="rect">
            <a:avLst/>
          </a:prstGeom>
          <a:noFill/>
          <a:ln>
            <a:noFill/>
          </a:ln>
        </p:spPr>
      </p:pic>
      <p:pic>
        <p:nvPicPr>
          <p:cNvPr id="166" name="Google Shape;166;p24"/>
          <p:cNvPicPr preferRelativeResize="0"/>
          <p:nvPr/>
        </p:nvPicPr>
        <p:blipFill>
          <a:blip r:embed="rId4">
            <a:alphaModFix/>
          </a:blip>
          <a:stretch>
            <a:fillRect/>
          </a:stretch>
        </p:blipFill>
        <p:spPr>
          <a:xfrm>
            <a:off x="6247400" y="1765875"/>
            <a:ext cx="2245651" cy="3243326"/>
          </a:xfrm>
          <a:prstGeom prst="rect">
            <a:avLst/>
          </a:prstGeom>
          <a:noFill/>
          <a:ln>
            <a:noFill/>
          </a:ln>
        </p:spPr>
      </p:pic>
      <p:sp>
        <p:nvSpPr>
          <p:cNvPr id="167" name="Google Shape;167;p24"/>
          <p:cNvSpPr txBox="1"/>
          <p:nvPr/>
        </p:nvSpPr>
        <p:spPr>
          <a:xfrm>
            <a:off x="6144000" y="13041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Roboto"/>
                <a:ea typeface="Roboto"/>
                <a:cs typeface="Roboto"/>
                <a:sym typeface="Roboto"/>
              </a:rPr>
              <a:t>*Distraction*</a:t>
            </a:r>
            <a:endParaRPr sz="1800">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 More Queries</a:t>
            </a:r>
            <a:endParaRPr/>
          </a:p>
        </p:txBody>
      </p:sp>
      <p:pic>
        <p:nvPicPr>
          <p:cNvPr id="173" name="Google Shape;173;p25"/>
          <p:cNvPicPr preferRelativeResize="0"/>
          <p:nvPr/>
        </p:nvPicPr>
        <p:blipFill>
          <a:blip r:embed="rId3">
            <a:alphaModFix/>
          </a:blip>
          <a:stretch>
            <a:fillRect/>
          </a:stretch>
        </p:blipFill>
        <p:spPr>
          <a:xfrm>
            <a:off x="311700" y="1124075"/>
            <a:ext cx="7791450" cy="2152650"/>
          </a:xfrm>
          <a:prstGeom prst="rect">
            <a:avLst/>
          </a:prstGeom>
          <a:noFill/>
          <a:ln>
            <a:noFill/>
          </a:ln>
        </p:spPr>
      </p:pic>
      <p:pic>
        <p:nvPicPr>
          <p:cNvPr id="174" name="Google Shape;174;p25"/>
          <p:cNvPicPr preferRelativeResize="0"/>
          <p:nvPr/>
        </p:nvPicPr>
        <p:blipFill>
          <a:blip r:embed="rId4">
            <a:alphaModFix/>
          </a:blip>
          <a:stretch>
            <a:fillRect/>
          </a:stretch>
        </p:blipFill>
        <p:spPr>
          <a:xfrm>
            <a:off x="5389925" y="2032450"/>
            <a:ext cx="2479775" cy="2507650"/>
          </a:xfrm>
          <a:prstGeom prst="rect">
            <a:avLst/>
          </a:prstGeom>
          <a:noFill/>
          <a:ln>
            <a:noFill/>
          </a:ln>
        </p:spPr>
      </p:pic>
      <p:sp>
        <p:nvSpPr>
          <p:cNvPr id="175" name="Google Shape;175;p25"/>
          <p:cNvSpPr txBox="1"/>
          <p:nvPr/>
        </p:nvSpPr>
        <p:spPr>
          <a:xfrm>
            <a:off x="3827425" y="33830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*Distraction*</a:t>
            </a:r>
            <a:endParaRPr sz="1800">
              <a:solidFill>
                <a:schemeClr val="dk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More queries ^ 2?</a:t>
            </a:r>
            <a:endParaRPr/>
          </a:p>
        </p:txBody>
      </p:sp>
      <p:pic>
        <p:nvPicPr>
          <p:cNvPr id="181" name="Google Shape;181;p26"/>
          <p:cNvPicPr preferRelativeResize="0"/>
          <p:nvPr/>
        </p:nvPicPr>
        <p:blipFill>
          <a:blip r:embed="rId3">
            <a:alphaModFix/>
          </a:blip>
          <a:stretch>
            <a:fillRect/>
          </a:stretch>
        </p:blipFill>
        <p:spPr>
          <a:xfrm>
            <a:off x="446163" y="1085638"/>
            <a:ext cx="7553325" cy="372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idx="1" type="body"/>
          </p:nvPr>
        </p:nvSpPr>
        <p:spPr>
          <a:xfrm>
            <a:off x="311700" y="820500"/>
            <a:ext cx="3940800" cy="37485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chemeClr val="dk1"/>
                </a:solidFill>
              </a:rPr>
              <a:t> Application Background</a:t>
            </a:r>
            <a:endParaRPr b="1" sz="1300">
              <a:solidFill>
                <a:schemeClr val="dk1"/>
              </a:solidFill>
            </a:endParaRPr>
          </a:p>
          <a:p>
            <a:pPr indent="-298450" lvl="0" marL="457200" rtl="0" algn="l">
              <a:lnSpc>
                <a:spcPct val="200000"/>
              </a:lnSpc>
              <a:spcBef>
                <a:spcPts val="1200"/>
              </a:spcBef>
              <a:spcAft>
                <a:spcPts val="0"/>
              </a:spcAft>
              <a:buClr>
                <a:schemeClr val="dk1"/>
              </a:buClr>
              <a:buSzPts val="1100"/>
              <a:buChar char="●"/>
            </a:pPr>
            <a:r>
              <a:rPr lang="en" sz="1100">
                <a:solidFill>
                  <a:schemeClr val="dk1"/>
                </a:solidFill>
              </a:rPr>
              <a:t>Centralizes patient and staff records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Quick access to medical history and billing</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Streamlines hospital workflows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Reduces paperwork and manual errors</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Improves staff coordination</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Enhances data security and accuracy</a:t>
            </a:r>
            <a:endParaRPr sz="1100">
              <a:solidFill>
                <a:schemeClr val="dk1"/>
              </a:solidFill>
            </a:endParaRPr>
          </a:p>
          <a:p>
            <a:pPr indent="-298450" lvl="0" marL="457200" rtl="0" algn="l">
              <a:lnSpc>
                <a:spcPct val="200000"/>
              </a:lnSpc>
              <a:spcBef>
                <a:spcPts val="0"/>
              </a:spcBef>
              <a:spcAft>
                <a:spcPts val="0"/>
              </a:spcAft>
              <a:buClr>
                <a:schemeClr val="dk1"/>
              </a:buClr>
              <a:buSzPts val="1100"/>
              <a:buChar char="●"/>
            </a:pPr>
            <a:r>
              <a:rPr lang="en" sz="1100">
                <a:solidFill>
                  <a:schemeClr val="dk1"/>
                </a:solidFill>
              </a:rPr>
              <a:t>Enables real-time decision-making</a:t>
            </a:r>
            <a:endParaRPr sz="1100">
              <a:solidFill>
                <a:schemeClr val="dk1"/>
              </a:solidFill>
            </a:endParaRPr>
          </a:p>
        </p:txBody>
      </p:sp>
      <p:sp>
        <p:nvSpPr>
          <p:cNvPr id="92" name="Google Shape;92;p14"/>
          <p:cNvSpPr txBox="1"/>
          <p:nvPr>
            <p:ph idx="1" type="body"/>
          </p:nvPr>
        </p:nvSpPr>
        <p:spPr>
          <a:xfrm>
            <a:off x="4648675" y="820375"/>
            <a:ext cx="3940800" cy="37485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 sz="1300">
                <a:solidFill>
                  <a:schemeClr val="dk1"/>
                </a:solidFill>
              </a:rPr>
              <a:t>Business Rules</a:t>
            </a:r>
            <a:endParaRPr b="1" sz="1300">
              <a:solidFill>
                <a:schemeClr val="dk1"/>
              </a:solidFill>
            </a:endParaRPr>
          </a:p>
          <a:p>
            <a:pPr indent="-298450" lvl="0" marL="457200" rtl="0" algn="l">
              <a:spcBef>
                <a:spcPts val="1200"/>
              </a:spcBef>
              <a:spcAft>
                <a:spcPts val="0"/>
              </a:spcAft>
              <a:buClr>
                <a:srgbClr val="000000"/>
              </a:buClr>
              <a:buSzPts val="1100"/>
              <a:buFont typeface="Arial"/>
              <a:buChar char="●"/>
            </a:pPr>
            <a:r>
              <a:rPr b="1" lang="en" sz="1100">
                <a:solidFill>
                  <a:srgbClr val="000000"/>
                </a:solidFill>
                <a:latin typeface="Arial"/>
                <a:ea typeface="Arial"/>
                <a:cs typeface="Arial"/>
                <a:sym typeface="Arial"/>
              </a:rPr>
              <a:t>Pre-admission Forms Required</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(All patients must complete medical history, emergency contact, and billing info before treatment.)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Restricted Medical Record Access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(Only staff assigned to a patient can view or modify that patient's medical data.)</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Timely Record Updates</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(Diagnosis or treatment changes must be recorded within 24 hours by staff.)</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Multiple Treatments per Patient</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(Each treatment is recorded separately, with its own billing and treatment details.)</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en" sz="1100">
                <a:solidFill>
                  <a:srgbClr val="000000"/>
                </a:solidFill>
                <a:latin typeface="Arial"/>
                <a:ea typeface="Arial"/>
                <a:cs typeface="Arial"/>
                <a:sym typeface="Arial"/>
              </a:rPr>
              <a:t>Managerial Oversight</a:t>
            </a:r>
            <a:br>
              <a:rPr b="1"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(Managers handle nurse scheduling and monitor department operations on their floors.)</a:t>
            </a:r>
            <a:br>
              <a:rPr lang="en" sz="1100">
                <a:solidFill>
                  <a:srgbClr val="000000"/>
                </a:solidFill>
                <a:latin typeface="Arial"/>
                <a:ea typeface="Arial"/>
                <a:cs typeface="Arial"/>
                <a:sym typeface="Arial"/>
              </a:rPr>
            </a:b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7347"/>
              <a:buFont typeface="Arial"/>
              <a:buNone/>
            </a:pPr>
            <a:r>
              <a:rPr b="1" lang="en" sz="1633"/>
              <a:t>Application Scope</a:t>
            </a:r>
            <a:br>
              <a:rPr b="1" lang="en" sz="1633"/>
            </a:br>
            <a:r>
              <a:rPr lang="en" sz="1322"/>
              <a:t>This database system will support the following operational areas within the hospital:</a:t>
            </a:r>
            <a:endParaRPr sz="1322"/>
          </a:p>
          <a:p>
            <a:pPr indent="0" lvl="0" marL="0" rtl="0" algn="l">
              <a:lnSpc>
                <a:spcPct val="200000"/>
              </a:lnSpc>
              <a:spcBef>
                <a:spcPts val="400"/>
              </a:spcBef>
              <a:spcAft>
                <a:spcPts val="0"/>
              </a:spcAft>
              <a:buNone/>
            </a:pPr>
            <a:r>
              <a:t/>
            </a:r>
            <a:endParaRPr/>
          </a:p>
        </p:txBody>
      </p:sp>
      <p:sp>
        <p:nvSpPr>
          <p:cNvPr id="98" name="Google Shape;98;p15"/>
          <p:cNvSpPr txBox="1"/>
          <p:nvPr>
            <p:ph idx="1" type="body"/>
          </p:nvPr>
        </p:nvSpPr>
        <p:spPr>
          <a:xfrm>
            <a:off x="311700" y="1229875"/>
            <a:ext cx="8520600" cy="3083700"/>
          </a:xfrm>
          <a:prstGeom prst="rect">
            <a:avLst/>
          </a:prstGeom>
        </p:spPr>
        <p:txBody>
          <a:bodyPr anchorCtr="0" anchor="t" bIns="91425" lIns="91425" spcFirstLastPara="1" rIns="91425" wrap="square" tIns="91425">
            <a:normAutofit/>
          </a:bodyPr>
          <a:lstStyle/>
          <a:p>
            <a:pPr indent="-298450" lvl="0" marL="457200" rtl="0" algn="l">
              <a:lnSpc>
                <a:spcPct val="200000"/>
              </a:lnSpc>
              <a:spcBef>
                <a:spcPts val="0"/>
              </a:spcBef>
              <a:spcAft>
                <a:spcPts val="0"/>
              </a:spcAft>
              <a:buClr>
                <a:schemeClr val="dk1"/>
              </a:buClr>
              <a:buSzPts val="1100"/>
              <a:buAutoNum type="arabicPeriod"/>
            </a:pPr>
            <a:r>
              <a:rPr b="1" lang="en" sz="1100">
                <a:solidFill>
                  <a:schemeClr val="dk1"/>
                </a:solidFill>
              </a:rPr>
              <a:t>Patient Registration and Medical History</a:t>
            </a:r>
            <a:endParaRPr sz="1100">
              <a:solidFill>
                <a:schemeClr val="dk1"/>
              </a:solidFill>
            </a:endParaRPr>
          </a:p>
          <a:p>
            <a:pPr indent="-298450" lvl="0" marL="457200" rtl="0" algn="l">
              <a:lnSpc>
                <a:spcPct val="200000"/>
              </a:lnSpc>
              <a:spcBef>
                <a:spcPts val="0"/>
              </a:spcBef>
              <a:spcAft>
                <a:spcPts val="0"/>
              </a:spcAft>
              <a:buClr>
                <a:schemeClr val="dk1"/>
              </a:buClr>
              <a:buSzPts val="1100"/>
              <a:buAutoNum type="arabicPeriod"/>
            </a:pPr>
            <a:r>
              <a:rPr b="1" lang="en" sz="1100">
                <a:solidFill>
                  <a:schemeClr val="dk1"/>
                </a:solidFill>
              </a:rPr>
              <a:t>Treatment Management</a:t>
            </a:r>
            <a:endParaRPr sz="1100">
              <a:solidFill>
                <a:schemeClr val="dk1"/>
              </a:solidFill>
            </a:endParaRPr>
          </a:p>
          <a:p>
            <a:pPr indent="-298450" lvl="0" marL="457200" rtl="0" algn="l">
              <a:lnSpc>
                <a:spcPct val="200000"/>
              </a:lnSpc>
              <a:spcBef>
                <a:spcPts val="0"/>
              </a:spcBef>
              <a:spcAft>
                <a:spcPts val="0"/>
              </a:spcAft>
              <a:buClr>
                <a:schemeClr val="dk1"/>
              </a:buClr>
              <a:buSzPts val="1100"/>
              <a:buAutoNum type="arabicPeriod"/>
            </a:pPr>
            <a:r>
              <a:rPr b="1" lang="en" sz="1100">
                <a:solidFill>
                  <a:schemeClr val="dk1"/>
                </a:solidFill>
              </a:rPr>
              <a:t>Billing </a:t>
            </a:r>
            <a:endParaRPr sz="1100">
              <a:solidFill>
                <a:schemeClr val="dk1"/>
              </a:solidFill>
            </a:endParaRPr>
          </a:p>
          <a:p>
            <a:pPr indent="-298450" lvl="0" marL="457200" rtl="0" algn="l">
              <a:lnSpc>
                <a:spcPct val="200000"/>
              </a:lnSpc>
              <a:spcBef>
                <a:spcPts val="0"/>
              </a:spcBef>
              <a:spcAft>
                <a:spcPts val="0"/>
              </a:spcAft>
              <a:buClr>
                <a:schemeClr val="dk1"/>
              </a:buClr>
              <a:buSzPts val="1100"/>
              <a:buAutoNum type="arabicPeriod"/>
            </a:pPr>
            <a:r>
              <a:rPr b="1" lang="en" sz="1100">
                <a:solidFill>
                  <a:schemeClr val="dk1"/>
                </a:solidFill>
              </a:rPr>
              <a:t>Staff and Shift Management</a:t>
            </a:r>
            <a:endParaRPr b="1" sz="1100">
              <a:solidFill>
                <a:schemeClr val="dk1"/>
              </a:solidFill>
            </a:endParaRPr>
          </a:p>
          <a:p>
            <a:pPr indent="-298450" lvl="0" marL="457200" rtl="0" algn="l">
              <a:lnSpc>
                <a:spcPct val="200000"/>
              </a:lnSpc>
              <a:spcBef>
                <a:spcPts val="0"/>
              </a:spcBef>
              <a:spcAft>
                <a:spcPts val="0"/>
              </a:spcAft>
              <a:buClr>
                <a:schemeClr val="dk1"/>
              </a:buClr>
              <a:buSzPts val="1100"/>
              <a:buAutoNum type="arabicPeriod"/>
            </a:pPr>
            <a:r>
              <a:rPr b="1" lang="en" sz="1100">
                <a:solidFill>
                  <a:schemeClr val="dk1"/>
                </a:solidFill>
              </a:rPr>
              <a:t>Access Control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78700"/>
            <a:ext cx="8520600" cy="50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Diagram (ER</a:t>
            </a:r>
            <a:r>
              <a:rPr lang="en"/>
              <a:t>D with Relational</a:t>
            </a:r>
            <a:r>
              <a:rPr lang="en"/>
              <a:t>)</a:t>
            </a:r>
            <a:endParaRPr/>
          </a:p>
        </p:txBody>
      </p:sp>
      <p:pic>
        <p:nvPicPr>
          <p:cNvPr id="104" name="Google Shape;104;p16"/>
          <p:cNvPicPr preferRelativeResize="0"/>
          <p:nvPr/>
        </p:nvPicPr>
        <p:blipFill>
          <a:blip r:embed="rId3">
            <a:alphaModFix/>
          </a:blip>
          <a:stretch>
            <a:fillRect/>
          </a:stretch>
        </p:blipFill>
        <p:spPr>
          <a:xfrm>
            <a:off x="311700" y="700575"/>
            <a:ext cx="8025149" cy="4134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538950" y="3900700"/>
            <a:ext cx="2226000" cy="84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Cardinalities</a:t>
            </a:r>
            <a:endParaRPr/>
          </a:p>
        </p:txBody>
      </p:sp>
      <p:graphicFrame>
        <p:nvGraphicFramePr>
          <p:cNvPr id="110" name="Google Shape;110;p17"/>
          <p:cNvGraphicFramePr/>
          <p:nvPr/>
        </p:nvGraphicFramePr>
        <p:xfrm>
          <a:off x="249063" y="-108100"/>
          <a:ext cx="3000000" cy="3000000"/>
        </p:xfrm>
        <a:graphic>
          <a:graphicData uri="http://schemas.openxmlformats.org/drawingml/2006/table">
            <a:tbl>
              <a:tblPr>
                <a:noFill/>
                <a:tableStyleId>{87D66473-5DFF-4FAC-9BDA-42D7B9EA0319}</a:tableStyleId>
              </a:tblPr>
              <a:tblGrid>
                <a:gridCol w="1628300"/>
                <a:gridCol w="1538850"/>
                <a:gridCol w="1252550"/>
                <a:gridCol w="4070825"/>
              </a:tblGrid>
              <a:tr h="282825">
                <a:tc>
                  <a:txBody>
                    <a:bodyPr/>
                    <a:lstStyle/>
                    <a:p>
                      <a:pPr indent="0" lvl="0" marL="0" rtl="0" algn="ctr">
                        <a:lnSpc>
                          <a:spcPct val="115000"/>
                        </a:lnSpc>
                        <a:spcBef>
                          <a:spcPts val="0"/>
                        </a:spcBef>
                        <a:spcAft>
                          <a:spcPts val="0"/>
                        </a:spcAft>
                        <a:buNone/>
                      </a:pPr>
                      <a:r>
                        <a:rPr b="1" lang="en" sz="700"/>
                        <a:t>Relationship</a:t>
                      </a:r>
                      <a:endParaRPr b="1" sz="700"/>
                    </a:p>
                  </a:txBody>
                  <a:tcPr marT="91425" marB="91425" marR="91425" marL="91425"/>
                </a:tc>
                <a:tc>
                  <a:txBody>
                    <a:bodyPr/>
                    <a:lstStyle/>
                    <a:p>
                      <a:pPr indent="0" lvl="0" marL="0" rtl="0" algn="ctr">
                        <a:lnSpc>
                          <a:spcPct val="115000"/>
                        </a:lnSpc>
                        <a:spcBef>
                          <a:spcPts val="0"/>
                        </a:spcBef>
                        <a:spcAft>
                          <a:spcPts val="0"/>
                        </a:spcAft>
                        <a:buNone/>
                      </a:pPr>
                      <a:r>
                        <a:rPr b="1" lang="en" sz="700"/>
                        <a:t>Entities Involved</a:t>
                      </a:r>
                      <a:endParaRPr b="1" sz="700"/>
                    </a:p>
                  </a:txBody>
                  <a:tcPr marT="91425" marB="91425" marR="91425" marL="91425"/>
                </a:tc>
                <a:tc>
                  <a:txBody>
                    <a:bodyPr/>
                    <a:lstStyle/>
                    <a:p>
                      <a:pPr indent="0" lvl="0" marL="0" rtl="0" algn="ctr">
                        <a:lnSpc>
                          <a:spcPct val="115000"/>
                        </a:lnSpc>
                        <a:spcBef>
                          <a:spcPts val="0"/>
                        </a:spcBef>
                        <a:spcAft>
                          <a:spcPts val="0"/>
                        </a:spcAft>
                        <a:buNone/>
                      </a:pPr>
                      <a:r>
                        <a:rPr b="1" lang="en" sz="700"/>
                        <a:t>Cardinality</a:t>
                      </a:r>
                      <a:endParaRPr b="1" sz="700"/>
                    </a:p>
                  </a:txBody>
                  <a:tcPr marT="91425" marB="91425" marR="91425" marL="91425"/>
                </a:tc>
                <a:tc>
                  <a:txBody>
                    <a:bodyPr/>
                    <a:lstStyle/>
                    <a:p>
                      <a:pPr indent="0" lvl="0" marL="0" rtl="0" algn="ctr">
                        <a:lnSpc>
                          <a:spcPct val="115000"/>
                        </a:lnSpc>
                        <a:spcBef>
                          <a:spcPts val="0"/>
                        </a:spcBef>
                        <a:spcAft>
                          <a:spcPts val="0"/>
                        </a:spcAft>
                        <a:buNone/>
                      </a:pPr>
                      <a:r>
                        <a:rPr b="1" lang="en" sz="700"/>
                        <a:t>Explanation</a:t>
                      </a:r>
                      <a:endParaRPr b="1" sz="700"/>
                    </a:p>
                  </a:txBody>
                  <a:tcPr marT="91425" marB="91425" marR="91425" marL="91425"/>
                </a:tc>
              </a:tr>
              <a:tr h="309175">
                <a:tc>
                  <a:txBody>
                    <a:bodyPr/>
                    <a:lstStyle/>
                    <a:p>
                      <a:pPr indent="0" lvl="0" marL="0" rtl="0" algn="l">
                        <a:spcBef>
                          <a:spcPts val="0"/>
                        </a:spcBef>
                        <a:spcAft>
                          <a:spcPts val="0"/>
                        </a:spcAft>
                        <a:buNone/>
                      </a:pPr>
                      <a:r>
                        <a:rPr b="1" lang="en" sz="700"/>
                        <a:t>Patient – Billing</a:t>
                      </a:r>
                      <a:endParaRPr b="1" sz="700"/>
                    </a:p>
                  </a:txBody>
                  <a:tcPr marT="91425" marB="91425" marR="91425" marL="91425"/>
                </a:tc>
                <a:tc>
                  <a:txBody>
                    <a:bodyPr/>
                    <a:lstStyle/>
                    <a:p>
                      <a:pPr indent="0" lvl="0" marL="0" rtl="0" algn="l">
                        <a:spcBef>
                          <a:spcPts val="0"/>
                        </a:spcBef>
                        <a:spcAft>
                          <a:spcPts val="0"/>
                        </a:spcAft>
                        <a:buNone/>
                      </a:pPr>
                      <a:r>
                        <a:rPr lang="en" sz="1000"/>
                        <a:t>Patient to Billing</a:t>
                      </a:r>
                      <a:endParaRPr sz="1000"/>
                    </a:p>
                  </a:txBody>
                  <a:tcPr marT="91425" marB="91425" marR="91425" marL="91425"/>
                </a:tc>
                <a:tc>
                  <a:txBody>
                    <a:bodyPr/>
                    <a:lstStyle/>
                    <a:p>
                      <a:pPr indent="0" lvl="0" marL="0" rtl="0" algn="l">
                        <a:spcBef>
                          <a:spcPts val="0"/>
                        </a:spcBef>
                        <a:spcAft>
                          <a:spcPts val="0"/>
                        </a:spcAft>
                        <a:buNone/>
                      </a:pPr>
                      <a:r>
                        <a:rPr b="1" lang="en" sz="700"/>
                        <a:t>1:M (One-to-Many)</a:t>
                      </a:r>
                      <a:endParaRPr b="1" sz="700"/>
                    </a:p>
                  </a:txBody>
                  <a:tcPr marT="91425" marB="91425" marR="91425" marL="91425"/>
                </a:tc>
                <a:tc>
                  <a:txBody>
                    <a:bodyPr/>
                    <a:lstStyle/>
                    <a:p>
                      <a:pPr indent="0" lvl="0" marL="0" rtl="0" algn="l">
                        <a:spcBef>
                          <a:spcPts val="0"/>
                        </a:spcBef>
                        <a:spcAft>
                          <a:spcPts val="0"/>
                        </a:spcAft>
                        <a:buNone/>
                      </a:pPr>
                      <a:r>
                        <a:rPr lang="en" sz="1000"/>
                        <a:t>One patient can have multiple billing records.</a:t>
                      </a:r>
                      <a:endParaRPr sz="1000"/>
                    </a:p>
                  </a:txBody>
                  <a:tcPr marT="91425" marB="91425" marR="91425" marL="91425"/>
                </a:tc>
              </a:tr>
              <a:tr h="425025">
                <a:tc>
                  <a:txBody>
                    <a:bodyPr/>
                    <a:lstStyle/>
                    <a:p>
                      <a:pPr indent="0" lvl="0" marL="0" rtl="0" algn="l">
                        <a:spcBef>
                          <a:spcPts val="0"/>
                        </a:spcBef>
                        <a:spcAft>
                          <a:spcPts val="0"/>
                        </a:spcAft>
                        <a:buNone/>
                      </a:pPr>
                      <a:r>
                        <a:rPr b="1" lang="en" sz="700"/>
                        <a:t>Patient – Treatment</a:t>
                      </a:r>
                      <a:endParaRPr b="1" sz="700"/>
                    </a:p>
                  </a:txBody>
                  <a:tcPr marT="91425" marB="91425" marR="91425" marL="91425"/>
                </a:tc>
                <a:tc>
                  <a:txBody>
                    <a:bodyPr/>
                    <a:lstStyle/>
                    <a:p>
                      <a:pPr indent="0" lvl="0" marL="0" rtl="0" algn="l">
                        <a:spcBef>
                          <a:spcPts val="0"/>
                        </a:spcBef>
                        <a:spcAft>
                          <a:spcPts val="0"/>
                        </a:spcAft>
                        <a:buNone/>
                      </a:pPr>
                      <a:r>
                        <a:rPr lang="en" sz="1000"/>
                        <a:t>Patient to Treatment</a:t>
                      </a:r>
                      <a:endParaRPr sz="1000"/>
                    </a:p>
                  </a:txBody>
                  <a:tcPr marT="91425" marB="91425" marR="91425" marL="91425"/>
                </a:tc>
                <a:tc>
                  <a:txBody>
                    <a:bodyPr/>
                    <a:lstStyle/>
                    <a:p>
                      <a:pPr indent="0" lvl="0" marL="0" rtl="0" algn="l">
                        <a:spcBef>
                          <a:spcPts val="0"/>
                        </a:spcBef>
                        <a:spcAft>
                          <a:spcPts val="0"/>
                        </a:spcAft>
                        <a:buNone/>
                      </a:pPr>
                      <a:r>
                        <a:rPr b="1" lang="en" sz="700"/>
                        <a:t>1:M</a:t>
                      </a:r>
                      <a:endParaRPr b="1" sz="700"/>
                    </a:p>
                  </a:txBody>
                  <a:tcPr marT="91425" marB="91425" marR="91425" marL="91425"/>
                </a:tc>
                <a:tc>
                  <a:txBody>
                    <a:bodyPr/>
                    <a:lstStyle/>
                    <a:p>
                      <a:pPr indent="0" lvl="0" marL="0" rtl="0" algn="l">
                        <a:spcBef>
                          <a:spcPts val="0"/>
                        </a:spcBef>
                        <a:spcAft>
                          <a:spcPts val="0"/>
                        </a:spcAft>
                        <a:buNone/>
                      </a:pPr>
                      <a:r>
                        <a:rPr lang="en" sz="1000"/>
                        <a:t>One patient can receive multiple treatments.</a:t>
                      </a:r>
                      <a:endParaRPr sz="1000"/>
                    </a:p>
                  </a:txBody>
                  <a:tcPr marT="91425" marB="91425" marR="91425" marL="91425"/>
                </a:tc>
              </a:tr>
              <a:tr h="309175">
                <a:tc>
                  <a:txBody>
                    <a:bodyPr/>
                    <a:lstStyle/>
                    <a:p>
                      <a:pPr indent="0" lvl="0" marL="0" rtl="0" algn="l">
                        <a:spcBef>
                          <a:spcPts val="0"/>
                        </a:spcBef>
                        <a:spcAft>
                          <a:spcPts val="0"/>
                        </a:spcAft>
                        <a:buNone/>
                      </a:pPr>
                      <a:r>
                        <a:rPr b="1" lang="en" sz="700"/>
                        <a:t>Staff – Treatment</a:t>
                      </a:r>
                      <a:endParaRPr b="1" sz="700"/>
                    </a:p>
                  </a:txBody>
                  <a:tcPr marT="91425" marB="91425" marR="91425" marL="91425"/>
                </a:tc>
                <a:tc>
                  <a:txBody>
                    <a:bodyPr/>
                    <a:lstStyle/>
                    <a:p>
                      <a:pPr indent="0" lvl="0" marL="0" rtl="0" algn="l">
                        <a:spcBef>
                          <a:spcPts val="0"/>
                        </a:spcBef>
                        <a:spcAft>
                          <a:spcPts val="0"/>
                        </a:spcAft>
                        <a:buNone/>
                      </a:pPr>
                      <a:r>
                        <a:rPr lang="en" sz="1000"/>
                        <a:t>Staff to Treatment</a:t>
                      </a:r>
                      <a:endParaRPr sz="1000"/>
                    </a:p>
                  </a:txBody>
                  <a:tcPr marT="91425" marB="91425" marR="91425" marL="91425"/>
                </a:tc>
                <a:tc>
                  <a:txBody>
                    <a:bodyPr/>
                    <a:lstStyle/>
                    <a:p>
                      <a:pPr indent="0" lvl="0" marL="0" rtl="0" algn="l">
                        <a:spcBef>
                          <a:spcPts val="0"/>
                        </a:spcBef>
                        <a:spcAft>
                          <a:spcPts val="0"/>
                        </a:spcAft>
                        <a:buNone/>
                      </a:pPr>
                      <a:r>
                        <a:rPr b="1" lang="en" sz="700"/>
                        <a:t>1:M</a:t>
                      </a:r>
                      <a:endParaRPr b="1" sz="700"/>
                    </a:p>
                  </a:txBody>
                  <a:tcPr marT="91425" marB="91425" marR="91425" marL="91425"/>
                </a:tc>
                <a:tc>
                  <a:txBody>
                    <a:bodyPr/>
                    <a:lstStyle/>
                    <a:p>
                      <a:pPr indent="0" lvl="0" marL="0" rtl="0" algn="l">
                        <a:spcBef>
                          <a:spcPts val="0"/>
                        </a:spcBef>
                        <a:spcAft>
                          <a:spcPts val="0"/>
                        </a:spcAft>
                        <a:buNone/>
                      </a:pPr>
                      <a:r>
                        <a:rPr lang="en" sz="1000"/>
                        <a:t>One staff member can administer multiple treatments.</a:t>
                      </a:r>
                      <a:endParaRPr sz="1000"/>
                    </a:p>
                  </a:txBody>
                  <a:tcPr marT="91425" marB="91425" marR="91425" marL="91425"/>
                </a:tc>
              </a:tr>
              <a:tr h="449725">
                <a:tc>
                  <a:txBody>
                    <a:bodyPr/>
                    <a:lstStyle/>
                    <a:p>
                      <a:pPr indent="0" lvl="0" marL="0" rtl="0" algn="l">
                        <a:spcBef>
                          <a:spcPts val="0"/>
                        </a:spcBef>
                        <a:spcAft>
                          <a:spcPts val="0"/>
                        </a:spcAft>
                        <a:buNone/>
                      </a:pPr>
                      <a:r>
                        <a:rPr b="1" lang="en" sz="700"/>
                        <a:t>Treatment – Treatment_Staff</a:t>
                      </a:r>
                      <a:endParaRPr b="1" sz="700"/>
                    </a:p>
                  </a:txBody>
                  <a:tcPr marT="91425" marB="91425" marR="91425" marL="91425"/>
                </a:tc>
                <a:tc>
                  <a:txBody>
                    <a:bodyPr/>
                    <a:lstStyle/>
                    <a:p>
                      <a:pPr indent="0" lvl="0" marL="0" rtl="0" algn="l">
                        <a:spcBef>
                          <a:spcPts val="0"/>
                        </a:spcBef>
                        <a:spcAft>
                          <a:spcPts val="0"/>
                        </a:spcAft>
                        <a:buNone/>
                      </a:pPr>
                      <a:r>
                        <a:rPr lang="en" sz="1000"/>
                        <a:t>Treatment to Treatment_Staff</a:t>
                      </a:r>
                      <a:endParaRPr sz="1000"/>
                    </a:p>
                  </a:txBody>
                  <a:tcPr marT="91425" marB="91425" marR="91425" marL="91425"/>
                </a:tc>
                <a:tc>
                  <a:txBody>
                    <a:bodyPr/>
                    <a:lstStyle/>
                    <a:p>
                      <a:pPr indent="0" lvl="0" marL="0" rtl="0" algn="l">
                        <a:spcBef>
                          <a:spcPts val="0"/>
                        </a:spcBef>
                        <a:spcAft>
                          <a:spcPts val="0"/>
                        </a:spcAft>
                        <a:buNone/>
                      </a:pPr>
                      <a:r>
                        <a:rPr b="1" lang="en" sz="700"/>
                        <a:t>1:M</a:t>
                      </a:r>
                      <a:endParaRPr b="1" sz="700"/>
                    </a:p>
                  </a:txBody>
                  <a:tcPr marT="91425" marB="91425" marR="91425" marL="91425"/>
                </a:tc>
                <a:tc>
                  <a:txBody>
                    <a:bodyPr/>
                    <a:lstStyle/>
                    <a:p>
                      <a:pPr indent="0" lvl="0" marL="0" rtl="0" algn="l">
                        <a:spcBef>
                          <a:spcPts val="0"/>
                        </a:spcBef>
                        <a:spcAft>
                          <a:spcPts val="0"/>
                        </a:spcAft>
                        <a:buNone/>
                      </a:pPr>
                      <a:r>
                        <a:rPr lang="en" sz="1000"/>
                        <a:t>A treatment can involve multiple staff roles.</a:t>
                      </a:r>
                      <a:endParaRPr sz="1000"/>
                    </a:p>
                  </a:txBody>
                  <a:tcPr marT="91425" marB="91425" marR="91425" marL="91425"/>
                </a:tc>
              </a:tr>
              <a:tr h="425025">
                <a:tc>
                  <a:txBody>
                    <a:bodyPr/>
                    <a:lstStyle/>
                    <a:p>
                      <a:pPr indent="0" lvl="0" marL="0" rtl="0" algn="l">
                        <a:spcBef>
                          <a:spcPts val="0"/>
                        </a:spcBef>
                        <a:spcAft>
                          <a:spcPts val="0"/>
                        </a:spcAft>
                        <a:buNone/>
                      </a:pPr>
                      <a:r>
                        <a:rPr b="1" lang="en" sz="700"/>
                        <a:t>Staff – Treatment_Staff</a:t>
                      </a:r>
                      <a:endParaRPr b="1" sz="700"/>
                    </a:p>
                  </a:txBody>
                  <a:tcPr marT="91425" marB="91425" marR="91425" marL="91425"/>
                </a:tc>
                <a:tc>
                  <a:txBody>
                    <a:bodyPr/>
                    <a:lstStyle/>
                    <a:p>
                      <a:pPr indent="0" lvl="0" marL="0" rtl="0" algn="l">
                        <a:spcBef>
                          <a:spcPts val="0"/>
                        </a:spcBef>
                        <a:spcAft>
                          <a:spcPts val="0"/>
                        </a:spcAft>
                        <a:buNone/>
                      </a:pPr>
                      <a:r>
                        <a:rPr lang="en" sz="1000"/>
                        <a:t>Staff to Treatment_Staff</a:t>
                      </a:r>
                      <a:endParaRPr sz="1000"/>
                    </a:p>
                  </a:txBody>
                  <a:tcPr marT="91425" marB="91425" marR="91425" marL="91425"/>
                </a:tc>
                <a:tc>
                  <a:txBody>
                    <a:bodyPr/>
                    <a:lstStyle/>
                    <a:p>
                      <a:pPr indent="0" lvl="0" marL="0" rtl="0" algn="l">
                        <a:spcBef>
                          <a:spcPts val="0"/>
                        </a:spcBef>
                        <a:spcAft>
                          <a:spcPts val="0"/>
                        </a:spcAft>
                        <a:buNone/>
                      </a:pPr>
                      <a:r>
                        <a:rPr b="1" lang="en" sz="700"/>
                        <a:t>1:M</a:t>
                      </a:r>
                      <a:endParaRPr b="1" sz="700"/>
                    </a:p>
                  </a:txBody>
                  <a:tcPr marT="91425" marB="91425" marR="91425" marL="91425"/>
                </a:tc>
                <a:tc>
                  <a:txBody>
                    <a:bodyPr/>
                    <a:lstStyle/>
                    <a:p>
                      <a:pPr indent="0" lvl="0" marL="0" rtl="0" algn="l">
                        <a:spcBef>
                          <a:spcPts val="0"/>
                        </a:spcBef>
                        <a:spcAft>
                          <a:spcPts val="0"/>
                        </a:spcAft>
                        <a:buNone/>
                      </a:pPr>
                      <a:r>
                        <a:rPr lang="en" sz="1000"/>
                        <a:t>A staff member can be part of many treatment assignments.</a:t>
                      </a:r>
                      <a:endParaRPr sz="1000"/>
                    </a:p>
                  </a:txBody>
                  <a:tcPr marT="91425" marB="91425" marR="91425" marL="91425"/>
                </a:tc>
              </a:tr>
              <a:tr h="566225">
                <a:tc>
                  <a:txBody>
                    <a:bodyPr/>
                    <a:lstStyle/>
                    <a:p>
                      <a:pPr indent="0" lvl="0" marL="0" rtl="0" algn="l">
                        <a:spcBef>
                          <a:spcPts val="0"/>
                        </a:spcBef>
                        <a:spcAft>
                          <a:spcPts val="0"/>
                        </a:spcAft>
                        <a:buNone/>
                      </a:pPr>
                      <a:r>
                        <a:rPr b="1" lang="en" sz="700"/>
                        <a:t>Staff – Doctor/Nurse/Manager</a:t>
                      </a:r>
                      <a:endParaRPr b="1" sz="700"/>
                    </a:p>
                  </a:txBody>
                  <a:tcPr marT="91425" marB="91425" marR="91425" marL="91425"/>
                </a:tc>
                <a:tc>
                  <a:txBody>
                    <a:bodyPr/>
                    <a:lstStyle/>
                    <a:p>
                      <a:pPr indent="0" lvl="0" marL="0" rtl="0" algn="l">
                        <a:spcBef>
                          <a:spcPts val="0"/>
                        </a:spcBef>
                        <a:spcAft>
                          <a:spcPts val="0"/>
                        </a:spcAft>
                        <a:buNone/>
                      </a:pPr>
                      <a:r>
                        <a:rPr lang="en" sz="1000"/>
                        <a:t>Staff to Doctor/Nurse/Manager</a:t>
                      </a:r>
                      <a:endParaRPr sz="1000"/>
                    </a:p>
                  </a:txBody>
                  <a:tcPr marT="91425" marB="91425" marR="91425" marL="91425"/>
                </a:tc>
                <a:tc>
                  <a:txBody>
                    <a:bodyPr/>
                    <a:lstStyle/>
                    <a:p>
                      <a:pPr indent="0" lvl="0" marL="0" rtl="0" algn="l">
                        <a:spcBef>
                          <a:spcPts val="0"/>
                        </a:spcBef>
                        <a:spcAft>
                          <a:spcPts val="0"/>
                        </a:spcAft>
                        <a:buNone/>
                      </a:pPr>
                      <a:r>
                        <a:rPr b="1" lang="en" sz="700"/>
                        <a:t>1:1 (Disjoint Specialization)</a:t>
                      </a:r>
                      <a:endParaRPr b="1" sz="700"/>
                    </a:p>
                  </a:txBody>
                  <a:tcPr marT="91425" marB="91425" marR="91425" marL="91425"/>
                </a:tc>
                <a:tc>
                  <a:txBody>
                    <a:bodyPr/>
                    <a:lstStyle/>
                    <a:p>
                      <a:pPr indent="0" lvl="0" marL="0" rtl="0" algn="l">
                        <a:spcBef>
                          <a:spcPts val="0"/>
                        </a:spcBef>
                        <a:spcAft>
                          <a:spcPts val="0"/>
                        </a:spcAft>
                        <a:buNone/>
                      </a:pPr>
                      <a:r>
                        <a:rPr lang="en" sz="1000"/>
                        <a:t>Each staff member is exactly one of: Doctor, Nurse, or Manager.</a:t>
                      </a:r>
                      <a:endParaRPr sz="1000"/>
                    </a:p>
                  </a:txBody>
                  <a:tcPr marT="91425" marB="91425" marR="91425" marL="91425"/>
                </a:tc>
              </a:tr>
              <a:tr h="449725">
                <a:tc>
                  <a:txBody>
                    <a:bodyPr/>
                    <a:lstStyle/>
                    <a:p>
                      <a:pPr indent="0" lvl="0" marL="0" rtl="0" algn="l">
                        <a:spcBef>
                          <a:spcPts val="0"/>
                        </a:spcBef>
                        <a:spcAft>
                          <a:spcPts val="0"/>
                        </a:spcAft>
                        <a:buNone/>
                      </a:pPr>
                      <a:r>
                        <a:rPr b="1" lang="en" sz="700"/>
                        <a:t>Staff – Patient</a:t>
                      </a:r>
                      <a:endParaRPr b="1" sz="700"/>
                    </a:p>
                  </a:txBody>
                  <a:tcPr marT="91425" marB="91425" marR="91425" marL="91425"/>
                </a:tc>
                <a:tc>
                  <a:txBody>
                    <a:bodyPr/>
                    <a:lstStyle/>
                    <a:p>
                      <a:pPr indent="0" lvl="0" marL="0" rtl="0" algn="l">
                        <a:spcBef>
                          <a:spcPts val="0"/>
                        </a:spcBef>
                        <a:spcAft>
                          <a:spcPts val="0"/>
                        </a:spcAft>
                        <a:buNone/>
                      </a:pPr>
                      <a:r>
                        <a:rPr lang="en" sz="1000"/>
                        <a:t>Staff to Patient</a:t>
                      </a:r>
                      <a:endParaRPr sz="1000"/>
                    </a:p>
                  </a:txBody>
                  <a:tcPr marT="91425" marB="91425" marR="91425" marL="91425"/>
                </a:tc>
                <a:tc>
                  <a:txBody>
                    <a:bodyPr/>
                    <a:lstStyle/>
                    <a:p>
                      <a:pPr indent="0" lvl="0" marL="0" rtl="0" algn="l">
                        <a:spcBef>
                          <a:spcPts val="0"/>
                        </a:spcBef>
                        <a:spcAft>
                          <a:spcPts val="0"/>
                        </a:spcAft>
                        <a:buNone/>
                      </a:pPr>
                      <a:r>
                        <a:rPr b="1" lang="en" sz="700"/>
                        <a:t>M:N (via Treatment table)</a:t>
                      </a:r>
                      <a:endParaRPr b="1" sz="700"/>
                    </a:p>
                  </a:txBody>
                  <a:tcPr marT="91425" marB="91425" marR="91425" marL="91425"/>
                </a:tc>
                <a:tc>
                  <a:txBody>
                    <a:bodyPr/>
                    <a:lstStyle/>
                    <a:p>
                      <a:pPr indent="0" lvl="0" marL="0" rtl="0" algn="l">
                        <a:spcBef>
                          <a:spcPts val="0"/>
                        </a:spcBef>
                        <a:spcAft>
                          <a:spcPts val="0"/>
                        </a:spcAft>
                        <a:buNone/>
                      </a:pPr>
                      <a:r>
                        <a:rPr lang="en" sz="1000"/>
                        <a:t>Many staff can treat many patients (implied through Treatment entity).</a:t>
                      </a:r>
                      <a:endParaRPr sz="1000"/>
                    </a:p>
                  </a:txBody>
                  <a:tcPr marT="91425" marB="91425" marR="91425" marL="91425"/>
                </a:tc>
              </a:tr>
              <a:tr h="590300">
                <a:tc>
                  <a:txBody>
                    <a:bodyPr/>
                    <a:lstStyle/>
                    <a:p>
                      <a:pPr indent="0" lvl="0" marL="0" rtl="0" algn="l">
                        <a:spcBef>
                          <a:spcPts val="0"/>
                        </a:spcBef>
                        <a:spcAft>
                          <a:spcPts val="0"/>
                        </a:spcAft>
                        <a:buNone/>
                      </a:pPr>
                      <a:r>
                        <a:rPr b="1" lang="en" sz="700"/>
                        <a:t>Treatment – Billing</a:t>
                      </a:r>
                      <a:endParaRPr b="1" sz="700"/>
                    </a:p>
                  </a:txBody>
                  <a:tcPr marT="91425" marB="91425" marR="91425" marL="91425"/>
                </a:tc>
                <a:tc>
                  <a:txBody>
                    <a:bodyPr/>
                    <a:lstStyle/>
                    <a:p>
                      <a:pPr indent="0" lvl="0" marL="0" rtl="0" algn="l">
                        <a:spcBef>
                          <a:spcPts val="0"/>
                        </a:spcBef>
                        <a:spcAft>
                          <a:spcPts val="0"/>
                        </a:spcAft>
                        <a:buNone/>
                      </a:pPr>
                      <a:r>
                        <a:rPr lang="en" sz="1000"/>
                        <a:t>Treatment to Billing</a:t>
                      </a:r>
                      <a:endParaRPr sz="1000"/>
                    </a:p>
                  </a:txBody>
                  <a:tcPr marT="91425" marB="91425" marR="91425" marL="91425"/>
                </a:tc>
                <a:tc>
                  <a:txBody>
                    <a:bodyPr/>
                    <a:lstStyle/>
                    <a:p>
                      <a:pPr indent="0" lvl="0" marL="0" rtl="0" algn="l">
                        <a:spcBef>
                          <a:spcPts val="0"/>
                        </a:spcBef>
                        <a:spcAft>
                          <a:spcPts val="0"/>
                        </a:spcAft>
                        <a:buNone/>
                      </a:pPr>
                      <a:r>
                        <a:rPr b="1" lang="en" sz="700"/>
                        <a:t>1:M</a:t>
                      </a:r>
                      <a:endParaRPr b="1" sz="700"/>
                    </a:p>
                  </a:txBody>
                  <a:tcPr marT="91425" marB="91425" marR="91425" marL="91425"/>
                </a:tc>
                <a:tc>
                  <a:txBody>
                    <a:bodyPr/>
                    <a:lstStyle/>
                    <a:p>
                      <a:pPr indent="0" lvl="0" marL="0" rtl="0" algn="l">
                        <a:spcBef>
                          <a:spcPts val="0"/>
                        </a:spcBef>
                        <a:spcAft>
                          <a:spcPts val="0"/>
                        </a:spcAft>
                        <a:buNone/>
                      </a:pPr>
                      <a:r>
                        <a:rPr lang="en" sz="1000"/>
                        <a:t>Each billing record is associated with multiple  treatment.</a:t>
                      </a:r>
                      <a:endParaRPr sz="10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DDL</a:t>
            </a:r>
            <a:endParaRPr/>
          </a:p>
          <a:p>
            <a:pPr indent="0" lvl="0" marL="0" rtl="0" algn="l">
              <a:spcBef>
                <a:spcPts val="0"/>
              </a:spcBef>
              <a:spcAft>
                <a:spcPts val="0"/>
              </a:spcAft>
              <a:buNone/>
            </a:pPr>
            <a:r>
              <a:t/>
            </a:r>
            <a:endParaRPr/>
          </a:p>
        </p:txBody>
      </p:sp>
      <p:pic>
        <p:nvPicPr>
          <p:cNvPr id="116" name="Google Shape;116;p18"/>
          <p:cNvPicPr preferRelativeResize="0"/>
          <p:nvPr/>
        </p:nvPicPr>
        <p:blipFill>
          <a:blip r:embed="rId3">
            <a:alphaModFix/>
          </a:blip>
          <a:stretch>
            <a:fillRect/>
          </a:stretch>
        </p:blipFill>
        <p:spPr>
          <a:xfrm>
            <a:off x="311700" y="1272875"/>
            <a:ext cx="5286375" cy="1457325"/>
          </a:xfrm>
          <a:prstGeom prst="rect">
            <a:avLst/>
          </a:prstGeom>
          <a:noFill/>
          <a:ln>
            <a:noFill/>
          </a:ln>
        </p:spPr>
      </p:pic>
      <p:pic>
        <p:nvPicPr>
          <p:cNvPr id="117" name="Google Shape;117;p18"/>
          <p:cNvPicPr preferRelativeResize="0"/>
          <p:nvPr/>
        </p:nvPicPr>
        <p:blipFill>
          <a:blip r:embed="rId4">
            <a:alphaModFix/>
          </a:blip>
          <a:stretch>
            <a:fillRect/>
          </a:stretch>
        </p:blipFill>
        <p:spPr>
          <a:xfrm>
            <a:off x="233000" y="3231800"/>
            <a:ext cx="7696200" cy="1619250"/>
          </a:xfrm>
          <a:prstGeom prst="rect">
            <a:avLst/>
          </a:prstGeom>
          <a:noFill/>
          <a:ln>
            <a:noFill/>
          </a:ln>
        </p:spPr>
      </p:pic>
      <p:pic>
        <p:nvPicPr>
          <p:cNvPr id="118" name="Google Shape;118;p18"/>
          <p:cNvPicPr preferRelativeResize="0"/>
          <p:nvPr/>
        </p:nvPicPr>
        <p:blipFill>
          <a:blip r:embed="rId5">
            <a:alphaModFix/>
          </a:blip>
          <a:stretch>
            <a:fillRect/>
          </a:stretch>
        </p:blipFill>
        <p:spPr>
          <a:xfrm>
            <a:off x="5765700" y="1014850"/>
            <a:ext cx="3066599" cy="3113801"/>
          </a:xfrm>
          <a:prstGeom prst="rect">
            <a:avLst/>
          </a:prstGeom>
          <a:noFill/>
          <a:ln>
            <a:noFill/>
          </a:ln>
        </p:spPr>
      </p:pic>
      <p:sp>
        <p:nvSpPr>
          <p:cNvPr id="119" name="Google Shape;119;p18"/>
          <p:cNvSpPr txBox="1"/>
          <p:nvPr/>
        </p:nvSpPr>
        <p:spPr>
          <a:xfrm>
            <a:off x="5895550" y="631175"/>
            <a:ext cx="2936700" cy="30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*Distraction*</a:t>
            </a:r>
            <a:endParaRPr sz="18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DDL pt2</a:t>
            </a:r>
            <a:endParaRPr/>
          </a:p>
        </p:txBody>
      </p:sp>
      <p:pic>
        <p:nvPicPr>
          <p:cNvPr id="125" name="Google Shape;125;p19"/>
          <p:cNvPicPr preferRelativeResize="0"/>
          <p:nvPr/>
        </p:nvPicPr>
        <p:blipFill>
          <a:blip r:embed="rId3">
            <a:alphaModFix/>
          </a:blip>
          <a:stretch>
            <a:fillRect/>
          </a:stretch>
        </p:blipFill>
        <p:spPr>
          <a:xfrm>
            <a:off x="203850" y="1526550"/>
            <a:ext cx="8388891" cy="1604175"/>
          </a:xfrm>
          <a:prstGeom prst="rect">
            <a:avLst/>
          </a:prstGeom>
          <a:noFill/>
          <a:ln>
            <a:noFill/>
          </a:ln>
        </p:spPr>
      </p:pic>
      <p:pic>
        <p:nvPicPr>
          <p:cNvPr id="126" name="Google Shape;126;p19"/>
          <p:cNvPicPr preferRelativeResize="0"/>
          <p:nvPr/>
        </p:nvPicPr>
        <p:blipFill>
          <a:blip r:embed="rId4">
            <a:alphaModFix/>
          </a:blip>
          <a:stretch>
            <a:fillRect/>
          </a:stretch>
        </p:blipFill>
        <p:spPr>
          <a:xfrm>
            <a:off x="203850" y="3318875"/>
            <a:ext cx="7448550" cy="1447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DDL pt3</a:t>
            </a:r>
            <a:endParaRPr/>
          </a:p>
        </p:txBody>
      </p:sp>
      <p:pic>
        <p:nvPicPr>
          <p:cNvPr id="132" name="Google Shape;132;p20"/>
          <p:cNvPicPr preferRelativeResize="0"/>
          <p:nvPr/>
        </p:nvPicPr>
        <p:blipFill>
          <a:blip r:embed="rId3">
            <a:alphaModFix/>
          </a:blip>
          <a:stretch>
            <a:fillRect/>
          </a:stretch>
        </p:blipFill>
        <p:spPr>
          <a:xfrm>
            <a:off x="311688" y="1139388"/>
            <a:ext cx="7172325" cy="2362200"/>
          </a:xfrm>
          <a:prstGeom prst="rect">
            <a:avLst/>
          </a:prstGeom>
          <a:noFill/>
          <a:ln>
            <a:noFill/>
          </a:ln>
        </p:spPr>
      </p:pic>
      <p:pic>
        <p:nvPicPr>
          <p:cNvPr id="133" name="Google Shape;133;p20"/>
          <p:cNvPicPr preferRelativeResize="0"/>
          <p:nvPr/>
        </p:nvPicPr>
        <p:blipFill>
          <a:blip r:embed="rId4">
            <a:alphaModFix/>
          </a:blip>
          <a:stretch>
            <a:fillRect/>
          </a:stretch>
        </p:blipFill>
        <p:spPr>
          <a:xfrm>
            <a:off x="311700" y="3623250"/>
            <a:ext cx="8058150" cy="1295400"/>
          </a:xfrm>
          <a:prstGeom prst="rect">
            <a:avLst/>
          </a:prstGeom>
          <a:noFill/>
          <a:ln>
            <a:noFill/>
          </a:ln>
        </p:spPr>
      </p:pic>
      <p:pic>
        <p:nvPicPr>
          <p:cNvPr id="134" name="Google Shape;134;p20"/>
          <p:cNvPicPr preferRelativeResize="0"/>
          <p:nvPr/>
        </p:nvPicPr>
        <p:blipFill>
          <a:blip r:embed="rId5">
            <a:alphaModFix/>
          </a:blip>
          <a:stretch>
            <a:fillRect/>
          </a:stretch>
        </p:blipFill>
        <p:spPr>
          <a:xfrm>
            <a:off x="5531400" y="876725"/>
            <a:ext cx="2838450" cy="1885950"/>
          </a:xfrm>
          <a:prstGeom prst="rect">
            <a:avLst/>
          </a:prstGeom>
          <a:noFill/>
          <a:ln>
            <a:noFill/>
          </a:ln>
        </p:spPr>
      </p:pic>
      <p:sp>
        <p:nvSpPr>
          <p:cNvPr id="135" name="Google Shape;135;p20"/>
          <p:cNvSpPr txBox="1"/>
          <p:nvPr/>
        </p:nvSpPr>
        <p:spPr>
          <a:xfrm>
            <a:off x="5304675" y="4100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*Distraction*</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DDL pt4</a:t>
            </a:r>
            <a:endParaRPr/>
          </a:p>
        </p:txBody>
      </p:sp>
      <p:pic>
        <p:nvPicPr>
          <p:cNvPr id="141" name="Google Shape;141;p21"/>
          <p:cNvPicPr preferRelativeResize="0"/>
          <p:nvPr/>
        </p:nvPicPr>
        <p:blipFill>
          <a:blip r:embed="rId3">
            <a:alphaModFix/>
          </a:blip>
          <a:stretch>
            <a:fillRect/>
          </a:stretch>
        </p:blipFill>
        <p:spPr>
          <a:xfrm>
            <a:off x="152400" y="1170125"/>
            <a:ext cx="7734300" cy="1009650"/>
          </a:xfrm>
          <a:prstGeom prst="rect">
            <a:avLst/>
          </a:prstGeom>
          <a:noFill/>
          <a:ln>
            <a:noFill/>
          </a:ln>
        </p:spPr>
      </p:pic>
      <p:pic>
        <p:nvPicPr>
          <p:cNvPr id="142" name="Google Shape;142;p21"/>
          <p:cNvPicPr preferRelativeResize="0"/>
          <p:nvPr/>
        </p:nvPicPr>
        <p:blipFill>
          <a:blip r:embed="rId4">
            <a:alphaModFix/>
          </a:blip>
          <a:stretch>
            <a:fillRect/>
          </a:stretch>
        </p:blipFill>
        <p:spPr>
          <a:xfrm>
            <a:off x="152400" y="2332175"/>
            <a:ext cx="7791450" cy="981075"/>
          </a:xfrm>
          <a:prstGeom prst="rect">
            <a:avLst/>
          </a:prstGeom>
          <a:noFill/>
          <a:ln>
            <a:noFill/>
          </a:ln>
        </p:spPr>
      </p:pic>
      <p:pic>
        <p:nvPicPr>
          <p:cNvPr id="143" name="Google Shape;143;p21"/>
          <p:cNvPicPr preferRelativeResize="0"/>
          <p:nvPr/>
        </p:nvPicPr>
        <p:blipFill>
          <a:blip r:embed="rId5">
            <a:alphaModFix/>
          </a:blip>
          <a:stretch>
            <a:fillRect/>
          </a:stretch>
        </p:blipFill>
        <p:spPr>
          <a:xfrm>
            <a:off x="152400" y="3465650"/>
            <a:ext cx="7636383" cy="1525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