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3587A-77EA-4434-91D2-1DA4B1287781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2F4FE-45B6-4D99-948E-D3367EB756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65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D878-10BA-4E23-B9CC-4FE3709571F2}" type="datetime1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7A46E35A-A1EC-42A9-A503-D271471F0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61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69D4-F126-43F9-9E67-CB6AC3AB145E}" type="datetime1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5A-A1EC-42A9-A503-D271471F0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61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095A-2561-412C-89AC-2BF33C1D5594}" type="datetime1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5A-A1EC-42A9-A503-D271471F0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00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8953-96A5-4588-BD49-49AE74F52C77}" type="datetime1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5A-A1EC-42A9-A503-D271471F0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58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B4D6085-A492-462E-B80F-E3AA024A49F9}" type="datetime1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A46E35A-A1EC-42A9-A503-D271471F0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83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BCF6-3F0A-41C1-974F-A52E824AC45D}" type="datetime1">
              <a:rPr lang="ru-RU" smtClean="0"/>
              <a:t>25.12.2019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5A-A1EC-42A9-A503-D271471F0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87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09FB-735E-4939-8A83-6D736D855525}" type="datetime1">
              <a:rPr lang="ru-RU" smtClean="0"/>
              <a:t>25.12.2019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5A-A1EC-42A9-A503-D271471F0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33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568C-D90F-497C-9C8B-DDDB45E12012}" type="datetime1">
              <a:rPr lang="ru-RU" smtClean="0"/>
              <a:t>25.12.2019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5A-A1EC-42A9-A503-D271471F0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88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CC0A-EE31-464E-A5A1-C8817E87B906}" type="datetime1">
              <a:rPr lang="ru-RU" smtClean="0"/>
              <a:t>25.12.2019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5A-A1EC-42A9-A503-D271471F0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50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D51B-BC32-48D3-B3A1-097204EDC4FC}" type="datetime1">
              <a:rPr lang="ru-RU" smtClean="0"/>
              <a:t>25.12.2019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5A-A1EC-42A9-A503-D271471F0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62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42D9-DB0E-4AD0-92E3-3A8AC2B28334}" type="datetime1">
              <a:rPr lang="ru-RU" smtClean="0"/>
              <a:t>25.12.2019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5A-A1EC-42A9-A503-D271471F0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12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82E2FD9-B61D-4ED3-B89B-35C35C2E075E}" type="datetime1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7A46E35A-A1EC-42A9-A503-D271471F0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95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>
                <a:latin typeface="+mn-lt"/>
                <a:cs typeface="Times New Roman" panose="02020603050405020304" pitchFamily="18" charset="0"/>
              </a:rPr>
              <a:t>Курсовой проект по дисциплине Компьютерная графика</a:t>
            </a:r>
            <a:endParaRPr lang="ru-RU" sz="4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cs typeface="Times New Roman" panose="02020603050405020304" pitchFamily="18" charset="0"/>
              </a:rPr>
              <a:t>Тема</a:t>
            </a:r>
            <a:r>
              <a:rPr lang="en-US" sz="3600" dirty="0" smtClean="0">
                <a:cs typeface="Times New Roman" panose="02020603050405020304" pitchFamily="18" charset="0"/>
              </a:rPr>
              <a:t>: </a:t>
            </a:r>
            <a:r>
              <a:rPr lang="ru-RU" sz="3600" dirty="0" smtClean="0">
                <a:cs typeface="Times New Roman" panose="02020603050405020304" pitchFamily="18" charset="0"/>
              </a:rPr>
              <a:t>«Реализация и сравнение алгоритмов компьютерной графики для построения реалистичных изображений»</a:t>
            </a:r>
            <a:endParaRPr lang="ru-RU" sz="3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50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Интерфейс программы</a:t>
            </a:r>
            <a:endParaRPr lang="ru-RU" sz="32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97" y="2093976"/>
            <a:ext cx="6267771" cy="40513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5A-A1EC-42A9-A503-D271471F0362}" type="slidenum">
              <a:rPr lang="ru-RU" smtClean="0"/>
              <a:t>10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069848" y="2093976"/>
            <a:ext cx="39032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2AF2F"/>
              </a:buClr>
              <a:buFont typeface="Wingdings" panose="05000000000000000000" pitchFamily="2" charset="2"/>
              <a:buChar char="§"/>
            </a:pPr>
            <a:r>
              <a:rPr lang="ru-RU" dirty="0" smtClean="0"/>
              <a:t>На рисунке представлен интерфейс программы. </a:t>
            </a:r>
          </a:p>
          <a:p>
            <a:pPr marL="285750" indent="-285750">
              <a:buClr>
                <a:srgbClr val="72AF2F"/>
              </a:buCl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Clr>
                <a:srgbClr val="72AF2F"/>
              </a:buClr>
              <a:buFont typeface="Wingdings" panose="05000000000000000000" pitchFamily="2" charset="2"/>
              <a:buChar char="§"/>
            </a:pPr>
            <a:r>
              <a:rPr lang="ru-RU" dirty="0" smtClean="0"/>
              <a:t>Слева находится инструментарий для редактирования сцены.</a:t>
            </a:r>
          </a:p>
          <a:p>
            <a:pPr marL="285750" indent="-285750">
              <a:buClr>
                <a:srgbClr val="72AF2F"/>
              </a:buCl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Clr>
                <a:srgbClr val="72AF2F"/>
              </a:buClr>
              <a:buFont typeface="Wingdings" panose="05000000000000000000" pitchFamily="2" charset="2"/>
              <a:buChar char="§"/>
            </a:pPr>
            <a:r>
              <a:rPr lang="ru-RU" dirty="0" smtClean="0"/>
              <a:t>Справа – синтезированное изображение.</a:t>
            </a:r>
          </a:p>
        </p:txBody>
      </p:sp>
    </p:spTree>
    <p:extLst>
      <p:ext uri="{BB962C8B-B14F-4D97-AF65-F5344CB8AC3E}">
        <p14:creationId xmlns:p14="http://schemas.microsoft.com/office/powerpoint/2010/main" val="124597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Интерфейс программы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5A-A1EC-42A9-A503-D271471F0362}" type="slidenum">
              <a:rPr lang="ru-RU" smtClean="0"/>
              <a:t>11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84838" y="2093976"/>
            <a:ext cx="5796173" cy="4050792"/>
          </a:xfrm>
        </p:spPr>
        <p:txBody>
          <a:bodyPr/>
          <a:lstStyle/>
          <a:p>
            <a:r>
              <a:rPr lang="ru-RU" dirty="0" smtClean="0"/>
              <a:t>На рисунке представлено окно для добавление объекта.</a:t>
            </a:r>
          </a:p>
          <a:p>
            <a:r>
              <a:rPr lang="ru-RU" dirty="0" smtClean="0"/>
              <a:t>Переключение между вкладками происходит при помощи стрелок в верхнем правом углу.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940" y="1888093"/>
            <a:ext cx="3475101" cy="438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63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Интерфейс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1900043"/>
            <a:ext cx="5715963" cy="4360076"/>
          </a:xfrm>
        </p:spPr>
        <p:txBody>
          <a:bodyPr>
            <a:normAutofit/>
          </a:bodyPr>
          <a:lstStyle/>
          <a:p>
            <a:r>
              <a:rPr lang="ru-RU" dirty="0" smtClean="0"/>
              <a:t>На рисунке представлены поля для изменения объектов сцены.</a:t>
            </a:r>
          </a:p>
          <a:p>
            <a:r>
              <a:rPr lang="ru-RU" dirty="0" smtClean="0"/>
              <a:t>Кнопка «Удалить объект» - удаляет объект выбранный в поле, находящемся слева от неё.</a:t>
            </a:r>
          </a:p>
          <a:p>
            <a:r>
              <a:rPr lang="ru-RU" dirty="0" smtClean="0"/>
              <a:t>Кнопка «Повернуть объект» - поворачивает выбранный объект, на углы, указанные сверху от кнопки.</a:t>
            </a:r>
          </a:p>
          <a:p>
            <a:r>
              <a:rPr lang="ru-RU" dirty="0" smtClean="0"/>
              <a:t>Кнопка «Удалить источник» – удаляет выбранный источник.</a:t>
            </a:r>
          </a:p>
          <a:p>
            <a:r>
              <a:rPr lang="ru-RU" dirty="0" smtClean="0"/>
              <a:t>Кнопка «Отрисовать» – запускает синтез изображения с использованием метода, выбранного выше.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5A-A1EC-42A9-A503-D271471F0362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45" y="1543419"/>
            <a:ext cx="3611729" cy="472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6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Проведенный эксперимент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данной курсовой работе проведет эксперимент, рассматривающий два различных случая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</a:t>
            </a:r>
            <a:r>
              <a:rPr lang="ru-RU" dirty="0" smtClean="0"/>
              <a:t>суммарное количество </a:t>
            </a:r>
            <a:r>
              <a:rPr lang="ru-RU" dirty="0"/>
              <a:t>граней объектов на сцене не изменяется, увеличивается лишь суммарная площадь этих </a:t>
            </a:r>
            <a:r>
              <a:rPr lang="ru-RU" dirty="0" smtClean="0"/>
              <a:t>граней</a:t>
            </a:r>
            <a:r>
              <a:rPr lang="en-US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увеличивается суммарное </a:t>
            </a:r>
            <a:r>
              <a:rPr lang="ru-RU" dirty="0" smtClean="0"/>
              <a:t>количество </a:t>
            </a:r>
            <a:r>
              <a:rPr lang="ru-RU" dirty="0"/>
              <a:t>граней при неизменной площади.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5A-A1EC-42A9-A503-D271471F036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237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Результаты эксперимента для первого случая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4913857" cy="4050792"/>
          </a:xfrm>
        </p:spPr>
        <p:txBody>
          <a:bodyPr/>
          <a:lstStyle/>
          <a:p>
            <a:r>
              <a:rPr lang="ru-RU" dirty="0" smtClean="0"/>
              <a:t>По результатам первого случая установлено, что при увеличении суммарной площади всех объектов на сцене обратная трассировка лучей демонстрирует наилучший результат.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5A-A1EC-42A9-A503-D271471F0362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90" y="2121408"/>
            <a:ext cx="5581361" cy="310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87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Результаты эксперимента для </a:t>
            </a:r>
            <a:r>
              <a:rPr lang="ru-RU" sz="3200" dirty="0" smtClean="0"/>
              <a:t>второго </a:t>
            </a:r>
            <a:r>
              <a:rPr lang="ru-RU" sz="3200" dirty="0"/>
              <a:t>случая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4528847" cy="4050792"/>
          </a:xfrm>
        </p:spPr>
        <p:txBody>
          <a:bodyPr/>
          <a:lstStyle/>
          <a:p>
            <a:r>
              <a:rPr lang="ru-RU" dirty="0" smtClean="0"/>
              <a:t>Во втором случае, при увеличении количества граней с неизменной их суммарной площадью, показано, что алгоритм </a:t>
            </a:r>
            <a:r>
              <a:rPr lang="en-US" dirty="0" smtClean="0"/>
              <a:t>Z-</a:t>
            </a:r>
            <a:r>
              <a:rPr lang="ru-RU" dirty="0" smtClean="0"/>
              <a:t>буфера с закраской по Гуро демонстрирует наилучший временной результат.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5A-A1EC-42A9-A503-D271471F0362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093976"/>
            <a:ext cx="5745682" cy="302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67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рамках данной работы проанализированы рассматриваемые алгоритмы.</a:t>
            </a:r>
          </a:p>
          <a:p>
            <a:r>
              <a:rPr lang="ru-RU" dirty="0" smtClean="0"/>
              <a:t>Выбран оптимальный формат хранения информации об объектах.</a:t>
            </a:r>
          </a:p>
          <a:p>
            <a:r>
              <a:rPr lang="ru-RU" dirty="0" smtClean="0"/>
              <a:t>Написан программный продукт для генерации реалистичного изображения.</a:t>
            </a:r>
          </a:p>
          <a:p>
            <a:r>
              <a:rPr lang="ru-RU" dirty="0" smtClean="0"/>
              <a:t>Проведен эксперимент, а также анализ на основе данных, полученный в результате.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5A-A1EC-42A9-A503-D271471F036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59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Цель курсовой работы</a:t>
            </a:r>
            <a:r>
              <a:rPr lang="en-US" sz="3200" dirty="0"/>
              <a:t>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Целью данной курсовой работы является реализация и сравнение алгоритмов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Z-</a:t>
            </a:r>
            <a:r>
              <a:rPr lang="ru-RU" dirty="0" smtClean="0"/>
              <a:t>буфера с закраской по методу Фонга</a:t>
            </a:r>
            <a:r>
              <a:rPr lang="en-US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Z-</a:t>
            </a:r>
            <a:r>
              <a:rPr lang="ru-RU" dirty="0" smtClean="0"/>
              <a:t>буфера с закраской по методу Гуро</a:t>
            </a:r>
            <a:r>
              <a:rPr lang="en-US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Обратной трассировки лучей.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Необходимо разработать ПО, позволяющее моделировать и изображать на экране объекты трехмерной сцены. Также необходимо провести эксперимент, и на его основе произвести сравнительный анализ рассматриваемых алгоритмов.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5A-A1EC-42A9-A503-D271471F036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16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Формализация сцены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сцене могут располагаться некоторое количество геометрических объектов</a:t>
            </a:r>
            <a:r>
              <a:rPr lang="en-US" dirty="0" smtClean="0"/>
              <a:t>: </a:t>
            </a:r>
            <a:r>
              <a:rPr lang="ru-RU" dirty="0" smtClean="0"/>
              <a:t>икосаэдров</a:t>
            </a:r>
            <a:r>
              <a:rPr lang="ru-RU" dirty="0"/>
              <a:t>, </a:t>
            </a:r>
            <a:r>
              <a:rPr lang="ru-RU" dirty="0" smtClean="0"/>
              <a:t>параллелепипедов и прямых трехгранных призм.</a:t>
            </a:r>
          </a:p>
          <a:p>
            <a:r>
              <a:rPr lang="ru-RU" dirty="0" smtClean="0"/>
              <a:t>Каждый объект обладает характеристиками</a:t>
            </a:r>
            <a:r>
              <a:rPr lang="en-US" dirty="0" smtClean="0"/>
              <a:t>: </a:t>
            </a:r>
            <a:r>
              <a:rPr lang="ru-RU" dirty="0" smtClean="0"/>
              <a:t>цвет, коэффициент рассеивания, коэффициент отражения, коэффициент блеска.</a:t>
            </a:r>
          </a:p>
          <a:p>
            <a:r>
              <a:rPr lang="ru-RU" dirty="0" smtClean="0"/>
              <a:t>Также на сцене могут находиться некоторое количество точечных источников света.</a:t>
            </a:r>
          </a:p>
          <a:p>
            <a:r>
              <a:rPr lang="ru-RU" dirty="0" smtClean="0"/>
              <a:t>Каждый источник задается координатой в пространстве и интенсивностью.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5A-A1EC-42A9-A503-D271471F036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29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Представление объектов сцены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данной работе использовано полигональное представление объектов.</a:t>
            </a:r>
          </a:p>
          <a:p>
            <a:r>
              <a:rPr lang="ru-RU" dirty="0" smtClean="0"/>
              <a:t>В качестве представления полигональной сетки выбран список граней, так как это позволяет уменьшить временные затраты на написание программного продукта.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5A-A1EC-42A9-A503-D271471F036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07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Описание алгоритма </a:t>
            </a:r>
            <a:r>
              <a:rPr lang="en-US" sz="3200" dirty="0" smtClean="0"/>
              <a:t>Z-</a:t>
            </a:r>
            <a:r>
              <a:rPr lang="ru-RU" sz="3200" dirty="0" smtClean="0"/>
              <a:t>буфера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алгоритма заключается в наличии двух буферов</a:t>
            </a:r>
            <a:r>
              <a:rPr lang="en-US" dirty="0" smtClean="0"/>
              <a:t>: </a:t>
            </a:r>
            <a:r>
              <a:rPr lang="ru-RU" dirty="0" smtClean="0"/>
              <a:t>буфера кадра и буфера глубины (</a:t>
            </a:r>
            <a:r>
              <a:rPr lang="en-US" dirty="0" smtClean="0"/>
              <a:t>Z-</a:t>
            </a:r>
            <a:r>
              <a:rPr lang="ru-RU" dirty="0" smtClean="0"/>
              <a:t>буфера). В первом хранится информация об атрибутах каждого пикселя экрана. Второй используется для хранения </a:t>
            </a:r>
            <a:r>
              <a:rPr lang="en-US" dirty="0" smtClean="0"/>
              <a:t>Z </a:t>
            </a:r>
            <a:r>
              <a:rPr lang="ru-RU" dirty="0" smtClean="0"/>
              <a:t>координаты каждого пикселя.</a:t>
            </a:r>
          </a:p>
          <a:p>
            <a:r>
              <a:rPr lang="ru-RU" dirty="0" smtClean="0"/>
              <a:t>Перед началом работы данного алгоритма необходимо провести перевод в растр каждого объекта на сцене.</a:t>
            </a:r>
          </a:p>
          <a:p>
            <a:r>
              <a:rPr lang="ru-RU" dirty="0" smtClean="0"/>
              <a:t>Далее нужно пройти по всем пикселям каждого объекта. В процесса обхода сравниваются значения </a:t>
            </a:r>
            <a:r>
              <a:rPr lang="en-US" dirty="0" smtClean="0"/>
              <a:t>Z</a:t>
            </a:r>
            <a:r>
              <a:rPr lang="ru-RU" dirty="0" smtClean="0"/>
              <a:t> координаты текущего пикселя со значением, находящемся в </a:t>
            </a:r>
            <a:r>
              <a:rPr lang="en-US" dirty="0" smtClean="0"/>
              <a:t>Z-</a:t>
            </a:r>
            <a:r>
              <a:rPr lang="ru-RU" dirty="0" smtClean="0"/>
              <a:t>буфере. Если значение </a:t>
            </a:r>
            <a:r>
              <a:rPr lang="en-US" dirty="0" smtClean="0"/>
              <a:t>Z</a:t>
            </a:r>
            <a:r>
              <a:rPr lang="ru-RU" dirty="0" smtClean="0"/>
              <a:t> координаты больше, то в буфер кадра записывается атрибуты пикселя, а в </a:t>
            </a:r>
            <a:r>
              <a:rPr lang="en-US" dirty="0" smtClean="0"/>
              <a:t>Z-</a:t>
            </a:r>
            <a:r>
              <a:rPr lang="ru-RU" dirty="0" smtClean="0"/>
              <a:t>буфер значение координаты.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5A-A1EC-42A9-A503-D271471F036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65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Описание метода закраски Гуро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Данный метод основывается на идеи закрашивания каждого полигона не одним цветом, а плавно изменяющимися оттенками, вычисляемыми путем интерполяции цветов примыкающих граней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Изначально высчитывается освещенность вершин полигона, и далее путем билинейной интерполяции найти освещенность в каждой точки полигона.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5A-A1EC-42A9-A503-D271471F036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86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Описание метода закраски </a:t>
            </a:r>
            <a:r>
              <a:rPr lang="ru-RU" sz="3200" dirty="0" smtClean="0"/>
              <a:t>Фонга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/>
          <a:lstStyle/>
          <a:p>
            <a:r>
              <a:rPr lang="ru-RU" dirty="0" smtClean="0"/>
              <a:t>Идея в основе данного метода такая же как в методе Гуро</a:t>
            </a:r>
            <a:r>
              <a:rPr lang="ru-RU" dirty="0"/>
              <a:t> </a:t>
            </a:r>
            <a:r>
              <a:rPr lang="ru-RU" dirty="0" smtClean="0"/>
              <a:t>– закраска полигона плавно изменяющимися оттенками.</a:t>
            </a:r>
          </a:p>
          <a:p>
            <a:r>
              <a:rPr lang="ru-RU" dirty="0" smtClean="0"/>
              <a:t>В этом методе, для поиска освещенности в каждом пикселе полигона используется билинейная интерполяция нормалей вершин треугольника и дальнейший поиск освещенности точки в соответствии с найденной нормалью.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5A-A1EC-42A9-A503-D271471F036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071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Описание обратной трассировки лучей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обратной трассировки лучей заключается в том, что из виртуального глаза, находящегося на некотором расстоянии от экрана, испускается луч и находится точка его пересечения с объектом сцены. </a:t>
            </a:r>
            <a:endParaRPr lang="ru-RU" dirty="0" smtClean="0"/>
          </a:p>
          <a:p>
            <a:r>
              <a:rPr lang="ru-RU" dirty="0" smtClean="0"/>
              <a:t>Далее </a:t>
            </a:r>
            <a:r>
              <a:rPr lang="ru-RU" dirty="0"/>
              <a:t>определяется освещенность найденной точки. </a:t>
            </a:r>
            <a:endParaRPr lang="ru-RU" dirty="0" smtClean="0"/>
          </a:p>
          <a:p>
            <a:r>
              <a:rPr lang="ru-RU" dirty="0" smtClean="0"/>
              <a:t>Из </a:t>
            </a:r>
            <a:r>
              <a:rPr lang="ru-RU" dirty="0"/>
              <a:t>найденной точки пересечения рекурсивно </a:t>
            </a:r>
            <a:r>
              <a:rPr lang="ru-RU" dirty="0" smtClean="0"/>
              <a:t>испускается </a:t>
            </a:r>
            <a:r>
              <a:rPr lang="ru-RU" dirty="0"/>
              <a:t>отраженный луч, для поиска объектов, отражающихся в данном. Данный процесс повторяется до тех пор, пока луч не выходит за пределы сцены. Также этот процесс можно ограничить максимальной глубиной </a:t>
            </a:r>
            <a:r>
              <a:rPr lang="ru-RU" dirty="0" smtClean="0"/>
              <a:t>отражений.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5A-A1EC-42A9-A503-D271471F036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17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Выбор языка и средств программирования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реализации данного ПО был выбран язык </a:t>
            </a:r>
            <a:r>
              <a:rPr lang="en-US" dirty="0" smtClean="0"/>
              <a:t>C++</a:t>
            </a:r>
            <a:r>
              <a:rPr lang="ru-RU" dirty="0"/>
              <a:t> </a:t>
            </a:r>
            <a:r>
              <a:rPr lang="ru-RU" dirty="0" smtClean="0"/>
              <a:t>и объектно-ориентированная технология.</a:t>
            </a:r>
          </a:p>
          <a:p>
            <a:r>
              <a:rPr lang="ru-RU" dirty="0" smtClean="0"/>
              <a:t>Для реализации интерфейса был выбран Фреймворк </a:t>
            </a:r>
            <a:r>
              <a:rPr lang="en-US" dirty="0" smtClean="0"/>
              <a:t>QT.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5A-A1EC-42A9-A503-D271471F036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242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Дерево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1297</TotalTime>
  <Words>743</Words>
  <Application>Microsoft Office PowerPoint</Application>
  <PresentationFormat>Широкоэкранный</PresentationFormat>
  <Paragraphs>77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Times New Roman</vt:lpstr>
      <vt:lpstr>Wingdings</vt:lpstr>
      <vt:lpstr>Дерево</vt:lpstr>
      <vt:lpstr>Курсовой проект по дисциплине Компьютерная графика</vt:lpstr>
      <vt:lpstr>Цель курсовой работы.</vt:lpstr>
      <vt:lpstr>Формализация сцены</vt:lpstr>
      <vt:lpstr>Представление объектов сцены</vt:lpstr>
      <vt:lpstr>Описание алгоритма Z-буфера</vt:lpstr>
      <vt:lpstr>Описание метода закраски Гуро</vt:lpstr>
      <vt:lpstr>Описание метода закраски Фонга</vt:lpstr>
      <vt:lpstr>Описание обратной трассировки лучей</vt:lpstr>
      <vt:lpstr>Выбор языка и средств программирования</vt:lpstr>
      <vt:lpstr>Интерфейс программы</vt:lpstr>
      <vt:lpstr>Интерфейс программы</vt:lpstr>
      <vt:lpstr>Интерфейс программы</vt:lpstr>
      <vt:lpstr>Проведенный эксперимент</vt:lpstr>
      <vt:lpstr>Результаты эксперимента для первого случая</vt:lpstr>
      <vt:lpstr>Результаты эксперимента для второго случая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18</cp:revision>
  <dcterms:created xsi:type="dcterms:W3CDTF">2019-12-24T23:48:16Z</dcterms:created>
  <dcterms:modified xsi:type="dcterms:W3CDTF">2019-12-25T21:25:22Z</dcterms:modified>
</cp:coreProperties>
</file>