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45210"/>
          </a:xfrm>
          <a:custGeom>
            <a:avLst/>
            <a:gdLst/>
            <a:ahLst/>
            <a:cxnLst/>
            <a:rect l="l" t="t" r="r" b="b"/>
            <a:pathLst>
              <a:path w="12192000" h="1045210">
                <a:moveTo>
                  <a:pt x="12192000" y="0"/>
                </a:moveTo>
                <a:lnTo>
                  <a:pt x="0" y="0"/>
                </a:lnTo>
                <a:lnTo>
                  <a:pt x="0" y="1045028"/>
                </a:lnTo>
                <a:lnTo>
                  <a:pt x="12192000" y="10450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972" y="277875"/>
            <a:ext cx="169608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219801"/>
            <a:ext cx="342900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85" dirty="0">
                <a:latin typeface="Calibri"/>
                <a:cs typeface="Calibri"/>
              </a:rPr>
              <a:t>B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95" dirty="0">
                <a:latin typeface="Calibri"/>
                <a:cs typeface="Calibri"/>
              </a:rPr>
              <a:t>  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90" dirty="0">
                <a:latin typeface="Calibri"/>
                <a:cs typeface="Calibri"/>
              </a:rPr>
              <a:t> E</a:t>
            </a:r>
            <a:r>
              <a:rPr sz="1050" dirty="0">
                <a:latin typeface="Calibri"/>
                <a:cs typeface="Calibri"/>
              </a:rPr>
              <a:t> C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L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Y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190" dirty="0">
                <a:latin typeface="Calibri"/>
                <a:cs typeface="Calibri"/>
              </a:rPr>
              <a:t>  </a:t>
            </a:r>
            <a:r>
              <a:rPr sz="1050" dirty="0">
                <a:latin typeface="Calibri"/>
                <a:cs typeface="Calibri"/>
              </a:rPr>
              <a:t>D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,</a:t>
            </a:r>
            <a:r>
              <a:rPr sz="1050" spc="190" dirty="0">
                <a:latin typeface="Calibri"/>
                <a:cs typeface="Calibri"/>
              </a:rPr>
              <a:t>  </a:t>
            </a:r>
            <a:r>
              <a:rPr sz="1050" dirty="0">
                <a:latin typeface="Calibri"/>
                <a:cs typeface="Calibri"/>
              </a:rPr>
              <a:t>&amp;</a:t>
            </a:r>
            <a:r>
              <a:rPr sz="1050" spc="190" dirty="0">
                <a:latin typeface="Calibri"/>
                <a:cs typeface="Calibri"/>
              </a:rPr>
              <a:t>  </a:t>
            </a:r>
            <a:r>
              <a:rPr sz="1050" spc="90" dirty="0">
                <a:latin typeface="Calibri"/>
                <a:cs typeface="Calibri"/>
              </a:rPr>
              <a:t>I</a:t>
            </a:r>
            <a:r>
              <a:rPr sz="1050" dirty="0">
                <a:latin typeface="Calibri"/>
                <a:cs typeface="Calibri"/>
              </a:rPr>
              <a:t> N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spc="9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spc="-50" dirty="0">
                <a:latin typeface="Calibri"/>
                <a:cs typeface="Calibri"/>
              </a:rPr>
              <a:t>T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1342" y="6550995"/>
            <a:ext cx="86931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50" spc="75" dirty="0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r>
              <a:rPr lang="en-IN" sz="1050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0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05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1B8B5-0C91-A2F8-ABC6-455A6A1F29FE}"/>
              </a:ext>
            </a:extLst>
          </p:cNvPr>
          <p:cNvSpPr txBox="1"/>
          <p:nvPr/>
        </p:nvSpPr>
        <p:spPr>
          <a:xfrm>
            <a:off x="1028699" y="2421163"/>
            <a:ext cx="1013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4800" dirty="0">
                <a:latin typeface="Arial Rounded MT Bold" panose="020F0704030504030204" pitchFamily="34" charset="0"/>
              </a:rPr>
              <a:t>Booking Completion Prediction :</a:t>
            </a:r>
            <a:endParaRPr lang="en-GB" sz="4800" b="0" dirty="0">
              <a:effectLst/>
              <a:latin typeface="Arial Rounded MT Bold" panose="020F0704030504030204" pitchFamily="34" charset="0"/>
            </a:endParaRPr>
          </a:p>
          <a:p>
            <a:pPr algn="ctr" rtl="0"/>
            <a:r>
              <a:rPr lang="en-GB" sz="4800" dirty="0">
                <a:latin typeface="Arial Rounded MT Bold" panose="020F0704030504030204" pitchFamily="34" charset="0"/>
              </a:rPr>
              <a:t>Model Evaluation Summary</a:t>
            </a:r>
            <a:endParaRPr lang="en-GB" sz="4800" b="0" dirty="0">
              <a:effectLst/>
              <a:latin typeface="Arial Rounded MT Bold" panose="020F0704030504030204" pitchFamily="34" charset="0"/>
            </a:endParaRPr>
          </a:p>
          <a:p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58491" y="6539991"/>
            <a:ext cx="704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0" dirty="0">
                <a:solidFill>
                  <a:srgbClr val="BEB3B2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083" y="178393"/>
            <a:ext cx="416482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4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4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4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4000" b="1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4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spc="-5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4000" b="1" spc="-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40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E967966-A1C5-6CCC-7587-17A0422F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78" y="1139023"/>
            <a:ext cx="6720432" cy="5382910"/>
          </a:xfrm>
          <a:prstGeom prst="rect">
            <a:avLst/>
          </a:prstGeom>
        </p:spPr>
      </p:pic>
      <p:sp>
        <p:nvSpPr>
          <p:cNvPr id="13" name="object 5"/>
          <p:cNvSpPr txBox="1"/>
          <p:nvPr/>
        </p:nvSpPr>
        <p:spPr>
          <a:xfrm>
            <a:off x="189024" y="1139023"/>
            <a:ext cx="3418109" cy="10334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191919"/>
                </a:solidFill>
                <a:latin typeface="Calibri"/>
                <a:cs typeface="Calibri"/>
              </a:rPr>
              <a:t>Evaluation</a:t>
            </a:r>
            <a:r>
              <a:rPr lang="en-IN" sz="2800" b="1" spc="-10" dirty="0">
                <a:solidFill>
                  <a:srgbClr val="191919"/>
                </a:solidFill>
                <a:latin typeface="Calibri"/>
                <a:cs typeface="Calibri"/>
              </a:rPr>
              <a:t> :</a:t>
            </a:r>
          </a:p>
          <a:p>
            <a:pPr marL="12065" marR="88900">
              <a:lnSpc>
                <a:spcPct val="150600"/>
              </a:lnSpc>
              <a:spcBef>
                <a:spcPts val="925"/>
              </a:spcBef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lang="en-IN" sz="2800" dirty="0">
              <a:latin typeface="Calibri"/>
              <a:cs typeface="Calibri"/>
            </a:endParaRPr>
          </a:p>
          <a:p>
            <a:pPr marL="183515" marR="88900" indent="-171450">
              <a:lnSpc>
                <a:spcPct val="150600"/>
              </a:lnSpc>
              <a:spcBef>
                <a:spcPts val="925"/>
              </a:spcBef>
              <a:buFont typeface="Arial MT"/>
              <a:buChar char="•"/>
              <a:tabLst>
                <a:tab pos="18351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7FD5BBA-38F0-909B-3AF9-AE3EEA4B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" y="1316759"/>
            <a:ext cx="499867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time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days between booking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departure,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emerged as the most influential predictor of booking completion.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characteristics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departure 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also contributed significantly to model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demographic indicators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origin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had limited predictive power in the current model setup.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demonstrated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of ~0.70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that when it predicts a booking will be completed, it's often correct.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of ~0.003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the model misses most true booking completions, suggesting the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enhancement or alternative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sensitivity.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162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</vt:lpstr>
      <vt:lpstr>Arial Rounded MT Bold</vt:lpstr>
      <vt:lpstr>Calibri</vt:lpstr>
      <vt:lpstr>Office Theme</vt:lpstr>
      <vt:lpstr>PowerPoint Presentation</vt:lpstr>
      <vt:lpstr>R E S U L T 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Sakshi M</dc:creator>
  <cp:lastModifiedBy>Sakshi M</cp:lastModifiedBy>
  <cp:revision>2</cp:revision>
  <dcterms:created xsi:type="dcterms:W3CDTF">2025-06-26T17:45:18Z</dcterms:created>
  <dcterms:modified xsi:type="dcterms:W3CDTF">2025-06-26T18:14:13Z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LastSaved">
    <vt:filetime>2025-06-26T00:00:00Z</vt:filetime>
  </property>
  <property fmtid="{D5CDD505-2E9C-101B-9397-08002B2CF9AE}" pid="4" name="Producer">
    <vt:lpwstr>macOS Version 12.5 (Build 21G72) Quartz PDFContext</vt:lpwstr>
  </property>
</Properties>
</file>