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8" r:id="rId3"/>
    <p:sldId id="257" r:id="rId4"/>
    <p:sldId id="260" r:id="rId5"/>
    <p:sldId id="261" r:id="rId6"/>
    <p:sldId id="262" r:id="rId7"/>
    <p:sldId id="265" r:id="rId8"/>
    <p:sldId id="264" r:id="rId9"/>
    <p:sldId id="266" r:id="rId10"/>
    <p:sldId id="267" r:id="rId11"/>
    <p:sldId id="268" r:id="rId12"/>
    <p:sldId id="269" r:id="rId13"/>
    <p:sldId id="270" r:id="rId14"/>
    <p:sldId id="271" r:id="rId15"/>
    <p:sldId id="274" r:id="rId16"/>
    <p:sldId id="273" r:id="rId17"/>
    <p:sldId id="263" r:id="rId18"/>
    <p:sldId id="275" r:id="rId19"/>
    <p:sldId id="279" r:id="rId20"/>
    <p:sldId id="276" r:id="rId21"/>
    <p:sldId id="277" r:id="rId22"/>
    <p:sldId id="278" r:id="rId2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13" autoAdjust="0"/>
    <p:restoredTop sz="94660"/>
  </p:normalViewPr>
  <p:slideViewPr>
    <p:cSldViewPr snapToGrid="0">
      <p:cViewPr varScale="1">
        <p:scale>
          <a:sx n="106" d="100"/>
          <a:sy n="106" d="100"/>
        </p:scale>
        <p:origin x="7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9900BB-BDC1-806F-845D-626ED6D25CB4}"/>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4925C1E4-86EF-37B8-6E1E-0E83E440CC36}"/>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454948E-C3A8-4D4E-FB1A-E5DD86157063}"/>
              </a:ext>
            </a:extLst>
          </p:cNvPr>
          <p:cNvSpPr>
            <a:spLocks noGrp="1"/>
          </p:cNvSpPr>
          <p:nvPr>
            <p:ph type="dt" sz="half" idx="10"/>
          </p:nvPr>
        </p:nvSpPr>
        <p:spPr/>
        <p:txBody>
          <a:bodyPr/>
          <a:lstStyle/>
          <a:p>
            <a:fld id="{E47103F5-DC7F-44F5-922D-3ED7A00F3384}" type="datetimeFigureOut">
              <a:rPr lang="he-IL" smtClean="0"/>
              <a:t>ה'/אלול/תשפ"ד</a:t>
            </a:fld>
            <a:endParaRPr lang="he-IL"/>
          </a:p>
        </p:txBody>
      </p:sp>
      <p:sp>
        <p:nvSpPr>
          <p:cNvPr id="5" name="מציין מיקום של כותרת תחתונה 4">
            <a:extLst>
              <a:ext uri="{FF2B5EF4-FFF2-40B4-BE49-F238E27FC236}">
                <a16:creationId xmlns:a16="http://schemas.microsoft.com/office/drawing/2014/main" id="{FA864145-1BDD-AAB9-59DF-26DAEAC1C75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A192AA1-4099-FD4F-19D6-8B5E727B2EE1}"/>
              </a:ext>
            </a:extLst>
          </p:cNvPr>
          <p:cNvSpPr>
            <a:spLocks noGrp="1"/>
          </p:cNvSpPr>
          <p:nvPr>
            <p:ph type="sldNum" sz="quarter" idx="12"/>
          </p:nvPr>
        </p:nvSpPr>
        <p:spPr/>
        <p:txBody>
          <a:bodyPr/>
          <a:lstStyle/>
          <a:p>
            <a:fld id="{1F8591B8-DFC0-4ADA-AD81-927130C975B8}" type="slidenum">
              <a:rPr lang="he-IL" smtClean="0"/>
              <a:t>‹#›</a:t>
            </a:fld>
            <a:endParaRPr lang="he-IL"/>
          </a:p>
        </p:txBody>
      </p:sp>
    </p:spTree>
    <p:extLst>
      <p:ext uri="{BB962C8B-B14F-4D97-AF65-F5344CB8AC3E}">
        <p14:creationId xmlns:p14="http://schemas.microsoft.com/office/powerpoint/2010/main" val="123667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E3ACE3-9BC8-89F3-EA00-B6868E31685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5574931-5A31-0E0F-986D-020C4600B21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673F2F1-9D07-8859-0870-3CB99C347CFB}"/>
              </a:ext>
            </a:extLst>
          </p:cNvPr>
          <p:cNvSpPr>
            <a:spLocks noGrp="1"/>
          </p:cNvSpPr>
          <p:nvPr>
            <p:ph type="dt" sz="half" idx="10"/>
          </p:nvPr>
        </p:nvSpPr>
        <p:spPr/>
        <p:txBody>
          <a:bodyPr/>
          <a:lstStyle/>
          <a:p>
            <a:fld id="{E47103F5-DC7F-44F5-922D-3ED7A00F3384}" type="datetimeFigureOut">
              <a:rPr lang="he-IL" smtClean="0"/>
              <a:t>ה'/אלול/תשפ"ד</a:t>
            </a:fld>
            <a:endParaRPr lang="he-IL"/>
          </a:p>
        </p:txBody>
      </p:sp>
      <p:sp>
        <p:nvSpPr>
          <p:cNvPr id="5" name="מציין מיקום של כותרת תחתונה 4">
            <a:extLst>
              <a:ext uri="{FF2B5EF4-FFF2-40B4-BE49-F238E27FC236}">
                <a16:creationId xmlns:a16="http://schemas.microsoft.com/office/drawing/2014/main" id="{4B0B6B2D-FAF5-6954-EA38-2A7B6B46670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2EBBEED-31A5-3289-C882-DA44C8B809F7}"/>
              </a:ext>
            </a:extLst>
          </p:cNvPr>
          <p:cNvSpPr>
            <a:spLocks noGrp="1"/>
          </p:cNvSpPr>
          <p:nvPr>
            <p:ph type="sldNum" sz="quarter" idx="12"/>
          </p:nvPr>
        </p:nvSpPr>
        <p:spPr/>
        <p:txBody>
          <a:bodyPr/>
          <a:lstStyle/>
          <a:p>
            <a:fld id="{1F8591B8-DFC0-4ADA-AD81-927130C975B8}" type="slidenum">
              <a:rPr lang="he-IL" smtClean="0"/>
              <a:t>‹#›</a:t>
            </a:fld>
            <a:endParaRPr lang="he-IL"/>
          </a:p>
        </p:txBody>
      </p:sp>
    </p:spTree>
    <p:extLst>
      <p:ext uri="{BB962C8B-B14F-4D97-AF65-F5344CB8AC3E}">
        <p14:creationId xmlns:p14="http://schemas.microsoft.com/office/powerpoint/2010/main" val="395313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CEE68B74-56D3-9970-1269-AA09946B8B3F}"/>
              </a:ext>
            </a:extLst>
          </p:cNvPr>
          <p:cNvSpPr>
            <a:spLocks noGrp="1"/>
          </p:cNvSpPr>
          <p:nvPr>
            <p:ph type="title" orient="vert"/>
          </p:nvPr>
        </p:nvSpPr>
        <p:spPr>
          <a:xfrm>
            <a:off x="8724899"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B66A8845-5E7F-9DAF-3F6D-4A6331E158F0}"/>
              </a:ext>
            </a:extLst>
          </p:cNvPr>
          <p:cNvSpPr>
            <a:spLocks noGrp="1"/>
          </p:cNvSpPr>
          <p:nvPr>
            <p:ph type="body" orient="vert" idx="1"/>
          </p:nvPr>
        </p:nvSpPr>
        <p:spPr>
          <a:xfrm>
            <a:off x="838199"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49AC232-62C3-0455-8440-305FCD3208B5}"/>
              </a:ext>
            </a:extLst>
          </p:cNvPr>
          <p:cNvSpPr>
            <a:spLocks noGrp="1"/>
          </p:cNvSpPr>
          <p:nvPr>
            <p:ph type="dt" sz="half" idx="10"/>
          </p:nvPr>
        </p:nvSpPr>
        <p:spPr/>
        <p:txBody>
          <a:bodyPr/>
          <a:lstStyle/>
          <a:p>
            <a:fld id="{E47103F5-DC7F-44F5-922D-3ED7A00F3384}" type="datetimeFigureOut">
              <a:rPr lang="he-IL" smtClean="0"/>
              <a:t>ה'/אלול/תשפ"ד</a:t>
            </a:fld>
            <a:endParaRPr lang="he-IL"/>
          </a:p>
        </p:txBody>
      </p:sp>
      <p:sp>
        <p:nvSpPr>
          <p:cNvPr id="5" name="מציין מיקום של כותרת תחתונה 4">
            <a:extLst>
              <a:ext uri="{FF2B5EF4-FFF2-40B4-BE49-F238E27FC236}">
                <a16:creationId xmlns:a16="http://schemas.microsoft.com/office/drawing/2014/main" id="{BA51BA3C-2722-836C-40AF-BED0178F123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C2B85E1-D00A-DB15-9999-5DCFD6D004F6}"/>
              </a:ext>
            </a:extLst>
          </p:cNvPr>
          <p:cNvSpPr>
            <a:spLocks noGrp="1"/>
          </p:cNvSpPr>
          <p:nvPr>
            <p:ph type="sldNum" sz="quarter" idx="12"/>
          </p:nvPr>
        </p:nvSpPr>
        <p:spPr/>
        <p:txBody>
          <a:bodyPr/>
          <a:lstStyle/>
          <a:p>
            <a:fld id="{1F8591B8-DFC0-4ADA-AD81-927130C975B8}" type="slidenum">
              <a:rPr lang="he-IL" smtClean="0"/>
              <a:t>‹#›</a:t>
            </a:fld>
            <a:endParaRPr lang="he-IL"/>
          </a:p>
        </p:txBody>
      </p:sp>
    </p:spTree>
    <p:extLst>
      <p:ext uri="{BB962C8B-B14F-4D97-AF65-F5344CB8AC3E}">
        <p14:creationId xmlns:p14="http://schemas.microsoft.com/office/powerpoint/2010/main" val="125013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72C997-3D4F-B984-CD5D-F0873AA6A07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DBD33C9-770D-A016-4CE4-161EDB4AA5F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1098E93-CC5A-D44B-25D0-C312B9379329}"/>
              </a:ext>
            </a:extLst>
          </p:cNvPr>
          <p:cNvSpPr>
            <a:spLocks noGrp="1"/>
          </p:cNvSpPr>
          <p:nvPr>
            <p:ph type="dt" sz="half" idx="10"/>
          </p:nvPr>
        </p:nvSpPr>
        <p:spPr/>
        <p:txBody>
          <a:bodyPr/>
          <a:lstStyle/>
          <a:p>
            <a:fld id="{E47103F5-DC7F-44F5-922D-3ED7A00F3384}" type="datetimeFigureOut">
              <a:rPr lang="he-IL" smtClean="0"/>
              <a:t>ה'/אלול/תשפ"ד</a:t>
            </a:fld>
            <a:endParaRPr lang="he-IL"/>
          </a:p>
        </p:txBody>
      </p:sp>
      <p:sp>
        <p:nvSpPr>
          <p:cNvPr id="5" name="מציין מיקום של כותרת תחתונה 4">
            <a:extLst>
              <a:ext uri="{FF2B5EF4-FFF2-40B4-BE49-F238E27FC236}">
                <a16:creationId xmlns:a16="http://schemas.microsoft.com/office/drawing/2014/main" id="{E144A0E8-08E9-4A54-D955-4D9D6F1D662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7D0D7FF-78AB-2F74-7ED7-214F1C89B590}"/>
              </a:ext>
            </a:extLst>
          </p:cNvPr>
          <p:cNvSpPr>
            <a:spLocks noGrp="1"/>
          </p:cNvSpPr>
          <p:nvPr>
            <p:ph type="sldNum" sz="quarter" idx="12"/>
          </p:nvPr>
        </p:nvSpPr>
        <p:spPr/>
        <p:txBody>
          <a:bodyPr/>
          <a:lstStyle/>
          <a:p>
            <a:fld id="{1F8591B8-DFC0-4ADA-AD81-927130C975B8}" type="slidenum">
              <a:rPr lang="he-IL" smtClean="0"/>
              <a:t>‹#›</a:t>
            </a:fld>
            <a:endParaRPr lang="he-IL"/>
          </a:p>
        </p:txBody>
      </p:sp>
    </p:spTree>
    <p:extLst>
      <p:ext uri="{BB962C8B-B14F-4D97-AF65-F5344CB8AC3E}">
        <p14:creationId xmlns:p14="http://schemas.microsoft.com/office/powerpoint/2010/main" val="80012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6E5940-EB6C-4EFB-F877-6E0EFE8207C9}"/>
              </a:ext>
            </a:extLst>
          </p:cNvPr>
          <p:cNvSpPr>
            <a:spLocks noGrp="1"/>
          </p:cNvSpPr>
          <p:nvPr>
            <p:ph type="title"/>
          </p:nvPr>
        </p:nvSpPr>
        <p:spPr>
          <a:xfrm>
            <a:off x="831852"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DF22127-E463-F2C1-27A4-95CFFBF07A54}"/>
              </a:ext>
            </a:extLst>
          </p:cNvPr>
          <p:cNvSpPr>
            <a:spLocks noGrp="1"/>
          </p:cNvSpPr>
          <p:nvPr>
            <p:ph type="body" idx="1"/>
          </p:nvPr>
        </p:nvSpPr>
        <p:spPr>
          <a:xfrm>
            <a:off x="831852" y="4589464"/>
            <a:ext cx="10515600" cy="1500187"/>
          </a:xfrm>
        </p:spPr>
        <p:txBody>
          <a:bodyPr/>
          <a:lstStyle>
            <a:lvl1pPr marL="0" indent="0">
              <a:buNone/>
              <a:defRPr sz="2400">
                <a:solidFill>
                  <a:schemeClr val="tx1">
                    <a:tint val="82000"/>
                  </a:schemeClr>
                </a:solidFill>
              </a:defRPr>
            </a:lvl1pPr>
            <a:lvl2pPr marL="457206" indent="0">
              <a:buNone/>
              <a:defRPr sz="2000">
                <a:solidFill>
                  <a:schemeClr val="tx1">
                    <a:tint val="82000"/>
                  </a:schemeClr>
                </a:solidFill>
              </a:defRPr>
            </a:lvl2pPr>
            <a:lvl3pPr marL="914411" indent="0">
              <a:buNone/>
              <a:defRPr sz="1801">
                <a:solidFill>
                  <a:schemeClr val="tx1">
                    <a:tint val="82000"/>
                  </a:schemeClr>
                </a:solidFill>
              </a:defRPr>
            </a:lvl3pPr>
            <a:lvl4pPr marL="1371617" indent="0">
              <a:buNone/>
              <a:defRPr sz="1600">
                <a:solidFill>
                  <a:schemeClr val="tx1">
                    <a:tint val="82000"/>
                  </a:schemeClr>
                </a:solidFill>
              </a:defRPr>
            </a:lvl4pPr>
            <a:lvl5pPr marL="1828823" indent="0">
              <a:buNone/>
              <a:defRPr sz="1600">
                <a:solidFill>
                  <a:schemeClr val="tx1">
                    <a:tint val="82000"/>
                  </a:schemeClr>
                </a:solidFill>
              </a:defRPr>
            </a:lvl5pPr>
            <a:lvl6pPr marL="2286029" indent="0">
              <a:buNone/>
              <a:defRPr sz="1600">
                <a:solidFill>
                  <a:schemeClr val="tx1">
                    <a:tint val="82000"/>
                  </a:schemeClr>
                </a:solidFill>
              </a:defRPr>
            </a:lvl6pPr>
            <a:lvl7pPr marL="2743234" indent="0">
              <a:buNone/>
              <a:defRPr sz="1600">
                <a:solidFill>
                  <a:schemeClr val="tx1">
                    <a:tint val="82000"/>
                  </a:schemeClr>
                </a:solidFill>
              </a:defRPr>
            </a:lvl7pPr>
            <a:lvl8pPr marL="3200440" indent="0">
              <a:buNone/>
              <a:defRPr sz="1600">
                <a:solidFill>
                  <a:schemeClr val="tx1">
                    <a:tint val="82000"/>
                  </a:schemeClr>
                </a:solidFill>
              </a:defRPr>
            </a:lvl8pPr>
            <a:lvl9pPr marL="3657646"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93649B1-8338-1E74-1063-77BC7EAF56FD}"/>
              </a:ext>
            </a:extLst>
          </p:cNvPr>
          <p:cNvSpPr>
            <a:spLocks noGrp="1"/>
          </p:cNvSpPr>
          <p:nvPr>
            <p:ph type="dt" sz="half" idx="10"/>
          </p:nvPr>
        </p:nvSpPr>
        <p:spPr/>
        <p:txBody>
          <a:bodyPr/>
          <a:lstStyle/>
          <a:p>
            <a:fld id="{E47103F5-DC7F-44F5-922D-3ED7A00F3384}" type="datetimeFigureOut">
              <a:rPr lang="he-IL" smtClean="0"/>
              <a:t>ה'/אלול/תשפ"ד</a:t>
            </a:fld>
            <a:endParaRPr lang="he-IL"/>
          </a:p>
        </p:txBody>
      </p:sp>
      <p:sp>
        <p:nvSpPr>
          <p:cNvPr id="5" name="מציין מיקום של כותרת תחתונה 4">
            <a:extLst>
              <a:ext uri="{FF2B5EF4-FFF2-40B4-BE49-F238E27FC236}">
                <a16:creationId xmlns:a16="http://schemas.microsoft.com/office/drawing/2014/main" id="{3CF84A37-AE46-4D81-41B8-05D80EBFA26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5540DB5-A042-DA41-541E-679B71743338}"/>
              </a:ext>
            </a:extLst>
          </p:cNvPr>
          <p:cNvSpPr>
            <a:spLocks noGrp="1"/>
          </p:cNvSpPr>
          <p:nvPr>
            <p:ph type="sldNum" sz="quarter" idx="12"/>
          </p:nvPr>
        </p:nvSpPr>
        <p:spPr/>
        <p:txBody>
          <a:bodyPr/>
          <a:lstStyle/>
          <a:p>
            <a:fld id="{1F8591B8-DFC0-4ADA-AD81-927130C975B8}" type="slidenum">
              <a:rPr lang="he-IL" smtClean="0"/>
              <a:t>‹#›</a:t>
            </a:fld>
            <a:endParaRPr lang="he-IL"/>
          </a:p>
        </p:txBody>
      </p:sp>
    </p:spTree>
    <p:extLst>
      <p:ext uri="{BB962C8B-B14F-4D97-AF65-F5344CB8AC3E}">
        <p14:creationId xmlns:p14="http://schemas.microsoft.com/office/powerpoint/2010/main" val="207166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E53116F-66CE-9FDB-DC52-CDBE79065FD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F88E03E-C8A9-1963-A95F-706D984A8429}"/>
              </a:ext>
            </a:extLst>
          </p:cNvPr>
          <p:cNvSpPr>
            <a:spLocks noGrp="1"/>
          </p:cNvSpPr>
          <p:nvPr>
            <p:ph sz="half" idx="1"/>
          </p:nvPr>
        </p:nvSpPr>
        <p:spPr>
          <a:xfrm>
            <a:off x="838201"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791861EF-8D4A-303A-F0F7-B13494CD46B8}"/>
              </a:ext>
            </a:extLst>
          </p:cNvPr>
          <p:cNvSpPr>
            <a:spLocks noGrp="1"/>
          </p:cNvSpPr>
          <p:nvPr>
            <p:ph sz="half" idx="2"/>
          </p:nvPr>
        </p:nvSpPr>
        <p:spPr>
          <a:xfrm>
            <a:off x="6172201"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CE727637-57D7-7A0D-BDF8-F7B9BB21F10B}"/>
              </a:ext>
            </a:extLst>
          </p:cNvPr>
          <p:cNvSpPr>
            <a:spLocks noGrp="1"/>
          </p:cNvSpPr>
          <p:nvPr>
            <p:ph type="dt" sz="half" idx="10"/>
          </p:nvPr>
        </p:nvSpPr>
        <p:spPr/>
        <p:txBody>
          <a:bodyPr/>
          <a:lstStyle/>
          <a:p>
            <a:fld id="{E47103F5-DC7F-44F5-922D-3ED7A00F3384}" type="datetimeFigureOut">
              <a:rPr lang="he-IL" smtClean="0"/>
              <a:t>ה'/אלול/תשפ"ד</a:t>
            </a:fld>
            <a:endParaRPr lang="he-IL"/>
          </a:p>
        </p:txBody>
      </p:sp>
      <p:sp>
        <p:nvSpPr>
          <p:cNvPr id="6" name="מציין מיקום של כותרת תחתונה 5">
            <a:extLst>
              <a:ext uri="{FF2B5EF4-FFF2-40B4-BE49-F238E27FC236}">
                <a16:creationId xmlns:a16="http://schemas.microsoft.com/office/drawing/2014/main" id="{D2AB78EB-5947-F343-9094-1FCF95AF0C1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D50F470-0D72-1BB8-8976-08FB97AA31A2}"/>
              </a:ext>
            </a:extLst>
          </p:cNvPr>
          <p:cNvSpPr>
            <a:spLocks noGrp="1"/>
          </p:cNvSpPr>
          <p:nvPr>
            <p:ph type="sldNum" sz="quarter" idx="12"/>
          </p:nvPr>
        </p:nvSpPr>
        <p:spPr/>
        <p:txBody>
          <a:bodyPr/>
          <a:lstStyle/>
          <a:p>
            <a:fld id="{1F8591B8-DFC0-4ADA-AD81-927130C975B8}" type="slidenum">
              <a:rPr lang="he-IL" smtClean="0"/>
              <a:t>‹#›</a:t>
            </a:fld>
            <a:endParaRPr lang="he-IL"/>
          </a:p>
        </p:txBody>
      </p:sp>
    </p:spTree>
    <p:extLst>
      <p:ext uri="{BB962C8B-B14F-4D97-AF65-F5344CB8AC3E}">
        <p14:creationId xmlns:p14="http://schemas.microsoft.com/office/powerpoint/2010/main" val="89379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A3ABDA-1339-257A-6A3D-D9D2A84B0FB9}"/>
              </a:ext>
            </a:extLst>
          </p:cNvPr>
          <p:cNvSpPr>
            <a:spLocks noGrp="1"/>
          </p:cNvSpPr>
          <p:nvPr>
            <p:ph type="title"/>
          </p:nvPr>
        </p:nvSpPr>
        <p:spPr>
          <a:xfrm>
            <a:off x="839789" y="365126"/>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C6B0C6E-033F-3979-1961-7630C78AC666}"/>
              </a:ext>
            </a:extLst>
          </p:cNvPr>
          <p:cNvSpPr>
            <a:spLocks noGrp="1"/>
          </p:cNvSpPr>
          <p:nvPr>
            <p:ph type="body" idx="1"/>
          </p:nvPr>
        </p:nvSpPr>
        <p:spPr>
          <a:xfrm>
            <a:off x="839789" y="1681164"/>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E043D86A-E9BD-B894-1427-0D73896703E2}"/>
              </a:ext>
            </a:extLst>
          </p:cNvPr>
          <p:cNvSpPr>
            <a:spLocks noGrp="1"/>
          </p:cNvSpPr>
          <p:nvPr>
            <p:ph sz="half" idx="2"/>
          </p:nvPr>
        </p:nvSpPr>
        <p:spPr>
          <a:xfrm>
            <a:off x="839789" y="2505076"/>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329CBFCE-3F39-26FA-01F8-F5F684CAE7A0}"/>
              </a:ext>
            </a:extLst>
          </p:cNvPr>
          <p:cNvSpPr>
            <a:spLocks noGrp="1"/>
          </p:cNvSpPr>
          <p:nvPr>
            <p:ph type="body" sz="quarter" idx="3"/>
          </p:nvPr>
        </p:nvSpPr>
        <p:spPr>
          <a:xfrm>
            <a:off x="6172202" y="1681164"/>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846E6DB6-B916-83EF-2706-39E32CBB4FCC}"/>
              </a:ext>
            </a:extLst>
          </p:cNvPr>
          <p:cNvSpPr>
            <a:spLocks noGrp="1"/>
          </p:cNvSpPr>
          <p:nvPr>
            <p:ph sz="quarter" idx="4"/>
          </p:nvPr>
        </p:nvSpPr>
        <p:spPr>
          <a:xfrm>
            <a:off x="6172202" y="2505076"/>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4789F4A7-AC78-5D95-7272-917876ADD0DE}"/>
              </a:ext>
            </a:extLst>
          </p:cNvPr>
          <p:cNvSpPr>
            <a:spLocks noGrp="1"/>
          </p:cNvSpPr>
          <p:nvPr>
            <p:ph type="dt" sz="half" idx="10"/>
          </p:nvPr>
        </p:nvSpPr>
        <p:spPr/>
        <p:txBody>
          <a:bodyPr/>
          <a:lstStyle/>
          <a:p>
            <a:fld id="{E47103F5-DC7F-44F5-922D-3ED7A00F3384}" type="datetimeFigureOut">
              <a:rPr lang="he-IL" smtClean="0"/>
              <a:t>ה'/אלול/תשפ"ד</a:t>
            </a:fld>
            <a:endParaRPr lang="he-IL"/>
          </a:p>
        </p:txBody>
      </p:sp>
      <p:sp>
        <p:nvSpPr>
          <p:cNvPr id="8" name="מציין מיקום של כותרת תחתונה 7">
            <a:extLst>
              <a:ext uri="{FF2B5EF4-FFF2-40B4-BE49-F238E27FC236}">
                <a16:creationId xmlns:a16="http://schemas.microsoft.com/office/drawing/2014/main" id="{4012A011-8B92-196C-B412-EF58B3014A2A}"/>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ED3CE944-4092-188E-D414-E161D2A1768C}"/>
              </a:ext>
            </a:extLst>
          </p:cNvPr>
          <p:cNvSpPr>
            <a:spLocks noGrp="1"/>
          </p:cNvSpPr>
          <p:nvPr>
            <p:ph type="sldNum" sz="quarter" idx="12"/>
          </p:nvPr>
        </p:nvSpPr>
        <p:spPr/>
        <p:txBody>
          <a:bodyPr/>
          <a:lstStyle/>
          <a:p>
            <a:fld id="{1F8591B8-DFC0-4ADA-AD81-927130C975B8}" type="slidenum">
              <a:rPr lang="he-IL" smtClean="0"/>
              <a:t>‹#›</a:t>
            </a:fld>
            <a:endParaRPr lang="he-IL"/>
          </a:p>
        </p:txBody>
      </p:sp>
    </p:spTree>
    <p:extLst>
      <p:ext uri="{BB962C8B-B14F-4D97-AF65-F5344CB8AC3E}">
        <p14:creationId xmlns:p14="http://schemas.microsoft.com/office/powerpoint/2010/main" val="119080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E8A8C06-2D22-C96E-AC97-3EC0F42206A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6607C0BB-7695-1921-F10B-FAA3FB8C29C4}"/>
              </a:ext>
            </a:extLst>
          </p:cNvPr>
          <p:cNvSpPr>
            <a:spLocks noGrp="1"/>
          </p:cNvSpPr>
          <p:nvPr>
            <p:ph type="dt" sz="half" idx="10"/>
          </p:nvPr>
        </p:nvSpPr>
        <p:spPr/>
        <p:txBody>
          <a:bodyPr/>
          <a:lstStyle/>
          <a:p>
            <a:fld id="{E47103F5-DC7F-44F5-922D-3ED7A00F3384}" type="datetimeFigureOut">
              <a:rPr lang="he-IL" smtClean="0"/>
              <a:t>ה'/אלול/תשפ"ד</a:t>
            </a:fld>
            <a:endParaRPr lang="he-IL"/>
          </a:p>
        </p:txBody>
      </p:sp>
      <p:sp>
        <p:nvSpPr>
          <p:cNvPr id="4" name="מציין מיקום של כותרת תחתונה 3">
            <a:extLst>
              <a:ext uri="{FF2B5EF4-FFF2-40B4-BE49-F238E27FC236}">
                <a16:creationId xmlns:a16="http://schemas.microsoft.com/office/drawing/2014/main" id="{08EE75DD-F5B1-A773-30C3-2469F8CF109D}"/>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9F58A0E-227B-3530-23CA-B426AB9FE6EA}"/>
              </a:ext>
            </a:extLst>
          </p:cNvPr>
          <p:cNvSpPr>
            <a:spLocks noGrp="1"/>
          </p:cNvSpPr>
          <p:nvPr>
            <p:ph type="sldNum" sz="quarter" idx="12"/>
          </p:nvPr>
        </p:nvSpPr>
        <p:spPr/>
        <p:txBody>
          <a:bodyPr/>
          <a:lstStyle/>
          <a:p>
            <a:fld id="{1F8591B8-DFC0-4ADA-AD81-927130C975B8}" type="slidenum">
              <a:rPr lang="he-IL" smtClean="0"/>
              <a:t>‹#›</a:t>
            </a:fld>
            <a:endParaRPr lang="he-IL"/>
          </a:p>
        </p:txBody>
      </p:sp>
    </p:spTree>
    <p:extLst>
      <p:ext uri="{BB962C8B-B14F-4D97-AF65-F5344CB8AC3E}">
        <p14:creationId xmlns:p14="http://schemas.microsoft.com/office/powerpoint/2010/main" val="389798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5367F473-571C-33C3-8038-C82C00091C78}"/>
              </a:ext>
            </a:extLst>
          </p:cNvPr>
          <p:cNvSpPr>
            <a:spLocks noGrp="1"/>
          </p:cNvSpPr>
          <p:nvPr>
            <p:ph type="dt" sz="half" idx="10"/>
          </p:nvPr>
        </p:nvSpPr>
        <p:spPr/>
        <p:txBody>
          <a:bodyPr/>
          <a:lstStyle/>
          <a:p>
            <a:fld id="{E47103F5-DC7F-44F5-922D-3ED7A00F3384}" type="datetimeFigureOut">
              <a:rPr lang="he-IL" smtClean="0"/>
              <a:t>ה'/אלול/תשפ"ד</a:t>
            </a:fld>
            <a:endParaRPr lang="he-IL"/>
          </a:p>
        </p:txBody>
      </p:sp>
      <p:sp>
        <p:nvSpPr>
          <p:cNvPr id="3" name="מציין מיקום של כותרת תחתונה 2">
            <a:extLst>
              <a:ext uri="{FF2B5EF4-FFF2-40B4-BE49-F238E27FC236}">
                <a16:creationId xmlns:a16="http://schemas.microsoft.com/office/drawing/2014/main" id="{DB3F2213-01B6-1069-F0A3-A6CB89318944}"/>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B192C917-8F60-821D-AEDD-73119F4F3DC4}"/>
              </a:ext>
            </a:extLst>
          </p:cNvPr>
          <p:cNvSpPr>
            <a:spLocks noGrp="1"/>
          </p:cNvSpPr>
          <p:nvPr>
            <p:ph type="sldNum" sz="quarter" idx="12"/>
          </p:nvPr>
        </p:nvSpPr>
        <p:spPr/>
        <p:txBody>
          <a:bodyPr/>
          <a:lstStyle/>
          <a:p>
            <a:fld id="{1F8591B8-DFC0-4ADA-AD81-927130C975B8}" type="slidenum">
              <a:rPr lang="he-IL" smtClean="0"/>
              <a:t>‹#›</a:t>
            </a:fld>
            <a:endParaRPr lang="he-IL"/>
          </a:p>
        </p:txBody>
      </p:sp>
    </p:spTree>
    <p:extLst>
      <p:ext uri="{BB962C8B-B14F-4D97-AF65-F5344CB8AC3E}">
        <p14:creationId xmlns:p14="http://schemas.microsoft.com/office/powerpoint/2010/main" val="398017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CD4CAD-CF64-F1D4-9586-E2A9547E19A0}"/>
              </a:ext>
            </a:extLst>
          </p:cNvPr>
          <p:cNvSpPr>
            <a:spLocks noGrp="1"/>
          </p:cNvSpPr>
          <p:nvPr>
            <p:ph type="title"/>
          </p:nvPr>
        </p:nvSpPr>
        <p:spPr>
          <a:xfrm>
            <a:off x="839790" y="457200"/>
            <a:ext cx="3932236"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BE12DB0-3351-A7D5-33FE-DDE92FE02AAC}"/>
              </a:ext>
            </a:extLst>
          </p:cNvPr>
          <p:cNvSpPr>
            <a:spLocks noGrp="1"/>
          </p:cNvSpPr>
          <p:nvPr>
            <p:ph idx="1"/>
          </p:nvPr>
        </p:nvSpPr>
        <p:spPr>
          <a:xfrm>
            <a:off x="5183188" y="987426"/>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0B603F0-E2D5-2588-A1BF-AD3EDE87667E}"/>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1820462-BFB9-EA39-132B-ED0578165DCF}"/>
              </a:ext>
            </a:extLst>
          </p:cNvPr>
          <p:cNvSpPr>
            <a:spLocks noGrp="1"/>
          </p:cNvSpPr>
          <p:nvPr>
            <p:ph type="dt" sz="half" idx="10"/>
          </p:nvPr>
        </p:nvSpPr>
        <p:spPr/>
        <p:txBody>
          <a:bodyPr/>
          <a:lstStyle/>
          <a:p>
            <a:fld id="{E47103F5-DC7F-44F5-922D-3ED7A00F3384}" type="datetimeFigureOut">
              <a:rPr lang="he-IL" smtClean="0"/>
              <a:t>ה'/אלול/תשפ"ד</a:t>
            </a:fld>
            <a:endParaRPr lang="he-IL"/>
          </a:p>
        </p:txBody>
      </p:sp>
      <p:sp>
        <p:nvSpPr>
          <p:cNvPr id="6" name="מציין מיקום של כותרת תחתונה 5">
            <a:extLst>
              <a:ext uri="{FF2B5EF4-FFF2-40B4-BE49-F238E27FC236}">
                <a16:creationId xmlns:a16="http://schemas.microsoft.com/office/drawing/2014/main" id="{2346C57A-0D4B-0A12-DB0F-F124616935F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18407A1-2419-1140-4DA7-E86D3DEC6291}"/>
              </a:ext>
            </a:extLst>
          </p:cNvPr>
          <p:cNvSpPr>
            <a:spLocks noGrp="1"/>
          </p:cNvSpPr>
          <p:nvPr>
            <p:ph type="sldNum" sz="quarter" idx="12"/>
          </p:nvPr>
        </p:nvSpPr>
        <p:spPr/>
        <p:txBody>
          <a:bodyPr/>
          <a:lstStyle/>
          <a:p>
            <a:fld id="{1F8591B8-DFC0-4ADA-AD81-927130C975B8}" type="slidenum">
              <a:rPr lang="he-IL" smtClean="0"/>
              <a:t>‹#›</a:t>
            </a:fld>
            <a:endParaRPr lang="he-IL"/>
          </a:p>
        </p:txBody>
      </p:sp>
    </p:spTree>
    <p:extLst>
      <p:ext uri="{BB962C8B-B14F-4D97-AF65-F5344CB8AC3E}">
        <p14:creationId xmlns:p14="http://schemas.microsoft.com/office/powerpoint/2010/main" val="172490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758F69-00C3-24A7-A958-2598AAD7CCF3}"/>
              </a:ext>
            </a:extLst>
          </p:cNvPr>
          <p:cNvSpPr>
            <a:spLocks noGrp="1"/>
          </p:cNvSpPr>
          <p:nvPr>
            <p:ph type="title"/>
          </p:nvPr>
        </p:nvSpPr>
        <p:spPr>
          <a:xfrm>
            <a:off x="839790" y="457200"/>
            <a:ext cx="3932236"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48A9B332-1A4D-D23B-802F-36DB55C6F931}"/>
              </a:ext>
            </a:extLst>
          </p:cNvPr>
          <p:cNvSpPr>
            <a:spLocks noGrp="1"/>
          </p:cNvSpPr>
          <p:nvPr>
            <p:ph type="pic" idx="1"/>
          </p:nvPr>
        </p:nvSpPr>
        <p:spPr>
          <a:xfrm>
            <a:off x="5183188" y="987426"/>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he-IL"/>
          </a:p>
        </p:txBody>
      </p:sp>
      <p:sp>
        <p:nvSpPr>
          <p:cNvPr id="4" name="מציין מיקום טקסט 3">
            <a:extLst>
              <a:ext uri="{FF2B5EF4-FFF2-40B4-BE49-F238E27FC236}">
                <a16:creationId xmlns:a16="http://schemas.microsoft.com/office/drawing/2014/main" id="{172233E0-D933-62C0-45BD-DE8CC85A5A0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6910010-65E5-A694-40BA-3F145D462350}"/>
              </a:ext>
            </a:extLst>
          </p:cNvPr>
          <p:cNvSpPr>
            <a:spLocks noGrp="1"/>
          </p:cNvSpPr>
          <p:nvPr>
            <p:ph type="dt" sz="half" idx="10"/>
          </p:nvPr>
        </p:nvSpPr>
        <p:spPr/>
        <p:txBody>
          <a:bodyPr/>
          <a:lstStyle/>
          <a:p>
            <a:fld id="{E47103F5-DC7F-44F5-922D-3ED7A00F3384}" type="datetimeFigureOut">
              <a:rPr lang="he-IL" smtClean="0"/>
              <a:t>ה'/אלול/תשפ"ד</a:t>
            </a:fld>
            <a:endParaRPr lang="he-IL"/>
          </a:p>
        </p:txBody>
      </p:sp>
      <p:sp>
        <p:nvSpPr>
          <p:cNvPr id="6" name="מציין מיקום של כותרת תחתונה 5">
            <a:extLst>
              <a:ext uri="{FF2B5EF4-FFF2-40B4-BE49-F238E27FC236}">
                <a16:creationId xmlns:a16="http://schemas.microsoft.com/office/drawing/2014/main" id="{66BAC40E-8240-E87B-B3D8-C9EA602CABF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0103827-2621-B77B-3037-95793D993B18}"/>
              </a:ext>
            </a:extLst>
          </p:cNvPr>
          <p:cNvSpPr>
            <a:spLocks noGrp="1"/>
          </p:cNvSpPr>
          <p:nvPr>
            <p:ph type="sldNum" sz="quarter" idx="12"/>
          </p:nvPr>
        </p:nvSpPr>
        <p:spPr/>
        <p:txBody>
          <a:bodyPr/>
          <a:lstStyle/>
          <a:p>
            <a:fld id="{1F8591B8-DFC0-4ADA-AD81-927130C975B8}" type="slidenum">
              <a:rPr lang="he-IL" smtClean="0"/>
              <a:t>‹#›</a:t>
            </a:fld>
            <a:endParaRPr lang="he-IL"/>
          </a:p>
        </p:txBody>
      </p:sp>
    </p:spTree>
    <p:extLst>
      <p:ext uri="{BB962C8B-B14F-4D97-AF65-F5344CB8AC3E}">
        <p14:creationId xmlns:p14="http://schemas.microsoft.com/office/powerpoint/2010/main" val="309646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FB0D8C4C-8403-6A59-143C-B23D5E03FB92}"/>
              </a:ext>
            </a:extLst>
          </p:cNvPr>
          <p:cNvSpPr>
            <a:spLocks noGrp="1"/>
          </p:cNvSpPr>
          <p:nvPr>
            <p:ph type="title"/>
          </p:nvPr>
        </p:nvSpPr>
        <p:spPr>
          <a:xfrm>
            <a:off x="838202" y="365126"/>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5015512-3748-DBC5-FABF-F84CC08FB739}"/>
              </a:ext>
            </a:extLst>
          </p:cNvPr>
          <p:cNvSpPr>
            <a:spLocks noGrp="1"/>
          </p:cNvSpPr>
          <p:nvPr>
            <p:ph type="body" idx="1"/>
          </p:nvPr>
        </p:nvSpPr>
        <p:spPr>
          <a:xfrm>
            <a:off x="838202"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FA1DE50-E458-AA07-3235-B786D1BD71AE}"/>
              </a:ext>
            </a:extLst>
          </p:cNvPr>
          <p:cNvSpPr>
            <a:spLocks noGrp="1"/>
          </p:cNvSpPr>
          <p:nvPr>
            <p:ph type="dt" sz="half" idx="2"/>
          </p:nvPr>
        </p:nvSpPr>
        <p:spPr>
          <a:xfrm>
            <a:off x="8610601" y="6356351"/>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E47103F5-DC7F-44F5-922D-3ED7A00F3384}" type="datetimeFigureOut">
              <a:rPr lang="he-IL" smtClean="0"/>
              <a:t>ה'/אלול/תשפ"ד</a:t>
            </a:fld>
            <a:endParaRPr lang="he-IL"/>
          </a:p>
        </p:txBody>
      </p:sp>
      <p:sp>
        <p:nvSpPr>
          <p:cNvPr id="5" name="מציין מיקום של כותרת תחתונה 4">
            <a:extLst>
              <a:ext uri="{FF2B5EF4-FFF2-40B4-BE49-F238E27FC236}">
                <a16:creationId xmlns:a16="http://schemas.microsoft.com/office/drawing/2014/main" id="{BEF16915-3C54-56DF-4B4D-902C8E5A548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9A53359B-0567-80D3-37BA-1F195885332C}"/>
              </a:ext>
            </a:extLst>
          </p:cNvPr>
          <p:cNvSpPr>
            <a:spLocks noGrp="1"/>
          </p:cNvSpPr>
          <p:nvPr>
            <p:ph type="sldNum" sz="quarter" idx="4"/>
          </p:nvPr>
        </p:nvSpPr>
        <p:spPr>
          <a:xfrm>
            <a:off x="838201" y="6356351"/>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1F8591B8-DFC0-4ADA-AD81-927130C975B8}" type="slidenum">
              <a:rPr lang="he-IL" smtClean="0"/>
              <a:t>‹#›</a:t>
            </a:fld>
            <a:endParaRPr lang="he-IL"/>
          </a:p>
        </p:txBody>
      </p:sp>
    </p:spTree>
    <p:extLst>
      <p:ext uri="{BB962C8B-B14F-4D97-AF65-F5344CB8AC3E}">
        <p14:creationId xmlns:p14="http://schemas.microsoft.com/office/powerpoint/2010/main" val="189127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11"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r" defTabSz="914411" rtl="1"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r" defTabSz="914411"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r" defTabSz="914411"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r" defTabSz="914411" rtl="1"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r" defTabSz="914411" rtl="1"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r" defTabSz="914411" rtl="1"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r" defTabSz="914411" rtl="1"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r" defTabSz="914411" rtl="1"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r" defTabSz="914411" rtl="1"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he-IL"/>
      </a:defPPr>
      <a:lvl1pPr marL="0" algn="r" defTabSz="914411" rtl="1" eaLnBrk="1" latinLnBrk="0" hangingPunct="1">
        <a:defRPr sz="1801" kern="1200">
          <a:solidFill>
            <a:schemeClr val="tx1"/>
          </a:solidFill>
          <a:latin typeface="+mn-lt"/>
          <a:ea typeface="+mn-ea"/>
          <a:cs typeface="+mn-cs"/>
        </a:defRPr>
      </a:lvl1pPr>
      <a:lvl2pPr marL="457206" algn="r" defTabSz="914411" rtl="1" eaLnBrk="1" latinLnBrk="0" hangingPunct="1">
        <a:defRPr sz="1801" kern="1200">
          <a:solidFill>
            <a:schemeClr val="tx1"/>
          </a:solidFill>
          <a:latin typeface="+mn-lt"/>
          <a:ea typeface="+mn-ea"/>
          <a:cs typeface="+mn-cs"/>
        </a:defRPr>
      </a:lvl2pPr>
      <a:lvl3pPr marL="914411" algn="r" defTabSz="914411" rtl="1" eaLnBrk="1" latinLnBrk="0" hangingPunct="1">
        <a:defRPr sz="1801" kern="1200">
          <a:solidFill>
            <a:schemeClr val="tx1"/>
          </a:solidFill>
          <a:latin typeface="+mn-lt"/>
          <a:ea typeface="+mn-ea"/>
          <a:cs typeface="+mn-cs"/>
        </a:defRPr>
      </a:lvl3pPr>
      <a:lvl4pPr marL="1371617" algn="r" defTabSz="914411" rtl="1" eaLnBrk="1" latinLnBrk="0" hangingPunct="1">
        <a:defRPr sz="1801" kern="1200">
          <a:solidFill>
            <a:schemeClr val="tx1"/>
          </a:solidFill>
          <a:latin typeface="+mn-lt"/>
          <a:ea typeface="+mn-ea"/>
          <a:cs typeface="+mn-cs"/>
        </a:defRPr>
      </a:lvl4pPr>
      <a:lvl5pPr marL="1828823" algn="r" defTabSz="914411" rtl="1" eaLnBrk="1" latinLnBrk="0" hangingPunct="1">
        <a:defRPr sz="1801" kern="1200">
          <a:solidFill>
            <a:schemeClr val="tx1"/>
          </a:solidFill>
          <a:latin typeface="+mn-lt"/>
          <a:ea typeface="+mn-ea"/>
          <a:cs typeface="+mn-cs"/>
        </a:defRPr>
      </a:lvl5pPr>
      <a:lvl6pPr marL="2286029" algn="r" defTabSz="914411" rtl="1" eaLnBrk="1" latinLnBrk="0" hangingPunct="1">
        <a:defRPr sz="1801" kern="1200">
          <a:solidFill>
            <a:schemeClr val="tx1"/>
          </a:solidFill>
          <a:latin typeface="+mn-lt"/>
          <a:ea typeface="+mn-ea"/>
          <a:cs typeface="+mn-cs"/>
        </a:defRPr>
      </a:lvl6pPr>
      <a:lvl7pPr marL="2743234" algn="r" defTabSz="914411" rtl="1" eaLnBrk="1" latinLnBrk="0" hangingPunct="1">
        <a:defRPr sz="1801" kern="1200">
          <a:solidFill>
            <a:schemeClr val="tx1"/>
          </a:solidFill>
          <a:latin typeface="+mn-lt"/>
          <a:ea typeface="+mn-ea"/>
          <a:cs typeface="+mn-cs"/>
        </a:defRPr>
      </a:lvl7pPr>
      <a:lvl8pPr marL="3200440" algn="r" defTabSz="914411" rtl="1" eaLnBrk="1" latinLnBrk="0" hangingPunct="1">
        <a:defRPr sz="1801" kern="1200">
          <a:solidFill>
            <a:schemeClr val="tx1"/>
          </a:solidFill>
          <a:latin typeface="+mn-lt"/>
          <a:ea typeface="+mn-ea"/>
          <a:cs typeface="+mn-cs"/>
        </a:defRPr>
      </a:lvl8pPr>
      <a:lvl9pPr marL="3657646" algn="r" defTabSz="914411" rtl="1"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טבלה 5">
            <a:extLst>
              <a:ext uri="{FF2B5EF4-FFF2-40B4-BE49-F238E27FC236}">
                <a16:creationId xmlns:a16="http://schemas.microsoft.com/office/drawing/2014/main" id="{0CAA57D9-69D1-B4F6-DDE1-CA7778A91419}"/>
              </a:ext>
            </a:extLst>
          </p:cNvPr>
          <p:cNvGraphicFramePr>
            <a:graphicFrameLocks noGrp="1"/>
          </p:cNvGraphicFramePr>
          <p:nvPr>
            <p:extLst>
              <p:ext uri="{D42A27DB-BD31-4B8C-83A1-F6EECF244321}">
                <p14:modId xmlns:p14="http://schemas.microsoft.com/office/powerpoint/2010/main" val="4154736430"/>
              </p:ext>
            </p:extLst>
          </p:nvPr>
        </p:nvGraphicFramePr>
        <p:xfrm>
          <a:off x="-4" y="-248000"/>
          <a:ext cx="7878444" cy="3190249"/>
        </p:xfrm>
        <a:graphic>
          <a:graphicData uri="http://schemas.openxmlformats.org/drawingml/2006/table">
            <a:tbl>
              <a:tblPr rtl="1" firstRow="1" bandRow="1">
                <a:tableStyleId>{5C22544A-7EE6-4342-B048-85BDC9FD1C3A}</a:tableStyleId>
              </a:tblPr>
              <a:tblGrid>
                <a:gridCol w="1969611">
                  <a:extLst>
                    <a:ext uri="{9D8B030D-6E8A-4147-A177-3AD203B41FA5}">
                      <a16:colId xmlns:a16="http://schemas.microsoft.com/office/drawing/2014/main" val="3629467830"/>
                    </a:ext>
                  </a:extLst>
                </a:gridCol>
                <a:gridCol w="1969611">
                  <a:extLst>
                    <a:ext uri="{9D8B030D-6E8A-4147-A177-3AD203B41FA5}">
                      <a16:colId xmlns:a16="http://schemas.microsoft.com/office/drawing/2014/main" val="3972920785"/>
                    </a:ext>
                  </a:extLst>
                </a:gridCol>
                <a:gridCol w="1969611">
                  <a:extLst>
                    <a:ext uri="{9D8B030D-6E8A-4147-A177-3AD203B41FA5}">
                      <a16:colId xmlns:a16="http://schemas.microsoft.com/office/drawing/2014/main" val="474844165"/>
                    </a:ext>
                  </a:extLst>
                </a:gridCol>
                <a:gridCol w="1969611">
                  <a:extLst>
                    <a:ext uri="{9D8B030D-6E8A-4147-A177-3AD203B41FA5}">
                      <a16:colId xmlns:a16="http://schemas.microsoft.com/office/drawing/2014/main" val="2350708785"/>
                    </a:ext>
                  </a:extLst>
                </a:gridCol>
              </a:tblGrid>
              <a:tr h="370841">
                <a:tc>
                  <a:txBody>
                    <a:bodyPr/>
                    <a:lstStyle/>
                    <a:p>
                      <a:pPr algn="ctr" rtl="0"/>
                      <a:r>
                        <a:rPr lang="en-US" sz="1100"/>
                        <a:t>Extra[3]</a:t>
                      </a:r>
                      <a:endParaRPr lang="he-IL" sz="1100" dirty="0"/>
                    </a:p>
                  </a:txBody>
                  <a:tcPr marT="45721" marB="45721"/>
                </a:tc>
                <a:tc>
                  <a:txBody>
                    <a:bodyPr/>
                    <a:lstStyle/>
                    <a:p>
                      <a:pPr algn="ctr" rtl="0"/>
                      <a:r>
                        <a:rPr lang="en-US" sz="1100" dirty="0"/>
                        <a:t>Info[2]</a:t>
                      </a:r>
                      <a:endParaRPr lang="he-IL" sz="1100" dirty="0"/>
                    </a:p>
                  </a:txBody>
                  <a:tcPr marT="45721" marB="45721"/>
                </a:tc>
                <a:tc>
                  <a:txBody>
                    <a:bodyPr/>
                    <a:lstStyle/>
                    <a:p>
                      <a:pPr algn="ctr" rtl="0"/>
                      <a:r>
                        <a:rPr lang="en-US" sz="1100" dirty="0"/>
                        <a:t>Action[1]</a:t>
                      </a:r>
                      <a:endParaRPr lang="he-IL" sz="1100" dirty="0"/>
                    </a:p>
                  </a:txBody>
                  <a:tcPr marT="45721" marB="45721"/>
                </a:tc>
                <a:tc>
                  <a:txBody>
                    <a:bodyPr/>
                    <a:lstStyle/>
                    <a:p>
                      <a:pPr algn="ctr" rtl="0"/>
                      <a:r>
                        <a:rPr lang="en-US" sz="1100" dirty="0"/>
                        <a:t>Cycle[0]</a:t>
                      </a:r>
                      <a:endParaRPr lang="he-IL" sz="1100" dirty="0"/>
                    </a:p>
                  </a:txBody>
                  <a:tcPr marT="45721" marB="45721"/>
                </a:tc>
                <a:extLst>
                  <a:ext uri="{0D108BD9-81ED-4DB2-BD59-A6C34878D82A}">
                    <a16:rowId xmlns:a16="http://schemas.microsoft.com/office/drawing/2014/main" val="4130595534"/>
                  </a:ext>
                </a:extLst>
              </a:tr>
              <a:tr h="370841">
                <a:tc>
                  <a:txBody>
                    <a:bodyPr/>
                    <a:lstStyle/>
                    <a:p>
                      <a:pPr algn="l" rtl="0"/>
                      <a:r>
                        <a:rPr lang="en-US" sz="1100" dirty="0"/>
                        <a:t>-</a:t>
                      </a:r>
                      <a:endParaRPr lang="he-IL" sz="1100" dirty="0"/>
                    </a:p>
                  </a:txBody>
                  <a:tcPr marT="45721" marB="45721"/>
                </a:tc>
                <a:tc>
                  <a:txBody>
                    <a:bodyPr/>
                    <a:lstStyle/>
                    <a:p>
                      <a:pPr algn="l" rtl="0"/>
                      <a:r>
                        <a:rPr lang="en-US" sz="1100" dirty="0"/>
                        <a:t>0:No </a:t>
                      </a:r>
                      <a:r>
                        <a:rPr lang="en-US" sz="1100"/>
                        <a:t>info needed</a:t>
                      </a:r>
                      <a:endParaRPr lang="he-IL" sz="1100" dirty="0"/>
                    </a:p>
                  </a:txBody>
                  <a:tcPr marT="45721" marB="45721"/>
                </a:tc>
                <a:tc>
                  <a:txBody>
                    <a:bodyPr/>
                    <a:lstStyle/>
                    <a:p>
                      <a:pPr algn="l" rtl="0"/>
                      <a:r>
                        <a:rPr lang="en-US" sz="1100" dirty="0"/>
                        <a:t>0-look at nothing</a:t>
                      </a:r>
                      <a:endParaRPr lang="he-IL" sz="1100" dirty="0"/>
                    </a:p>
                  </a:txBody>
                  <a:tcPr marT="45721" marB="45721"/>
                </a:tc>
                <a:tc>
                  <a:txBody>
                    <a:bodyPr/>
                    <a:lstStyle/>
                    <a:p>
                      <a:pPr algn="l" rtl="0"/>
                      <a:r>
                        <a:rPr lang="en-US" sz="1100" dirty="0"/>
                        <a:t>0-plants</a:t>
                      </a:r>
                      <a:endParaRPr lang="he-IL" sz="1100" dirty="0"/>
                    </a:p>
                  </a:txBody>
                  <a:tcPr marT="45721" marB="45721"/>
                </a:tc>
                <a:extLst>
                  <a:ext uri="{0D108BD9-81ED-4DB2-BD59-A6C34878D82A}">
                    <a16:rowId xmlns:a16="http://schemas.microsoft.com/office/drawing/2014/main" val="2715377234"/>
                  </a:ext>
                </a:extLst>
              </a:tr>
              <a:tr h="370841">
                <a:tc>
                  <a:txBody>
                    <a:bodyPr/>
                    <a:lstStyle/>
                    <a:p>
                      <a:pPr algn="l" rtl="0"/>
                      <a:r>
                        <a:rPr lang="en-US" sz="1100" dirty="0"/>
                        <a:t>-</a:t>
                      </a:r>
                      <a:endParaRPr lang="he-IL" sz="1100" dirty="0"/>
                    </a:p>
                  </a:txBody>
                  <a:tcPr marT="45721" marB="45721"/>
                </a:tc>
                <a:tc>
                  <a:txBody>
                    <a:bodyPr/>
                    <a:lstStyle/>
                    <a:p>
                      <a:pPr algn="l" rtl="0"/>
                      <a:r>
                        <a:rPr lang="en-US" sz="1100" dirty="0"/>
                        <a:t>1:[Unit]</a:t>
                      </a:r>
                      <a:endParaRPr lang="he-IL" sz="1100" dirty="0"/>
                    </a:p>
                  </a:txBody>
                  <a:tcPr marT="45721" marB="45721"/>
                </a:tc>
                <a:tc>
                  <a:txBody>
                    <a:bodyPr/>
                    <a:lstStyle/>
                    <a:p>
                      <a:pPr algn="l" rtl="0"/>
                      <a:r>
                        <a:rPr lang="en-US" sz="1100" dirty="0"/>
                        <a:t>1-look at unit</a:t>
                      </a:r>
                      <a:endParaRPr lang="he-IL" sz="1100" dirty="0"/>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1-zombies</a:t>
                      </a:r>
                      <a:endParaRPr lang="he-IL" sz="1100" dirty="0"/>
                    </a:p>
                  </a:txBody>
                  <a:tcPr marT="45721" marB="45721"/>
                </a:tc>
                <a:extLst>
                  <a:ext uri="{0D108BD9-81ED-4DB2-BD59-A6C34878D82A}">
                    <a16:rowId xmlns:a16="http://schemas.microsoft.com/office/drawing/2014/main" val="814710377"/>
                  </a:ext>
                </a:extLst>
              </a:tr>
              <a:tr h="370841">
                <a:tc>
                  <a:txBody>
                    <a:bodyPr/>
                    <a:lstStyle/>
                    <a:p>
                      <a:pPr algn="l" rtl="0"/>
                      <a:r>
                        <a:rPr lang="en-US" sz="1100" dirty="0"/>
                        <a:t>-</a:t>
                      </a:r>
                      <a:endParaRPr lang="he-IL" sz="1100" dirty="0"/>
                    </a:p>
                  </a:txBody>
                  <a:tcPr marT="45721" marB="45721"/>
                </a:tc>
                <a:tc>
                  <a:txBody>
                    <a:bodyPr/>
                    <a:lstStyle/>
                    <a:p>
                      <a:pPr algn="l" rtl="0"/>
                      <a:r>
                        <a:rPr lang="en-US" sz="1100" dirty="0"/>
                        <a:t>2:[Unit]</a:t>
                      </a:r>
                      <a:endParaRPr lang="he-IL" sz="1100" dirty="0"/>
                    </a:p>
                  </a:txBody>
                  <a:tcPr marT="45721" marB="45721"/>
                </a:tc>
                <a:tc>
                  <a:txBody>
                    <a:bodyPr/>
                    <a:lstStyle/>
                    <a:p>
                      <a:pPr algn="l" rtl="0"/>
                      <a:r>
                        <a:rPr lang="en-US" sz="1100" dirty="0"/>
                        <a:t>2-select targets (Unused)</a:t>
                      </a:r>
                      <a:endParaRPr lang="he-IL" sz="1100" dirty="0"/>
                    </a:p>
                  </a:txBody>
                  <a:tcPr marT="45721" marB="45721"/>
                </a:tc>
                <a:tc>
                  <a:txBody>
                    <a:bodyPr/>
                    <a:lstStyle/>
                    <a:p>
                      <a:pPr algn="l" rtl="0"/>
                      <a:endParaRPr lang="he-IL" sz="1100" dirty="0"/>
                    </a:p>
                  </a:txBody>
                  <a:tcPr marT="45721" marB="45721"/>
                </a:tc>
                <a:extLst>
                  <a:ext uri="{0D108BD9-81ED-4DB2-BD59-A6C34878D82A}">
                    <a16:rowId xmlns:a16="http://schemas.microsoft.com/office/drawing/2014/main" val="1318609817"/>
                  </a:ext>
                </a:extLst>
              </a:tr>
              <a:tr h="370841">
                <a:tc>
                  <a:txBody>
                    <a:bodyPr/>
                    <a:lstStyle/>
                    <a:p>
                      <a:pPr algn="l" rtl="0"/>
                      <a:r>
                        <a:rPr lang="en-US" sz="1100" dirty="0"/>
                        <a:t>-</a:t>
                      </a:r>
                      <a:endParaRPr lang="he-IL" sz="1100" dirty="0"/>
                    </a:p>
                  </a:txBody>
                  <a:tcPr marT="45721" marB="45721"/>
                </a:tc>
                <a:tc>
                  <a:txBody>
                    <a:bodyPr/>
                    <a:lstStyle/>
                    <a:p>
                      <a:pPr algn="l" rtl="0"/>
                      <a:r>
                        <a:rPr lang="en-US" sz="1100" dirty="0"/>
                        <a:t>3:frames left(int)</a:t>
                      </a:r>
                      <a:endParaRPr lang="he-IL" sz="1100" dirty="0"/>
                    </a:p>
                  </a:txBody>
                  <a:tcPr marT="45721" marB="45721"/>
                </a:tc>
                <a:tc>
                  <a:txBody>
                    <a:bodyPr/>
                    <a:lstStyle/>
                    <a:p>
                      <a:pPr algn="l" rtl="0"/>
                      <a:r>
                        <a:rPr lang="en-US" sz="1100" dirty="0"/>
                        <a:t>3-waiting for animations</a:t>
                      </a:r>
                      <a:endParaRPr lang="he-IL" sz="1100" dirty="0"/>
                    </a:p>
                  </a:txBody>
                  <a:tcPr marT="45721" marB="45721"/>
                </a:tc>
                <a:tc>
                  <a:txBody>
                    <a:bodyPr/>
                    <a:lstStyle/>
                    <a:p>
                      <a:pPr algn="l" rtl="0"/>
                      <a:endParaRPr lang="he-IL" sz="1100" dirty="0"/>
                    </a:p>
                  </a:txBody>
                  <a:tcPr marT="45721" marB="45721"/>
                </a:tc>
                <a:extLst>
                  <a:ext uri="{0D108BD9-81ED-4DB2-BD59-A6C34878D82A}">
                    <a16:rowId xmlns:a16="http://schemas.microsoft.com/office/drawing/2014/main" val="4045945985"/>
                  </a:ext>
                </a:extLst>
              </a:tr>
              <a:tr h="416562">
                <a:tc>
                  <a:txBody>
                    <a:bodyPr/>
                    <a:lstStyle/>
                    <a:p>
                      <a:pPr algn="l" rtl="0"/>
                      <a:r>
                        <a:rPr lang="en-US" sz="1100" dirty="0"/>
                        <a:t>-one instance of </a:t>
                      </a:r>
                      <a:r>
                        <a:rPr lang="en-US" sz="1100" dirty="0" err="1"/>
                        <a:t>UnitClass</a:t>
                      </a:r>
                      <a:r>
                        <a:rPr lang="en-US" sz="1100" dirty="0"/>
                        <a:t> in -1,-1 for display purposes (Unit)</a:t>
                      </a:r>
                      <a:endParaRPr lang="he-IL" sz="1100" dirty="0"/>
                    </a:p>
                  </a:txBody>
                  <a:tcPr marT="45721" marB="45721"/>
                </a:tc>
                <a:tc>
                  <a:txBody>
                    <a:bodyPr/>
                    <a:lstStyle/>
                    <a:p>
                      <a:pPr algn="l" rtl="0"/>
                      <a:r>
                        <a:rPr lang="en-US" sz="1100" dirty="0"/>
                        <a:t>4:unit_to_create(</a:t>
                      </a:r>
                      <a:r>
                        <a:rPr lang="en-US" sz="1100" dirty="0" err="1"/>
                        <a:t>UnitClass</a:t>
                      </a:r>
                      <a:r>
                        <a:rPr lang="en-US" sz="1100" dirty="0"/>
                        <a:t>)</a:t>
                      </a:r>
                      <a:endParaRPr lang="he-IL" sz="1100" dirty="0"/>
                    </a:p>
                  </a:txBody>
                  <a:tcPr marT="45721" marB="45721"/>
                </a:tc>
                <a:tc>
                  <a:txBody>
                    <a:bodyPr/>
                    <a:lstStyle/>
                    <a:p>
                      <a:pPr algn="l" rtl="0"/>
                      <a:r>
                        <a:rPr lang="en-US" sz="1100" dirty="0"/>
                        <a:t>4-plant new unit</a:t>
                      </a:r>
                      <a:endParaRPr lang="he-IL" sz="1100" dirty="0"/>
                    </a:p>
                  </a:txBody>
                  <a:tcPr marT="45721" marB="45721"/>
                </a:tc>
                <a:tc>
                  <a:txBody>
                    <a:bodyPr/>
                    <a:lstStyle/>
                    <a:p>
                      <a:pPr algn="l" rtl="0"/>
                      <a:endParaRPr lang="he-IL" sz="1100" dirty="0"/>
                    </a:p>
                  </a:txBody>
                  <a:tcPr marT="45721" marB="45721"/>
                </a:tc>
                <a:extLst>
                  <a:ext uri="{0D108BD9-81ED-4DB2-BD59-A6C34878D82A}">
                    <a16:rowId xmlns:a16="http://schemas.microsoft.com/office/drawing/2014/main" val="89202967"/>
                  </a:ext>
                </a:extLst>
              </a:tr>
              <a:tr h="370841">
                <a:tc>
                  <a:txBody>
                    <a:bodyPr/>
                    <a:lstStyle/>
                    <a:p>
                      <a:pPr algn="l" rtl="0"/>
                      <a:endParaRPr lang="he-IL" sz="1100" dirty="0"/>
                    </a:p>
                  </a:txBody>
                  <a:tcPr marT="45721" marB="45721"/>
                </a:tc>
                <a:tc>
                  <a:txBody>
                    <a:bodyPr/>
                    <a:lstStyle/>
                    <a:p>
                      <a:pPr algn="l" rtl="0"/>
                      <a:r>
                        <a:rPr lang="en-US" sz="1100" dirty="0"/>
                        <a:t>5: The new Type - </a:t>
                      </a:r>
                      <a:r>
                        <a:rPr lang="en-US" sz="1100" dirty="0" err="1"/>
                        <a:t>UnitClass</a:t>
                      </a:r>
                      <a:endParaRPr lang="he-IL" sz="1100" dirty="0"/>
                    </a:p>
                  </a:txBody>
                  <a:tcPr marT="45721" marB="45721"/>
                </a:tc>
                <a:tc>
                  <a:txBody>
                    <a:bodyPr/>
                    <a:lstStyle/>
                    <a:p>
                      <a:pPr algn="l" rtl="0"/>
                      <a:r>
                        <a:rPr lang="en-US" sz="1100" dirty="0"/>
                        <a:t>5 – assign unit type drawn</a:t>
                      </a:r>
                      <a:endParaRPr lang="he-IL" sz="1100" dirty="0"/>
                    </a:p>
                  </a:txBody>
                  <a:tcPr marT="45721" marB="45721"/>
                </a:tc>
                <a:tc>
                  <a:txBody>
                    <a:bodyPr/>
                    <a:lstStyle/>
                    <a:p>
                      <a:pPr algn="l" rtl="0"/>
                      <a:endParaRPr lang="he-IL" sz="1100" dirty="0"/>
                    </a:p>
                  </a:txBody>
                  <a:tcPr marT="45721" marB="45721"/>
                </a:tc>
                <a:extLst>
                  <a:ext uri="{0D108BD9-81ED-4DB2-BD59-A6C34878D82A}">
                    <a16:rowId xmlns:a16="http://schemas.microsoft.com/office/drawing/2014/main" val="3633507714"/>
                  </a:ext>
                </a:extLst>
              </a:tr>
              <a:tr h="370841">
                <a:tc>
                  <a:txBody>
                    <a:bodyPr/>
                    <a:lstStyle/>
                    <a:p>
                      <a:pPr algn="l" rtl="0"/>
                      <a:endParaRPr lang="he-IL" sz="1100" dirty="0"/>
                    </a:p>
                  </a:txBody>
                  <a:tcPr marT="45721" marB="45721"/>
                </a:tc>
                <a:tc>
                  <a:txBody>
                    <a:bodyPr/>
                    <a:lstStyle/>
                    <a:p>
                      <a:pPr algn="l" rtl="0"/>
                      <a:endParaRPr lang="he-IL" sz="1100" dirty="0"/>
                    </a:p>
                  </a:txBody>
                  <a:tcPr marT="45721" marB="45721"/>
                </a:tc>
                <a:tc>
                  <a:txBody>
                    <a:bodyPr/>
                    <a:lstStyle/>
                    <a:p>
                      <a:pPr algn="l" rtl="0"/>
                      <a:endParaRPr lang="he-IL" sz="1100" dirty="0"/>
                    </a:p>
                  </a:txBody>
                  <a:tcPr marT="45721" marB="45721"/>
                </a:tc>
                <a:tc>
                  <a:txBody>
                    <a:bodyPr/>
                    <a:lstStyle/>
                    <a:p>
                      <a:pPr algn="l" rtl="0"/>
                      <a:endParaRPr lang="he-IL" sz="1100" dirty="0"/>
                    </a:p>
                  </a:txBody>
                  <a:tcPr marT="45721" marB="45721"/>
                </a:tc>
                <a:extLst>
                  <a:ext uri="{0D108BD9-81ED-4DB2-BD59-A6C34878D82A}">
                    <a16:rowId xmlns:a16="http://schemas.microsoft.com/office/drawing/2014/main" val="1737355369"/>
                  </a:ext>
                </a:extLst>
              </a:tr>
            </a:tbl>
          </a:graphicData>
        </a:graphic>
      </p:graphicFrame>
    </p:spTree>
    <p:extLst>
      <p:ext uri="{BB962C8B-B14F-4D97-AF65-F5344CB8AC3E}">
        <p14:creationId xmlns:p14="http://schemas.microsoft.com/office/powerpoint/2010/main" val="434064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8CB4F24-F7B2-3F77-A178-0031AFFE0112}"/>
              </a:ext>
            </a:extLst>
          </p:cNvPr>
          <p:cNvSpPr txBox="1"/>
          <p:nvPr/>
        </p:nvSpPr>
        <p:spPr>
          <a:xfrm>
            <a:off x="362142" y="1720158"/>
            <a:ext cx="11271564" cy="923714"/>
          </a:xfrm>
          <a:prstGeom prst="rect">
            <a:avLst/>
          </a:prstGeom>
          <a:noFill/>
        </p:spPr>
        <p:txBody>
          <a:bodyPr wrap="square" rtlCol="1">
            <a:spAutoFit/>
          </a:bodyPr>
          <a:lstStyle/>
          <a:p>
            <a:r>
              <a:rPr lang="he-IL" sz="1801" dirty="0"/>
              <a:t>מסך זה מאפשר למשתמש לשנות פרטים בחוויה שלו. כרגע, יש תמיכה בכיבוי והדלקת החלקיקים בזמן המשחק (נפלטים בעת פגיעה). הגדרות אלה נשמרות לאחר שינוי להרצות הבאות.</a:t>
            </a:r>
          </a:p>
          <a:p>
            <a:r>
              <a:rPr lang="he-IL" sz="1801" dirty="0"/>
              <a:t>ממסך זה אפשר ללחוץ על הכפתור עליו כתוב </a:t>
            </a:r>
            <a:r>
              <a:rPr lang="en-US" sz="1801" dirty="0"/>
              <a:t>START</a:t>
            </a:r>
            <a:r>
              <a:rPr lang="he-IL" sz="1801" dirty="0"/>
              <a:t> כדי לחזור לתפריט הראשי.</a:t>
            </a:r>
          </a:p>
        </p:txBody>
      </p:sp>
      <p:sp>
        <p:nvSpPr>
          <p:cNvPr id="6" name="תיבת טקסט 5">
            <a:extLst>
              <a:ext uri="{FF2B5EF4-FFF2-40B4-BE49-F238E27FC236}">
                <a16:creationId xmlns:a16="http://schemas.microsoft.com/office/drawing/2014/main" id="{0A0B044C-AD4C-D17E-5DF6-1BC7F2A53346}"/>
              </a:ext>
            </a:extLst>
          </p:cNvPr>
          <p:cNvSpPr txBox="1"/>
          <p:nvPr/>
        </p:nvSpPr>
        <p:spPr>
          <a:xfrm>
            <a:off x="3249540" y="-1"/>
            <a:ext cx="5692921" cy="1015663"/>
          </a:xfrm>
          <a:prstGeom prst="rect">
            <a:avLst/>
          </a:prstGeom>
          <a:noFill/>
        </p:spPr>
        <p:txBody>
          <a:bodyPr wrap="square" rtlCol="1">
            <a:spAutoFit/>
          </a:bodyPr>
          <a:lstStyle/>
          <a:p>
            <a:pPr algn="ctr"/>
            <a:r>
              <a:rPr lang="he-IL" sz="6000" dirty="0"/>
              <a:t>מסך ההגדרות</a:t>
            </a:r>
          </a:p>
        </p:txBody>
      </p:sp>
      <p:pic>
        <p:nvPicPr>
          <p:cNvPr id="3" name="תמונה 2">
            <a:extLst>
              <a:ext uri="{FF2B5EF4-FFF2-40B4-BE49-F238E27FC236}">
                <a16:creationId xmlns:a16="http://schemas.microsoft.com/office/drawing/2014/main" id="{60F5763A-48D3-959F-5978-3DEB94F18864}"/>
              </a:ext>
            </a:extLst>
          </p:cNvPr>
          <p:cNvPicPr>
            <a:picLocks noChangeAspect="1"/>
          </p:cNvPicPr>
          <p:nvPr/>
        </p:nvPicPr>
        <p:blipFill>
          <a:blip r:embed="rId2"/>
          <a:stretch>
            <a:fillRect/>
          </a:stretch>
        </p:blipFill>
        <p:spPr>
          <a:xfrm>
            <a:off x="3276180" y="3357568"/>
            <a:ext cx="5639641" cy="3191348"/>
          </a:xfrm>
          <a:prstGeom prst="rect">
            <a:avLst/>
          </a:prstGeom>
        </p:spPr>
      </p:pic>
      <p:sp>
        <p:nvSpPr>
          <p:cNvPr id="5" name="תיבת טקסט 4">
            <a:extLst>
              <a:ext uri="{FF2B5EF4-FFF2-40B4-BE49-F238E27FC236}">
                <a16:creationId xmlns:a16="http://schemas.microsoft.com/office/drawing/2014/main" id="{2C427383-8399-EF5E-2E38-417929BEE95B}"/>
              </a:ext>
            </a:extLst>
          </p:cNvPr>
          <p:cNvSpPr txBox="1"/>
          <p:nvPr/>
        </p:nvSpPr>
        <p:spPr>
          <a:xfrm>
            <a:off x="3062515" y="3845181"/>
            <a:ext cx="1310309" cy="369460"/>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801" dirty="0"/>
              <a:t>תפריט ראשי</a:t>
            </a:r>
          </a:p>
        </p:txBody>
      </p:sp>
      <p:sp>
        <p:nvSpPr>
          <p:cNvPr id="7" name="תיבת טקסט 6">
            <a:extLst>
              <a:ext uri="{FF2B5EF4-FFF2-40B4-BE49-F238E27FC236}">
                <a16:creationId xmlns:a16="http://schemas.microsoft.com/office/drawing/2014/main" id="{56E730AB-5B06-AB8C-5B6E-7DFC5103800F}"/>
              </a:ext>
            </a:extLst>
          </p:cNvPr>
          <p:cNvSpPr txBox="1"/>
          <p:nvPr/>
        </p:nvSpPr>
        <p:spPr>
          <a:xfrm>
            <a:off x="4201743" y="5012382"/>
            <a:ext cx="1310309" cy="646587"/>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801" dirty="0"/>
              <a:t>כיבוי\הדלקת חלקיקים</a:t>
            </a:r>
          </a:p>
        </p:txBody>
      </p:sp>
      <p:sp>
        <p:nvSpPr>
          <p:cNvPr id="8" name="חץ: למטה 7">
            <a:extLst>
              <a:ext uri="{FF2B5EF4-FFF2-40B4-BE49-F238E27FC236}">
                <a16:creationId xmlns:a16="http://schemas.microsoft.com/office/drawing/2014/main" id="{8E204842-C76A-D8B9-5CC6-5D3B3FF51C27}"/>
              </a:ext>
            </a:extLst>
          </p:cNvPr>
          <p:cNvSpPr/>
          <p:nvPr/>
        </p:nvSpPr>
        <p:spPr>
          <a:xfrm flipV="1">
            <a:off x="4616980" y="3693814"/>
            <a:ext cx="479835" cy="13185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sz="1801"/>
          </a:p>
        </p:txBody>
      </p:sp>
    </p:spTree>
    <p:extLst>
      <p:ext uri="{BB962C8B-B14F-4D97-AF65-F5344CB8AC3E}">
        <p14:creationId xmlns:p14="http://schemas.microsoft.com/office/powerpoint/2010/main" val="67640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8CB4F24-F7B2-3F77-A178-0031AFFE0112}"/>
              </a:ext>
            </a:extLst>
          </p:cNvPr>
          <p:cNvSpPr txBox="1"/>
          <p:nvPr/>
        </p:nvSpPr>
        <p:spPr>
          <a:xfrm>
            <a:off x="362142" y="1720157"/>
            <a:ext cx="11271564" cy="1477969"/>
          </a:xfrm>
          <a:prstGeom prst="rect">
            <a:avLst/>
          </a:prstGeom>
          <a:noFill/>
        </p:spPr>
        <p:txBody>
          <a:bodyPr wrap="square" rtlCol="1">
            <a:spAutoFit/>
          </a:bodyPr>
          <a:lstStyle/>
          <a:p>
            <a:r>
              <a:rPr lang="he-IL" sz="1801" dirty="0"/>
              <a:t>במסך זה, מחשבך ינסה לתקשר עם השרת, אז עלול להיווצר פרק זמן של מספר שניות בו התוכנה לא תגיב. מדובר </a:t>
            </a:r>
            <a:r>
              <a:rPr lang="he-IL" sz="1801" dirty="0" err="1"/>
              <a:t>בנסיונה</a:t>
            </a:r>
            <a:r>
              <a:rPr lang="he-IL" sz="1801" dirty="0"/>
              <a:t> של התוכנה לבסס קשר עם השרת והדבר רגיל לחלוטין.</a:t>
            </a:r>
          </a:p>
          <a:p>
            <a:endParaRPr lang="he-IL" sz="1801" dirty="0"/>
          </a:p>
          <a:p>
            <a:r>
              <a:rPr lang="he-IL" sz="1801" dirty="0"/>
              <a:t>לאחר מכן יהיה אפשרי ללחוץ על הכפתורים השונים כדי לאותת לשרת שאתה מעוניין לשחק בתור הקבוצה שעל הכפתור.</a:t>
            </a:r>
          </a:p>
          <a:p>
            <a:r>
              <a:rPr lang="he-IL" sz="1801" dirty="0"/>
              <a:t>כאשר השרת ימצא שחקן לצוות אותך עמו, תועברו מיד שניכם למשחק המקוון.</a:t>
            </a:r>
          </a:p>
        </p:txBody>
      </p:sp>
      <p:sp>
        <p:nvSpPr>
          <p:cNvPr id="6" name="תיבת טקסט 5">
            <a:extLst>
              <a:ext uri="{FF2B5EF4-FFF2-40B4-BE49-F238E27FC236}">
                <a16:creationId xmlns:a16="http://schemas.microsoft.com/office/drawing/2014/main" id="{0A0B044C-AD4C-D17E-5DF6-1BC7F2A53346}"/>
              </a:ext>
            </a:extLst>
          </p:cNvPr>
          <p:cNvSpPr txBox="1"/>
          <p:nvPr/>
        </p:nvSpPr>
        <p:spPr>
          <a:xfrm>
            <a:off x="3249540" y="-1"/>
            <a:ext cx="5692921" cy="1015663"/>
          </a:xfrm>
          <a:prstGeom prst="rect">
            <a:avLst/>
          </a:prstGeom>
          <a:noFill/>
        </p:spPr>
        <p:txBody>
          <a:bodyPr wrap="square" rtlCol="1">
            <a:spAutoFit/>
          </a:bodyPr>
          <a:lstStyle/>
          <a:p>
            <a:pPr algn="ctr"/>
            <a:r>
              <a:rPr lang="he-IL" sz="6000" dirty="0"/>
              <a:t>חדר המתנה</a:t>
            </a:r>
          </a:p>
        </p:txBody>
      </p:sp>
      <p:pic>
        <p:nvPicPr>
          <p:cNvPr id="5" name="תמונה 4">
            <a:extLst>
              <a:ext uri="{FF2B5EF4-FFF2-40B4-BE49-F238E27FC236}">
                <a16:creationId xmlns:a16="http://schemas.microsoft.com/office/drawing/2014/main" id="{6C31CB6F-EF61-E418-8303-373B4CFE9E1E}"/>
              </a:ext>
            </a:extLst>
          </p:cNvPr>
          <p:cNvPicPr>
            <a:picLocks noChangeAspect="1"/>
          </p:cNvPicPr>
          <p:nvPr/>
        </p:nvPicPr>
        <p:blipFill>
          <a:blip r:embed="rId2"/>
          <a:stretch>
            <a:fillRect/>
          </a:stretch>
        </p:blipFill>
        <p:spPr>
          <a:xfrm>
            <a:off x="3639493" y="4064942"/>
            <a:ext cx="4459982" cy="2498935"/>
          </a:xfrm>
          <a:prstGeom prst="rect">
            <a:avLst/>
          </a:prstGeom>
        </p:spPr>
      </p:pic>
      <p:sp>
        <p:nvSpPr>
          <p:cNvPr id="8" name="חץ: למטה 7">
            <a:extLst>
              <a:ext uri="{FF2B5EF4-FFF2-40B4-BE49-F238E27FC236}">
                <a16:creationId xmlns:a16="http://schemas.microsoft.com/office/drawing/2014/main" id="{241EFF2B-3F0E-EE07-BBDC-F164FCF6A87C}"/>
              </a:ext>
            </a:extLst>
          </p:cNvPr>
          <p:cNvSpPr/>
          <p:nvPr/>
        </p:nvSpPr>
        <p:spPr>
          <a:xfrm rot="6395965" flipV="1">
            <a:off x="2948827" y="3872237"/>
            <a:ext cx="479835" cy="13185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sz="1801"/>
          </a:p>
        </p:txBody>
      </p:sp>
      <p:sp>
        <p:nvSpPr>
          <p:cNvPr id="7" name="תיבת טקסט 6">
            <a:extLst>
              <a:ext uri="{FF2B5EF4-FFF2-40B4-BE49-F238E27FC236}">
                <a16:creationId xmlns:a16="http://schemas.microsoft.com/office/drawing/2014/main" id="{EBFF369D-D537-9A9F-77F5-3EC926649293}"/>
              </a:ext>
            </a:extLst>
          </p:cNvPr>
          <p:cNvSpPr txBox="1"/>
          <p:nvPr/>
        </p:nvSpPr>
        <p:spPr>
          <a:xfrm>
            <a:off x="457201" y="4064942"/>
            <a:ext cx="2358000" cy="646587"/>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801" dirty="0"/>
              <a:t>הודעה שאתם מעוניינים לשחק כצמחים</a:t>
            </a:r>
          </a:p>
        </p:txBody>
      </p:sp>
      <p:sp>
        <p:nvSpPr>
          <p:cNvPr id="10" name="חץ: למטה 9">
            <a:extLst>
              <a:ext uri="{FF2B5EF4-FFF2-40B4-BE49-F238E27FC236}">
                <a16:creationId xmlns:a16="http://schemas.microsoft.com/office/drawing/2014/main" id="{14ABAF0A-06E6-2817-1F38-EABD603C2220}"/>
              </a:ext>
            </a:extLst>
          </p:cNvPr>
          <p:cNvSpPr/>
          <p:nvPr/>
        </p:nvSpPr>
        <p:spPr>
          <a:xfrm rot="15367450" flipV="1">
            <a:off x="6657706" y="3962730"/>
            <a:ext cx="479835" cy="13185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sz="1801"/>
          </a:p>
        </p:txBody>
      </p:sp>
      <p:sp>
        <p:nvSpPr>
          <p:cNvPr id="12" name="תיבת טקסט 11">
            <a:extLst>
              <a:ext uri="{FF2B5EF4-FFF2-40B4-BE49-F238E27FC236}">
                <a16:creationId xmlns:a16="http://schemas.microsoft.com/office/drawing/2014/main" id="{37C1A7A8-8884-CE2D-23C0-E0D5E3B01CE7}"/>
              </a:ext>
            </a:extLst>
          </p:cNvPr>
          <p:cNvSpPr txBox="1"/>
          <p:nvPr/>
        </p:nvSpPr>
        <p:spPr>
          <a:xfrm>
            <a:off x="7421805" y="4122093"/>
            <a:ext cx="2358000" cy="646587"/>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801" dirty="0"/>
              <a:t>הודעה שאתם מעוניינים לשחק כזומבים</a:t>
            </a:r>
          </a:p>
        </p:txBody>
      </p:sp>
    </p:spTree>
    <p:extLst>
      <p:ext uri="{BB962C8B-B14F-4D97-AF65-F5344CB8AC3E}">
        <p14:creationId xmlns:p14="http://schemas.microsoft.com/office/powerpoint/2010/main" val="215228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8CB4F24-F7B2-3F77-A178-0031AFFE0112}"/>
              </a:ext>
            </a:extLst>
          </p:cNvPr>
          <p:cNvSpPr txBox="1"/>
          <p:nvPr/>
        </p:nvSpPr>
        <p:spPr>
          <a:xfrm>
            <a:off x="362142" y="1720158"/>
            <a:ext cx="11271564" cy="923714"/>
          </a:xfrm>
          <a:prstGeom prst="rect">
            <a:avLst/>
          </a:prstGeom>
          <a:noFill/>
        </p:spPr>
        <p:txBody>
          <a:bodyPr wrap="square" rtlCol="1">
            <a:spAutoFit/>
          </a:bodyPr>
          <a:lstStyle/>
          <a:p>
            <a:r>
              <a:rPr lang="he-IL" sz="1801" dirty="0"/>
              <a:t>בין אם מקוון ובין אם לא, במשחק הזה יתרחש סיבוב של משחק. המשחק הוא משחק לשני שחקנים, מבוסס תורות, שבו צד אחד משחק בתור הצמחים והשני בתור הזומבים. מטרת הזומבים היא לחצות את קו ההגנה של הצמחים ומטרת הצמחים להשמיד ¾ מהמטרות המוצבות על הלוח.</a:t>
            </a:r>
          </a:p>
        </p:txBody>
      </p:sp>
      <p:sp>
        <p:nvSpPr>
          <p:cNvPr id="6" name="תיבת טקסט 5">
            <a:extLst>
              <a:ext uri="{FF2B5EF4-FFF2-40B4-BE49-F238E27FC236}">
                <a16:creationId xmlns:a16="http://schemas.microsoft.com/office/drawing/2014/main" id="{0A0B044C-AD4C-D17E-5DF6-1BC7F2A53346}"/>
              </a:ext>
            </a:extLst>
          </p:cNvPr>
          <p:cNvSpPr txBox="1"/>
          <p:nvPr/>
        </p:nvSpPr>
        <p:spPr>
          <a:xfrm>
            <a:off x="2878495" y="-1"/>
            <a:ext cx="6435013" cy="1015663"/>
          </a:xfrm>
          <a:prstGeom prst="rect">
            <a:avLst/>
          </a:prstGeom>
          <a:noFill/>
        </p:spPr>
        <p:txBody>
          <a:bodyPr wrap="square" rtlCol="1">
            <a:spAutoFit/>
          </a:bodyPr>
          <a:lstStyle/>
          <a:p>
            <a:pPr algn="ctr"/>
            <a:r>
              <a:rPr lang="he-IL" sz="6000" dirty="0"/>
              <a:t>המשחק: הסבר כללי</a:t>
            </a:r>
          </a:p>
        </p:txBody>
      </p:sp>
      <p:pic>
        <p:nvPicPr>
          <p:cNvPr id="11" name="תמונה 10">
            <a:extLst>
              <a:ext uri="{FF2B5EF4-FFF2-40B4-BE49-F238E27FC236}">
                <a16:creationId xmlns:a16="http://schemas.microsoft.com/office/drawing/2014/main" id="{FB41D9D7-B145-E2EC-FB78-E0058B84DE61}"/>
              </a:ext>
            </a:extLst>
          </p:cNvPr>
          <p:cNvPicPr>
            <a:picLocks noChangeAspect="1"/>
          </p:cNvPicPr>
          <p:nvPr/>
        </p:nvPicPr>
        <p:blipFill>
          <a:blip r:embed="rId2"/>
          <a:stretch>
            <a:fillRect/>
          </a:stretch>
        </p:blipFill>
        <p:spPr>
          <a:xfrm>
            <a:off x="585515" y="2379501"/>
            <a:ext cx="7539310" cy="4478501"/>
          </a:xfrm>
          <a:prstGeom prst="rect">
            <a:avLst/>
          </a:prstGeom>
        </p:spPr>
      </p:pic>
      <p:sp>
        <p:nvSpPr>
          <p:cNvPr id="13" name="תיבת טקסט 12">
            <a:extLst>
              <a:ext uri="{FF2B5EF4-FFF2-40B4-BE49-F238E27FC236}">
                <a16:creationId xmlns:a16="http://schemas.microsoft.com/office/drawing/2014/main" id="{D61DFDEA-5C2A-859F-31CD-4E27AC041FD8}"/>
              </a:ext>
            </a:extLst>
          </p:cNvPr>
          <p:cNvSpPr txBox="1"/>
          <p:nvPr/>
        </p:nvSpPr>
        <p:spPr>
          <a:xfrm>
            <a:off x="8124825" y="2886076"/>
            <a:ext cx="3481660" cy="3972113"/>
          </a:xfrm>
          <a:prstGeom prst="rect">
            <a:avLst/>
          </a:prstGeom>
          <a:noFill/>
        </p:spPr>
        <p:txBody>
          <a:bodyPr wrap="square" rtlCol="1">
            <a:spAutoFit/>
          </a:bodyPr>
          <a:lstStyle/>
          <a:p>
            <a:r>
              <a:rPr lang="he-IL" sz="1801" dirty="0"/>
              <a:t>להלן דוגמה למסך המשחק המאותחל:</a:t>
            </a:r>
          </a:p>
          <a:p>
            <a:endParaRPr lang="he-IL" sz="1801" dirty="0"/>
          </a:p>
          <a:p>
            <a:r>
              <a:rPr lang="he-IL" sz="1801" dirty="0"/>
              <a:t>במרכז הלוח, המשבצות מרכיבות את לוח המשחק (1), עליו יש בתחילת המשחק מספר סוגי יחידות.</a:t>
            </a:r>
          </a:p>
          <a:p>
            <a:endParaRPr lang="he-IL" sz="1801" dirty="0"/>
          </a:p>
          <a:p>
            <a:r>
              <a:rPr lang="he-IL" sz="1801" dirty="0"/>
              <a:t>קצת מעל לוח המשחק (2) ישנו </a:t>
            </a:r>
            <a:r>
              <a:rPr lang="he-IL" sz="1801" dirty="0" err="1"/>
              <a:t>איזור</a:t>
            </a:r>
            <a:r>
              <a:rPr lang="he-IL" sz="1801" dirty="0"/>
              <a:t> תצוגת המידע, בו יוצג מידע לגבי יחידה נבחרת.</a:t>
            </a:r>
          </a:p>
          <a:p>
            <a:endParaRPr lang="he-IL" sz="1801" dirty="0"/>
          </a:p>
          <a:p>
            <a:r>
              <a:rPr lang="he-IL" sz="1801" dirty="0"/>
              <a:t>משמאלם, יש את כפתור סיום התור (3), כפתור שליפת הצמח (4) ותצוגת המשאבים (5).</a:t>
            </a:r>
          </a:p>
        </p:txBody>
      </p:sp>
      <p:sp>
        <p:nvSpPr>
          <p:cNvPr id="14" name="אליפסה 13">
            <a:extLst>
              <a:ext uri="{FF2B5EF4-FFF2-40B4-BE49-F238E27FC236}">
                <a16:creationId xmlns:a16="http://schemas.microsoft.com/office/drawing/2014/main" id="{DCAE0519-F03C-77C2-8434-13918C36A3E1}"/>
              </a:ext>
            </a:extLst>
          </p:cNvPr>
          <p:cNvSpPr/>
          <p:nvPr/>
        </p:nvSpPr>
        <p:spPr>
          <a:xfrm>
            <a:off x="4876801" y="4880288"/>
            <a:ext cx="371476" cy="3524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1</a:t>
            </a:r>
          </a:p>
        </p:txBody>
      </p:sp>
      <p:sp>
        <p:nvSpPr>
          <p:cNvPr id="15" name="אליפסה 14">
            <a:extLst>
              <a:ext uri="{FF2B5EF4-FFF2-40B4-BE49-F238E27FC236}">
                <a16:creationId xmlns:a16="http://schemas.microsoft.com/office/drawing/2014/main" id="{12529415-BE22-261F-A7FB-FB7F0C5A9768}"/>
              </a:ext>
            </a:extLst>
          </p:cNvPr>
          <p:cNvSpPr/>
          <p:nvPr/>
        </p:nvSpPr>
        <p:spPr>
          <a:xfrm>
            <a:off x="4067178" y="2894770"/>
            <a:ext cx="371476" cy="3524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2</a:t>
            </a:r>
          </a:p>
        </p:txBody>
      </p:sp>
      <p:sp>
        <p:nvSpPr>
          <p:cNvPr id="16" name="אליפסה 15">
            <a:extLst>
              <a:ext uri="{FF2B5EF4-FFF2-40B4-BE49-F238E27FC236}">
                <a16:creationId xmlns:a16="http://schemas.microsoft.com/office/drawing/2014/main" id="{8FC0095C-CC23-6F4F-A6E5-234F2CE22642}"/>
              </a:ext>
            </a:extLst>
          </p:cNvPr>
          <p:cNvSpPr/>
          <p:nvPr/>
        </p:nvSpPr>
        <p:spPr>
          <a:xfrm>
            <a:off x="1190628" y="2542345"/>
            <a:ext cx="371476" cy="3524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801" dirty="0"/>
              <a:t>5</a:t>
            </a:r>
            <a:endParaRPr lang="he-IL" sz="1801" dirty="0"/>
          </a:p>
        </p:txBody>
      </p:sp>
      <p:sp>
        <p:nvSpPr>
          <p:cNvPr id="17" name="אליפסה 16">
            <a:extLst>
              <a:ext uri="{FF2B5EF4-FFF2-40B4-BE49-F238E27FC236}">
                <a16:creationId xmlns:a16="http://schemas.microsoft.com/office/drawing/2014/main" id="{0A5465F9-B546-8FB6-695F-AEDEBAE4763C}"/>
              </a:ext>
            </a:extLst>
          </p:cNvPr>
          <p:cNvSpPr/>
          <p:nvPr/>
        </p:nvSpPr>
        <p:spPr>
          <a:xfrm>
            <a:off x="2257428" y="2894770"/>
            <a:ext cx="371476" cy="3524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3</a:t>
            </a:r>
          </a:p>
        </p:txBody>
      </p:sp>
      <p:sp>
        <p:nvSpPr>
          <p:cNvPr id="18" name="אליפסה 17">
            <a:extLst>
              <a:ext uri="{FF2B5EF4-FFF2-40B4-BE49-F238E27FC236}">
                <a16:creationId xmlns:a16="http://schemas.microsoft.com/office/drawing/2014/main" id="{F96AF938-0EEC-5A72-BDE9-2266B79A9D5C}"/>
              </a:ext>
            </a:extLst>
          </p:cNvPr>
          <p:cNvSpPr/>
          <p:nvPr/>
        </p:nvSpPr>
        <p:spPr>
          <a:xfrm>
            <a:off x="2071690" y="3410039"/>
            <a:ext cx="371476" cy="3524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4</a:t>
            </a:r>
          </a:p>
        </p:txBody>
      </p:sp>
    </p:spTree>
    <p:extLst>
      <p:ext uri="{BB962C8B-B14F-4D97-AF65-F5344CB8AC3E}">
        <p14:creationId xmlns:p14="http://schemas.microsoft.com/office/powerpoint/2010/main" val="1533462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8CB4F24-F7B2-3F77-A178-0031AFFE0112}"/>
              </a:ext>
            </a:extLst>
          </p:cNvPr>
          <p:cNvSpPr txBox="1"/>
          <p:nvPr/>
        </p:nvSpPr>
        <p:spPr>
          <a:xfrm>
            <a:off x="362142" y="1720158"/>
            <a:ext cx="11271564" cy="923714"/>
          </a:xfrm>
          <a:prstGeom prst="rect">
            <a:avLst/>
          </a:prstGeom>
          <a:noFill/>
        </p:spPr>
        <p:txBody>
          <a:bodyPr wrap="square" rtlCol="1">
            <a:spAutoFit/>
          </a:bodyPr>
          <a:lstStyle/>
          <a:p>
            <a:r>
              <a:rPr lang="he-IL" sz="1801" dirty="0"/>
              <a:t>לוח המשחק (1) מורכב ממשבצות. על כל משבצת כזו אפשר ללחוץ כדי להתבונן ביחידות ששם. ניתן להשתמש בכפתור המעבר (3) כדי לעבור בין יחידות שבאותה המשבצת. אם היחידה שייכת לקבוצת השחקן, יופיע גם כפתור ההפעלה (2) שמאפשר לשחקן להפעיל את היכולת של היחידה, אם יש לה והדבר אפשרי. </a:t>
            </a:r>
          </a:p>
        </p:txBody>
      </p:sp>
      <p:sp>
        <p:nvSpPr>
          <p:cNvPr id="6" name="תיבת טקסט 5">
            <a:extLst>
              <a:ext uri="{FF2B5EF4-FFF2-40B4-BE49-F238E27FC236}">
                <a16:creationId xmlns:a16="http://schemas.microsoft.com/office/drawing/2014/main" id="{0A0B044C-AD4C-D17E-5DF6-1BC7F2A53346}"/>
              </a:ext>
            </a:extLst>
          </p:cNvPr>
          <p:cNvSpPr txBox="1"/>
          <p:nvPr/>
        </p:nvSpPr>
        <p:spPr>
          <a:xfrm>
            <a:off x="2878495" y="-1"/>
            <a:ext cx="6435013" cy="1015663"/>
          </a:xfrm>
          <a:prstGeom prst="rect">
            <a:avLst/>
          </a:prstGeom>
          <a:noFill/>
        </p:spPr>
        <p:txBody>
          <a:bodyPr wrap="square" rtlCol="1">
            <a:spAutoFit/>
          </a:bodyPr>
          <a:lstStyle/>
          <a:p>
            <a:pPr algn="ctr"/>
            <a:r>
              <a:rPr lang="he-IL" sz="6000" dirty="0"/>
              <a:t>המשחק: ממשק</a:t>
            </a:r>
          </a:p>
        </p:txBody>
      </p:sp>
      <p:sp>
        <p:nvSpPr>
          <p:cNvPr id="13" name="תיבת טקסט 12">
            <a:extLst>
              <a:ext uri="{FF2B5EF4-FFF2-40B4-BE49-F238E27FC236}">
                <a16:creationId xmlns:a16="http://schemas.microsoft.com/office/drawing/2014/main" id="{D61DFDEA-5C2A-859F-31CD-4E27AC041FD8}"/>
              </a:ext>
            </a:extLst>
          </p:cNvPr>
          <p:cNvSpPr txBox="1"/>
          <p:nvPr/>
        </p:nvSpPr>
        <p:spPr>
          <a:xfrm>
            <a:off x="7010400" y="2886076"/>
            <a:ext cx="4596085" cy="3972113"/>
          </a:xfrm>
          <a:prstGeom prst="rect">
            <a:avLst/>
          </a:prstGeom>
          <a:noFill/>
        </p:spPr>
        <p:txBody>
          <a:bodyPr wrap="square" rtlCol="1">
            <a:spAutoFit/>
          </a:bodyPr>
          <a:lstStyle/>
          <a:p>
            <a:r>
              <a:rPr lang="he-IL" sz="1801" dirty="0"/>
              <a:t>בנוסף, אפשר לייצר יחידות חדשות על ידי לחיצה על אחד מכפתורי השתילה (4) ואז על מקום מתאים בלוח. צמחים יכולים לשתול רק ב-4 השורות השמאליות, והזומבים רק בימניות.</a:t>
            </a:r>
          </a:p>
          <a:p>
            <a:endParaRPr lang="he-IL" sz="1801" dirty="0"/>
          </a:p>
          <a:p>
            <a:r>
              <a:rPr lang="he-IL" sz="1801" dirty="0"/>
              <a:t>על מנת לשתול יחידה, דרוש עבורה מקום (צמחים לא יכולים לשתול זה על זה, אך זומבים כן) וגם משאבים (שמשות עבור צמחים, מוחות עבור זומבים). את כמות המשאבים הנוכחית ניתן לקרות בתצוגת המשאבים (5).</a:t>
            </a:r>
          </a:p>
          <a:p>
            <a:endParaRPr lang="he-IL" sz="1801" dirty="0"/>
          </a:p>
          <a:p>
            <a:r>
              <a:rPr lang="he-IL" sz="1801" dirty="0"/>
              <a:t>חלק מסוגי היחידות דורשים בנוסף גם מספר תורות לפני שיוכלו להישתל מחדש, מספר זה מופיע על כפתור השתילה שלהם וקטן ב-1 כל תור.</a:t>
            </a:r>
          </a:p>
        </p:txBody>
      </p:sp>
      <p:pic>
        <p:nvPicPr>
          <p:cNvPr id="7" name="תמונה 6">
            <a:extLst>
              <a:ext uri="{FF2B5EF4-FFF2-40B4-BE49-F238E27FC236}">
                <a16:creationId xmlns:a16="http://schemas.microsoft.com/office/drawing/2014/main" id="{D4B00873-7762-C399-2B1B-C2DD5FCFE537}"/>
              </a:ext>
            </a:extLst>
          </p:cNvPr>
          <p:cNvPicPr>
            <a:picLocks noChangeAspect="1"/>
          </p:cNvPicPr>
          <p:nvPr/>
        </p:nvPicPr>
        <p:blipFill>
          <a:blip r:embed="rId2"/>
          <a:stretch>
            <a:fillRect/>
          </a:stretch>
        </p:blipFill>
        <p:spPr>
          <a:xfrm>
            <a:off x="0" y="2609850"/>
            <a:ext cx="7146553" cy="4248149"/>
          </a:xfrm>
          <a:prstGeom prst="rect">
            <a:avLst/>
          </a:prstGeom>
        </p:spPr>
      </p:pic>
      <p:sp>
        <p:nvSpPr>
          <p:cNvPr id="14" name="אליפסה 13">
            <a:extLst>
              <a:ext uri="{FF2B5EF4-FFF2-40B4-BE49-F238E27FC236}">
                <a16:creationId xmlns:a16="http://schemas.microsoft.com/office/drawing/2014/main" id="{DCAE0519-F03C-77C2-8434-13918C36A3E1}"/>
              </a:ext>
            </a:extLst>
          </p:cNvPr>
          <p:cNvSpPr/>
          <p:nvPr/>
        </p:nvSpPr>
        <p:spPr>
          <a:xfrm>
            <a:off x="4067176" y="5232713"/>
            <a:ext cx="371476" cy="3524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1</a:t>
            </a:r>
          </a:p>
        </p:txBody>
      </p:sp>
      <p:sp>
        <p:nvSpPr>
          <p:cNvPr id="8" name="אליפסה 7">
            <a:extLst>
              <a:ext uri="{FF2B5EF4-FFF2-40B4-BE49-F238E27FC236}">
                <a16:creationId xmlns:a16="http://schemas.microsoft.com/office/drawing/2014/main" id="{83033166-AE08-B788-1257-121E0C520465}"/>
              </a:ext>
            </a:extLst>
          </p:cNvPr>
          <p:cNvSpPr/>
          <p:nvPr/>
        </p:nvSpPr>
        <p:spPr>
          <a:xfrm>
            <a:off x="6238875" y="3429001"/>
            <a:ext cx="371476" cy="3524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2</a:t>
            </a:r>
          </a:p>
        </p:txBody>
      </p:sp>
      <p:sp>
        <p:nvSpPr>
          <p:cNvPr id="9" name="אליפסה 8">
            <a:extLst>
              <a:ext uri="{FF2B5EF4-FFF2-40B4-BE49-F238E27FC236}">
                <a16:creationId xmlns:a16="http://schemas.microsoft.com/office/drawing/2014/main" id="{7284C6AB-0266-C274-2FD3-4183B397A9CE}"/>
              </a:ext>
            </a:extLst>
          </p:cNvPr>
          <p:cNvSpPr/>
          <p:nvPr/>
        </p:nvSpPr>
        <p:spPr>
          <a:xfrm>
            <a:off x="6238875" y="3809973"/>
            <a:ext cx="371476" cy="3524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3</a:t>
            </a:r>
          </a:p>
        </p:txBody>
      </p:sp>
      <p:sp>
        <p:nvSpPr>
          <p:cNvPr id="12" name="אליפסה 11">
            <a:extLst>
              <a:ext uri="{FF2B5EF4-FFF2-40B4-BE49-F238E27FC236}">
                <a16:creationId xmlns:a16="http://schemas.microsoft.com/office/drawing/2014/main" id="{3D4FD01F-DD2F-2662-8FFE-9FB3C1A70025}"/>
              </a:ext>
            </a:extLst>
          </p:cNvPr>
          <p:cNvSpPr/>
          <p:nvPr/>
        </p:nvSpPr>
        <p:spPr>
          <a:xfrm>
            <a:off x="666749" y="4269733"/>
            <a:ext cx="371476" cy="3524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4</a:t>
            </a:r>
          </a:p>
        </p:txBody>
      </p:sp>
      <p:sp>
        <p:nvSpPr>
          <p:cNvPr id="19" name="אליפסה 18">
            <a:extLst>
              <a:ext uri="{FF2B5EF4-FFF2-40B4-BE49-F238E27FC236}">
                <a16:creationId xmlns:a16="http://schemas.microsoft.com/office/drawing/2014/main" id="{0400EDC2-0B02-643C-694B-21C09F1C18BD}"/>
              </a:ext>
            </a:extLst>
          </p:cNvPr>
          <p:cNvSpPr/>
          <p:nvPr/>
        </p:nvSpPr>
        <p:spPr>
          <a:xfrm>
            <a:off x="666749" y="2709863"/>
            <a:ext cx="371476" cy="3524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801" dirty="0"/>
              <a:t>5</a:t>
            </a:r>
            <a:endParaRPr lang="he-IL" sz="1801" dirty="0"/>
          </a:p>
        </p:txBody>
      </p:sp>
    </p:spTree>
    <p:extLst>
      <p:ext uri="{BB962C8B-B14F-4D97-AF65-F5344CB8AC3E}">
        <p14:creationId xmlns:p14="http://schemas.microsoft.com/office/powerpoint/2010/main" val="2592480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8CB4F24-F7B2-3F77-A178-0031AFFE0112}"/>
              </a:ext>
            </a:extLst>
          </p:cNvPr>
          <p:cNvSpPr txBox="1"/>
          <p:nvPr/>
        </p:nvSpPr>
        <p:spPr>
          <a:xfrm>
            <a:off x="800291" y="1234381"/>
            <a:ext cx="11271564" cy="646587"/>
          </a:xfrm>
          <a:prstGeom prst="rect">
            <a:avLst/>
          </a:prstGeom>
          <a:noFill/>
        </p:spPr>
        <p:txBody>
          <a:bodyPr wrap="square" rtlCol="1">
            <a:spAutoFit/>
          </a:bodyPr>
          <a:lstStyle/>
          <a:p>
            <a:r>
              <a:rPr lang="he-IL" sz="1801" dirty="0"/>
              <a:t>כפתור שליפת היחידות (1) ממלא תפקיד מיוחד באסטרטגיה לאורך המשחק. כאשר הוא נלחץ, בעבור מחיר של 2 משאבים, נוסף סוג צמח אפשרי לשתילה על ידי השחקן, עד 5. </a:t>
            </a:r>
          </a:p>
        </p:txBody>
      </p:sp>
      <p:sp>
        <p:nvSpPr>
          <p:cNvPr id="6" name="תיבת טקסט 5">
            <a:extLst>
              <a:ext uri="{FF2B5EF4-FFF2-40B4-BE49-F238E27FC236}">
                <a16:creationId xmlns:a16="http://schemas.microsoft.com/office/drawing/2014/main" id="{0A0B044C-AD4C-D17E-5DF6-1BC7F2A53346}"/>
              </a:ext>
            </a:extLst>
          </p:cNvPr>
          <p:cNvSpPr txBox="1"/>
          <p:nvPr/>
        </p:nvSpPr>
        <p:spPr>
          <a:xfrm>
            <a:off x="2424645" y="-1"/>
            <a:ext cx="7146553" cy="1015663"/>
          </a:xfrm>
          <a:prstGeom prst="rect">
            <a:avLst/>
          </a:prstGeom>
          <a:noFill/>
        </p:spPr>
        <p:txBody>
          <a:bodyPr wrap="square" rtlCol="1">
            <a:spAutoFit/>
          </a:bodyPr>
          <a:lstStyle/>
          <a:p>
            <a:pPr algn="ctr"/>
            <a:r>
              <a:rPr lang="he-IL" sz="6000" dirty="0"/>
              <a:t>המשחק: שליפת יחידות</a:t>
            </a:r>
          </a:p>
        </p:txBody>
      </p:sp>
      <p:pic>
        <p:nvPicPr>
          <p:cNvPr id="16" name="תמונה 15">
            <a:extLst>
              <a:ext uri="{FF2B5EF4-FFF2-40B4-BE49-F238E27FC236}">
                <a16:creationId xmlns:a16="http://schemas.microsoft.com/office/drawing/2014/main" id="{D0947678-4228-2634-F9E8-D72A5FC3B38F}"/>
              </a:ext>
            </a:extLst>
          </p:cNvPr>
          <p:cNvPicPr>
            <a:picLocks noChangeAspect="1"/>
          </p:cNvPicPr>
          <p:nvPr/>
        </p:nvPicPr>
        <p:blipFill>
          <a:blip r:embed="rId2"/>
          <a:stretch>
            <a:fillRect/>
          </a:stretch>
        </p:blipFill>
        <p:spPr>
          <a:xfrm>
            <a:off x="0" y="1918671"/>
            <a:ext cx="5638564" cy="3333749"/>
          </a:xfrm>
          <a:prstGeom prst="rect">
            <a:avLst/>
          </a:prstGeom>
          <a:ln w="38100">
            <a:solidFill>
              <a:schemeClr val="tx1"/>
            </a:solidFill>
          </a:ln>
        </p:spPr>
      </p:pic>
      <p:sp>
        <p:nvSpPr>
          <p:cNvPr id="13" name="תיבת טקסט 12">
            <a:extLst>
              <a:ext uri="{FF2B5EF4-FFF2-40B4-BE49-F238E27FC236}">
                <a16:creationId xmlns:a16="http://schemas.microsoft.com/office/drawing/2014/main" id="{D61DFDEA-5C2A-859F-31CD-4E27AC041FD8}"/>
              </a:ext>
            </a:extLst>
          </p:cNvPr>
          <p:cNvSpPr txBox="1"/>
          <p:nvPr/>
        </p:nvSpPr>
        <p:spPr>
          <a:xfrm>
            <a:off x="7584702" y="2057401"/>
            <a:ext cx="4459932" cy="3140732"/>
          </a:xfrm>
          <a:prstGeom prst="rect">
            <a:avLst/>
          </a:prstGeom>
          <a:noFill/>
        </p:spPr>
        <p:txBody>
          <a:bodyPr wrap="square" rtlCol="1">
            <a:spAutoFit/>
          </a:bodyPr>
          <a:lstStyle/>
          <a:p>
            <a:r>
              <a:rPr lang="he-IL" sz="1801" dirty="0"/>
              <a:t>עם זאת, כשישנם כבר 5 סוגי יחידות אפשריים לשתילה, ניתן להחליף בין סוג שבשימוש (ולא בהמתנה לשימוש מחדש) בו. לחיצה על כפתור השתילה של סוג שכרגע בשימוש תחליף אותו בסוג החדש.</a:t>
            </a:r>
          </a:p>
          <a:p>
            <a:endParaRPr lang="he-IL" sz="1801" dirty="0"/>
          </a:p>
          <a:p>
            <a:r>
              <a:rPr lang="he-IL" sz="1801" dirty="0"/>
              <a:t>במצב זה יוצג הסוג החדש באזור התצוגה (2) ותמונת הכפתור תשתנה לאת חפירה במקום. לחיצה נוספת עליו תבטל את השליפה ותגרום לכך שבפעם הבאה </a:t>
            </a:r>
            <a:r>
              <a:rPr lang="he-IL" sz="1801" dirty="0" err="1"/>
              <a:t>ישלף</a:t>
            </a:r>
            <a:r>
              <a:rPr lang="he-IL" sz="1801" dirty="0"/>
              <a:t> סוג יחידה אחר, אך לא תחזיר את המשאבים שהושקעו. </a:t>
            </a:r>
          </a:p>
        </p:txBody>
      </p:sp>
      <p:pic>
        <p:nvPicPr>
          <p:cNvPr id="3" name="תמונה 2">
            <a:extLst>
              <a:ext uri="{FF2B5EF4-FFF2-40B4-BE49-F238E27FC236}">
                <a16:creationId xmlns:a16="http://schemas.microsoft.com/office/drawing/2014/main" id="{407CEB33-C4ED-3D6A-BA03-37EA1373A600}"/>
              </a:ext>
            </a:extLst>
          </p:cNvPr>
          <p:cNvPicPr>
            <a:picLocks noChangeAspect="1"/>
          </p:cNvPicPr>
          <p:nvPr/>
        </p:nvPicPr>
        <p:blipFill>
          <a:blip r:embed="rId3"/>
          <a:stretch>
            <a:fillRect/>
          </a:stretch>
        </p:blipFill>
        <p:spPr>
          <a:xfrm>
            <a:off x="2313440" y="3648077"/>
            <a:ext cx="5391531" cy="3209925"/>
          </a:xfrm>
          <a:prstGeom prst="rect">
            <a:avLst/>
          </a:prstGeom>
          <a:ln w="38100">
            <a:solidFill>
              <a:schemeClr val="tx1"/>
            </a:solidFill>
          </a:ln>
        </p:spPr>
      </p:pic>
      <p:sp>
        <p:nvSpPr>
          <p:cNvPr id="14" name="אליפסה 13">
            <a:extLst>
              <a:ext uri="{FF2B5EF4-FFF2-40B4-BE49-F238E27FC236}">
                <a16:creationId xmlns:a16="http://schemas.microsoft.com/office/drawing/2014/main" id="{DCAE0519-F03C-77C2-8434-13918C36A3E1}"/>
              </a:ext>
            </a:extLst>
          </p:cNvPr>
          <p:cNvSpPr/>
          <p:nvPr/>
        </p:nvSpPr>
        <p:spPr>
          <a:xfrm>
            <a:off x="3453282" y="4333516"/>
            <a:ext cx="290228" cy="2827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1</a:t>
            </a:r>
          </a:p>
        </p:txBody>
      </p:sp>
      <p:sp>
        <p:nvSpPr>
          <p:cNvPr id="8" name="אליפסה 7">
            <a:extLst>
              <a:ext uri="{FF2B5EF4-FFF2-40B4-BE49-F238E27FC236}">
                <a16:creationId xmlns:a16="http://schemas.microsoft.com/office/drawing/2014/main" id="{83033166-AE08-B788-1257-121E0C520465}"/>
              </a:ext>
            </a:extLst>
          </p:cNvPr>
          <p:cNvSpPr/>
          <p:nvPr/>
        </p:nvSpPr>
        <p:spPr>
          <a:xfrm>
            <a:off x="6905423" y="3853134"/>
            <a:ext cx="290228" cy="2827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2</a:t>
            </a:r>
          </a:p>
        </p:txBody>
      </p:sp>
      <p:sp>
        <p:nvSpPr>
          <p:cNvPr id="10" name="חץ: למטה 9">
            <a:extLst>
              <a:ext uri="{FF2B5EF4-FFF2-40B4-BE49-F238E27FC236}">
                <a16:creationId xmlns:a16="http://schemas.microsoft.com/office/drawing/2014/main" id="{FC19B029-4625-6647-2FFA-65645AD57218}"/>
              </a:ext>
            </a:extLst>
          </p:cNvPr>
          <p:cNvSpPr/>
          <p:nvPr/>
        </p:nvSpPr>
        <p:spPr>
          <a:xfrm flipV="1">
            <a:off x="5009206" y="4619338"/>
            <a:ext cx="374885" cy="6055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sz="1801"/>
          </a:p>
        </p:txBody>
      </p:sp>
      <p:sp>
        <p:nvSpPr>
          <p:cNvPr id="5" name="תיבת טקסט 4">
            <a:extLst>
              <a:ext uri="{FF2B5EF4-FFF2-40B4-BE49-F238E27FC236}">
                <a16:creationId xmlns:a16="http://schemas.microsoft.com/office/drawing/2014/main" id="{54C1CAA3-FCD4-C835-3BC1-8708AB6BF32B}"/>
              </a:ext>
            </a:extLst>
          </p:cNvPr>
          <p:cNvSpPr txBox="1"/>
          <p:nvPr/>
        </p:nvSpPr>
        <p:spPr>
          <a:xfrm>
            <a:off x="4548812" y="5124202"/>
            <a:ext cx="1295673" cy="369460"/>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801" dirty="0"/>
              <a:t>הסוג החדש</a:t>
            </a:r>
          </a:p>
        </p:txBody>
      </p:sp>
      <p:sp>
        <p:nvSpPr>
          <p:cNvPr id="18" name="אליפסה 17">
            <a:extLst>
              <a:ext uri="{FF2B5EF4-FFF2-40B4-BE49-F238E27FC236}">
                <a16:creationId xmlns:a16="http://schemas.microsoft.com/office/drawing/2014/main" id="{4CFC7FC5-6BE3-198E-16A8-337BE594E370}"/>
              </a:ext>
            </a:extLst>
          </p:cNvPr>
          <p:cNvSpPr/>
          <p:nvPr/>
        </p:nvSpPr>
        <p:spPr>
          <a:xfrm>
            <a:off x="3636495" y="2428571"/>
            <a:ext cx="290228" cy="2827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2</a:t>
            </a:r>
          </a:p>
        </p:txBody>
      </p:sp>
      <p:sp>
        <p:nvSpPr>
          <p:cNvPr id="20" name="אליפסה 19">
            <a:extLst>
              <a:ext uri="{FF2B5EF4-FFF2-40B4-BE49-F238E27FC236}">
                <a16:creationId xmlns:a16="http://schemas.microsoft.com/office/drawing/2014/main" id="{88114C5C-6630-9D96-68BF-976EADF41B29}"/>
              </a:ext>
            </a:extLst>
          </p:cNvPr>
          <p:cNvSpPr/>
          <p:nvPr/>
        </p:nvSpPr>
        <p:spPr>
          <a:xfrm>
            <a:off x="1186331" y="2632283"/>
            <a:ext cx="290228" cy="2827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1</a:t>
            </a:r>
          </a:p>
        </p:txBody>
      </p:sp>
      <p:cxnSp>
        <p:nvCxnSpPr>
          <p:cNvPr id="22" name="מחבר: מעוקל 21">
            <a:extLst>
              <a:ext uri="{FF2B5EF4-FFF2-40B4-BE49-F238E27FC236}">
                <a16:creationId xmlns:a16="http://schemas.microsoft.com/office/drawing/2014/main" id="{B6748181-1F81-EF8F-F85D-EBBA8EF1E324}"/>
              </a:ext>
            </a:extLst>
          </p:cNvPr>
          <p:cNvCxnSpPr>
            <a:cxnSpLocks/>
          </p:cNvCxnSpPr>
          <p:nvPr/>
        </p:nvCxnSpPr>
        <p:spPr>
          <a:xfrm rot="16200000" flipH="1">
            <a:off x="5622796" y="2182376"/>
            <a:ext cx="1443511" cy="1411972"/>
          </a:xfrm>
          <a:prstGeom prst="curvedConnector3">
            <a:avLst>
              <a:gd name="adj1" fmla="val -12686"/>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756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8CB4F24-F7B2-3F77-A178-0031AFFE0112}"/>
              </a:ext>
            </a:extLst>
          </p:cNvPr>
          <p:cNvSpPr txBox="1"/>
          <p:nvPr/>
        </p:nvSpPr>
        <p:spPr>
          <a:xfrm>
            <a:off x="800291" y="1234384"/>
            <a:ext cx="11271564" cy="923714"/>
          </a:xfrm>
          <a:prstGeom prst="rect">
            <a:avLst/>
          </a:prstGeom>
          <a:noFill/>
        </p:spPr>
        <p:txBody>
          <a:bodyPr wrap="square" rtlCol="1">
            <a:spAutoFit/>
          </a:bodyPr>
          <a:lstStyle/>
          <a:p>
            <a:r>
              <a:rPr lang="he-IL" sz="1801" dirty="0"/>
              <a:t>לאחר שהשחקן מסיים את כל השתילות והפעלות היחידות בהן הוא מעוניין, עליו ללחוץ על כפתור החלפת התור (1) על מנת לתת לשחקן השני את תורו. המשחק ימשיך בסבבים עד שאחת מהקבוצות משיגה את מטרותיה. אז המשחק נגמר, והמסך יתחלף למסך הניצחון, עם תמונה וטקסט מתאימים.</a:t>
            </a:r>
          </a:p>
        </p:txBody>
      </p:sp>
      <p:sp>
        <p:nvSpPr>
          <p:cNvPr id="6" name="תיבת טקסט 5">
            <a:extLst>
              <a:ext uri="{FF2B5EF4-FFF2-40B4-BE49-F238E27FC236}">
                <a16:creationId xmlns:a16="http://schemas.microsoft.com/office/drawing/2014/main" id="{0A0B044C-AD4C-D17E-5DF6-1BC7F2A53346}"/>
              </a:ext>
            </a:extLst>
          </p:cNvPr>
          <p:cNvSpPr txBox="1"/>
          <p:nvPr/>
        </p:nvSpPr>
        <p:spPr>
          <a:xfrm>
            <a:off x="2186703" y="-1"/>
            <a:ext cx="7818597" cy="1015663"/>
          </a:xfrm>
          <a:prstGeom prst="rect">
            <a:avLst/>
          </a:prstGeom>
          <a:noFill/>
        </p:spPr>
        <p:txBody>
          <a:bodyPr wrap="square" rtlCol="1">
            <a:spAutoFit/>
          </a:bodyPr>
          <a:lstStyle/>
          <a:p>
            <a:pPr algn="ctr"/>
            <a:r>
              <a:rPr lang="he-IL" sz="6000" dirty="0"/>
              <a:t>המשחק: העברת תור וסוף</a:t>
            </a:r>
          </a:p>
        </p:txBody>
      </p:sp>
      <p:pic>
        <p:nvPicPr>
          <p:cNvPr id="12" name="תמונה 11">
            <a:extLst>
              <a:ext uri="{FF2B5EF4-FFF2-40B4-BE49-F238E27FC236}">
                <a16:creationId xmlns:a16="http://schemas.microsoft.com/office/drawing/2014/main" id="{19242688-4FBC-BAC1-4C02-19AF9481E3F6}"/>
              </a:ext>
            </a:extLst>
          </p:cNvPr>
          <p:cNvPicPr>
            <a:picLocks noChangeAspect="1"/>
          </p:cNvPicPr>
          <p:nvPr/>
        </p:nvPicPr>
        <p:blipFill>
          <a:blip r:embed="rId2"/>
          <a:stretch>
            <a:fillRect/>
          </a:stretch>
        </p:blipFill>
        <p:spPr>
          <a:xfrm>
            <a:off x="0" y="2990851"/>
            <a:ext cx="6520146" cy="3867150"/>
          </a:xfrm>
          <a:prstGeom prst="rect">
            <a:avLst/>
          </a:prstGeom>
        </p:spPr>
      </p:pic>
      <p:sp>
        <p:nvSpPr>
          <p:cNvPr id="9" name="אליפסה 8">
            <a:extLst>
              <a:ext uri="{FF2B5EF4-FFF2-40B4-BE49-F238E27FC236}">
                <a16:creationId xmlns:a16="http://schemas.microsoft.com/office/drawing/2014/main" id="{95477CAF-06EE-E5E2-A458-A26D554BDF96}"/>
              </a:ext>
            </a:extLst>
          </p:cNvPr>
          <p:cNvSpPr/>
          <p:nvPr/>
        </p:nvSpPr>
        <p:spPr>
          <a:xfrm>
            <a:off x="1708212" y="3429001"/>
            <a:ext cx="290228" cy="2827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1</a:t>
            </a:r>
          </a:p>
        </p:txBody>
      </p:sp>
    </p:spTree>
    <p:extLst>
      <p:ext uri="{BB962C8B-B14F-4D97-AF65-F5344CB8AC3E}">
        <p14:creationId xmlns:p14="http://schemas.microsoft.com/office/powerpoint/2010/main" val="203698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8CB4F24-F7B2-3F77-A178-0031AFFE0112}"/>
              </a:ext>
            </a:extLst>
          </p:cNvPr>
          <p:cNvSpPr txBox="1"/>
          <p:nvPr/>
        </p:nvSpPr>
        <p:spPr>
          <a:xfrm>
            <a:off x="362142" y="1720158"/>
            <a:ext cx="11271564" cy="923714"/>
          </a:xfrm>
          <a:prstGeom prst="rect">
            <a:avLst/>
          </a:prstGeom>
          <a:noFill/>
        </p:spPr>
        <p:txBody>
          <a:bodyPr wrap="square" rtlCol="1">
            <a:spAutoFit/>
          </a:bodyPr>
          <a:lstStyle/>
          <a:p>
            <a:r>
              <a:rPr lang="he-IL" sz="1801" dirty="0"/>
              <a:t>מסך זה יציג את תוצאות הקרב האחרון, כולל היחידה שבסופו של דבר סיימה את הקרב והקבוצה המנצחת.</a:t>
            </a:r>
          </a:p>
          <a:p>
            <a:endParaRPr lang="he-IL" sz="1801" dirty="0"/>
          </a:p>
          <a:p>
            <a:r>
              <a:rPr lang="he-IL" sz="1801" dirty="0"/>
              <a:t>במרכז המסך ישנו כפתור המוביל את השחקן לתפריט הראשי, שם יוכל להתחבר למשחק נוסף או לשנות את הגדרותיו.</a:t>
            </a:r>
          </a:p>
        </p:txBody>
      </p:sp>
      <p:sp>
        <p:nvSpPr>
          <p:cNvPr id="6" name="תיבת טקסט 5">
            <a:extLst>
              <a:ext uri="{FF2B5EF4-FFF2-40B4-BE49-F238E27FC236}">
                <a16:creationId xmlns:a16="http://schemas.microsoft.com/office/drawing/2014/main" id="{0A0B044C-AD4C-D17E-5DF6-1BC7F2A53346}"/>
              </a:ext>
            </a:extLst>
          </p:cNvPr>
          <p:cNvSpPr txBox="1"/>
          <p:nvPr/>
        </p:nvSpPr>
        <p:spPr>
          <a:xfrm>
            <a:off x="3249540" y="-1"/>
            <a:ext cx="5692921" cy="1015663"/>
          </a:xfrm>
          <a:prstGeom prst="rect">
            <a:avLst/>
          </a:prstGeom>
          <a:noFill/>
        </p:spPr>
        <p:txBody>
          <a:bodyPr wrap="square" rtlCol="1">
            <a:spAutoFit/>
          </a:bodyPr>
          <a:lstStyle/>
          <a:p>
            <a:pPr algn="ctr"/>
            <a:r>
              <a:rPr lang="he-IL" sz="6000" dirty="0"/>
              <a:t>מסך הניצחון</a:t>
            </a:r>
          </a:p>
        </p:txBody>
      </p:sp>
      <p:pic>
        <p:nvPicPr>
          <p:cNvPr id="2" name="תמונה 1">
            <a:extLst>
              <a:ext uri="{FF2B5EF4-FFF2-40B4-BE49-F238E27FC236}">
                <a16:creationId xmlns:a16="http://schemas.microsoft.com/office/drawing/2014/main" id="{A6C8FCDD-3F02-235D-8B2C-F5FAE27267CE}"/>
              </a:ext>
            </a:extLst>
          </p:cNvPr>
          <p:cNvPicPr>
            <a:picLocks noChangeAspect="1"/>
          </p:cNvPicPr>
          <p:nvPr/>
        </p:nvPicPr>
        <p:blipFill>
          <a:blip r:embed="rId2"/>
          <a:stretch>
            <a:fillRect/>
          </a:stretch>
        </p:blipFill>
        <p:spPr>
          <a:xfrm>
            <a:off x="2824899" y="3299530"/>
            <a:ext cx="6346046" cy="3558471"/>
          </a:xfrm>
          <a:prstGeom prst="rect">
            <a:avLst/>
          </a:prstGeom>
        </p:spPr>
      </p:pic>
      <p:sp>
        <p:nvSpPr>
          <p:cNvPr id="9" name="תיבת טקסט 8">
            <a:extLst>
              <a:ext uri="{FF2B5EF4-FFF2-40B4-BE49-F238E27FC236}">
                <a16:creationId xmlns:a16="http://schemas.microsoft.com/office/drawing/2014/main" id="{F240DA68-8188-9B76-E099-F3D902D04871}"/>
              </a:ext>
            </a:extLst>
          </p:cNvPr>
          <p:cNvSpPr txBox="1"/>
          <p:nvPr/>
        </p:nvSpPr>
        <p:spPr>
          <a:xfrm>
            <a:off x="5205640" y="5683507"/>
            <a:ext cx="1310309" cy="369460"/>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801" dirty="0"/>
              <a:t>תפריט ראשי</a:t>
            </a:r>
          </a:p>
        </p:txBody>
      </p:sp>
    </p:spTree>
    <p:extLst>
      <p:ext uri="{BB962C8B-B14F-4D97-AF65-F5344CB8AC3E}">
        <p14:creationId xmlns:p14="http://schemas.microsoft.com/office/powerpoint/2010/main" val="2460689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586BC2B8-DDEE-A8D1-EDD4-AAEB19AA68F8}"/>
              </a:ext>
            </a:extLst>
          </p:cNvPr>
          <p:cNvSpPr txBox="1"/>
          <p:nvPr/>
        </p:nvSpPr>
        <p:spPr>
          <a:xfrm>
            <a:off x="0" y="90544"/>
            <a:ext cx="12192000" cy="923458"/>
          </a:xfrm>
          <a:prstGeom prst="rect">
            <a:avLst/>
          </a:prstGeom>
          <a:noFill/>
        </p:spPr>
        <p:txBody>
          <a:bodyPr wrap="square" rtlCol="1">
            <a:spAutoFit/>
          </a:bodyPr>
          <a:lstStyle/>
          <a:p>
            <a:pPr algn="ctr"/>
            <a:r>
              <a:rPr lang="he-IL" sz="5401" dirty="0"/>
              <a:t>תרשים: מעבר בין מסכים בפעולת התוכנה</a:t>
            </a:r>
          </a:p>
        </p:txBody>
      </p:sp>
      <p:pic>
        <p:nvPicPr>
          <p:cNvPr id="2" name="תמונה 1">
            <a:extLst>
              <a:ext uri="{FF2B5EF4-FFF2-40B4-BE49-F238E27FC236}">
                <a16:creationId xmlns:a16="http://schemas.microsoft.com/office/drawing/2014/main" id="{FC02C46E-9146-8C5D-CAEC-4DB3DCF397A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07" y="1559224"/>
            <a:ext cx="2216137" cy="1251755"/>
          </a:xfrm>
          <a:prstGeom prst="rect">
            <a:avLst/>
          </a:prstGeom>
          <a:noFill/>
        </p:spPr>
      </p:pic>
      <p:sp>
        <p:nvSpPr>
          <p:cNvPr id="5" name="מלבן 4">
            <a:extLst>
              <a:ext uri="{FF2B5EF4-FFF2-40B4-BE49-F238E27FC236}">
                <a16:creationId xmlns:a16="http://schemas.microsoft.com/office/drawing/2014/main" id="{F9F4A6FB-E25D-96EE-F809-40AFE4A8EA18}"/>
              </a:ext>
            </a:extLst>
          </p:cNvPr>
          <p:cNvSpPr/>
          <p:nvPr/>
        </p:nvSpPr>
        <p:spPr>
          <a:xfrm>
            <a:off x="1182458" y="2810977"/>
            <a:ext cx="1394235" cy="371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מסך פתיחה</a:t>
            </a:r>
          </a:p>
        </p:txBody>
      </p:sp>
      <p:cxnSp>
        <p:nvCxnSpPr>
          <p:cNvPr id="7" name="מחבר חץ ישר 6">
            <a:extLst>
              <a:ext uri="{FF2B5EF4-FFF2-40B4-BE49-F238E27FC236}">
                <a16:creationId xmlns:a16="http://schemas.microsoft.com/office/drawing/2014/main" id="{09E3707C-8003-A676-64FE-22F9050D9026}"/>
              </a:ext>
            </a:extLst>
          </p:cNvPr>
          <p:cNvCxnSpPr>
            <a:cxnSpLocks/>
            <a:stCxn id="2" idx="3"/>
            <a:endCxn id="8" idx="1"/>
          </p:cNvCxnSpPr>
          <p:nvPr/>
        </p:nvCxnSpPr>
        <p:spPr>
          <a:xfrm flipV="1">
            <a:off x="2987645" y="2098082"/>
            <a:ext cx="2118510" cy="8702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pic>
        <p:nvPicPr>
          <p:cNvPr id="8" name="תמונה 7">
            <a:extLst>
              <a:ext uri="{FF2B5EF4-FFF2-40B4-BE49-F238E27FC236}">
                <a16:creationId xmlns:a16="http://schemas.microsoft.com/office/drawing/2014/main" id="{9F243056-2493-BBE3-3058-4B0643C1E79E}"/>
              </a:ext>
            </a:extLst>
          </p:cNvPr>
          <p:cNvPicPr>
            <a:picLocks noChangeAspect="1"/>
          </p:cNvPicPr>
          <p:nvPr/>
        </p:nvPicPr>
        <p:blipFill>
          <a:blip r:embed="rId3"/>
          <a:stretch>
            <a:fillRect/>
          </a:stretch>
        </p:blipFill>
        <p:spPr>
          <a:xfrm>
            <a:off x="5106155" y="1285595"/>
            <a:ext cx="2882004" cy="1624972"/>
          </a:xfrm>
          <a:prstGeom prst="rect">
            <a:avLst/>
          </a:prstGeom>
        </p:spPr>
      </p:pic>
      <p:sp>
        <p:nvSpPr>
          <p:cNvPr id="9" name="מלבן 8">
            <a:extLst>
              <a:ext uri="{FF2B5EF4-FFF2-40B4-BE49-F238E27FC236}">
                <a16:creationId xmlns:a16="http://schemas.microsoft.com/office/drawing/2014/main" id="{184C8F06-444E-7B4C-DB1E-54C321DDF201}"/>
              </a:ext>
            </a:extLst>
          </p:cNvPr>
          <p:cNvSpPr/>
          <p:nvPr/>
        </p:nvSpPr>
        <p:spPr>
          <a:xfrm>
            <a:off x="5850040" y="2910566"/>
            <a:ext cx="1394235" cy="371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תפריט ראשי</a:t>
            </a:r>
          </a:p>
        </p:txBody>
      </p:sp>
      <p:pic>
        <p:nvPicPr>
          <p:cNvPr id="14" name="תמונה 13">
            <a:extLst>
              <a:ext uri="{FF2B5EF4-FFF2-40B4-BE49-F238E27FC236}">
                <a16:creationId xmlns:a16="http://schemas.microsoft.com/office/drawing/2014/main" id="{DC817F60-6CA3-2BA0-E6E2-0EFC64CA7FE7}"/>
              </a:ext>
            </a:extLst>
          </p:cNvPr>
          <p:cNvPicPr>
            <a:picLocks noChangeAspect="1"/>
          </p:cNvPicPr>
          <p:nvPr/>
        </p:nvPicPr>
        <p:blipFill>
          <a:blip r:embed="rId4"/>
          <a:stretch>
            <a:fillRect/>
          </a:stretch>
        </p:blipFill>
        <p:spPr>
          <a:xfrm>
            <a:off x="9411592" y="1285595"/>
            <a:ext cx="2212059" cy="1251755"/>
          </a:xfrm>
          <a:prstGeom prst="rect">
            <a:avLst/>
          </a:prstGeom>
        </p:spPr>
      </p:pic>
      <p:cxnSp>
        <p:nvCxnSpPr>
          <p:cNvPr id="15" name="מחבר חץ ישר 14">
            <a:extLst>
              <a:ext uri="{FF2B5EF4-FFF2-40B4-BE49-F238E27FC236}">
                <a16:creationId xmlns:a16="http://schemas.microsoft.com/office/drawing/2014/main" id="{37215673-B72C-57D5-20F3-F88BF07159B8}"/>
              </a:ext>
            </a:extLst>
          </p:cNvPr>
          <p:cNvCxnSpPr>
            <a:cxnSpLocks/>
            <a:stCxn id="8" idx="3"/>
            <a:endCxn id="14" idx="1"/>
          </p:cNvCxnSpPr>
          <p:nvPr/>
        </p:nvCxnSpPr>
        <p:spPr>
          <a:xfrm flipV="1">
            <a:off x="7988159" y="1911474"/>
            <a:ext cx="1423433" cy="18660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1" name="מלבן 20">
            <a:extLst>
              <a:ext uri="{FF2B5EF4-FFF2-40B4-BE49-F238E27FC236}">
                <a16:creationId xmlns:a16="http://schemas.microsoft.com/office/drawing/2014/main" id="{AD2C14DF-4C9B-18AE-A179-15272110B3C2}"/>
              </a:ext>
            </a:extLst>
          </p:cNvPr>
          <p:cNvSpPr/>
          <p:nvPr/>
        </p:nvSpPr>
        <p:spPr>
          <a:xfrm>
            <a:off x="9820504" y="2531140"/>
            <a:ext cx="1394235" cy="371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מסך הגדרות</a:t>
            </a:r>
          </a:p>
        </p:txBody>
      </p:sp>
      <p:cxnSp>
        <p:nvCxnSpPr>
          <p:cNvPr id="22" name="מחבר חץ ישר 21">
            <a:extLst>
              <a:ext uri="{FF2B5EF4-FFF2-40B4-BE49-F238E27FC236}">
                <a16:creationId xmlns:a16="http://schemas.microsoft.com/office/drawing/2014/main" id="{7BB77DFF-6D93-3AEE-ED90-C2133B52786F}"/>
              </a:ext>
            </a:extLst>
          </p:cNvPr>
          <p:cNvCxnSpPr>
            <a:cxnSpLocks/>
            <a:endCxn id="38" idx="0"/>
          </p:cNvCxnSpPr>
          <p:nvPr/>
        </p:nvCxnSpPr>
        <p:spPr>
          <a:xfrm flipH="1">
            <a:off x="2092333" y="2902333"/>
            <a:ext cx="3013822" cy="1473387"/>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5" name="מחבר חץ ישר 24">
            <a:extLst>
              <a:ext uri="{FF2B5EF4-FFF2-40B4-BE49-F238E27FC236}">
                <a16:creationId xmlns:a16="http://schemas.microsoft.com/office/drawing/2014/main" id="{115479CF-0988-9DB5-7A99-EB8A548465B9}"/>
              </a:ext>
            </a:extLst>
          </p:cNvPr>
          <p:cNvCxnSpPr>
            <a:cxnSpLocks/>
            <a:endCxn id="36" idx="0"/>
          </p:cNvCxnSpPr>
          <p:nvPr/>
        </p:nvCxnSpPr>
        <p:spPr>
          <a:xfrm>
            <a:off x="5569112" y="2902334"/>
            <a:ext cx="160094" cy="148988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8" name="אליפסה 27">
            <a:extLst>
              <a:ext uri="{FF2B5EF4-FFF2-40B4-BE49-F238E27FC236}">
                <a16:creationId xmlns:a16="http://schemas.microsoft.com/office/drawing/2014/main" id="{2F4076F7-F371-2E02-3C40-B0F5458DDCE8}"/>
              </a:ext>
            </a:extLst>
          </p:cNvPr>
          <p:cNvSpPr/>
          <p:nvPr/>
        </p:nvSpPr>
        <p:spPr>
          <a:xfrm>
            <a:off x="2724826" y="3552626"/>
            <a:ext cx="1202743" cy="389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801" dirty="0"/>
              <a:t>online</a:t>
            </a:r>
            <a:endParaRPr lang="he-IL" sz="1801" dirty="0"/>
          </a:p>
        </p:txBody>
      </p:sp>
      <p:sp>
        <p:nvSpPr>
          <p:cNvPr id="29" name="אליפסה 28">
            <a:extLst>
              <a:ext uri="{FF2B5EF4-FFF2-40B4-BE49-F238E27FC236}">
                <a16:creationId xmlns:a16="http://schemas.microsoft.com/office/drawing/2014/main" id="{6E4A61C8-22F4-65F2-C057-880B3A52D7BB}"/>
              </a:ext>
            </a:extLst>
          </p:cNvPr>
          <p:cNvSpPr/>
          <p:nvPr/>
        </p:nvSpPr>
        <p:spPr>
          <a:xfrm>
            <a:off x="5134816" y="3574809"/>
            <a:ext cx="1018333" cy="389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801" dirty="0"/>
              <a:t>local</a:t>
            </a:r>
            <a:endParaRPr lang="he-IL" sz="1801" dirty="0"/>
          </a:p>
        </p:txBody>
      </p:sp>
      <p:sp>
        <p:nvSpPr>
          <p:cNvPr id="30" name="אליפסה 29">
            <a:extLst>
              <a:ext uri="{FF2B5EF4-FFF2-40B4-BE49-F238E27FC236}">
                <a16:creationId xmlns:a16="http://schemas.microsoft.com/office/drawing/2014/main" id="{B289B507-2880-4190-0B81-F68177D190C9}"/>
              </a:ext>
            </a:extLst>
          </p:cNvPr>
          <p:cNvSpPr/>
          <p:nvPr/>
        </p:nvSpPr>
        <p:spPr>
          <a:xfrm>
            <a:off x="7924800" y="1548104"/>
            <a:ext cx="1382488" cy="4121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801" dirty="0"/>
              <a:t>settings</a:t>
            </a:r>
            <a:endParaRPr lang="he-IL" sz="1801" dirty="0"/>
          </a:p>
        </p:txBody>
      </p:sp>
      <p:cxnSp>
        <p:nvCxnSpPr>
          <p:cNvPr id="31" name="מחבר חץ ישר 30">
            <a:extLst>
              <a:ext uri="{FF2B5EF4-FFF2-40B4-BE49-F238E27FC236}">
                <a16:creationId xmlns:a16="http://schemas.microsoft.com/office/drawing/2014/main" id="{6EA982A9-1F80-70D9-3EC3-5DC74D4CA2E7}"/>
              </a:ext>
            </a:extLst>
          </p:cNvPr>
          <p:cNvCxnSpPr>
            <a:cxnSpLocks/>
          </p:cNvCxnSpPr>
          <p:nvPr/>
        </p:nvCxnSpPr>
        <p:spPr>
          <a:xfrm flipH="1">
            <a:off x="7988159" y="2224411"/>
            <a:ext cx="1423433" cy="306731"/>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34" name="אליפסה 33">
            <a:extLst>
              <a:ext uri="{FF2B5EF4-FFF2-40B4-BE49-F238E27FC236}">
                <a16:creationId xmlns:a16="http://schemas.microsoft.com/office/drawing/2014/main" id="{C3929A35-4154-1AB0-169D-3EF70D86F3F6}"/>
              </a:ext>
            </a:extLst>
          </p:cNvPr>
          <p:cNvSpPr/>
          <p:nvPr/>
        </p:nvSpPr>
        <p:spPr>
          <a:xfrm>
            <a:off x="8301071" y="2375708"/>
            <a:ext cx="1006217" cy="4654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801" dirty="0"/>
              <a:t>start</a:t>
            </a:r>
            <a:endParaRPr lang="he-IL" sz="1801" dirty="0"/>
          </a:p>
        </p:txBody>
      </p:sp>
      <p:sp>
        <p:nvSpPr>
          <p:cNvPr id="35" name="אליפסה 34">
            <a:extLst>
              <a:ext uri="{FF2B5EF4-FFF2-40B4-BE49-F238E27FC236}">
                <a16:creationId xmlns:a16="http://schemas.microsoft.com/office/drawing/2014/main" id="{7F55C556-2CD6-9551-8336-C43991A08E97}"/>
              </a:ext>
            </a:extLst>
          </p:cNvPr>
          <p:cNvSpPr/>
          <p:nvPr/>
        </p:nvSpPr>
        <p:spPr>
          <a:xfrm>
            <a:off x="3483922" y="1740074"/>
            <a:ext cx="924980" cy="4131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801" dirty="0"/>
              <a:t>start</a:t>
            </a:r>
            <a:endParaRPr lang="he-IL" sz="1801" dirty="0"/>
          </a:p>
        </p:txBody>
      </p:sp>
      <p:pic>
        <p:nvPicPr>
          <p:cNvPr id="36" name="תמונה 35">
            <a:extLst>
              <a:ext uri="{FF2B5EF4-FFF2-40B4-BE49-F238E27FC236}">
                <a16:creationId xmlns:a16="http://schemas.microsoft.com/office/drawing/2014/main" id="{36EA6D50-3206-2697-DEA3-33A51470CF50}"/>
              </a:ext>
            </a:extLst>
          </p:cNvPr>
          <p:cNvPicPr>
            <a:picLocks noChangeAspect="1"/>
          </p:cNvPicPr>
          <p:nvPr/>
        </p:nvPicPr>
        <p:blipFill>
          <a:blip r:embed="rId5"/>
          <a:stretch>
            <a:fillRect/>
          </a:stretch>
        </p:blipFill>
        <p:spPr>
          <a:xfrm>
            <a:off x="4455804" y="4392216"/>
            <a:ext cx="2546802" cy="1427783"/>
          </a:xfrm>
          <a:prstGeom prst="rect">
            <a:avLst/>
          </a:prstGeom>
        </p:spPr>
      </p:pic>
      <p:pic>
        <p:nvPicPr>
          <p:cNvPr id="38" name="תמונה 37">
            <a:extLst>
              <a:ext uri="{FF2B5EF4-FFF2-40B4-BE49-F238E27FC236}">
                <a16:creationId xmlns:a16="http://schemas.microsoft.com/office/drawing/2014/main" id="{766D86FF-DEDE-D391-3D7A-6A00BC3196F9}"/>
              </a:ext>
            </a:extLst>
          </p:cNvPr>
          <p:cNvPicPr>
            <a:picLocks noChangeAspect="1"/>
          </p:cNvPicPr>
          <p:nvPr/>
        </p:nvPicPr>
        <p:blipFill>
          <a:blip r:embed="rId6"/>
          <a:stretch>
            <a:fillRect/>
          </a:stretch>
        </p:blipFill>
        <p:spPr>
          <a:xfrm>
            <a:off x="771506" y="4375721"/>
            <a:ext cx="2641650" cy="1486530"/>
          </a:xfrm>
          <a:prstGeom prst="rect">
            <a:avLst/>
          </a:prstGeom>
        </p:spPr>
      </p:pic>
      <p:sp>
        <p:nvSpPr>
          <p:cNvPr id="42" name="מלבן 41">
            <a:extLst>
              <a:ext uri="{FF2B5EF4-FFF2-40B4-BE49-F238E27FC236}">
                <a16:creationId xmlns:a16="http://schemas.microsoft.com/office/drawing/2014/main" id="{C7A2EB64-2F78-DE8E-5E4B-571DF0FE8CA5}"/>
              </a:ext>
            </a:extLst>
          </p:cNvPr>
          <p:cNvSpPr/>
          <p:nvPr/>
        </p:nvSpPr>
        <p:spPr>
          <a:xfrm>
            <a:off x="1395215" y="5870691"/>
            <a:ext cx="1394235" cy="371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חדר המתנה</a:t>
            </a:r>
          </a:p>
        </p:txBody>
      </p:sp>
      <p:sp>
        <p:nvSpPr>
          <p:cNvPr id="43" name="מלבן 42">
            <a:extLst>
              <a:ext uri="{FF2B5EF4-FFF2-40B4-BE49-F238E27FC236}">
                <a16:creationId xmlns:a16="http://schemas.microsoft.com/office/drawing/2014/main" id="{0641C4C7-0EDF-00E2-199A-EAFCC4E46E88}"/>
              </a:ext>
            </a:extLst>
          </p:cNvPr>
          <p:cNvSpPr/>
          <p:nvPr/>
        </p:nvSpPr>
        <p:spPr>
          <a:xfrm>
            <a:off x="5029192" y="5793446"/>
            <a:ext cx="1394235" cy="371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משחק</a:t>
            </a:r>
          </a:p>
        </p:txBody>
      </p:sp>
      <p:cxnSp>
        <p:nvCxnSpPr>
          <p:cNvPr id="44" name="מחבר חץ ישר 43">
            <a:extLst>
              <a:ext uri="{FF2B5EF4-FFF2-40B4-BE49-F238E27FC236}">
                <a16:creationId xmlns:a16="http://schemas.microsoft.com/office/drawing/2014/main" id="{BCBBECBA-E9C8-51AD-B60E-CBEAC7B18D74}"/>
              </a:ext>
            </a:extLst>
          </p:cNvPr>
          <p:cNvCxnSpPr>
            <a:cxnSpLocks/>
            <a:stCxn id="38" idx="3"/>
            <a:endCxn id="36" idx="1"/>
          </p:cNvCxnSpPr>
          <p:nvPr/>
        </p:nvCxnSpPr>
        <p:spPr>
          <a:xfrm flipV="1">
            <a:off x="3413157" y="5106109"/>
            <a:ext cx="1042649" cy="1287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9" name="אליפסה 48">
            <a:extLst>
              <a:ext uri="{FF2B5EF4-FFF2-40B4-BE49-F238E27FC236}">
                <a16:creationId xmlns:a16="http://schemas.microsoft.com/office/drawing/2014/main" id="{E4FD514B-4131-F5EE-A63F-33DCDF1F05C2}"/>
              </a:ext>
            </a:extLst>
          </p:cNvPr>
          <p:cNvSpPr/>
          <p:nvPr/>
        </p:nvSpPr>
        <p:spPr>
          <a:xfrm>
            <a:off x="3413156" y="4678542"/>
            <a:ext cx="897792" cy="4404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ציוות</a:t>
            </a:r>
          </a:p>
        </p:txBody>
      </p:sp>
      <p:sp>
        <p:nvSpPr>
          <p:cNvPr id="50" name="אליפסה 49">
            <a:extLst>
              <a:ext uri="{FF2B5EF4-FFF2-40B4-BE49-F238E27FC236}">
                <a16:creationId xmlns:a16="http://schemas.microsoft.com/office/drawing/2014/main" id="{5D17EC84-C146-6EAC-BEBF-FDE66EFACC72}"/>
              </a:ext>
            </a:extLst>
          </p:cNvPr>
          <p:cNvSpPr/>
          <p:nvPr/>
        </p:nvSpPr>
        <p:spPr>
          <a:xfrm>
            <a:off x="6898235" y="4501281"/>
            <a:ext cx="1801639" cy="64904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סיום משחק</a:t>
            </a:r>
          </a:p>
        </p:txBody>
      </p:sp>
      <p:cxnSp>
        <p:nvCxnSpPr>
          <p:cNvPr id="51" name="מחבר חץ ישר 50">
            <a:extLst>
              <a:ext uri="{FF2B5EF4-FFF2-40B4-BE49-F238E27FC236}">
                <a16:creationId xmlns:a16="http://schemas.microsoft.com/office/drawing/2014/main" id="{5A710757-D388-343A-67DB-0F536DF53C03}"/>
              </a:ext>
            </a:extLst>
          </p:cNvPr>
          <p:cNvCxnSpPr>
            <a:cxnSpLocks/>
            <a:stCxn id="36" idx="3"/>
            <a:endCxn id="54" idx="1"/>
          </p:cNvCxnSpPr>
          <p:nvPr/>
        </p:nvCxnSpPr>
        <p:spPr>
          <a:xfrm>
            <a:off x="7002606" y="5106108"/>
            <a:ext cx="1834571" cy="8843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pic>
        <p:nvPicPr>
          <p:cNvPr id="54" name="תמונה 53">
            <a:extLst>
              <a:ext uri="{FF2B5EF4-FFF2-40B4-BE49-F238E27FC236}">
                <a16:creationId xmlns:a16="http://schemas.microsoft.com/office/drawing/2014/main" id="{E05EF59B-3A09-EC31-02A8-FE56EEDFB331}"/>
              </a:ext>
            </a:extLst>
          </p:cNvPr>
          <p:cNvPicPr>
            <a:picLocks noChangeAspect="1"/>
          </p:cNvPicPr>
          <p:nvPr/>
        </p:nvPicPr>
        <p:blipFill>
          <a:blip r:embed="rId7"/>
          <a:stretch>
            <a:fillRect/>
          </a:stretch>
        </p:blipFill>
        <p:spPr>
          <a:xfrm>
            <a:off x="8837177" y="4392215"/>
            <a:ext cx="2861685" cy="1604656"/>
          </a:xfrm>
          <a:prstGeom prst="rect">
            <a:avLst/>
          </a:prstGeom>
        </p:spPr>
      </p:pic>
      <p:cxnSp>
        <p:nvCxnSpPr>
          <p:cNvPr id="58" name="מחבר חץ ישר 57">
            <a:extLst>
              <a:ext uri="{FF2B5EF4-FFF2-40B4-BE49-F238E27FC236}">
                <a16:creationId xmlns:a16="http://schemas.microsoft.com/office/drawing/2014/main" id="{4D6D3331-95F6-C4B2-A1FB-D768A3E21B3E}"/>
              </a:ext>
            </a:extLst>
          </p:cNvPr>
          <p:cNvCxnSpPr>
            <a:cxnSpLocks/>
            <a:stCxn id="54" idx="0"/>
          </p:cNvCxnSpPr>
          <p:nvPr/>
        </p:nvCxnSpPr>
        <p:spPr>
          <a:xfrm flipH="1" flipV="1">
            <a:off x="7988158" y="2899063"/>
            <a:ext cx="2279861" cy="149315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59" name="אליפסה 58">
            <a:extLst>
              <a:ext uri="{FF2B5EF4-FFF2-40B4-BE49-F238E27FC236}">
                <a16:creationId xmlns:a16="http://schemas.microsoft.com/office/drawing/2014/main" id="{43946358-36C3-6830-76F4-1E302F2C063A}"/>
              </a:ext>
            </a:extLst>
          </p:cNvPr>
          <p:cNvSpPr/>
          <p:nvPr/>
        </p:nvSpPr>
        <p:spPr>
          <a:xfrm>
            <a:off x="9596561" y="3585025"/>
            <a:ext cx="1006217" cy="4654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801" dirty="0"/>
              <a:t>start</a:t>
            </a:r>
            <a:endParaRPr lang="he-IL" sz="1801" dirty="0"/>
          </a:p>
        </p:txBody>
      </p:sp>
      <p:sp>
        <p:nvSpPr>
          <p:cNvPr id="62" name="מלבן 61">
            <a:extLst>
              <a:ext uri="{FF2B5EF4-FFF2-40B4-BE49-F238E27FC236}">
                <a16:creationId xmlns:a16="http://schemas.microsoft.com/office/drawing/2014/main" id="{08DD1548-EE5C-2ECB-9278-68A13A0DB666}"/>
              </a:ext>
            </a:extLst>
          </p:cNvPr>
          <p:cNvSpPr/>
          <p:nvPr/>
        </p:nvSpPr>
        <p:spPr>
          <a:xfrm>
            <a:off x="9570902" y="5979043"/>
            <a:ext cx="1394235" cy="371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מסך ניצחון</a:t>
            </a:r>
          </a:p>
        </p:txBody>
      </p:sp>
    </p:spTree>
    <p:extLst>
      <p:ext uri="{BB962C8B-B14F-4D97-AF65-F5344CB8AC3E}">
        <p14:creationId xmlns:p14="http://schemas.microsoft.com/office/powerpoint/2010/main" val="95369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20C754DC-6DEC-8313-190A-787B5BD58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288" y="434569"/>
            <a:ext cx="5307947" cy="4265314"/>
          </a:xfrm>
          <a:prstGeom prst="rect">
            <a:avLst/>
          </a:prstGeom>
        </p:spPr>
      </p:pic>
      <p:sp>
        <p:nvSpPr>
          <p:cNvPr id="4" name="תיבת טקסט 3">
            <a:extLst>
              <a:ext uri="{FF2B5EF4-FFF2-40B4-BE49-F238E27FC236}">
                <a16:creationId xmlns:a16="http://schemas.microsoft.com/office/drawing/2014/main" id="{586BC2B8-DDEE-A8D1-EDD4-AAEB19AA68F8}"/>
              </a:ext>
            </a:extLst>
          </p:cNvPr>
          <p:cNvSpPr txBox="1"/>
          <p:nvPr/>
        </p:nvSpPr>
        <p:spPr>
          <a:xfrm>
            <a:off x="3233801" y="4807402"/>
            <a:ext cx="5692921" cy="1938992"/>
          </a:xfrm>
          <a:prstGeom prst="rect">
            <a:avLst/>
          </a:prstGeom>
          <a:noFill/>
        </p:spPr>
        <p:txBody>
          <a:bodyPr wrap="square" rtlCol="1">
            <a:spAutoFit/>
          </a:bodyPr>
          <a:lstStyle/>
          <a:p>
            <a:pPr algn="ctr"/>
            <a:r>
              <a:rPr lang="he-IL" sz="6000" dirty="0"/>
              <a:t>מדריך למשתמש (מפעיל שרת)</a:t>
            </a:r>
          </a:p>
        </p:txBody>
      </p:sp>
    </p:spTree>
    <p:extLst>
      <p:ext uri="{BB962C8B-B14F-4D97-AF65-F5344CB8AC3E}">
        <p14:creationId xmlns:p14="http://schemas.microsoft.com/office/powerpoint/2010/main" val="4019396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תיבת טקסט 7">
            <a:extLst>
              <a:ext uri="{FF2B5EF4-FFF2-40B4-BE49-F238E27FC236}">
                <a16:creationId xmlns:a16="http://schemas.microsoft.com/office/drawing/2014/main" id="{A47C1398-42D1-F626-82A6-3798C48C5E01}"/>
              </a:ext>
            </a:extLst>
          </p:cNvPr>
          <p:cNvSpPr txBox="1"/>
          <p:nvPr/>
        </p:nvSpPr>
        <p:spPr>
          <a:xfrm>
            <a:off x="3249540" y="-1"/>
            <a:ext cx="5692921" cy="1015663"/>
          </a:xfrm>
          <a:prstGeom prst="rect">
            <a:avLst/>
          </a:prstGeom>
          <a:noFill/>
        </p:spPr>
        <p:txBody>
          <a:bodyPr wrap="square" rtlCol="1">
            <a:spAutoFit/>
          </a:bodyPr>
          <a:lstStyle/>
          <a:p>
            <a:pPr algn="ctr"/>
            <a:r>
              <a:rPr lang="he-IL" sz="6000" dirty="0"/>
              <a:t>סדר פעולות</a:t>
            </a:r>
          </a:p>
        </p:txBody>
      </p:sp>
      <p:sp>
        <p:nvSpPr>
          <p:cNvPr id="9" name="תיבת טקסט 8">
            <a:extLst>
              <a:ext uri="{FF2B5EF4-FFF2-40B4-BE49-F238E27FC236}">
                <a16:creationId xmlns:a16="http://schemas.microsoft.com/office/drawing/2014/main" id="{7F8198EB-9461-821E-F834-700EAFDB16BD}"/>
              </a:ext>
            </a:extLst>
          </p:cNvPr>
          <p:cNvSpPr txBox="1"/>
          <p:nvPr/>
        </p:nvSpPr>
        <p:spPr>
          <a:xfrm>
            <a:off x="1883122" y="1484771"/>
            <a:ext cx="9750581" cy="1755096"/>
          </a:xfrm>
          <a:prstGeom prst="rect">
            <a:avLst/>
          </a:prstGeom>
          <a:noFill/>
        </p:spPr>
        <p:txBody>
          <a:bodyPr wrap="square" rtlCol="1">
            <a:spAutoFit/>
          </a:bodyPr>
          <a:lstStyle/>
          <a:p>
            <a:r>
              <a:rPr lang="he-IL" sz="1801" dirty="0"/>
              <a:t>בסה"כ, התוכנה פועלת על פי סדר די פשוט, ותפקידו של מפעיל השרת לדאוג לפעילות תקינה שלהם:</a:t>
            </a:r>
          </a:p>
          <a:p>
            <a:pPr marL="342904" indent="-342904">
              <a:buAutoNum type="arabicPeriod"/>
            </a:pPr>
            <a:r>
              <a:rPr lang="he-IL" sz="1801" dirty="0"/>
              <a:t>אתחול</a:t>
            </a:r>
          </a:p>
          <a:p>
            <a:pPr marL="342904" indent="-342904">
              <a:buAutoNum type="arabicPeriod"/>
            </a:pPr>
            <a:r>
              <a:rPr lang="he-IL" sz="1801" dirty="0" err="1"/>
              <a:t>נסיון</a:t>
            </a:r>
            <a:r>
              <a:rPr lang="he-IL" sz="1801" dirty="0"/>
              <a:t> לקלוט </a:t>
            </a:r>
            <a:r>
              <a:rPr lang="he-IL" sz="1801" dirty="0" err="1"/>
              <a:t>סוקטים</a:t>
            </a:r>
            <a:r>
              <a:rPr lang="he-IL" sz="1801" dirty="0"/>
              <a:t> חדשים (האזנה במשך חצי שנייה).</a:t>
            </a:r>
          </a:p>
          <a:p>
            <a:pPr marL="342904" indent="-342904">
              <a:buAutoNum type="arabicPeriod"/>
            </a:pPr>
            <a:r>
              <a:rPr lang="he-IL" sz="1801" dirty="0"/>
              <a:t>טיפול בתגובות שהתקבלו מכל </a:t>
            </a:r>
            <a:r>
              <a:rPr lang="he-IL" sz="1801" dirty="0" err="1"/>
              <a:t>הסוקטים</a:t>
            </a:r>
            <a:r>
              <a:rPr lang="he-IL" sz="1801" dirty="0"/>
              <a:t> רוחבית.</a:t>
            </a:r>
          </a:p>
          <a:p>
            <a:pPr marL="342904" indent="-342904">
              <a:buAutoNum type="arabicPeriod"/>
            </a:pPr>
            <a:r>
              <a:rPr lang="he-IL" sz="1801" dirty="0" err="1"/>
              <a:t>נסיון</a:t>
            </a:r>
            <a:r>
              <a:rPr lang="he-IL" sz="1801" dirty="0"/>
              <a:t> לצוות בין שחקנים, אם ישנם מספיק שחקנים מעוניינים.</a:t>
            </a:r>
          </a:p>
          <a:p>
            <a:pPr marL="342904" indent="-342904">
              <a:buAutoNum type="arabicPeriod"/>
            </a:pPr>
            <a:r>
              <a:rPr lang="he-IL" sz="1801" dirty="0"/>
              <a:t>חזור לשלב 2.</a:t>
            </a:r>
          </a:p>
        </p:txBody>
      </p:sp>
    </p:spTree>
    <p:extLst>
      <p:ext uri="{BB962C8B-B14F-4D97-AF65-F5344CB8AC3E}">
        <p14:creationId xmlns:p14="http://schemas.microsoft.com/office/powerpoint/2010/main" val="244478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טבלה 1">
            <a:extLst>
              <a:ext uri="{FF2B5EF4-FFF2-40B4-BE49-F238E27FC236}">
                <a16:creationId xmlns:a16="http://schemas.microsoft.com/office/drawing/2014/main" id="{9C2960F5-A163-2519-36C7-E19AE88BDAF1}"/>
              </a:ext>
            </a:extLst>
          </p:cNvPr>
          <p:cNvGraphicFramePr>
            <a:graphicFrameLocks noGrp="1"/>
          </p:cNvGraphicFramePr>
          <p:nvPr>
            <p:extLst>
              <p:ext uri="{D42A27DB-BD31-4B8C-83A1-F6EECF244321}">
                <p14:modId xmlns:p14="http://schemas.microsoft.com/office/powerpoint/2010/main" val="838397389"/>
              </p:ext>
            </p:extLst>
          </p:nvPr>
        </p:nvGraphicFramePr>
        <p:xfrm>
          <a:off x="0" y="3990322"/>
          <a:ext cx="12192000" cy="2690220"/>
        </p:xfrm>
        <a:graphic>
          <a:graphicData uri="http://schemas.openxmlformats.org/drawingml/2006/table">
            <a:tbl>
              <a:tblPr rtl="1" firstRow="1" bandRow="1">
                <a:tableStyleId>{5C22544A-7EE6-4342-B048-85BDC9FD1C3A}</a:tableStyleId>
              </a:tblPr>
              <a:tblGrid>
                <a:gridCol w="1524000">
                  <a:extLst>
                    <a:ext uri="{9D8B030D-6E8A-4147-A177-3AD203B41FA5}">
                      <a16:colId xmlns:a16="http://schemas.microsoft.com/office/drawing/2014/main" val="1282463766"/>
                    </a:ext>
                  </a:extLst>
                </a:gridCol>
                <a:gridCol w="1524000">
                  <a:extLst>
                    <a:ext uri="{9D8B030D-6E8A-4147-A177-3AD203B41FA5}">
                      <a16:colId xmlns:a16="http://schemas.microsoft.com/office/drawing/2014/main" val="3223945218"/>
                    </a:ext>
                  </a:extLst>
                </a:gridCol>
                <a:gridCol w="1524000">
                  <a:extLst>
                    <a:ext uri="{9D8B030D-6E8A-4147-A177-3AD203B41FA5}">
                      <a16:colId xmlns:a16="http://schemas.microsoft.com/office/drawing/2014/main" val="2219691840"/>
                    </a:ext>
                  </a:extLst>
                </a:gridCol>
                <a:gridCol w="1524000">
                  <a:extLst>
                    <a:ext uri="{9D8B030D-6E8A-4147-A177-3AD203B41FA5}">
                      <a16:colId xmlns:a16="http://schemas.microsoft.com/office/drawing/2014/main" val="996490802"/>
                    </a:ext>
                  </a:extLst>
                </a:gridCol>
                <a:gridCol w="1524000">
                  <a:extLst>
                    <a:ext uri="{9D8B030D-6E8A-4147-A177-3AD203B41FA5}">
                      <a16:colId xmlns:a16="http://schemas.microsoft.com/office/drawing/2014/main" val="1588538302"/>
                    </a:ext>
                  </a:extLst>
                </a:gridCol>
                <a:gridCol w="1524000">
                  <a:extLst>
                    <a:ext uri="{9D8B030D-6E8A-4147-A177-3AD203B41FA5}">
                      <a16:colId xmlns:a16="http://schemas.microsoft.com/office/drawing/2014/main" val="530800813"/>
                    </a:ext>
                  </a:extLst>
                </a:gridCol>
                <a:gridCol w="1524000">
                  <a:extLst>
                    <a:ext uri="{9D8B030D-6E8A-4147-A177-3AD203B41FA5}">
                      <a16:colId xmlns:a16="http://schemas.microsoft.com/office/drawing/2014/main" val="910332734"/>
                    </a:ext>
                  </a:extLst>
                </a:gridCol>
                <a:gridCol w="1524000">
                  <a:extLst>
                    <a:ext uri="{9D8B030D-6E8A-4147-A177-3AD203B41FA5}">
                      <a16:colId xmlns:a16="http://schemas.microsoft.com/office/drawing/2014/main" val="2652157018"/>
                    </a:ext>
                  </a:extLst>
                </a:gridCol>
              </a:tblGrid>
              <a:tr h="896740">
                <a:tc>
                  <a:txBody>
                    <a:bodyPr/>
                    <a:lstStyle/>
                    <a:p>
                      <a:pPr algn="ctr" rtl="1"/>
                      <a:r>
                        <a:rPr lang="en-US" sz="1100" dirty="0"/>
                        <a:t>6</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5</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4</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3</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2</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1</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0</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8581140"/>
                  </a:ext>
                </a:extLst>
              </a:tr>
              <a:tr h="896740">
                <a:tc>
                  <a:txBody>
                    <a:bodyPr/>
                    <a:lstStyle/>
                    <a:p>
                      <a:pPr algn="ctr" rtl="1"/>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Cooldown - int</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Cost - int</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HP - int</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Plants</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9500984"/>
                  </a:ext>
                </a:extLst>
              </a:tr>
              <a:tr h="896740">
                <a:tc>
                  <a:txBody>
                    <a:bodyPr/>
                    <a:lstStyle/>
                    <a:p>
                      <a:pPr algn="ctr" rtl="1"/>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Dmg – int</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Move – int</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Cooldown – int</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Cost - int</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HP - int</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1100" dirty="0"/>
                        <a:t>Zombies</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669922"/>
                  </a:ext>
                </a:extLst>
              </a:tr>
            </a:tbl>
          </a:graphicData>
        </a:graphic>
      </p:graphicFrame>
    </p:spTree>
    <p:extLst>
      <p:ext uri="{BB962C8B-B14F-4D97-AF65-F5344CB8AC3E}">
        <p14:creationId xmlns:p14="http://schemas.microsoft.com/office/powerpoint/2010/main" val="3887164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8CB4F24-F7B2-3F77-A178-0031AFFE0112}"/>
              </a:ext>
            </a:extLst>
          </p:cNvPr>
          <p:cNvSpPr txBox="1"/>
          <p:nvPr/>
        </p:nvSpPr>
        <p:spPr>
          <a:xfrm>
            <a:off x="1883122" y="1484772"/>
            <a:ext cx="9750581" cy="1200842"/>
          </a:xfrm>
          <a:prstGeom prst="rect">
            <a:avLst/>
          </a:prstGeom>
          <a:noFill/>
        </p:spPr>
        <p:txBody>
          <a:bodyPr wrap="square" rtlCol="1">
            <a:spAutoFit/>
          </a:bodyPr>
          <a:lstStyle/>
          <a:p>
            <a:r>
              <a:rPr lang="he-IL" sz="1801" dirty="0"/>
              <a:t>יש להריץ את הקובץ </a:t>
            </a:r>
            <a:r>
              <a:rPr lang="en-US" sz="1801" dirty="0"/>
              <a:t>server.py</a:t>
            </a:r>
            <a:r>
              <a:rPr lang="he-IL" sz="1801" dirty="0"/>
              <a:t>.</a:t>
            </a:r>
          </a:p>
          <a:p>
            <a:endParaRPr lang="he-IL" sz="1801" dirty="0"/>
          </a:p>
          <a:p>
            <a:r>
              <a:rPr lang="he-IL" sz="1801" dirty="0"/>
              <a:t>בתחילת הרצת תוכנת השרת, הדפסה למסוף תיעשה ובה תיכתב כתובת ה</a:t>
            </a:r>
            <a:r>
              <a:rPr lang="en-US" sz="1801" dirty="0"/>
              <a:t>IP</a:t>
            </a:r>
            <a:r>
              <a:rPr lang="he-IL" sz="1801" dirty="0"/>
              <a:t> של השרת. יש להעבירה ללקוחות, משום שרק בעזרתה הם יוכלו להתחבר אל השרת במידה וירצו לשחק באופן מקוון.</a:t>
            </a:r>
          </a:p>
        </p:txBody>
      </p:sp>
      <p:sp>
        <p:nvSpPr>
          <p:cNvPr id="6" name="תיבת טקסט 5">
            <a:extLst>
              <a:ext uri="{FF2B5EF4-FFF2-40B4-BE49-F238E27FC236}">
                <a16:creationId xmlns:a16="http://schemas.microsoft.com/office/drawing/2014/main" id="{0A0B044C-AD4C-D17E-5DF6-1BC7F2A53346}"/>
              </a:ext>
            </a:extLst>
          </p:cNvPr>
          <p:cNvSpPr txBox="1"/>
          <p:nvPr/>
        </p:nvSpPr>
        <p:spPr>
          <a:xfrm>
            <a:off x="3249540" y="0"/>
            <a:ext cx="5692921" cy="1015663"/>
          </a:xfrm>
          <a:prstGeom prst="rect">
            <a:avLst/>
          </a:prstGeom>
          <a:noFill/>
        </p:spPr>
        <p:txBody>
          <a:bodyPr wrap="square" rtlCol="1">
            <a:spAutoFit/>
          </a:bodyPr>
          <a:lstStyle/>
          <a:p>
            <a:pPr algn="ctr"/>
            <a:r>
              <a:rPr lang="he-IL" sz="6000" dirty="0"/>
              <a:t>ראשית...</a:t>
            </a:r>
          </a:p>
        </p:txBody>
      </p:sp>
      <p:pic>
        <p:nvPicPr>
          <p:cNvPr id="5" name="תמונה 4">
            <a:extLst>
              <a:ext uri="{FF2B5EF4-FFF2-40B4-BE49-F238E27FC236}">
                <a16:creationId xmlns:a16="http://schemas.microsoft.com/office/drawing/2014/main" id="{BC565D81-00A2-DB90-7AD4-289FE24CA6DA}"/>
              </a:ext>
            </a:extLst>
          </p:cNvPr>
          <p:cNvPicPr>
            <a:picLocks noChangeAspect="1"/>
          </p:cNvPicPr>
          <p:nvPr/>
        </p:nvPicPr>
        <p:blipFill rotWithShape="1">
          <a:blip r:embed="rId2"/>
          <a:srcRect r="30151" b="68119"/>
          <a:stretch/>
        </p:blipFill>
        <p:spPr>
          <a:xfrm>
            <a:off x="3515649" y="3494638"/>
            <a:ext cx="5160706" cy="2127564"/>
          </a:xfrm>
          <a:prstGeom prst="rect">
            <a:avLst/>
          </a:prstGeom>
        </p:spPr>
      </p:pic>
      <p:sp>
        <p:nvSpPr>
          <p:cNvPr id="8" name="מלבן 7">
            <a:extLst>
              <a:ext uri="{FF2B5EF4-FFF2-40B4-BE49-F238E27FC236}">
                <a16:creationId xmlns:a16="http://schemas.microsoft.com/office/drawing/2014/main" id="{6B35CEF8-7F21-EDEE-BE39-6373D1B89B8B}"/>
              </a:ext>
            </a:extLst>
          </p:cNvPr>
          <p:cNvSpPr/>
          <p:nvPr/>
        </p:nvSpPr>
        <p:spPr>
          <a:xfrm>
            <a:off x="2121414" y="3494638"/>
            <a:ext cx="1394235" cy="2534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תחילת הרצה</a:t>
            </a:r>
          </a:p>
        </p:txBody>
      </p:sp>
    </p:spTree>
    <p:extLst>
      <p:ext uri="{BB962C8B-B14F-4D97-AF65-F5344CB8AC3E}">
        <p14:creationId xmlns:p14="http://schemas.microsoft.com/office/powerpoint/2010/main" val="2036138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8CB4F24-F7B2-3F77-A178-0031AFFE0112}"/>
              </a:ext>
            </a:extLst>
          </p:cNvPr>
          <p:cNvSpPr txBox="1"/>
          <p:nvPr/>
        </p:nvSpPr>
        <p:spPr>
          <a:xfrm>
            <a:off x="1883122" y="1484771"/>
            <a:ext cx="9750581" cy="2309350"/>
          </a:xfrm>
          <a:prstGeom prst="rect">
            <a:avLst/>
          </a:prstGeom>
          <a:noFill/>
        </p:spPr>
        <p:txBody>
          <a:bodyPr wrap="square" rtlCol="1">
            <a:spAutoFit/>
          </a:bodyPr>
          <a:lstStyle/>
          <a:p>
            <a:r>
              <a:rPr lang="he-IL" sz="1801" dirty="0"/>
              <a:t>לאחר מכן, התוכנה תמשיך לרוץ ללא התערבות חיצונית עד שתיעצר או שתקרוס כתוצאה משגיאה.</a:t>
            </a:r>
          </a:p>
          <a:p>
            <a:r>
              <a:rPr lang="he-IL" sz="1801" dirty="0"/>
              <a:t>בעת חיבור ללקוח, התוכנה תדפיס </a:t>
            </a:r>
            <a:r>
              <a:rPr lang="en-US" sz="1801" dirty="0"/>
              <a:t>CONNECTION SECURED</a:t>
            </a:r>
            <a:r>
              <a:rPr lang="he-IL" sz="1801" dirty="0"/>
              <a:t> כמו גם כתובת </a:t>
            </a:r>
            <a:r>
              <a:rPr lang="he-IL" sz="1801" dirty="0" err="1"/>
              <a:t>הסוקט</a:t>
            </a:r>
            <a:r>
              <a:rPr lang="he-IL" sz="1801" dirty="0"/>
              <a:t> שפנה אליה ומאגר המידע שלה </a:t>
            </a:r>
            <a:r>
              <a:rPr lang="en-US" sz="1801" dirty="0" err="1"/>
              <a:t>list_of_sockets</a:t>
            </a:r>
            <a:r>
              <a:rPr lang="he-IL" sz="1801" dirty="0"/>
              <a:t>, הכולל לגבי כל חיבור עם לקוח:</a:t>
            </a:r>
          </a:p>
          <a:p>
            <a:r>
              <a:rPr lang="he-IL" sz="1801" dirty="0"/>
              <a:t>1. את </a:t>
            </a:r>
            <a:r>
              <a:rPr lang="he-IL" sz="1801" dirty="0" err="1"/>
              <a:t>סוקט</a:t>
            </a:r>
            <a:r>
              <a:rPr lang="he-IL" sz="1801" dirty="0"/>
              <a:t> השיחה עצמו.</a:t>
            </a:r>
          </a:p>
          <a:p>
            <a:r>
              <a:rPr lang="he-IL" sz="1801" dirty="0"/>
              <a:t>2. את זמן קבלת הודעת </a:t>
            </a:r>
            <a:r>
              <a:rPr lang="en-US" sz="1801" dirty="0"/>
              <a:t>WAITING</a:t>
            </a:r>
            <a:r>
              <a:rPr lang="he-IL" sz="1801" dirty="0"/>
              <a:t> האחרונה.</a:t>
            </a:r>
          </a:p>
          <a:p>
            <a:r>
              <a:rPr lang="he-IL" sz="1801" dirty="0"/>
              <a:t>3. את כתובת ה</a:t>
            </a:r>
            <a:r>
              <a:rPr lang="en-US" sz="1801" dirty="0"/>
              <a:t>IP</a:t>
            </a:r>
            <a:r>
              <a:rPr lang="he-IL" sz="1801" dirty="0"/>
              <a:t> שלו.</a:t>
            </a:r>
          </a:p>
          <a:p>
            <a:r>
              <a:rPr lang="he-IL" sz="1801" dirty="0"/>
              <a:t>היא תדפיס בזמן ריצתה גם רשימה של ההודעות שקיבלה ושלחה ללקוחות, ואחרי כל הדפסה שכזו תדפיס את אורך שלושת מאגרי המידע שלה, </a:t>
            </a:r>
            <a:r>
              <a:rPr lang="en-US" sz="1801" dirty="0" err="1"/>
              <a:t>list_of_sockets</a:t>
            </a:r>
            <a:r>
              <a:rPr lang="he-IL" sz="1801" dirty="0"/>
              <a:t>, </a:t>
            </a:r>
            <a:r>
              <a:rPr lang="en-US" sz="1801" dirty="0" err="1"/>
              <a:t>list_of_plants</a:t>
            </a:r>
            <a:r>
              <a:rPr lang="he-IL" sz="1801" dirty="0"/>
              <a:t>, </a:t>
            </a:r>
            <a:r>
              <a:rPr lang="en-US" sz="1801" dirty="0" err="1"/>
              <a:t>list_of_zombies</a:t>
            </a:r>
            <a:r>
              <a:rPr lang="he-IL" sz="1801" dirty="0"/>
              <a:t>.</a:t>
            </a:r>
          </a:p>
        </p:txBody>
      </p:sp>
      <p:sp>
        <p:nvSpPr>
          <p:cNvPr id="6" name="תיבת טקסט 5">
            <a:extLst>
              <a:ext uri="{FF2B5EF4-FFF2-40B4-BE49-F238E27FC236}">
                <a16:creationId xmlns:a16="http://schemas.microsoft.com/office/drawing/2014/main" id="{0A0B044C-AD4C-D17E-5DF6-1BC7F2A53346}"/>
              </a:ext>
            </a:extLst>
          </p:cNvPr>
          <p:cNvSpPr txBox="1"/>
          <p:nvPr/>
        </p:nvSpPr>
        <p:spPr>
          <a:xfrm>
            <a:off x="3249540" y="0"/>
            <a:ext cx="5692921" cy="1015663"/>
          </a:xfrm>
          <a:prstGeom prst="rect">
            <a:avLst/>
          </a:prstGeom>
          <a:noFill/>
        </p:spPr>
        <p:txBody>
          <a:bodyPr wrap="square" rtlCol="1">
            <a:spAutoFit/>
          </a:bodyPr>
          <a:lstStyle/>
          <a:p>
            <a:pPr algn="ctr"/>
            <a:r>
              <a:rPr lang="he-IL" sz="6000" dirty="0"/>
              <a:t>ומשם...</a:t>
            </a:r>
          </a:p>
        </p:txBody>
      </p:sp>
      <p:sp>
        <p:nvSpPr>
          <p:cNvPr id="8" name="מלבן 7">
            <a:extLst>
              <a:ext uri="{FF2B5EF4-FFF2-40B4-BE49-F238E27FC236}">
                <a16:creationId xmlns:a16="http://schemas.microsoft.com/office/drawing/2014/main" id="{6B35CEF8-7F21-EDEE-BE39-6373D1B89B8B}"/>
              </a:ext>
            </a:extLst>
          </p:cNvPr>
          <p:cNvSpPr/>
          <p:nvPr/>
        </p:nvSpPr>
        <p:spPr>
          <a:xfrm>
            <a:off x="0" y="4866863"/>
            <a:ext cx="1394234" cy="2483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הודעת חיבור</a:t>
            </a:r>
          </a:p>
        </p:txBody>
      </p:sp>
      <p:pic>
        <p:nvPicPr>
          <p:cNvPr id="3" name="תמונה 2">
            <a:extLst>
              <a:ext uri="{FF2B5EF4-FFF2-40B4-BE49-F238E27FC236}">
                <a16:creationId xmlns:a16="http://schemas.microsoft.com/office/drawing/2014/main" id="{CE28EF92-18B7-9FB7-25EE-E85C7C0D6A63}"/>
              </a:ext>
            </a:extLst>
          </p:cNvPr>
          <p:cNvPicPr>
            <a:picLocks noChangeAspect="1"/>
          </p:cNvPicPr>
          <p:nvPr/>
        </p:nvPicPr>
        <p:blipFill rotWithShape="1">
          <a:blip r:embed="rId2"/>
          <a:srcRect b="65313"/>
          <a:stretch/>
        </p:blipFill>
        <p:spPr>
          <a:xfrm>
            <a:off x="1394235" y="4584955"/>
            <a:ext cx="10136732" cy="1765424"/>
          </a:xfrm>
          <a:prstGeom prst="rect">
            <a:avLst/>
          </a:prstGeom>
        </p:spPr>
      </p:pic>
      <p:sp>
        <p:nvSpPr>
          <p:cNvPr id="7" name="מלבן 6">
            <a:extLst>
              <a:ext uri="{FF2B5EF4-FFF2-40B4-BE49-F238E27FC236}">
                <a16:creationId xmlns:a16="http://schemas.microsoft.com/office/drawing/2014/main" id="{833A3E8C-6085-3A97-94A0-F41753D8D259}"/>
              </a:ext>
            </a:extLst>
          </p:cNvPr>
          <p:cNvSpPr/>
          <p:nvPr/>
        </p:nvSpPr>
        <p:spPr>
          <a:xfrm>
            <a:off x="0" y="5477347"/>
            <a:ext cx="1394234" cy="770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וידוא חיבור מול הלקוח ותשובה</a:t>
            </a:r>
          </a:p>
        </p:txBody>
      </p:sp>
    </p:spTree>
    <p:extLst>
      <p:ext uri="{BB962C8B-B14F-4D97-AF65-F5344CB8AC3E}">
        <p14:creationId xmlns:p14="http://schemas.microsoft.com/office/powerpoint/2010/main" val="1962115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תיבת טקסט 7">
            <a:extLst>
              <a:ext uri="{FF2B5EF4-FFF2-40B4-BE49-F238E27FC236}">
                <a16:creationId xmlns:a16="http://schemas.microsoft.com/office/drawing/2014/main" id="{A47C1398-42D1-F626-82A6-3798C48C5E01}"/>
              </a:ext>
            </a:extLst>
          </p:cNvPr>
          <p:cNvSpPr txBox="1"/>
          <p:nvPr/>
        </p:nvSpPr>
        <p:spPr>
          <a:xfrm>
            <a:off x="3249540" y="0"/>
            <a:ext cx="5692921" cy="1015663"/>
          </a:xfrm>
          <a:prstGeom prst="rect">
            <a:avLst/>
          </a:prstGeom>
          <a:noFill/>
        </p:spPr>
        <p:txBody>
          <a:bodyPr wrap="square" rtlCol="1">
            <a:spAutoFit/>
          </a:bodyPr>
          <a:lstStyle/>
          <a:p>
            <a:pPr algn="ctr"/>
            <a:r>
              <a:rPr lang="he-IL" sz="6000" dirty="0"/>
              <a:t>שגיאות</a:t>
            </a:r>
          </a:p>
        </p:txBody>
      </p:sp>
      <p:sp>
        <p:nvSpPr>
          <p:cNvPr id="9" name="תיבת טקסט 8">
            <a:extLst>
              <a:ext uri="{FF2B5EF4-FFF2-40B4-BE49-F238E27FC236}">
                <a16:creationId xmlns:a16="http://schemas.microsoft.com/office/drawing/2014/main" id="{7F8198EB-9461-821E-F834-700EAFDB16BD}"/>
              </a:ext>
            </a:extLst>
          </p:cNvPr>
          <p:cNvSpPr txBox="1"/>
          <p:nvPr/>
        </p:nvSpPr>
        <p:spPr>
          <a:xfrm>
            <a:off x="1883122" y="1484772"/>
            <a:ext cx="9750581" cy="369460"/>
          </a:xfrm>
          <a:prstGeom prst="rect">
            <a:avLst/>
          </a:prstGeom>
          <a:noFill/>
        </p:spPr>
        <p:txBody>
          <a:bodyPr wrap="square" rtlCol="1">
            <a:spAutoFit/>
          </a:bodyPr>
          <a:lstStyle/>
          <a:p>
            <a:r>
              <a:rPr lang="he-IL" sz="1801" dirty="0"/>
              <a:t>כאשר תיתקל בשגיאות בחיבור ללקוחות, התוכנה תתנתק מהם ותמשיך לרוץ ולהיות זמינה לחיבורים חדשים.</a:t>
            </a:r>
          </a:p>
        </p:txBody>
      </p:sp>
      <p:pic>
        <p:nvPicPr>
          <p:cNvPr id="11" name="תמונה 10">
            <a:extLst>
              <a:ext uri="{FF2B5EF4-FFF2-40B4-BE49-F238E27FC236}">
                <a16:creationId xmlns:a16="http://schemas.microsoft.com/office/drawing/2014/main" id="{DEC6EA9B-2D2D-C0C4-51D5-51BD6780C7BA}"/>
              </a:ext>
            </a:extLst>
          </p:cNvPr>
          <p:cNvPicPr>
            <a:picLocks noChangeAspect="1"/>
          </p:cNvPicPr>
          <p:nvPr/>
        </p:nvPicPr>
        <p:blipFill>
          <a:blip r:embed="rId2"/>
          <a:stretch>
            <a:fillRect/>
          </a:stretch>
        </p:blipFill>
        <p:spPr>
          <a:xfrm>
            <a:off x="2329120" y="3204927"/>
            <a:ext cx="7336718" cy="3653074"/>
          </a:xfrm>
          <a:prstGeom prst="rect">
            <a:avLst/>
          </a:prstGeom>
        </p:spPr>
      </p:pic>
    </p:spTree>
    <p:extLst>
      <p:ext uri="{BB962C8B-B14F-4D97-AF65-F5344CB8AC3E}">
        <p14:creationId xmlns:p14="http://schemas.microsoft.com/office/powerpoint/2010/main" val="427099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3">
            <a:extLst>
              <a:ext uri="{FF2B5EF4-FFF2-40B4-BE49-F238E27FC236}">
                <a16:creationId xmlns:a16="http://schemas.microsoft.com/office/drawing/2014/main" id="{6F8816B8-1430-A2FF-2B2A-D9BAF3CCC258}"/>
              </a:ext>
            </a:extLst>
          </p:cNvPr>
          <p:cNvGraphicFramePr>
            <a:graphicFrameLocks noGrp="1"/>
          </p:cNvGraphicFramePr>
          <p:nvPr>
            <p:extLst>
              <p:ext uri="{D42A27DB-BD31-4B8C-83A1-F6EECF244321}">
                <p14:modId xmlns:p14="http://schemas.microsoft.com/office/powerpoint/2010/main" val="1791773193"/>
              </p:ext>
            </p:extLst>
          </p:nvPr>
        </p:nvGraphicFramePr>
        <p:xfrm>
          <a:off x="0" y="-1"/>
          <a:ext cx="8579776" cy="1854205"/>
        </p:xfrm>
        <a:graphic>
          <a:graphicData uri="http://schemas.openxmlformats.org/drawingml/2006/table">
            <a:tbl>
              <a:tblPr rtl="1" firstRow="1" bandRow="1">
                <a:tableStyleId>{5C22544A-7EE6-4342-B048-85BDC9FD1C3A}</a:tableStyleId>
              </a:tblPr>
              <a:tblGrid>
                <a:gridCol w="4289888">
                  <a:extLst>
                    <a:ext uri="{9D8B030D-6E8A-4147-A177-3AD203B41FA5}">
                      <a16:colId xmlns:a16="http://schemas.microsoft.com/office/drawing/2014/main" val="790611912"/>
                    </a:ext>
                  </a:extLst>
                </a:gridCol>
                <a:gridCol w="4289888">
                  <a:extLst>
                    <a:ext uri="{9D8B030D-6E8A-4147-A177-3AD203B41FA5}">
                      <a16:colId xmlns:a16="http://schemas.microsoft.com/office/drawing/2014/main" val="1205931419"/>
                    </a:ext>
                  </a:extLst>
                </a:gridCol>
              </a:tblGrid>
              <a:tr h="370841">
                <a:tc>
                  <a:txBody>
                    <a:bodyPr/>
                    <a:lstStyle/>
                    <a:p>
                      <a:pPr algn="l" rtl="0"/>
                      <a:r>
                        <a:rPr lang="en-US" sz="1100" dirty="0"/>
                        <a:t>damage name</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damage type</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7898451"/>
                  </a:ext>
                </a:extLst>
              </a:tr>
              <a:tr h="370841">
                <a:tc>
                  <a:txBody>
                    <a:bodyPr/>
                    <a:lstStyle/>
                    <a:p>
                      <a:pPr algn="l" rtl="0"/>
                      <a:r>
                        <a:rPr lang="en-US" sz="1100" dirty="0"/>
                        <a:t>NORMAL</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normal damage</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9028836"/>
                  </a:ext>
                </a:extLst>
              </a:tr>
              <a:tr h="370841">
                <a:tc>
                  <a:txBody>
                    <a:bodyPr/>
                    <a:lstStyle/>
                    <a:p>
                      <a:pPr algn="l" rtl="0"/>
                      <a:r>
                        <a:rPr lang="en-US" sz="1100" dirty="0"/>
                        <a:t>CRUSH</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crushing damage</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8764592"/>
                  </a:ext>
                </a:extLst>
              </a:tr>
              <a:tr h="370841">
                <a:tc>
                  <a:txBody>
                    <a:bodyPr/>
                    <a:lstStyle/>
                    <a:p>
                      <a:pPr algn="l" rtl="0"/>
                      <a:r>
                        <a:rPr lang="en-US" sz="1100" dirty="0"/>
                        <a:t>SELF</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self damage</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7562"/>
                  </a:ext>
                </a:extLst>
              </a:tr>
              <a:tr h="370841">
                <a:tc>
                  <a:txBody>
                    <a:bodyPr/>
                    <a:lstStyle/>
                    <a:p>
                      <a:pPr algn="l" rtl="0"/>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850685"/>
                  </a:ext>
                </a:extLst>
              </a:tr>
            </a:tbl>
          </a:graphicData>
        </a:graphic>
      </p:graphicFrame>
      <p:graphicFrame>
        <p:nvGraphicFramePr>
          <p:cNvPr id="5" name="טבלה 4">
            <a:extLst>
              <a:ext uri="{FF2B5EF4-FFF2-40B4-BE49-F238E27FC236}">
                <a16:creationId xmlns:a16="http://schemas.microsoft.com/office/drawing/2014/main" id="{89B4BC24-F08E-9917-545A-4282B7129755}"/>
              </a:ext>
            </a:extLst>
          </p:cNvPr>
          <p:cNvGraphicFramePr>
            <a:graphicFrameLocks noGrp="1"/>
          </p:cNvGraphicFramePr>
          <p:nvPr>
            <p:extLst>
              <p:ext uri="{D42A27DB-BD31-4B8C-83A1-F6EECF244321}">
                <p14:modId xmlns:p14="http://schemas.microsoft.com/office/powerpoint/2010/main" val="2274896669"/>
              </p:ext>
            </p:extLst>
          </p:nvPr>
        </p:nvGraphicFramePr>
        <p:xfrm>
          <a:off x="0" y="2067839"/>
          <a:ext cx="12192000" cy="3225813"/>
        </p:xfrm>
        <a:graphic>
          <a:graphicData uri="http://schemas.openxmlformats.org/drawingml/2006/table">
            <a:tbl>
              <a:tblPr rtl="1" firstRow="1" bandRow="1">
                <a:tableStyleId>{5C22544A-7EE6-4342-B048-85BDC9FD1C3A}</a:tableStyleId>
              </a:tblPr>
              <a:tblGrid>
                <a:gridCol w="4064000">
                  <a:extLst>
                    <a:ext uri="{9D8B030D-6E8A-4147-A177-3AD203B41FA5}">
                      <a16:colId xmlns:a16="http://schemas.microsoft.com/office/drawing/2014/main" val="790611912"/>
                    </a:ext>
                  </a:extLst>
                </a:gridCol>
                <a:gridCol w="4064000">
                  <a:extLst>
                    <a:ext uri="{9D8B030D-6E8A-4147-A177-3AD203B41FA5}">
                      <a16:colId xmlns:a16="http://schemas.microsoft.com/office/drawing/2014/main" val="1205931419"/>
                    </a:ext>
                  </a:extLst>
                </a:gridCol>
                <a:gridCol w="4064000">
                  <a:extLst>
                    <a:ext uri="{9D8B030D-6E8A-4147-A177-3AD203B41FA5}">
                      <a16:colId xmlns:a16="http://schemas.microsoft.com/office/drawing/2014/main" val="310166135"/>
                    </a:ext>
                  </a:extLst>
                </a:gridCol>
              </a:tblGrid>
              <a:tr h="370841">
                <a:tc>
                  <a:txBody>
                    <a:bodyPr/>
                    <a:lstStyle/>
                    <a:p>
                      <a:pPr algn="l" rtl="0"/>
                      <a:r>
                        <a:rPr lang="en-US" sz="1100" dirty="0"/>
                        <a:t>info needed</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reactions</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index</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7898451"/>
                  </a:ext>
                </a:extLst>
              </a:tr>
              <a:tr h="370841">
                <a:tc>
                  <a:txBody>
                    <a:bodyPr/>
                    <a:lstStyle/>
                    <a:p>
                      <a:pPr algn="l" rtl="0"/>
                      <a:r>
                        <a:rPr lang="en-US" sz="1100" dirty="0"/>
                        <a:t>[Unit that spawned – Unit, Tile to plant</a:t>
                      </a:r>
                      <a:r>
                        <a:rPr lang="en-US" sz="1100" baseline="0" dirty="0"/>
                        <a:t> on</a:t>
                      </a:r>
                      <a:r>
                        <a:rPr lang="en-US" sz="1100" dirty="0"/>
                        <a:t> – Tile]</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born</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0</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9028836"/>
                  </a:ext>
                </a:extLst>
              </a:tr>
              <a:tr h="370841">
                <a:tc>
                  <a:txBody>
                    <a:bodyPr/>
                    <a:lstStyle/>
                    <a:p>
                      <a:pPr algn="l" rtl="0"/>
                      <a:r>
                        <a:rPr lang="en-US" sz="1100" dirty="0"/>
                        <a:t>none</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death</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1</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8764592"/>
                  </a:ext>
                </a:extLst>
              </a:tr>
              <a:tr h="370841">
                <a:tc>
                  <a:txBody>
                    <a:bodyPr/>
                    <a:lstStyle/>
                    <a:p>
                      <a:pPr algn="l" rtl="0"/>
                      <a:r>
                        <a:rPr lang="en-US" sz="1100" dirty="0"/>
                        <a:t>none</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err="1"/>
                        <a:t>turn_start</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2</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7562"/>
                  </a:ext>
                </a:extLst>
              </a:tr>
              <a:tr h="370841">
                <a:tc>
                  <a:txBody>
                    <a:bodyPr/>
                    <a:lstStyle/>
                    <a:p>
                      <a:pPr algn="l" rtl="0"/>
                      <a:r>
                        <a:rPr lang="en-US" sz="1100" dirty="0"/>
                        <a:t>none</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err="1"/>
                        <a:t>turn_end</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3</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850685"/>
                  </a:ext>
                </a:extLst>
              </a:tr>
              <a:tr h="416562">
                <a:tc>
                  <a:txBody>
                    <a:bodyPr/>
                    <a:lstStyle/>
                    <a:p>
                      <a:pPr algn="l" rtl="0"/>
                      <a:r>
                        <a:rPr lang="en-US" sz="1100" dirty="0"/>
                        <a:t>[unit that moved – Unit , starting position – [int, int]] (no need for ending pos, it’s just the unit’s </a:t>
                      </a:r>
                      <a:r>
                        <a:rPr lang="en-US" sz="1100" dirty="0" err="1"/>
                        <a:t>curr</a:t>
                      </a:r>
                      <a:r>
                        <a:rPr lang="en-US" sz="1100" dirty="0"/>
                        <a:t> position)</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move</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4</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2234166"/>
                  </a:ext>
                </a:extLst>
              </a:tr>
              <a:tr h="416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[unit that moved – Unit , starting position – [int, int]] (no need for ending pos, it’s just the unit’s </a:t>
                      </a:r>
                      <a:r>
                        <a:rPr lang="en-US" sz="1100" dirty="0" err="1"/>
                        <a:t>curr</a:t>
                      </a:r>
                      <a:r>
                        <a:rPr lang="en-US" sz="1100" dirty="0"/>
                        <a:t> position)</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throw</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5</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8458508"/>
                  </a:ext>
                </a:extLst>
              </a:tr>
              <a:tr h="254002">
                <a:tc>
                  <a:txBody>
                    <a:bodyPr/>
                    <a:lstStyle/>
                    <a:p>
                      <a:pPr algn="l" rtl="0"/>
                      <a:r>
                        <a:rPr lang="en-US" sz="1100" dirty="0"/>
                        <a:t>none</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activate</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6</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5673017"/>
                  </a:ext>
                </a:extLst>
              </a:tr>
              <a:tr h="254002">
                <a:tc>
                  <a:txBody>
                    <a:bodyPr/>
                    <a:lstStyle/>
                    <a:p>
                      <a:pPr algn="l" rtl="0"/>
                      <a:r>
                        <a:rPr lang="en-US" sz="1100" dirty="0"/>
                        <a:t>[unit that attacked - Unit, damage</a:t>
                      </a:r>
                      <a:r>
                        <a:rPr lang="en-US" sz="1100" baseline="0" dirty="0"/>
                        <a:t> count – int, damage type - Str</a:t>
                      </a:r>
                      <a:r>
                        <a:rPr lang="en-US" sz="1100" dirty="0"/>
                        <a:t>]</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err="1"/>
                        <a:t>get_hit</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1100" dirty="0"/>
                        <a:t>7</a:t>
                      </a:r>
                      <a:endParaRPr lang="he-IL" sz="11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7002636"/>
                  </a:ext>
                </a:extLst>
              </a:tr>
            </a:tbl>
          </a:graphicData>
        </a:graphic>
      </p:graphicFrame>
    </p:spTree>
    <p:extLst>
      <p:ext uri="{BB962C8B-B14F-4D97-AF65-F5344CB8AC3E}">
        <p14:creationId xmlns:p14="http://schemas.microsoft.com/office/powerpoint/2010/main" val="296961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E50D76-1001-7138-791A-7A2FF6EAF147}"/>
              </a:ext>
            </a:extLst>
          </p:cNvPr>
          <p:cNvSpPr>
            <a:spLocks noGrp="1"/>
          </p:cNvSpPr>
          <p:nvPr>
            <p:ph type="title"/>
          </p:nvPr>
        </p:nvSpPr>
        <p:spPr>
          <a:xfrm>
            <a:off x="838202" y="2"/>
            <a:ext cx="10515600" cy="359152"/>
          </a:xfrm>
        </p:spPr>
        <p:txBody>
          <a:bodyPr>
            <a:normAutofit fontScale="90000"/>
          </a:bodyPr>
          <a:lstStyle/>
          <a:p>
            <a:pPr algn="l" rtl="0"/>
            <a:r>
              <a:rPr lang="en-US" dirty="0"/>
              <a:t>Protocol TCP</a:t>
            </a:r>
            <a:endParaRPr lang="he-IL" dirty="0"/>
          </a:p>
        </p:txBody>
      </p:sp>
      <p:sp>
        <p:nvSpPr>
          <p:cNvPr id="6" name="תיבת טקסט 5">
            <a:extLst>
              <a:ext uri="{FF2B5EF4-FFF2-40B4-BE49-F238E27FC236}">
                <a16:creationId xmlns:a16="http://schemas.microsoft.com/office/drawing/2014/main" id="{7750D0D5-964F-3305-C626-7D7135915F8A}"/>
              </a:ext>
            </a:extLst>
          </p:cNvPr>
          <p:cNvSpPr txBox="1"/>
          <p:nvPr/>
        </p:nvSpPr>
        <p:spPr>
          <a:xfrm>
            <a:off x="516049" y="869133"/>
            <a:ext cx="10954693" cy="6466257"/>
          </a:xfrm>
          <a:prstGeom prst="rect">
            <a:avLst/>
          </a:prstGeom>
          <a:noFill/>
        </p:spPr>
        <p:txBody>
          <a:bodyPr wrap="square" rtlCol="1">
            <a:spAutoFit/>
          </a:bodyPr>
          <a:lstStyle/>
          <a:p>
            <a:pPr algn="l" rtl="0"/>
            <a:r>
              <a:rPr lang="en-US" sz="1801" dirty="0" err="1"/>
              <a:t>llll|command|data</a:t>
            </a:r>
            <a:endParaRPr lang="en-US" sz="1801" dirty="0"/>
          </a:p>
          <a:p>
            <a:pPr algn="l" rtl="0"/>
            <a:r>
              <a:rPr lang="en-US" sz="1801" dirty="0"/>
              <a:t>Longest message is </a:t>
            </a:r>
            <a:r>
              <a:rPr lang="en-US" sz="1801" dirty="0" err="1"/>
              <a:t>playwith</a:t>
            </a:r>
            <a:r>
              <a:rPr lang="en-US" sz="1801" dirty="0"/>
              <a:t> so max length is 8 (PLAYWITH) + 16 (IP+”#”) + 7 (longest </a:t>
            </a:r>
            <a:r>
              <a:rPr lang="en-US" sz="1801" dirty="0" err="1"/>
              <a:t>randomseed</a:t>
            </a:r>
            <a:r>
              <a:rPr lang="en-US" sz="1801" dirty="0"/>
              <a:t>) + 1 (“|”) = 32 Bytes</a:t>
            </a:r>
          </a:p>
          <a:p>
            <a:pPr algn="l" rtl="0"/>
            <a:endParaRPr lang="en-US" sz="1801" dirty="0"/>
          </a:p>
          <a:p>
            <a:pPr algn="l" rtl="0"/>
            <a:r>
              <a:rPr lang="en-US" sz="1801" dirty="0"/>
              <a:t>Commands-</a:t>
            </a:r>
            <a:r>
              <a:rPr lang="en-US" sz="1801" dirty="0" err="1"/>
              <a:t>waitingclient</a:t>
            </a:r>
            <a:r>
              <a:rPr lang="en-US" sz="1801" dirty="0"/>
              <a:t> to server</a:t>
            </a:r>
          </a:p>
          <a:p>
            <a:pPr algn="l" rtl="0"/>
            <a:r>
              <a:rPr lang="en-US" sz="1801" dirty="0" err="1"/>
              <a:t>PLAY|c</a:t>
            </a:r>
            <a:r>
              <a:rPr lang="en-US" sz="1801" dirty="0"/>
              <a:t> – queue as team c (P/Z for plants/zombies)</a:t>
            </a:r>
          </a:p>
          <a:p>
            <a:pPr algn="l" rtl="0"/>
            <a:r>
              <a:rPr lang="en-US" sz="1801" dirty="0"/>
              <a:t>CANCEL| - cancel queue for all teams</a:t>
            </a:r>
          </a:p>
          <a:p>
            <a:pPr algn="l" rtl="0"/>
            <a:r>
              <a:rPr lang="en-US" sz="1801" dirty="0"/>
              <a:t>WAITING| - response to ISWAITING command from server</a:t>
            </a:r>
          </a:p>
          <a:p>
            <a:pPr algn="l" rtl="0"/>
            <a:r>
              <a:rPr lang="en-US" sz="1801" dirty="0"/>
              <a:t>QUIT|</a:t>
            </a:r>
          </a:p>
          <a:p>
            <a:pPr algn="l" rtl="0"/>
            <a:endParaRPr lang="en-US" sz="1801" dirty="0"/>
          </a:p>
          <a:p>
            <a:pPr algn="l" rtl="0"/>
            <a:r>
              <a:rPr lang="en-US" sz="1801" dirty="0"/>
              <a:t>Commands – server to </a:t>
            </a:r>
            <a:r>
              <a:rPr lang="en-US" sz="1801" dirty="0" err="1"/>
              <a:t>waitingclient</a:t>
            </a:r>
            <a:endParaRPr lang="en-US" sz="1801" dirty="0"/>
          </a:p>
          <a:p>
            <a:pPr algn="l" rtl="0"/>
            <a:r>
              <a:rPr lang="en-US" sz="1801" dirty="0"/>
              <a:t>ISWAITING| - sent before matchup, if response isn’t gotten, act as if got a cancel request</a:t>
            </a:r>
          </a:p>
          <a:p>
            <a:pPr algn="l" rtl="0"/>
            <a:r>
              <a:rPr lang="en-US" sz="1801" dirty="0" err="1"/>
              <a:t>PLAYWITH|cccc#dddd#t</a:t>
            </a:r>
            <a:r>
              <a:rPr lang="en-US" sz="1801" dirty="0"/>
              <a:t> – will be sent after WAITING, with the IP of the other player(</a:t>
            </a:r>
            <a:r>
              <a:rPr lang="en-US" sz="1801" dirty="0" err="1"/>
              <a:t>cccc</a:t>
            </a:r>
            <a:r>
              <a:rPr lang="en-US" sz="1801" dirty="0"/>
              <a:t>) and the random seed (</a:t>
            </a:r>
            <a:r>
              <a:rPr lang="en-US" sz="1801" dirty="0" err="1"/>
              <a:t>dddd</a:t>
            </a:r>
            <a:r>
              <a:rPr lang="en-US" sz="1801" dirty="0"/>
              <a:t>), as well as the team of the player (t)</a:t>
            </a:r>
          </a:p>
          <a:p>
            <a:pPr algn="l" rtl="0"/>
            <a:r>
              <a:rPr lang="en-US" sz="1801" dirty="0"/>
              <a:t>DISCONNECT| - sent by server after not giving life signals for 30 secs. Causes game to switch to main menu.</a:t>
            </a:r>
          </a:p>
          <a:p>
            <a:pPr algn="l" rtl="0"/>
            <a:r>
              <a:rPr lang="en-US" sz="1801" b="1" dirty="0"/>
              <a:t>Port = 12011</a:t>
            </a:r>
          </a:p>
          <a:p>
            <a:pPr algn="l" rtl="0"/>
            <a:r>
              <a:rPr lang="en-US" sz="1801" dirty="0" err="1"/>
              <a:t>command|data</a:t>
            </a:r>
            <a:endParaRPr lang="en-US" sz="1801" dirty="0"/>
          </a:p>
          <a:p>
            <a:pPr algn="l" rtl="0"/>
            <a:endParaRPr lang="en-US" sz="1801" dirty="0"/>
          </a:p>
          <a:p>
            <a:pPr algn="l" rtl="0"/>
            <a:r>
              <a:rPr lang="en-US" sz="1801" dirty="0"/>
              <a:t>Command – P2P</a:t>
            </a:r>
          </a:p>
          <a:p>
            <a:pPr algn="l" rtl="0"/>
            <a:r>
              <a:rPr lang="en-US" sz="1801" dirty="0" err="1"/>
              <a:t>WINMESSAGE|c</a:t>
            </a:r>
            <a:r>
              <a:rPr lang="en-US" sz="1801" dirty="0"/>
              <a:t> – let other player know team c won</a:t>
            </a:r>
          </a:p>
          <a:p>
            <a:pPr algn="l" rtl="0"/>
            <a:r>
              <a:rPr lang="en-US" sz="1801" dirty="0"/>
              <a:t>WINCONFIRM| - lets the </a:t>
            </a:r>
            <a:r>
              <a:rPr lang="en-US" sz="1801" dirty="0" err="1"/>
              <a:t>og</a:t>
            </a:r>
            <a:r>
              <a:rPr lang="en-US" sz="1801" dirty="0"/>
              <a:t> player know the request has been received, only then will they move to </a:t>
            </a:r>
            <a:r>
              <a:rPr lang="en-US" sz="1801" dirty="0" err="1"/>
              <a:t>vic</a:t>
            </a:r>
            <a:r>
              <a:rPr lang="en-US" sz="1801" dirty="0"/>
              <a:t> screen</a:t>
            </a:r>
          </a:p>
          <a:p>
            <a:pPr algn="l" rtl="0"/>
            <a:endParaRPr lang="en-US" sz="1801" dirty="0"/>
          </a:p>
          <a:p>
            <a:pPr algn="l" rtl="0"/>
            <a:r>
              <a:rPr lang="en-US" sz="1801" b="1" dirty="0"/>
              <a:t>Port = 12012</a:t>
            </a:r>
          </a:p>
        </p:txBody>
      </p:sp>
    </p:spTree>
    <p:extLst>
      <p:ext uri="{BB962C8B-B14F-4D97-AF65-F5344CB8AC3E}">
        <p14:creationId xmlns:p14="http://schemas.microsoft.com/office/powerpoint/2010/main" val="229998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E50D76-1001-7138-791A-7A2FF6EAF147}"/>
              </a:ext>
            </a:extLst>
          </p:cNvPr>
          <p:cNvSpPr>
            <a:spLocks noGrp="1"/>
          </p:cNvSpPr>
          <p:nvPr>
            <p:ph type="title"/>
          </p:nvPr>
        </p:nvSpPr>
        <p:spPr>
          <a:xfrm>
            <a:off x="838202" y="2"/>
            <a:ext cx="10515600" cy="359152"/>
          </a:xfrm>
        </p:spPr>
        <p:txBody>
          <a:bodyPr>
            <a:normAutofit fontScale="90000"/>
          </a:bodyPr>
          <a:lstStyle/>
          <a:p>
            <a:pPr algn="l" rtl="0"/>
            <a:r>
              <a:rPr lang="en-US" dirty="0"/>
              <a:t>Protocol UDP</a:t>
            </a:r>
            <a:endParaRPr lang="he-IL" dirty="0"/>
          </a:p>
        </p:txBody>
      </p:sp>
      <p:sp>
        <p:nvSpPr>
          <p:cNvPr id="6" name="תיבת טקסט 5">
            <a:extLst>
              <a:ext uri="{FF2B5EF4-FFF2-40B4-BE49-F238E27FC236}">
                <a16:creationId xmlns:a16="http://schemas.microsoft.com/office/drawing/2014/main" id="{7750D0D5-964F-3305-C626-7D7135915F8A}"/>
              </a:ext>
            </a:extLst>
          </p:cNvPr>
          <p:cNvSpPr txBox="1"/>
          <p:nvPr/>
        </p:nvSpPr>
        <p:spPr>
          <a:xfrm>
            <a:off x="516049" y="869134"/>
            <a:ext cx="10954693" cy="2309350"/>
          </a:xfrm>
          <a:prstGeom prst="rect">
            <a:avLst/>
          </a:prstGeom>
          <a:noFill/>
        </p:spPr>
        <p:txBody>
          <a:bodyPr wrap="square" rtlCol="1">
            <a:spAutoFit/>
          </a:bodyPr>
          <a:lstStyle/>
          <a:p>
            <a:pPr algn="l" rtl="0"/>
            <a:r>
              <a:rPr lang="en-US" sz="1801" dirty="0" err="1"/>
              <a:t>command|data</a:t>
            </a:r>
            <a:endParaRPr lang="en-US" sz="1801" dirty="0"/>
          </a:p>
          <a:p>
            <a:pPr algn="l" rtl="0"/>
            <a:endParaRPr lang="en-US" sz="1801" dirty="0"/>
          </a:p>
          <a:p>
            <a:pPr algn="l" rtl="0"/>
            <a:r>
              <a:rPr lang="en-US" sz="1801" dirty="0"/>
              <a:t>Max length is 5 (MOUSE) + 4 (x) + 4 (y) + 5 (“False”) + 2 (“#”) + 1(“|”) = 21 Bytes</a:t>
            </a:r>
          </a:p>
          <a:p>
            <a:pPr algn="l" rtl="0"/>
            <a:endParaRPr lang="en-US" sz="1801" dirty="0"/>
          </a:p>
          <a:p>
            <a:pPr algn="l" rtl="0"/>
            <a:r>
              <a:rPr lang="en-US" sz="1801" dirty="0"/>
              <a:t>Command – P2P</a:t>
            </a:r>
          </a:p>
          <a:p>
            <a:pPr algn="l" rtl="0"/>
            <a:r>
              <a:rPr lang="en-US" sz="1801" dirty="0" err="1"/>
              <a:t>MOUSE|xxxx#yyyy#isclicked</a:t>
            </a:r>
            <a:endParaRPr lang="en-US" sz="1801" dirty="0"/>
          </a:p>
          <a:p>
            <a:pPr algn="l" rtl="0"/>
            <a:endParaRPr lang="en-US" sz="1801" dirty="0"/>
          </a:p>
          <a:p>
            <a:pPr algn="l" rtl="0"/>
            <a:r>
              <a:rPr lang="en-US" sz="1801" b="1" dirty="0"/>
              <a:t>Port = 12013</a:t>
            </a:r>
          </a:p>
        </p:txBody>
      </p:sp>
    </p:spTree>
    <p:extLst>
      <p:ext uri="{BB962C8B-B14F-4D97-AF65-F5344CB8AC3E}">
        <p14:creationId xmlns:p14="http://schemas.microsoft.com/office/powerpoint/2010/main" val="51107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20C754DC-6DEC-8313-190A-787B5BD58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288" y="434569"/>
            <a:ext cx="5307947" cy="4265314"/>
          </a:xfrm>
          <a:prstGeom prst="rect">
            <a:avLst/>
          </a:prstGeom>
        </p:spPr>
      </p:pic>
      <p:sp>
        <p:nvSpPr>
          <p:cNvPr id="4" name="תיבת טקסט 3">
            <a:extLst>
              <a:ext uri="{FF2B5EF4-FFF2-40B4-BE49-F238E27FC236}">
                <a16:creationId xmlns:a16="http://schemas.microsoft.com/office/drawing/2014/main" id="{586BC2B8-DDEE-A8D1-EDD4-AAEB19AA68F8}"/>
              </a:ext>
            </a:extLst>
          </p:cNvPr>
          <p:cNvSpPr txBox="1"/>
          <p:nvPr/>
        </p:nvSpPr>
        <p:spPr>
          <a:xfrm>
            <a:off x="3233801" y="4807402"/>
            <a:ext cx="5692921" cy="1938992"/>
          </a:xfrm>
          <a:prstGeom prst="rect">
            <a:avLst/>
          </a:prstGeom>
          <a:noFill/>
        </p:spPr>
        <p:txBody>
          <a:bodyPr wrap="square" rtlCol="1">
            <a:spAutoFit/>
          </a:bodyPr>
          <a:lstStyle/>
          <a:p>
            <a:pPr algn="ctr"/>
            <a:r>
              <a:rPr lang="he-IL" sz="6000" dirty="0"/>
              <a:t>מדריך למשתמש (תוכנת לקוח)</a:t>
            </a:r>
          </a:p>
        </p:txBody>
      </p:sp>
    </p:spTree>
    <p:extLst>
      <p:ext uri="{BB962C8B-B14F-4D97-AF65-F5344CB8AC3E}">
        <p14:creationId xmlns:p14="http://schemas.microsoft.com/office/powerpoint/2010/main" val="241210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8CB4F24-F7B2-3F77-A178-0031AFFE0112}"/>
              </a:ext>
            </a:extLst>
          </p:cNvPr>
          <p:cNvSpPr txBox="1"/>
          <p:nvPr/>
        </p:nvSpPr>
        <p:spPr>
          <a:xfrm>
            <a:off x="1883122" y="1149796"/>
            <a:ext cx="9750581" cy="2032223"/>
          </a:xfrm>
          <a:prstGeom prst="rect">
            <a:avLst/>
          </a:prstGeom>
          <a:noFill/>
        </p:spPr>
        <p:txBody>
          <a:bodyPr wrap="square" rtlCol="1">
            <a:spAutoFit/>
          </a:bodyPr>
          <a:lstStyle/>
          <a:p>
            <a:r>
              <a:rPr lang="he-IL" sz="1801" dirty="0"/>
              <a:t>יש להריץ את הקובץ </a:t>
            </a:r>
            <a:r>
              <a:rPr lang="en-US" sz="1801" dirty="0"/>
              <a:t>game.py</a:t>
            </a:r>
            <a:r>
              <a:rPr lang="he-IL" sz="1801" dirty="0"/>
              <a:t>. </a:t>
            </a:r>
          </a:p>
          <a:p>
            <a:endParaRPr lang="he-IL" sz="1801" dirty="0"/>
          </a:p>
          <a:p>
            <a:r>
              <a:rPr lang="he-IL" sz="1801" dirty="0"/>
              <a:t>בתחילת הרצת תוכנת הלקוח, ייראה רק מסך שחור. בשלב זה, עליך להקליד במסוף ההרצה, ליד הכיתוב "</a:t>
            </a:r>
            <a:r>
              <a:rPr lang="en-US" sz="1801" dirty="0"/>
              <a:t>Server IP:</a:t>
            </a:r>
            <a:r>
              <a:rPr lang="he-IL" sz="1801" dirty="0"/>
              <a:t>" את כתובת ה</a:t>
            </a:r>
            <a:r>
              <a:rPr lang="en-US" sz="1801" dirty="0"/>
              <a:t>IP</a:t>
            </a:r>
            <a:r>
              <a:rPr lang="he-IL" sz="1801" dirty="0"/>
              <a:t> של השרת ולחץ על </a:t>
            </a:r>
            <a:r>
              <a:rPr lang="en-US" sz="1801" dirty="0"/>
              <a:t>enter</a:t>
            </a:r>
            <a:r>
              <a:rPr lang="he-IL" sz="1801" dirty="0"/>
              <a:t>. במקרה ואינך יודע כתובת זו, בקש ממריץ תוכנת השרת אותה. המריץ של תוכנת השרת יכול לראות אותה אצלו, מאחר שבפלט הראשון בצדו של המערכת תיכלל הכתובת. כשהדבר ייעשה, צבע המסך ישתנה משחור (או לבן, אם התהליך לקח זמן רב) לסגול, כמתואר למטה.</a:t>
            </a:r>
          </a:p>
        </p:txBody>
      </p:sp>
      <p:sp>
        <p:nvSpPr>
          <p:cNvPr id="6" name="תיבת טקסט 5">
            <a:extLst>
              <a:ext uri="{FF2B5EF4-FFF2-40B4-BE49-F238E27FC236}">
                <a16:creationId xmlns:a16="http://schemas.microsoft.com/office/drawing/2014/main" id="{0A0B044C-AD4C-D17E-5DF6-1BC7F2A53346}"/>
              </a:ext>
            </a:extLst>
          </p:cNvPr>
          <p:cNvSpPr txBox="1"/>
          <p:nvPr/>
        </p:nvSpPr>
        <p:spPr>
          <a:xfrm>
            <a:off x="3249540" y="0"/>
            <a:ext cx="5692921" cy="1015663"/>
          </a:xfrm>
          <a:prstGeom prst="rect">
            <a:avLst/>
          </a:prstGeom>
          <a:noFill/>
        </p:spPr>
        <p:txBody>
          <a:bodyPr wrap="square" rtlCol="1">
            <a:spAutoFit/>
          </a:bodyPr>
          <a:lstStyle/>
          <a:p>
            <a:pPr algn="ctr"/>
            <a:r>
              <a:rPr lang="he-IL" sz="6000" dirty="0"/>
              <a:t>ראשית...</a:t>
            </a:r>
          </a:p>
        </p:txBody>
      </p:sp>
      <p:pic>
        <p:nvPicPr>
          <p:cNvPr id="3" name="תמונה 2">
            <a:extLst>
              <a:ext uri="{FF2B5EF4-FFF2-40B4-BE49-F238E27FC236}">
                <a16:creationId xmlns:a16="http://schemas.microsoft.com/office/drawing/2014/main" id="{E1C9683D-B9C7-58E2-05A0-F6457DC90A62}"/>
              </a:ext>
            </a:extLst>
          </p:cNvPr>
          <p:cNvPicPr>
            <a:picLocks noChangeAspect="1"/>
          </p:cNvPicPr>
          <p:nvPr/>
        </p:nvPicPr>
        <p:blipFill>
          <a:blip r:embed="rId2"/>
          <a:stretch>
            <a:fillRect/>
          </a:stretch>
        </p:blipFill>
        <p:spPr>
          <a:xfrm>
            <a:off x="1" y="3159658"/>
            <a:ext cx="5586402" cy="3173241"/>
          </a:xfrm>
          <a:prstGeom prst="rect">
            <a:avLst/>
          </a:prstGeom>
        </p:spPr>
      </p:pic>
      <p:sp>
        <p:nvSpPr>
          <p:cNvPr id="7" name="מלבן 6">
            <a:extLst>
              <a:ext uri="{FF2B5EF4-FFF2-40B4-BE49-F238E27FC236}">
                <a16:creationId xmlns:a16="http://schemas.microsoft.com/office/drawing/2014/main" id="{3DFD34A0-2F01-1B40-A99C-E363E1D7C8FB}"/>
              </a:ext>
            </a:extLst>
          </p:cNvPr>
          <p:cNvSpPr/>
          <p:nvPr/>
        </p:nvSpPr>
        <p:spPr>
          <a:xfrm>
            <a:off x="1883121" y="6332899"/>
            <a:ext cx="1394235" cy="371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התחלה</a:t>
            </a:r>
          </a:p>
        </p:txBody>
      </p:sp>
      <p:pic>
        <p:nvPicPr>
          <p:cNvPr id="9" name="תמונה 8">
            <a:extLst>
              <a:ext uri="{FF2B5EF4-FFF2-40B4-BE49-F238E27FC236}">
                <a16:creationId xmlns:a16="http://schemas.microsoft.com/office/drawing/2014/main" id="{F3F062BD-3867-2CE5-B34A-C0532FEFCF19}"/>
              </a:ext>
            </a:extLst>
          </p:cNvPr>
          <p:cNvPicPr>
            <a:picLocks noChangeAspect="1"/>
          </p:cNvPicPr>
          <p:nvPr/>
        </p:nvPicPr>
        <p:blipFill>
          <a:blip r:embed="rId3"/>
          <a:stretch>
            <a:fillRect/>
          </a:stretch>
        </p:blipFill>
        <p:spPr>
          <a:xfrm>
            <a:off x="6049225" y="3160405"/>
            <a:ext cx="5730844" cy="3172494"/>
          </a:xfrm>
          <a:prstGeom prst="rect">
            <a:avLst/>
          </a:prstGeom>
        </p:spPr>
      </p:pic>
      <p:sp>
        <p:nvSpPr>
          <p:cNvPr id="10" name="מלבן 9">
            <a:extLst>
              <a:ext uri="{FF2B5EF4-FFF2-40B4-BE49-F238E27FC236}">
                <a16:creationId xmlns:a16="http://schemas.microsoft.com/office/drawing/2014/main" id="{1BE68C41-58BB-CCCB-D148-29079E27FCB7}"/>
              </a:ext>
            </a:extLst>
          </p:cNvPr>
          <p:cNvSpPr/>
          <p:nvPr/>
        </p:nvSpPr>
        <p:spPr>
          <a:xfrm>
            <a:off x="8217530" y="6332899"/>
            <a:ext cx="1394235" cy="371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sz="1801" dirty="0"/>
              <a:t>סוף</a:t>
            </a:r>
          </a:p>
        </p:txBody>
      </p:sp>
    </p:spTree>
    <p:extLst>
      <p:ext uri="{BB962C8B-B14F-4D97-AF65-F5344CB8AC3E}">
        <p14:creationId xmlns:p14="http://schemas.microsoft.com/office/powerpoint/2010/main" val="1692416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8CB4F24-F7B2-3F77-A178-0031AFFE0112}"/>
              </a:ext>
            </a:extLst>
          </p:cNvPr>
          <p:cNvSpPr txBox="1"/>
          <p:nvPr/>
        </p:nvSpPr>
        <p:spPr>
          <a:xfrm>
            <a:off x="3883939" y="1720157"/>
            <a:ext cx="7749765" cy="1200842"/>
          </a:xfrm>
          <a:prstGeom prst="rect">
            <a:avLst/>
          </a:prstGeom>
          <a:noFill/>
        </p:spPr>
        <p:txBody>
          <a:bodyPr wrap="square" rtlCol="1">
            <a:spAutoFit/>
          </a:bodyPr>
          <a:lstStyle/>
          <a:p>
            <a:r>
              <a:rPr lang="he-IL" sz="1801" dirty="0"/>
              <a:t>ההרצה מתחילה בתפריט הראשי, הנראה כך:</a:t>
            </a:r>
          </a:p>
          <a:p>
            <a:endParaRPr lang="he-IL" sz="1801" dirty="0"/>
          </a:p>
          <a:p>
            <a:r>
              <a:rPr lang="he-IL" sz="1801" dirty="0"/>
              <a:t>במסך זה מופיע סמליל (לוגו) המשחק, וכפתור עליו כתוב </a:t>
            </a:r>
            <a:r>
              <a:rPr lang="en-US" sz="1801" dirty="0"/>
              <a:t>start</a:t>
            </a:r>
            <a:r>
              <a:rPr lang="he-IL" sz="1801" dirty="0"/>
              <a:t>.</a:t>
            </a:r>
          </a:p>
          <a:p>
            <a:r>
              <a:rPr lang="he-IL" sz="1801" dirty="0"/>
              <a:t>יש ללחוץ על הכפתור כדי לעבור לתפריט הראשי.</a:t>
            </a:r>
          </a:p>
        </p:txBody>
      </p:sp>
      <p:pic>
        <p:nvPicPr>
          <p:cNvPr id="5" name="תמונה 4">
            <a:extLst>
              <a:ext uri="{FF2B5EF4-FFF2-40B4-BE49-F238E27FC236}">
                <a16:creationId xmlns:a16="http://schemas.microsoft.com/office/drawing/2014/main" id="{4249684D-1FF3-7236-CE11-263B9E3097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8957" y="3624981"/>
            <a:ext cx="4896482" cy="2765710"/>
          </a:xfrm>
          <a:prstGeom prst="rect">
            <a:avLst/>
          </a:prstGeom>
          <a:noFill/>
        </p:spPr>
      </p:pic>
      <p:sp>
        <p:nvSpPr>
          <p:cNvPr id="6" name="תיבת טקסט 5">
            <a:extLst>
              <a:ext uri="{FF2B5EF4-FFF2-40B4-BE49-F238E27FC236}">
                <a16:creationId xmlns:a16="http://schemas.microsoft.com/office/drawing/2014/main" id="{0A0B044C-AD4C-D17E-5DF6-1BC7F2A53346}"/>
              </a:ext>
            </a:extLst>
          </p:cNvPr>
          <p:cNvSpPr txBox="1"/>
          <p:nvPr/>
        </p:nvSpPr>
        <p:spPr>
          <a:xfrm>
            <a:off x="3249540" y="-1"/>
            <a:ext cx="5692921" cy="1015663"/>
          </a:xfrm>
          <a:prstGeom prst="rect">
            <a:avLst/>
          </a:prstGeom>
          <a:noFill/>
        </p:spPr>
        <p:txBody>
          <a:bodyPr wrap="square" rtlCol="1">
            <a:spAutoFit/>
          </a:bodyPr>
          <a:lstStyle/>
          <a:p>
            <a:pPr algn="ctr"/>
            <a:r>
              <a:rPr lang="he-IL" sz="6000" dirty="0"/>
              <a:t>מסך הפתיחה</a:t>
            </a:r>
          </a:p>
        </p:txBody>
      </p:sp>
      <p:sp>
        <p:nvSpPr>
          <p:cNvPr id="7" name="חץ: למטה 6">
            <a:extLst>
              <a:ext uri="{FF2B5EF4-FFF2-40B4-BE49-F238E27FC236}">
                <a16:creationId xmlns:a16="http://schemas.microsoft.com/office/drawing/2014/main" id="{09DBE805-3648-5E98-591F-70D12B832B82}"/>
              </a:ext>
            </a:extLst>
          </p:cNvPr>
          <p:cNvSpPr/>
          <p:nvPr/>
        </p:nvSpPr>
        <p:spPr>
          <a:xfrm>
            <a:off x="3705759" y="3827600"/>
            <a:ext cx="479835" cy="79872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sz="1801"/>
          </a:p>
        </p:txBody>
      </p:sp>
      <p:sp>
        <p:nvSpPr>
          <p:cNvPr id="8" name="תיבת טקסט 7">
            <a:extLst>
              <a:ext uri="{FF2B5EF4-FFF2-40B4-BE49-F238E27FC236}">
                <a16:creationId xmlns:a16="http://schemas.microsoft.com/office/drawing/2014/main" id="{C673C8B2-9D36-3428-7CB8-DB6F887C303B}"/>
              </a:ext>
            </a:extLst>
          </p:cNvPr>
          <p:cNvSpPr txBox="1"/>
          <p:nvPr/>
        </p:nvSpPr>
        <p:spPr>
          <a:xfrm>
            <a:off x="3249541" y="3472588"/>
            <a:ext cx="1392270" cy="369460"/>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801" dirty="0"/>
              <a:t>יש ללחוץ כאן.</a:t>
            </a:r>
          </a:p>
        </p:txBody>
      </p:sp>
    </p:spTree>
    <p:extLst>
      <p:ext uri="{BB962C8B-B14F-4D97-AF65-F5344CB8AC3E}">
        <p14:creationId xmlns:p14="http://schemas.microsoft.com/office/powerpoint/2010/main" val="1886223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8CB4F24-F7B2-3F77-A178-0031AFFE0112}"/>
              </a:ext>
            </a:extLst>
          </p:cNvPr>
          <p:cNvSpPr txBox="1"/>
          <p:nvPr/>
        </p:nvSpPr>
        <p:spPr>
          <a:xfrm>
            <a:off x="362142" y="1720157"/>
            <a:ext cx="11271564" cy="923714"/>
          </a:xfrm>
          <a:prstGeom prst="rect">
            <a:avLst/>
          </a:prstGeom>
          <a:noFill/>
        </p:spPr>
        <p:txBody>
          <a:bodyPr wrap="square" rtlCol="1">
            <a:spAutoFit/>
          </a:bodyPr>
          <a:lstStyle/>
          <a:p>
            <a:r>
              <a:rPr lang="he-IL" sz="1801" dirty="0"/>
              <a:t>התפריט הראשי הוא המקום בו האפשרויות נפתחות למשתמש.</a:t>
            </a:r>
          </a:p>
          <a:p>
            <a:endParaRPr lang="he-IL" sz="1801" dirty="0"/>
          </a:p>
          <a:p>
            <a:r>
              <a:rPr lang="he-IL" sz="1801" dirty="0"/>
              <a:t>הוא מוביל לאחד משלושה מסכים: מסך ההגדרות, מסך משחק לא מקוון וחדר ההמתנה המקוון, כל אחד דרך הכפתור המתאים.</a:t>
            </a:r>
          </a:p>
        </p:txBody>
      </p:sp>
      <p:sp>
        <p:nvSpPr>
          <p:cNvPr id="6" name="תיבת טקסט 5">
            <a:extLst>
              <a:ext uri="{FF2B5EF4-FFF2-40B4-BE49-F238E27FC236}">
                <a16:creationId xmlns:a16="http://schemas.microsoft.com/office/drawing/2014/main" id="{0A0B044C-AD4C-D17E-5DF6-1BC7F2A53346}"/>
              </a:ext>
            </a:extLst>
          </p:cNvPr>
          <p:cNvSpPr txBox="1"/>
          <p:nvPr/>
        </p:nvSpPr>
        <p:spPr>
          <a:xfrm>
            <a:off x="3249540" y="-1"/>
            <a:ext cx="5692921" cy="1015663"/>
          </a:xfrm>
          <a:prstGeom prst="rect">
            <a:avLst/>
          </a:prstGeom>
          <a:noFill/>
        </p:spPr>
        <p:txBody>
          <a:bodyPr wrap="square" rtlCol="1">
            <a:spAutoFit/>
          </a:bodyPr>
          <a:lstStyle/>
          <a:p>
            <a:pPr algn="ctr"/>
            <a:r>
              <a:rPr lang="he-IL" sz="6000" dirty="0"/>
              <a:t>התפריט הראשי</a:t>
            </a:r>
          </a:p>
        </p:txBody>
      </p:sp>
      <p:pic>
        <p:nvPicPr>
          <p:cNvPr id="2" name="תמונה 1">
            <a:extLst>
              <a:ext uri="{FF2B5EF4-FFF2-40B4-BE49-F238E27FC236}">
                <a16:creationId xmlns:a16="http://schemas.microsoft.com/office/drawing/2014/main" id="{6FAEB67A-8CFD-D660-4739-793C859728FC}"/>
              </a:ext>
            </a:extLst>
          </p:cNvPr>
          <p:cNvPicPr>
            <a:picLocks noChangeAspect="1"/>
          </p:cNvPicPr>
          <p:nvPr/>
        </p:nvPicPr>
        <p:blipFill>
          <a:blip r:embed="rId2"/>
          <a:stretch>
            <a:fillRect/>
          </a:stretch>
        </p:blipFill>
        <p:spPr>
          <a:xfrm>
            <a:off x="3299172" y="3347982"/>
            <a:ext cx="5435065" cy="3064475"/>
          </a:xfrm>
          <a:prstGeom prst="rect">
            <a:avLst/>
          </a:prstGeom>
        </p:spPr>
      </p:pic>
      <p:sp>
        <p:nvSpPr>
          <p:cNvPr id="9" name="תיבת טקסט 8">
            <a:extLst>
              <a:ext uri="{FF2B5EF4-FFF2-40B4-BE49-F238E27FC236}">
                <a16:creationId xmlns:a16="http://schemas.microsoft.com/office/drawing/2014/main" id="{C6F30E44-E90A-CCE6-7442-2CEA0907A92B}"/>
              </a:ext>
            </a:extLst>
          </p:cNvPr>
          <p:cNvSpPr txBox="1"/>
          <p:nvPr/>
        </p:nvSpPr>
        <p:spPr>
          <a:xfrm>
            <a:off x="2914984" y="4726696"/>
            <a:ext cx="1577396" cy="369460"/>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801" dirty="0"/>
              <a:t>חדר ההמתנה</a:t>
            </a:r>
          </a:p>
        </p:txBody>
      </p:sp>
      <p:sp>
        <p:nvSpPr>
          <p:cNvPr id="11" name="תיבת טקסט 10">
            <a:extLst>
              <a:ext uri="{FF2B5EF4-FFF2-40B4-BE49-F238E27FC236}">
                <a16:creationId xmlns:a16="http://schemas.microsoft.com/office/drawing/2014/main" id="{55D8B9BB-8CD8-D335-4071-55646C34F52C}"/>
              </a:ext>
            </a:extLst>
          </p:cNvPr>
          <p:cNvSpPr txBox="1"/>
          <p:nvPr/>
        </p:nvSpPr>
        <p:spPr>
          <a:xfrm>
            <a:off x="2899553" y="3779599"/>
            <a:ext cx="1577396" cy="369460"/>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801" dirty="0"/>
              <a:t>משחק לא מקוון</a:t>
            </a:r>
          </a:p>
        </p:txBody>
      </p:sp>
      <p:sp>
        <p:nvSpPr>
          <p:cNvPr id="13" name="תיבת טקסט 12">
            <a:extLst>
              <a:ext uri="{FF2B5EF4-FFF2-40B4-BE49-F238E27FC236}">
                <a16:creationId xmlns:a16="http://schemas.microsoft.com/office/drawing/2014/main" id="{4F9B4C2E-30B7-D30C-8FEB-E9B26C23FE63}"/>
              </a:ext>
            </a:extLst>
          </p:cNvPr>
          <p:cNvSpPr txBox="1"/>
          <p:nvPr/>
        </p:nvSpPr>
        <p:spPr>
          <a:xfrm>
            <a:off x="6590929" y="3779600"/>
            <a:ext cx="1077947" cy="369460"/>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1801" dirty="0"/>
              <a:t>הגדרות</a:t>
            </a:r>
          </a:p>
        </p:txBody>
      </p:sp>
    </p:spTree>
    <p:extLst>
      <p:ext uri="{BB962C8B-B14F-4D97-AF65-F5344CB8AC3E}">
        <p14:creationId xmlns:p14="http://schemas.microsoft.com/office/powerpoint/2010/main" val="310369337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2961</TotalTime>
  <Words>1624</Words>
  <Application>Microsoft Office PowerPoint</Application>
  <PresentationFormat>מסך רחב</PresentationFormat>
  <Paragraphs>221</Paragraphs>
  <Slides>22</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22</vt:i4>
      </vt:variant>
    </vt:vector>
  </HeadingPairs>
  <TitlesOfParts>
    <vt:vector size="26" baseType="lpstr">
      <vt:lpstr>Aptos</vt:lpstr>
      <vt:lpstr>Aptos Display</vt:lpstr>
      <vt:lpstr>Arial</vt:lpstr>
      <vt:lpstr>ערכת נושא Office</vt:lpstr>
      <vt:lpstr>מצגת של PowerPoint‏</vt:lpstr>
      <vt:lpstr>מצגת של PowerPoint‏</vt:lpstr>
      <vt:lpstr>מצגת של PowerPoint‏</vt:lpstr>
      <vt:lpstr>Protocol TCP</vt:lpstr>
      <vt:lpstr>Protocol UDP</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איתמר רפפורט</dc:creator>
  <cp:lastModifiedBy>איתמר רפפורט</cp:lastModifiedBy>
  <cp:revision>270</cp:revision>
  <dcterms:created xsi:type="dcterms:W3CDTF">2024-04-03T21:13:28Z</dcterms:created>
  <dcterms:modified xsi:type="dcterms:W3CDTF">2024-09-08T10:23:27Z</dcterms:modified>
</cp:coreProperties>
</file>