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67" r:id="rId15"/>
    <p:sldId id="268" r:id="rId16"/>
    <p:sldId id="269" r:id="rId17"/>
    <p:sldId id="270" r:id="rId18"/>
    <p:sldId id="271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D3E5E29-22D7-4729-BC8A-30A17A172BD9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38DEA4C-C7D6-44DD-A2C0-936E017DC7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5363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5E29-22D7-4729-BC8A-30A17A172BD9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A4C-C7D6-44DD-A2C0-936E017DC7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8486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5E29-22D7-4729-BC8A-30A17A172BD9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A4C-C7D6-44DD-A2C0-936E017DC7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6215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5E29-22D7-4729-BC8A-30A17A172BD9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A4C-C7D6-44DD-A2C0-936E017DC7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1568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5E29-22D7-4729-BC8A-30A17A172BD9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A4C-C7D6-44DD-A2C0-936E017DC7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5545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5E29-22D7-4729-BC8A-30A17A172BD9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A4C-C7D6-44DD-A2C0-936E017DC7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6716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5E29-22D7-4729-BC8A-30A17A172BD9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A4C-C7D6-44DD-A2C0-936E017DC7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3200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D3E5E29-22D7-4729-BC8A-30A17A172BD9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A4C-C7D6-44DD-A2C0-936E017DC7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2139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D3E5E29-22D7-4729-BC8A-30A17A172BD9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A4C-C7D6-44DD-A2C0-936E017DC7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5145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5E29-22D7-4729-BC8A-30A17A172BD9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A4C-C7D6-44DD-A2C0-936E017DC7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3581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5E29-22D7-4729-BC8A-30A17A172BD9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A4C-C7D6-44DD-A2C0-936E017DC7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38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5E29-22D7-4729-BC8A-30A17A172BD9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A4C-C7D6-44DD-A2C0-936E017DC7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0526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5E29-22D7-4729-BC8A-30A17A172BD9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A4C-C7D6-44DD-A2C0-936E017DC7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04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5E29-22D7-4729-BC8A-30A17A172BD9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A4C-C7D6-44DD-A2C0-936E017DC7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4759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5E29-22D7-4729-BC8A-30A17A172BD9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A4C-C7D6-44DD-A2C0-936E017DC7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0339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5E29-22D7-4729-BC8A-30A17A172BD9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A4C-C7D6-44DD-A2C0-936E017DC7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2223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5E29-22D7-4729-BC8A-30A17A172BD9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A4C-C7D6-44DD-A2C0-936E017DC7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1784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D3E5E29-22D7-4729-BC8A-30A17A172BD9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38DEA4C-C7D6-44DD-A2C0-936E017DC7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16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Цветоведение</a:t>
            </a:r>
            <a:r>
              <a:rPr lang="ru-RU" sz="3600" dirty="0" smtClean="0"/>
              <a:t>(использование цвета в интерфейсе)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Группа пзт-39</a:t>
            </a:r>
          </a:p>
          <a:p>
            <a:r>
              <a:rPr lang="ru-RU" dirty="0" err="1" smtClean="0"/>
              <a:t>Ступнович</a:t>
            </a:r>
            <a:r>
              <a:rPr lang="ru-RU" dirty="0" smtClean="0"/>
              <a:t> Э.В.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25920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5050537" cy="34163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После этого вам следует выбрать цвет для визуальных подсказок. Это должен быть такой серый, который будет темнее цвета обводки. Тем не менее не нужно отдавать предпочтение слишком </a:t>
            </a:r>
            <a:r>
              <a:rPr lang="ru-RU" dirty="0" err="1"/>
              <a:t>темному</a:t>
            </a:r>
            <a:r>
              <a:rPr lang="ru-RU" dirty="0"/>
              <a:t> оттенку, чтобы не затмевать текстовые названия. Вы будете использовать этот цвет для иконок, расположенных на компонентах.</a:t>
            </a:r>
          </a:p>
          <a:p>
            <a:pPr algn="just"/>
            <a:r>
              <a:rPr lang="ru-RU" dirty="0"/>
              <a:t>Обратите внимание, что цвет визуальной подсказки в виде иконки не конкурирует с текстовыми названиями. Надписи следует сделать более контрастными, чем иконки, потому что пользователи должны без труда прочитать текст. У них нет необходимости читать иконки, их они будут быстро просматривать.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311" y="2453566"/>
            <a:ext cx="54197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155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Контрастность </a:t>
            </a:r>
            <a:r>
              <a:rPr lang="ru-RU" dirty="0" smtClean="0"/>
              <a:t>текста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4864106" cy="34163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/>
              <a:t>Последний набор нейтральных цветов, который вам нужен, предназначен для обеспечения контрастности текста. Вам понадобится высококонтрастный, </a:t>
            </a:r>
            <a:r>
              <a:rPr lang="ru-RU" dirty="0" err="1"/>
              <a:t>среднеконтрастный</a:t>
            </a:r>
            <a:r>
              <a:rPr lang="ru-RU" dirty="0"/>
              <a:t> и </a:t>
            </a:r>
            <a:r>
              <a:rPr lang="ru-RU" dirty="0" err="1"/>
              <a:t>низкоконтрастный</a:t>
            </a:r>
            <a:r>
              <a:rPr lang="ru-RU" dirty="0"/>
              <a:t> цвета, чтобы выделить разные типы текста.</a:t>
            </a:r>
          </a:p>
          <a:p>
            <a:pPr algn="just"/>
            <a:r>
              <a:rPr lang="ru-RU" dirty="0"/>
              <a:t>С помощью контраста пользователи сначала акцентируют внимание на заголовке, затем переходят к основному тексту и, наконец, переводят взгляд на дополнительную информацию. Он </a:t>
            </a:r>
            <a:r>
              <a:rPr lang="ru-RU" dirty="0" err="1"/>
              <a:t>подчеркивает</a:t>
            </a:r>
            <a:r>
              <a:rPr lang="ru-RU" dirty="0"/>
              <a:t> приоритет текста для облегчения сканирования. Использование одного и того же высокого контраста заставит весь текст конкурировать за внимание. В результате пользователи не будут знать, что читать в первую очередь, и будут сканировать его в неправильном порядке.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400" y="2335443"/>
            <a:ext cx="4963319" cy="39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678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Названия для нейтральных </a:t>
            </a:r>
            <a:r>
              <a:rPr lang="ru-RU" dirty="0" smtClean="0"/>
              <a:t>цветов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5228091" cy="3416300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Названия для набора нейтральных цветов должны быть следующими:</a:t>
            </a:r>
          </a:p>
          <a:p>
            <a:pPr marL="630238" indent="-185738"/>
            <a:r>
              <a:rPr lang="ru-RU" dirty="0"/>
              <a:t>Фон.</a:t>
            </a:r>
          </a:p>
          <a:p>
            <a:pPr marL="630238" indent="-185738"/>
            <a:r>
              <a:rPr lang="ru-RU" dirty="0"/>
              <a:t>Передний план (Плашка).</a:t>
            </a:r>
          </a:p>
          <a:p>
            <a:pPr marL="630238" indent="-185738"/>
            <a:r>
              <a:rPr lang="ru-RU" dirty="0"/>
              <a:t>Обводка.</a:t>
            </a:r>
          </a:p>
          <a:p>
            <a:pPr marL="630238" indent="-185738"/>
            <a:r>
              <a:rPr lang="ru-RU" dirty="0"/>
              <a:t>Визуальная подсказка.</a:t>
            </a:r>
          </a:p>
          <a:p>
            <a:pPr marL="630238" indent="-185738"/>
            <a:r>
              <a:rPr lang="ru-RU" dirty="0"/>
              <a:t>Высокий контраст.</a:t>
            </a:r>
          </a:p>
          <a:p>
            <a:pPr marL="630238" indent="-185738"/>
            <a:r>
              <a:rPr lang="ru-RU" dirty="0"/>
              <a:t>Средний контраст.</a:t>
            </a:r>
          </a:p>
          <a:p>
            <a:pPr marL="630238" indent="-185738"/>
            <a:r>
              <a:rPr lang="ru-RU" dirty="0"/>
              <a:t>Низкий контраст.</a:t>
            </a:r>
          </a:p>
          <a:p>
            <a:r>
              <a:rPr lang="ru-RU" dirty="0"/>
              <a:t>Это все нейтральные цвета для интерфейса, которые вам когда-либо понадобятся. Неважно, какого типа и насколько он велик. Этот набор цветов служит основой для любого интерфейса, который вы разрабатываете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778" y="2448895"/>
            <a:ext cx="3111345" cy="33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460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Набор акцентных цветов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6298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4336" y="3797624"/>
            <a:ext cx="6053714" cy="2398989"/>
          </a:xfrm>
        </p:spPr>
        <p:txBody>
          <a:bodyPr>
            <a:normAutofit/>
          </a:bodyPr>
          <a:lstStyle/>
          <a:p>
            <a:pPr algn="just"/>
            <a:r>
              <a:rPr lang="ru-RU" sz="1300" dirty="0" smtClean="0"/>
              <a:t>Выберите </a:t>
            </a:r>
            <a:r>
              <a:rPr lang="ru-RU" sz="1300" dirty="0"/>
              <a:t>оттенок синего в диапазоне между 190 и 260. Затем измените уровень яркости, чтобы сделать его доступным для чтения текста. Этот диапазон гарантирует, что цвет взаимодействия не будет конфликтовать с другими акцентными цветами. К тому же у вас будет возможность выбрать оттенок, соответствующий цвету бренда.</a:t>
            </a:r>
          </a:p>
          <a:p>
            <a:pPr algn="just"/>
            <a:r>
              <a:rPr lang="ru-RU" sz="1300" dirty="0" err="1"/>
              <a:t>Еще</a:t>
            </a:r>
            <a:r>
              <a:rPr lang="ru-RU" sz="1300" dirty="0"/>
              <a:t> одной </a:t>
            </a:r>
            <a:r>
              <a:rPr lang="ru-RU" sz="1300" dirty="0" err="1"/>
              <a:t>распространенной</a:t>
            </a:r>
            <a:r>
              <a:rPr lang="ru-RU" sz="1300" dirty="0"/>
              <a:t> ошибкой является использование красного или </a:t>
            </a:r>
            <a:r>
              <a:rPr lang="ru-RU" sz="1300" dirty="0" err="1"/>
              <a:t>зеленого</a:t>
            </a:r>
            <a:r>
              <a:rPr lang="ru-RU" sz="1300" dirty="0"/>
              <a:t> цветов в качестве цветов взаимодействия. Их применение для этой цели </a:t>
            </a:r>
            <a:r>
              <a:rPr lang="ru-RU" sz="1300" dirty="0" err="1"/>
              <a:t>приведет</a:t>
            </a:r>
            <a:r>
              <a:rPr lang="ru-RU" sz="1300" dirty="0"/>
              <a:t> к неправильной интерпретации. Следует оставить красный и </a:t>
            </a:r>
            <a:r>
              <a:rPr lang="ru-RU" sz="1300" dirty="0" err="1"/>
              <a:t>зеленый</a:t>
            </a:r>
            <a:r>
              <a:rPr lang="ru-RU" sz="1300" dirty="0"/>
              <a:t> цвета только для </a:t>
            </a:r>
            <a:r>
              <a:rPr lang="ru-RU" sz="1300" dirty="0" err="1"/>
              <a:t>подчеркивания</a:t>
            </a:r>
            <a:r>
              <a:rPr lang="ru-RU" sz="1300" dirty="0"/>
              <a:t> состояний интерфейса</a:t>
            </a:r>
            <a:r>
              <a:rPr lang="ru-RU" sz="1300" dirty="0" smtClean="0"/>
              <a:t>.</a:t>
            </a:r>
            <a:endParaRPr lang="ru-RU" sz="13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050" y="3797624"/>
            <a:ext cx="4909352" cy="2768524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764336" y="2297299"/>
            <a:ext cx="10883167" cy="1500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400" dirty="0" smtClean="0"/>
              <a:t>Первый акцентный цвет, который вам нужен, называется «Взаимодействие». Он указывает на элементы, с которыми пользователям необходимо взаимодействовать. За </a:t>
            </a:r>
            <a:r>
              <a:rPr lang="ru-RU" sz="1400" dirty="0" err="1" smtClean="0"/>
              <a:t>счет</a:t>
            </a:r>
            <a:r>
              <a:rPr lang="ru-RU" sz="1400" dirty="0" smtClean="0"/>
              <a:t> своей яркости цвет обеспечивает максимальную контрастность и видимость кнопкам призыва к действию и состояниям выбора.</a:t>
            </a:r>
          </a:p>
          <a:p>
            <a:pPr algn="just"/>
            <a:r>
              <a:rPr lang="ru-RU" sz="1400" dirty="0" smtClean="0"/>
              <a:t>Синий — стандартный цвет для отображения элементов взаимодействия. Существует ряд синих оттенков на выбор, которые могут коррелировать с цветом бренда. Многие дизайнеры думают, что им следует использовать цвет логотипа в качестве акцентного цвета, но это миф. Цвет взаимодействия необязательно должен совпадать с цветом логотипа.</a:t>
            </a:r>
          </a:p>
          <a:p>
            <a:pPr marL="0" indent="0">
              <a:buFont typeface="Wingdings 3" charset="2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57437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Ошибка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5023904" cy="3416300"/>
          </a:xfrm>
        </p:spPr>
        <p:txBody>
          <a:bodyPr/>
          <a:lstStyle/>
          <a:p>
            <a:pPr algn="just"/>
            <a:r>
              <a:rPr lang="ru-RU" dirty="0"/>
              <a:t>Следующий акцентный цвет, который вам нужен, называется «Ошибка». Он должен быть красным и служить предупреждением об ошибочных состояниях и неверных взаимодействиях. Например, цвет ошибки используется для отображения кнопок удаления, ошибок ввода и оповещений об ошибках. Показатель доступности для этого акцентного цвета должен быть не менее </a:t>
            </a:r>
            <a:r>
              <a:rPr lang="ru-RU" dirty="0" err="1"/>
              <a:t>Lc</a:t>
            </a:r>
            <a:r>
              <a:rPr lang="ru-RU" dirty="0"/>
              <a:t> 75.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955" y="2817827"/>
            <a:ext cx="4949735" cy="280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031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Завершение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5139314" cy="3416300"/>
          </a:xfrm>
        </p:spPr>
        <p:txBody>
          <a:bodyPr/>
          <a:lstStyle/>
          <a:p>
            <a:pPr algn="just"/>
            <a:r>
              <a:rPr lang="ru-RU" dirty="0"/>
              <a:t>Последний акцентный цвет, который вам нужен, называется «Завершение». </a:t>
            </a:r>
            <a:r>
              <a:rPr lang="ru-RU" dirty="0" err="1"/>
              <a:t>Зеленый</a:t>
            </a:r>
            <a:r>
              <a:rPr lang="ru-RU" dirty="0"/>
              <a:t> оттенок этого цвета служит индикатором успеха заключительных действий и прогресса. Например, уведомление об успешном выполнении, подтверждение правильности ввода данных или кнопка для завершения целевого действия будут окрашены в </a:t>
            </a:r>
            <a:r>
              <a:rPr lang="ru-RU" dirty="0" err="1"/>
              <a:t>зеленый</a:t>
            </a:r>
            <a:r>
              <a:rPr lang="ru-RU" dirty="0"/>
              <a:t> цвет. Выберите оттенок с показателем доступности не менее </a:t>
            </a:r>
            <a:r>
              <a:rPr lang="ru-RU" dirty="0" err="1"/>
              <a:t>Lc</a:t>
            </a:r>
            <a:r>
              <a:rPr lang="ru-RU" dirty="0"/>
              <a:t> 75.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609" y="2618357"/>
            <a:ext cx="45720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988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Названия для акцентных </a:t>
            </a:r>
            <a:r>
              <a:rPr lang="ru-RU" dirty="0" smtClean="0"/>
              <a:t>цветов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5316867" cy="34163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Названия для набора акцентных цветов должны быть следующими</a:t>
            </a:r>
            <a:r>
              <a:rPr lang="ru-RU" dirty="0" smtClean="0"/>
              <a:t>:</a:t>
            </a:r>
            <a:endParaRPr lang="ru-RU" dirty="0"/>
          </a:p>
          <a:p>
            <a:pPr marL="896938" algn="just"/>
            <a:r>
              <a:rPr lang="ru-RU" dirty="0"/>
              <a:t>Взаимодействие.</a:t>
            </a:r>
          </a:p>
          <a:p>
            <a:pPr marL="896938" algn="just"/>
            <a:r>
              <a:rPr lang="ru-RU" dirty="0"/>
              <a:t>Ошибка.</a:t>
            </a:r>
          </a:p>
          <a:p>
            <a:pPr marL="896938" algn="just"/>
            <a:r>
              <a:rPr lang="ru-RU" dirty="0"/>
              <a:t>Завершение.</a:t>
            </a:r>
          </a:p>
          <a:p>
            <a:pPr algn="just"/>
            <a:r>
              <a:rPr lang="ru-RU" dirty="0"/>
              <a:t>У вас есть возможность выбрать собственный цвет взаимодействия, но цвета для отображения ошибок и завершения всегда должны быть красным и </a:t>
            </a:r>
            <a:r>
              <a:rPr lang="ru-RU" dirty="0" err="1"/>
              <a:t>зеленым</a:t>
            </a:r>
            <a:r>
              <a:rPr lang="ru-RU" dirty="0"/>
              <a:t>. При необходимости можно создать варианты оттенков для каждого акцента. Можно использовать их для эффектов наведения на кнопку или более приглушенных взаимодействий. Однако для большинства интерфейсов они необязательны.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742" y="2603500"/>
            <a:ext cx="3376382" cy="316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205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Полная цветовая </a:t>
            </a:r>
            <a:r>
              <a:rPr lang="ru-RU" dirty="0" smtClean="0"/>
              <a:t>система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21528" cy="707871"/>
          </a:xfrm>
        </p:spPr>
        <p:txBody>
          <a:bodyPr/>
          <a:lstStyle/>
          <a:p>
            <a:pPr algn="just"/>
            <a:r>
              <a:rPr lang="ru-RU" dirty="0"/>
              <a:t>Полная цветовая система состоит из 13 цветов. Все они нужны вам для создания эстетически привлекательного и доступного интерфейса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397" y="3420030"/>
            <a:ext cx="55054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412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071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4411344" cy="3416300"/>
          </a:xfrm>
        </p:spPr>
        <p:txBody>
          <a:bodyPr>
            <a:normAutofit/>
          </a:bodyPr>
          <a:lstStyle/>
          <a:p>
            <a:pPr algn="just"/>
            <a:r>
              <a:rPr lang="ru-RU" dirty="0" err="1" smtClean="0"/>
              <a:t>Цветоведение</a:t>
            </a:r>
            <a:endParaRPr lang="ru-RU" dirty="0" smtClean="0"/>
          </a:p>
          <a:p>
            <a:pPr algn="just"/>
            <a:r>
              <a:rPr lang="ru-RU" dirty="0"/>
              <a:t>Цветовой </a:t>
            </a:r>
            <a:r>
              <a:rPr lang="ru-RU" dirty="0" smtClean="0"/>
              <a:t>круг</a:t>
            </a:r>
          </a:p>
          <a:p>
            <a:pPr algn="just"/>
            <a:r>
              <a:rPr lang="ru-RU" dirty="0"/>
              <a:t>Эффективная цветовая </a:t>
            </a:r>
            <a:r>
              <a:rPr lang="ru-RU" dirty="0" smtClean="0"/>
              <a:t>система</a:t>
            </a:r>
          </a:p>
          <a:p>
            <a:pPr marL="719138" indent="-177800" algn="just"/>
            <a:r>
              <a:rPr lang="ru-RU" dirty="0"/>
              <a:t>Набор нейтральных цветов</a:t>
            </a:r>
            <a:endParaRPr lang="ru-RU" dirty="0" smtClean="0"/>
          </a:p>
          <a:p>
            <a:pPr algn="just"/>
            <a:r>
              <a:rPr lang="ru-RU" dirty="0"/>
              <a:t>Фон и передний </a:t>
            </a:r>
            <a:r>
              <a:rPr lang="ru-RU" dirty="0" smtClean="0"/>
              <a:t>план</a:t>
            </a:r>
          </a:p>
          <a:p>
            <a:pPr algn="just"/>
            <a:r>
              <a:rPr lang="ru-RU" dirty="0"/>
              <a:t>Контуры и визуальные </a:t>
            </a:r>
            <a:r>
              <a:rPr lang="ru-RU" dirty="0" smtClean="0"/>
              <a:t>подсказки</a:t>
            </a:r>
          </a:p>
          <a:p>
            <a:pPr algn="just"/>
            <a:r>
              <a:rPr lang="ru-RU" dirty="0"/>
              <a:t>Контрастность </a:t>
            </a:r>
            <a:r>
              <a:rPr lang="ru-RU" dirty="0" smtClean="0"/>
              <a:t>текста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491291" y="2603500"/>
            <a:ext cx="4411344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Названия для нейтральных цветов</a:t>
            </a:r>
          </a:p>
          <a:p>
            <a:pPr marL="719138" indent="-177800" algn="just"/>
            <a:r>
              <a:rPr lang="ru-RU" dirty="0"/>
              <a:t>Набор акцентных цветов </a:t>
            </a:r>
          </a:p>
          <a:p>
            <a:pPr algn="just"/>
            <a:r>
              <a:rPr lang="ru-RU" dirty="0"/>
              <a:t>Взаимодействие</a:t>
            </a:r>
          </a:p>
          <a:p>
            <a:pPr algn="just"/>
            <a:r>
              <a:rPr lang="ru-RU" dirty="0"/>
              <a:t>Ошибка</a:t>
            </a:r>
          </a:p>
          <a:p>
            <a:pPr algn="just"/>
            <a:r>
              <a:rPr lang="ru-RU" dirty="0"/>
              <a:t>Завершение</a:t>
            </a:r>
          </a:p>
          <a:p>
            <a:pPr algn="just"/>
            <a:r>
              <a:rPr lang="ru-RU" dirty="0"/>
              <a:t>Названия для акцентных цветов</a:t>
            </a:r>
          </a:p>
          <a:p>
            <a:pPr algn="just"/>
            <a:r>
              <a:rPr lang="ru-RU" dirty="0"/>
              <a:t>Полная цветовая система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82720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Цветоведение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5077170" cy="3468826"/>
          </a:xfrm>
        </p:spPr>
        <p:txBody>
          <a:bodyPr>
            <a:normAutofit/>
          </a:bodyPr>
          <a:lstStyle/>
          <a:p>
            <a:pPr algn="just"/>
            <a:r>
              <a:rPr lang="ru-RU" b="1" u="sng" dirty="0" err="1"/>
              <a:t>Цветоведение</a:t>
            </a:r>
            <a:r>
              <a:rPr lang="ru-RU" dirty="0"/>
              <a:t> - это комплексная наука о цвете, включающая систематизированную совокупность данных физики, физиологии и психологии, изучающих природный феномен цвета, а также совокупность данных философии, эстетики, истории искусства, филологии, этнографии, литературы, изучающих цвет как явление культуры.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217" y="2603500"/>
            <a:ext cx="4911858" cy="346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968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Цветовой круг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" t="971" r="1209" b="2361"/>
          <a:stretch/>
        </p:blipFill>
        <p:spPr>
          <a:xfrm>
            <a:off x="2530135" y="2452406"/>
            <a:ext cx="6977850" cy="3868495"/>
          </a:xfrm>
        </p:spPr>
      </p:pic>
    </p:spTree>
    <p:extLst>
      <p:ext uri="{BB962C8B-B14F-4D97-AF65-F5344CB8AC3E}">
        <p14:creationId xmlns:p14="http://schemas.microsoft.com/office/powerpoint/2010/main" val="20848238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Эффективная цветовая </a:t>
            </a:r>
            <a:r>
              <a:rPr lang="ru-RU" dirty="0" smtClean="0"/>
              <a:t>система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Каждый выбранный цвет должен служить </a:t>
            </a:r>
            <a:r>
              <a:rPr lang="ru-RU" dirty="0" err="1"/>
              <a:t>определенной</a:t>
            </a:r>
            <a:r>
              <a:rPr lang="ru-RU" dirty="0"/>
              <a:t> цели пользовательского интерфейса</a:t>
            </a:r>
            <a:r>
              <a:rPr lang="ru-RU" dirty="0" smtClean="0"/>
              <a:t>.</a:t>
            </a:r>
            <a:r>
              <a:rPr lang="ru-RU" dirty="0"/>
              <a:t> </a:t>
            </a:r>
            <a:r>
              <a:rPr lang="ru-RU" dirty="0" err="1" smtClean="0"/>
              <a:t>Можено</a:t>
            </a:r>
            <a:r>
              <a:rPr lang="ru-RU" dirty="0" smtClean="0"/>
              <a:t> </a:t>
            </a:r>
            <a:r>
              <a:rPr lang="ru-RU" dirty="0"/>
              <a:t>разделить все цвета пользовательского интерфейса на нейтральные и акцентные. Нейтральные цвета подходят для большинства элементов дизайна, таких как текст и фон. Они неяркие, потому что не должны обращать на себя внимание.</a:t>
            </a:r>
          </a:p>
          <a:p>
            <a:r>
              <a:rPr lang="ru-RU" dirty="0"/>
              <a:t>Акцентные цвета наоборот являются насыщенными. Их функция состоит в том, чтобы притягивать к себе взгляд. Их применяют для отображения взаимодействий и демонстрации состояний интерфейса, которые имеют большое значение для пользователей.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47381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Набор нейтральных цветов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99911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Фон и передний </a:t>
            </a:r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5059414" cy="34163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Первые два нейтральных цвета вам понадобятся для окрашивания фона и переднего плана. В каждом интерфейсе есть оба этих слоя. Они необходимы для того, чтобы выделять такие компоненты, как меню и текстовые поля</a:t>
            </a:r>
            <a:r>
              <a:rPr lang="ru-RU" dirty="0" smtClean="0"/>
              <a:t>.</a:t>
            </a:r>
          </a:p>
          <a:p>
            <a:pPr algn="just"/>
            <a:r>
              <a:rPr lang="ru-RU" dirty="0"/>
              <a:t>Для светлой темы интерфейсов цвета фона, как правило, белые или светло-серые. Какой бы цвет вы ни выбрали, цвет переднего плана должен быть противоположным фону. Другими словами, если ваш фон — светло-серый, передний план должен быть белым, и наоборот.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579" y="2334827"/>
            <a:ext cx="4559993" cy="420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671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3831" y="2319415"/>
            <a:ext cx="10554693" cy="1924112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Чтобы светло-серый был более ярким, можно добавить небольшой оттенок. Например, насыщенность синего оттенка в размере 1% сделает меню более интересным по сравнению с насыщенностью, равной 0%. Однако добавление слишком большой насыщенности может сделать меню чересчур ярким. Так оно будет перетягивать на себя внимание. Обратите внимание, как с насыщенностью, равной 5%, цвет теряет свою нейтральность.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173" y="4051137"/>
            <a:ext cx="54006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82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Контуры и визуальные </a:t>
            </a:r>
            <a:r>
              <a:rPr lang="ru-RU" dirty="0" smtClean="0"/>
              <a:t>подсказки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5032781" cy="34163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Далее вам нужен нейтральный цвет для обозначения границ. Они предназначены для компонентов, которые имеют контуры и разделители. Например, текстовые поля имеют обводку, а пункты меню — разделители</a:t>
            </a:r>
            <a:r>
              <a:rPr lang="ru-RU" dirty="0" smtClean="0"/>
              <a:t>.</a:t>
            </a:r>
          </a:p>
          <a:p>
            <a:pPr algn="just"/>
            <a:r>
              <a:rPr lang="ru-RU" dirty="0"/>
              <a:t>Выберите цвет обводки, который немного темнее фона и цвета плашки, чтобы границы всегда были различимы. Обратите внимание, как разделитель пунктов меню отличается от цвета плашки, а обводка текстового поля контрастирует с фоном.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454" y="2603500"/>
            <a:ext cx="54483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218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</TotalTime>
  <Words>1032</Words>
  <Application>Microsoft Office PowerPoint</Application>
  <PresentationFormat>Широкоэкранный</PresentationFormat>
  <Paragraphs>66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Ион (конференц-зал)</vt:lpstr>
      <vt:lpstr>Цветоведение(использование цвета в интерфейсе)</vt:lpstr>
      <vt:lpstr>Содержание:</vt:lpstr>
      <vt:lpstr>Цветоведение</vt:lpstr>
      <vt:lpstr>Цветовой круг</vt:lpstr>
      <vt:lpstr>Эффективная цветовая система</vt:lpstr>
      <vt:lpstr>Набор нейтральных цветов </vt:lpstr>
      <vt:lpstr>Фон и передний план</vt:lpstr>
      <vt:lpstr>Презентация PowerPoint</vt:lpstr>
      <vt:lpstr>Контуры и визуальные подсказки</vt:lpstr>
      <vt:lpstr>Презентация PowerPoint</vt:lpstr>
      <vt:lpstr>Контрастность текста</vt:lpstr>
      <vt:lpstr>Названия для нейтральных цветов</vt:lpstr>
      <vt:lpstr>Набор акцентных цветов </vt:lpstr>
      <vt:lpstr>Взаимодействие</vt:lpstr>
      <vt:lpstr>Ошибка</vt:lpstr>
      <vt:lpstr>Завершение</vt:lpstr>
      <vt:lpstr>Названия для акцентных цветов</vt:lpstr>
      <vt:lpstr>Полная цветовая система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Цветоведение(использование цвета в интерфейсе)</dc:title>
  <dc:creator>Эльвира</dc:creator>
  <cp:lastModifiedBy>Эльвира</cp:lastModifiedBy>
  <cp:revision>8</cp:revision>
  <dcterms:created xsi:type="dcterms:W3CDTF">2023-12-03T15:09:23Z</dcterms:created>
  <dcterms:modified xsi:type="dcterms:W3CDTF">2023-12-03T16:19:02Z</dcterms:modified>
</cp:coreProperties>
</file>